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lsm" ContentType="application/vnd.ms-excel.sheet.macroEnabled.12"/>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 id="274" r:id="rId18"/>
    <p:sldId id="275" r:id="rId19"/>
    <p:sldId id="276" r:id="rId2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BE3E23B-CA83-4563-9109-8B7AB73F193A}" v="6" dt="2024-03-30T20:02:31.26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204" autoAdjust="0"/>
    <p:restoredTop sz="94660"/>
  </p:normalViewPr>
  <p:slideViewPr>
    <p:cSldViewPr snapToGrid="0">
      <p:cViewPr>
        <p:scale>
          <a:sx n="102" d="100"/>
          <a:sy n="102" d="100"/>
        </p:scale>
        <p:origin x="-82" y="-365"/>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microsoft.com/office/2015/10/relationships/revisionInfo" Target="revisionInfo.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eve Stoltz" userId="64d02de9d52b60d4" providerId="LiveId" clId="{6BE3E23B-CA83-4563-9109-8B7AB73F193A}"/>
    <pc:docChg chg="undo custSel modSld">
      <pc:chgData name="Steve Stoltz" userId="64d02de9d52b60d4" providerId="LiveId" clId="{6BE3E23B-CA83-4563-9109-8B7AB73F193A}" dt="2024-03-30T20:36:41.007" v="2713" actId="20577"/>
      <pc:docMkLst>
        <pc:docMk/>
      </pc:docMkLst>
      <pc:sldChg chg="modSp mod">
        <pc:chgData name="Steve Stoltz" userId="64d02de9d52b60d4" providerId="LiveId" clId="{6BE3E23B-CA83-4563-9109-8B7AB73F193A}" dt="2024-03-30T20:16:57.422" v="741" actId="20577"/>
        <pc:sldMkLst>
          <pc:docMk/>
          <pc:sldMk cId="3839221384" sldId="257"/>
        </pc:sldMkLst>
        <pc:spChg chg="mod">
          <ac:chgData name="Steve Stoltz" userId="64d02de9d52b60d4" providerId="LiveId" clId="{6BE3E23B-CA83-4563-9109-8B7AB73F193A}" dt="2024-03-30T20:16:57.422" v="741" actId="20577"/>
          <ac:spMkLst>
            <pc:docMk/>
            <pc:sldMk cId="3839221384" sldId="257"/>
            <ac:spMk id="3" creationId="{203A9D90-6288-FF85-A14B-EAAC61E0E9A8}"/>
          </ac:spMkLst>
        </pc:spChg>
      </pc:sldChg>
      <pc:sldChg chg="addSp delSp modSp mod">
        <pc:chgData name="Steve Stoltz" userId="64d02de9d52b60d4" providerId="LiveId" clId="{6BE3E23B-CA83-4563-9109-8B7AB73F193A}" dt="2024-03-30T20:03:06.668" v="383" actId="1036"/>
        <pc:sldMkLst>
          <pc:docMk/>
          <pc:sldMk cId="4167117408" sldId="258"/>
        </pc:sldMkLst>
        <pc:spChg chg="mod">
          <ac:chgData name="Steve Stoltz" userId="64d02de9d52b60d4" providerId="LiveId" clId="{6BE3E23B-CA83-4563-9109-8B7AB73F193A}" dt="2024-03-30T19:59:17.506" v="337" actId="20577"/>
          <ac:spMkLst>
            <pc:docMk/>
            <pc:sldMk cId="4167117408" sldId="258"/>
            <ac:spMk id="3" creationId="{DC1AC215-6A1E-4C59-EFD0-D293BFB95537}"/>
          </ac:spMkLst>
        </pc:spChg>
        <pc:spChg chg="add del mod">
          <ac:chgData name="Steve Stoltz" userId="64d02de9d52b60d4" providerId="LiveId" clId="{6BE3E23B-CA83-4563-9109-8B7AB73F193A}" dt="2024-03-30T19:58:27.929" v="325" actId="478"/>
          <ac:spMkLst>
            <pc:docMk/>
            <pc:sldMk cId="4167117408" sldId="258"/>
            <ac:spMk id="8" creationId="{94135837-80E2-63DB-0E8E-AE06095A51C6}"/>
          </ac:spMkLst>
        </pc:spChg>
        <pc:spChg chg="add del mod">
          <ac:chgData name="Steve Stoltz" userId="64d02de9d52b60d4" providerId="LiveId" clId="{6BE3E23B-CA83-4563-9109-8B7AB73F193A}" dt="2024-03-30T20:01:41.113" v="343" actId="478"/>
          <ac:spMkLst>
            <pc:docMk/>
            <pc:sldMk cId="4167117408" sldId="258"/>
            <ac:spMk id="11" creationId="{4545CFFB-AE25-BBF2-0720-22C272098A10}"/>
          </ac:spMkLst>
        </pc:spChg>
        <pc:spChg chg="add del mod">
          <ac:chgData name="Steve Stoltz" userId="64d02de9d52b60d4" providerId="LiveId" clId="{6BE3E23B-CA83-4563-9109-8B7AB73F193A}" dt="2024-03-30T20:01:39.872" v="341" actId="478"/>
          <ac:spMkLst>
            <pc:docMk/>
            <pc:sldMk cId="4167117408" sldId="258"/>
            <ac:spMk id="14" creationId="{74A30E5B-DB5E-A3C7-CD20-219B6E2CD05D}"/>
          </ac:spMkLst>
        </pc:spChg>
        <pc:spChg chg="add del mod">
          <ac:chgData name="Steve Stoltz" userId="64d02de9d52b60d4" providerId="LiveId" clId="{6BE3E23B-CA83-4563-9109-8B7AB73F193A}" dt="2024-03-30T20:02:58.018" v="348" actId="478"/>
          <ac:spMkLst>
            <pc:docMk/>
            <pc:sldMk cId="4167117408" sldId="258"/>
            <ac:spMk id="16" creationId="{0D75C883-8BAC-2186-BF9D-64E2F5B829E6}"/>
          </ac:spMkLst>
        </pc:spChg>
        <pc:graphicFrameChg chg="add mod">
          <ac:chgData name="Steve Stoltz" userId="64d02de9d52b60d4" providerId="LiveId" clId="{6BE3E23B-CA83-4563-9109-8B7AB73F193A}" dt="2024-03-30T19:58:27.158" v="324"/>
          <ac:graphicFrameMkLst>
            <pc:docMk/>
            <pc:sldMk cId="4167117408" sldId="258"/>
            <ac:graphicFrameMk id="9" creationId="{0F1FBA18-3F30-4DC5-A598-59C390D40350}"/>
          </ac:graphicFrameMkLst>
        </pc:graphicFrameChg>
        <pc:graphicFrameChg chg="add del mod">
          <ac:chgData name="Steve Stoltz" userId="64d02de9d52b60d4" providerId="LiveId" clId="{6BE3E23B-CA83-4563-9109-8B7AB73F193A}" dt="2024-03-30T20:01:40.469" v="342"/>
          <ac:graphicFrameMkLst>
            <pc:docMk/>
            <pc:sldMk cId="4167117408" sldId="258"/>
            <ac:graphicFrameMk id="12" creationId="{218BFBFA-5B83-01FC-804E-32355294BB02}"/>
          </ac:graphicFrameMkLst>
        </pc:graphicFrameChg>
        <pc:graphicFrameChg chg="add mod">
          <ac:chgData name="Steve Stoltz" userId="64d02de9d52b60d4" providerId="LiveId" clId="{6BE3E23B-CA83-4563-9109-8B7AB73F193A}" dt="2024-03-30T20:03:06.668" v="383" actId="1036"/>
          <ac:graphicFrameMkLst>
            <pc:docMk/>
            <pc:sldMk cId="4167117408" sldId="258"/>
            <ac:graphicFrameMk id="17" creationId="{B7F8446C-256B-149A-470F-21AD6E43D3EE}"/>
          </ac:graphicFrameMkLst>
        </pc:graphicFrameChg>
        <pc:picChg chg="add del">
          <ac:chgData name="Steve Stoltz" userId="64d02de9d52b60d4" providerId="LiveId" clId="{6BE3E23B-CA83-4563-9109-8B7AB73F193A}" dt="2024-03-30T20:01:59.536" v="344" actId="478"/>
          <ac:picMkLst>
            <pc:docMk/>
            <pc:sldMk cId="4167117408" sldId="258"/>
            <ac:picMk id="6" creationId="{7D7FBF6D-1B6B-4091-9ABF-B967D33EAC3F}"/>
          </ac:picMkLst>
        </pc:picChg>
      </pc:sldChg>
      <pc:sldChg chg="modSp mod">
        <pc:chgData name="Steve Stoltz" userId="64d02de9d52b60d4" providerId="LiveId" clId="{6BE3E23B-CA83-4563-9109-8B7AB73F193A}" dt="2024-03-30T20:17:19.745" v="743" actId="5793"/>
        <pc:sldMkLst>
          <pc:docMk/>
          <pc:sldMk cId="2417698126" sldId="262"/>
        </pc:sldMkLst>
        <pc:spChg chg="mod">
          <ac:chgData name="Steve Stoltz" userId="64d02de9d52b60d4" providerId="LiveId" clId="{6BE3E23B-CA83-4563-9109-8B7AB73F193A}" dt="2024-03-30T20:17:19.745" v="743" actId="5793"/>
          <ac:spMkLst>
            <pc:docMk/>
            <pc:sldMk cId="2417698126" sldId="262"/>
            <ac:spMk id="3" creationId="{203A9D90-6288-FF85-A14B-EAAC61E0E9A8}"/>
          </ac:spMkLst>
        </pc:spChg>
      </pc:sldChg>
      <pc:sldChg chg="modSp mod">
        <pc:chgData name="Steve Stoltz" userId="64d02de9d52b60d4" providerId="LiveId" clId="{6BE3E23B-CA83-4563-9109-8B7AB73F193A}" dt="2024-03-30T20:18:26.375" v="861" actId="20577"/>
        <pc:sldMkLst>
          <pc:docMk/>
          <pc:sldMk cId="3912869560" sldId="263"/>
        </pc:sldMkLst>
        <pc:spChg chg="mod">
          <ac:chgData name="Steve Stoltz" userId="64d02de9d52b60d4" providerId="LiveId" clId="{6BE3E23B-CA83-4563-9109-8B7AB73F193A}" dt="2024-03-30T20:18:26.375" v="861" actId="20577"/>
          <ac:spMkLst>
            <pc:docMk/>
            <pc:sldMk cId="3912869560" sldId="263"/>
            <ac:spMk id="3" creationId="{203A9D90-6288-FF85-A14B-EAAC61E0E9A8}"/>
          </ac:spMkLst>
        </pc:spChg>
      </pc:sldChg>
      <pc:sldChg chg="modSp mod">
        <pc:chgData name="Steve Stoltz" userId="64d02de9d52b60d4" providerId="LiveId" clId="{6BE3E23B-CA83-4563-9109-8B7AB73F193A}" dt="2024-03-30T20:20:05.838" v="1063" actId="20577"/>
        <pc:sldMkLst>
          <pc:docMk/>
          <pc:sldMk cId="627664966" sldId="264"/>
        </pc:sldMkLst>
        <pc:spChg chg="mod">
          <ac:chgData name="Steve Stoltz" userId="64d02de9d52b60d4" providerId="LiveId" clId="{6BE3E23B-CA83-4563-9109-8B7AB73F193A}" dt="2024-03-30T20:20:05.838" v="1063" actId="20577"/>
          <ac:spMkLst>
            <pc:docMk/>
            <pc:sldMk cId="627664966" sldId="264"/>
            <ac:spMk id="3" creationId="{203A9D90-6288-FF85-A14B-EAAC61E0E9A8}"/>
          </ac:spMkLst>
        </pc:spChg>
      </pc:sldChg>
      <pc:sldChg chg="modSp mod">
        <pc:chgData name="Steve Stoltz" userId="64d02de9d52b60d4" providerId="LiveId" clId="{6BE3E23B-CA83-4563-9109-8B7AB73F193A}" dt="2024-03-30T20:22:40.141" v="1213" actId="20577"/>
        <pc:sldMkLst>
          <pc:docMk/>
          <pc:sldMk cId="3985272254" sldId="265"/>
        </pc:sldMkLst>
        <pc:spChg chg="mod">
          <ac:chgData name="Steve Stoltz" userId="64d02de9d52b60d4" providerId="LiveId" clId="{6BE3E23B-CA83-4563-9109-8B7AB73F193A}" dt="2024-03-30T20:22:40.141" v="1213" actId="20577"/>
          <ac:spMkLst>
            <pc:docMk/>
            <pc:sldMk cId="3985272254" sldId="265"/>
            <ac:spMk id="3" creationId="{203A9D90-6288-FF85-A14B-EAAC61E0E9A8}"/>
          </ac:spMkLst>
        </pc:spChg>
      </pc:sldChg>
      <pc:sldChg chg="modSp mod">
        <pc:chgData name="Steve Stoltz" userId="64d02de9d52b60d4" providerId="LiveId" clId="{6BE3E23B-CA83-4563-9109-8B7AB73F193A}" dt="2024-03-30T20:24:51.968" v="1405" actId="20577"/>
        <pc:sldMkLst>
          <pc:docMk/>
          <pc:sldMk cId="4226099158" sldId="266"/>
        </pc:sldMkLst>
        <pc:spChg chg="mod">
          <ac:chgData name="Steve Stoltz" userId="64d02de9d52b60d4" providerId="LiveId" clId="{6BE3E23B-CA83-4563-9109-8B7AB73F193A}" dt="2024-03-30T20:24:51.968" v="1405" actId="20577"/>
          <ac:spMkLst>
            <pc:docMk/>
            <pc:sldMk cId="4226099158" sldId="266"/>
            <ac:spMk id="3" creationId="{203A9D90-6288-FF85-A14B-EAAC61E0E9A8}"/>
          </ac:spMkLst>
        </pc:spChg>
      </pc:sldChg>
      <pc:sldChg chg="modSp mod">
        <pc:chgData name="Steve Stoltz" userId="64d02de9d52b60d4" providerId="LiveId" clId="{6BE3E23B-CA83-4563-9109-8B7AB73F193A}" dt="2024-03-30T20:27:19.314" v="1636" actId="5793"/>
        <pc:sldMkLst>
          <pc:docMk/>
          <pc:sldMk cId="850427537" sldId="267"/>
        </pc:sldMkLst>
        <pc:spChg chg="mod">
          <ac:chgData name="Steve Stoltz" userId="64d02de9d52b60d4" providerId="LiveId" clId="{6BE3E23B-CA83-4563-9109-8B7AB73F193A}" dt="2024-03-30T20:27:19.314" v="1636" actId="5793"/>
          <ac:spMkLst>
            <pc:docMk/>
            <pc:sldMk cId="850427537" sldId="267"/>
            <ac:spMk id="3" creationId="{203A9D90-6288-FF85-A14B-EAAC61E0E9A8}"/>
          </ac:spMkLst>
        </pc:spChg>
      </pc:sldChg>
      <pc:sldChg chg="modSp mod">
        <pc:chgData name="Steve Stoltz" userId="64d02de9d52b60d4" providerId="LiveId" clId="{6BE3E23B-CA83-4563-9109-8B7AB73F193A}" dt="2024-03-30T20:29:13.237" v="1809" actId="5793"/>
        <pc:sldMkLst>
          <pc:docMk/>
          <pc:sldMk cId="3364109993" sldId="268"/>
        </pc:sldMkLst>
        <pc:graphicFrameChg chg="modGraphic">
          <ac:chgData name="Steve Stoltz" userId="64d02de9d52b60d4" providerId="LiveId" clId="{6BE3E23B-CA83-4563-9109-8B7AB73F193A}" dt="2024-03-30T20:29:13.237" v="1809" actId="5793"/>
          <ac:graphicFrameMkLst>
            <pc:docMk/>
            <pc:sldMk cId="3364109993" sldId="268"/>
            <ac:graphicFrameMk id="4" creationId="{BC8B6778-11BB-9A9A-F0BF-8949F85F8237}"/>
          </ac:graphicFrameMkLst>
        </pc:graphicFrameChg>
      </pc:sldChg>
      <pc:sldChg chg="modSp mod">
        <pc:chgData name="Steve Stoltz" userId="64d02de9d52b60d4" providerId="LiveId" clId="{6BE3E23B-CA83-4563-9109-8B7AB73F193A}" dt="2024-03-30T20:36:41.007" v="2713" actId="20577"/>
        <pc:sldMkLst>
          <pc:docMk/>
          <pc:sldMk cId="3799370086" sldId="269"/>
        </pc:sldMkLst>
        <pc:spChg chg="mod">
          <ac:chgData name="Steve Stoltz" userId="64d02de9d52b60d4" providerId="LiveId" clId="{6BE3E23B-CA83-4563-9109-8B7AB73F193A}" dt="2024-03-30T20:36:41.007" v="2713" actId="20577"/>
          <ac:spMkLst>
            <pc:docMk/>
            <pc:sldMk cId="3799370086" sldId="269"/>
            <ac:spMk id="3" creationId="{203A9D90-6288-FF85-A14B-EAAC61E0E9A8}"/>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3/29/2024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3/29/2024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3/29/2024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3/29/2024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3/29/2024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3/29/2024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3/29/2024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3/29/2024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3/29/2024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3/29/2024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3/29/2024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3/29/2024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3/29/2024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3/29/2024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3/29/2024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3/29/2024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3/29/2024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package" Target="../embeddings/Microsoft_Excel_Macro-Enabled_Worksheet.xlsm"/><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pPr algn="ctr"/>
            <a:r>
              <a:rPr lang="en-US" dirty="0"/>
              <a:t>Bud Weiser Motors</a:t>
            </a:r>
            <a:br>
              <a:rPr lang="en-US" dirty="0"/>
            </a:br>
            <a:r>
              <a:rPr lang="en-US" dirty="0"/>
              <a:t>2024 opportunities</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a:bodyPr>
          <a:lstStyle/>
          <a:p>
            <a:pPr algn="ctr"/>
            <a:r>
              <a:rPr lang="en-US" sz="3200" dirty="0"/>
              <a:t>By Steve Stoltz n436</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Opportunities</a:t>
            </a:r>
          </a:p>
          <a:p>
            <a:pPr lvl="1"/>
            <a:r>
              <a:rPr lang="en-US" dirty="0"/>
              <a:t>Several training opportunities</a:t>
            </a:r>
          </a:p>
          <a:p>
            <a:pPr lvl="1"/>
            <a:r>
              <a:rPr lang="en-US" dirty="0"/>
              <a:t>Experience is increasing with time</a:t>
            </a:r>
          </a:p>
          <a:p>
            <a:pPr lvl="1"/>
            <a:r>
              <a:rPr lang="en-US" dirty="0"/>
              <a:t>Very coachable and accepting of all help growing</a:t>
            </a:r>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Threats</a:t>
            </a:r>
          </a:p>
          <a:p>
            <a:pPr lvl="1"/>
            <a:r>
              <a:rPr lang="en-US" dirty="0"/>
              <a:t>Bigger dealers offering different benefits to lure employees away</a:t>
            </a:r>
          </a:p>
          <a:p>
            <a:pPr lvl="1"/>
            <a:r>
              <a:rPr lang="en-US" dirty="0"/>
              <a:t>Lack of growth opportunities for advancement in the dealership</a:t>
            </a:r>
          </a:p>
          <a:p>
            <a:pPr lvl="1"/>
            <a:r>
              <a:rPr lang="en-US" dirty="0"/>
              <a:t>Other dealers around us getting stronger</a:t>
            </a:r>
          </a:p>
          <a:p>
            <a:pPr lvl="1"/>
            <a:endParaRPr lang="en-US" dirty="0"/>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Objectives</a:t>
            </a:r>
          </a:p>
          <a:p>
            <a:pPr lvl="1"/>
            <a:r>
              <a:rPr lang="en-US" dirty="0"/>
              <a:t>Improve shop efficiency</a:t>
            </a:r>
          </a:p>
          <a:p>
            <a:pPr lvl="1"/>
            <a:r>
              <a:rPr lang="en-US" dirty="0"/>
              <a:t>Increase effective labor rate</a:t>
            </a:r>
          </a:p>
          <a:p>
            <a:pPr lvl="1"/>
            <a:r>
              <a:rPr lang="en-US" dirty="0"/>
              <a:t>Show value in our services</a:t>
            </a:r>
          </a:p>
          <a:p>
            <a:pPr lvl="1"/>
            <a:r>
              <a:rPr lang="en-US" dirty="0"/>
              <a:t>Boast our technicians training and growth</a:t>
            </a:r>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Strategies</a:t>
            </a:r>
          </a:p>
          <a:p>
            <a:pPr lvl="1"/>
            <a:r>
              <a:rPr lang="en-US" dirty="0"/>
              <a:t>Service advisors can not authorize discounts</a:t>
            </a:r>
          </a:p>
          <a:p>
            <a:pPr lvl="1"/>
            <a:r>
              <a:rPr lang="en-US" dirty="0"/>
              <a:t>Distribute repair work to the strengths of technicians</a:t>
            </a:r>
          </a:p>
          <a:p>
            <a:pPr lvl="1"/>
            <a:r>
              <a:rPr lang="en-US" dirty="0"/>
              <a:t>Incentivize Service Advisors to hold labor rate</a:t>
            </a:r>
          </a:p>
          <a:p>
            <a:pPr lvl="1"/>
            <a:endParaRPr lang="en-US" dirty="0"/>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Tactics</a:t>
            </a:r>
          </a:p>
          <a:p>
            <a:pPr lvl="1"/>
            <a:r>
              <a:rPr lang="en-US" dirty="0"/>
              <a:t>Only Service Manager can authorize discounts</a:t>
            </a:r>
          </a:p>
          <a:p>
            <a:pPr lvl="1"/>
            <a:r>
              <a:rPr lang="en-US" dirty="0"/>
              <a:t>Have 1 on 1 meetings with Technicians and Advisors on their goals</a:t>
            </a:r>
          </a:p>
          <a:p>
            <a:pPr lvl="1"/>
            <a:r>
              <a:rPr lang="en-US" dirty="0"/>
              <a:t>Have team meetings with everyone to discuss team goals</a:t>
            </a:r>
          </a:p>
          <a:p>
            <a:pPr marL="457200" lvl="1" indent="0">
              <a:buNone/>
            </a:pPr>
            <a:endParaRPr lang="en-US" dirty="0"/>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1004487725"/>
              </p:ext>
            </p:extLst>
          </p:nvPr>
        </p:nvGraphicFramePr>
        <p:xfrm>
          <a:off x="677334" y="1818624"/>
          <a:ext cx="9132492" cy="4595108"/>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t>TASK</a:t>
                      </a:r>
                    </a:p>
                  </a:txBody>
                  <a:tcPr/>
                </a:tc>
                <a:tc>
                  <a:txBody>
                    <a:bodyPr/>
                    <a:lstStyle/>
                    <a:p>
                      <a:r>
                        <a:rPr lang="en-US" dirty="0"/>
                        <a:t>Position responsible</a:t>
                      </a:r>
                    </a:p>
                  </a:txBody>
                  <a:tcPr/>
                </a:tc>
                <a:tc>
                  <a:txBody>
                    <a:bodyPr/>
                    <a:lstStyle/>
                    <a:p>
                      <a:r>
                        <a:rPr lang="en-US" dirty="0"/>
                        <a:t>Check in/completion schedule</a:t>
                      </a:r>
                    </a:p>
                  </a:txBody>
                  <a:tcPr/>
                </a:tc>
                <a:extLst>
                  <a:ext uri="{0D108BD9-81ED-4DB2-BD59-A6C34878D82A}">
                    <a16:rowId xmlns:a16="http://schemas.microsoft.com/office/drawing/2014/main" val="1083418974"/>
                  </a:ext>
                </a:extLst>
              </a:tr>
              <a:tr h="565004">
                <a:tc>
                  <a:txBody>
                    <a:bodyPr/>
                    <a:lstStyle/>
                    <a:p>
                      <a:r>
                        <a:rPr lang="en-US" dirty="0"/>
                        <a:t>Shut off discounts </a:t>
                      </a:r>
                    </a:p>
                  </a:txBody>
                  <a:tcPr/>
                </a:tc>
                <a:tc>
                  <a:txBody>
                    <a:bodyPr/>
                    <a:lstStyle/>
                    <a:p>
                      <a:r>
                        <a:rPr lang="en-US" dirty="0"/>
                        <a:t>Service Manager</a:t>
                      </a:r>
                    </a:p>
                  </a:txBody>
                  <a:tcPr/>
                </a:tc>
                <a:tc>
                  <a:txBody>
                    <a:bodyPr/>
                    <a:lstStyle/>
                    <a:p>
                      <a:r>
                        <a:rPr lang="en-US" dirty="0"/>
                        <a:t>April 1</a:t>
                      </a:r>
                      <a:r>
                        <a:rPr lang="en-US" baseline="30000" dirty="0"/>
                        <a:t>st</a:t>
                      </a:r>
                      <a:endParaRPr lang="en-US" dirty="0"/>
                    </a:p>
                  </a:txBody>
                  <a:tcPr/>
                </a:tc>
                <a:extLst>
                  <a:ext uri="{0D108BD9-81ED-4DB2-BD59-A6C34878D82A}">
                    <a16:rowId xmlns:a16="http://schemas.microsoft.com/office/drawing/2014/main" val="2400365483"/>
                  </a:ext>
                </a:extLst>
              </a:tr>
              <a:tr h="565004">
                <a:tc>
                  <a:txBody>
                    <a:bodyPr/>
                    <a:lstStyle/>
                    <a:p>
                      <a:r>
                        <a:rPr lang="en-US" dirty="0"/>
                        <a:t>Have 1 on 1 meetings</a:t>
                      </a:r>
                    </a:p>
                  </a:txBody>
                  <a:tcPr/>
                </a:tc>
                <a:tc>
                  <a:txBody>
                    <a:bodyPr/>
                    <a:lstStyle/>
                    <a:p>
                      <a:r>
                        <a:rPr lang="en-US" dirty="0"/>
                        <a:t>Service Manager/individual</a:t>
                      </a:r>
                    </a:p>
                  </a:txBody>
                  <a:tcPr/>
                </a:tc>
                <a:tc>
                  <a:txBody>
                    <a:bodyPr/>
                    <a:lstStyle/>
                    <a:p>
                      <a:r>
                        <a:rPr lang="en-US" dirty="0"/>
                        <a:t>April 1</a:t>
                      </a:r>
                      <a:r>
                        <a:rPr lang="en-US" baseline="30000" dirty="0"/>
                        <a:t>st</a:t>
                      </a:r>
                      <a:endParaRPr lang="en-US" dirty="0"/>
                    </a:p>
                  </a:txBody>
                  <a:tcPr/>
                </a:tc>
                <a:extLst>
                  <a:ext uri="{0D108BD9-81ED-4DB2-BD59-A6C34878D82A}">
                    <a16:rowId xmlns:a16="http://schemas.microsoft.com/office/drawing/2014/main" val="107845787"/>
                  </a:ext>
                </a:extLst>
              </a:tr>
              <a:tr h="565004">
                <a:tc>
                  <a:txBody>
                    <a:bodyPr/>
                    <a:lstStyle/>
                    <a:p>
                      <a:r>
                        <a:rPr lang="en-US" dirty="0"/>
                        <a:t>Have team meetings</a:t>
                      </a:r>
                    </a:p>
                  </a:txBody>
                  <a:tcPr/>
                </a:tc>
                <a:tc>
                  <a:txBody>
                    <a:bodyPr/>
                    <a:lstStyle/>
                    <a:p>
                      <a:r>
                        <a:rPr lang="en-US" dirty="0"/>
                        <a:t>Service manager</a:t>
                      </a:r>
                    </a:p>
                  </a:txBody>
                  <a:tcPr/>
                </a:tc>
                <a:tc>
                  <a:txBody>
                    <a:bodyPr/>
                    <a:lstStyle/>
                    <a:p>
                      <a:r>
                        <a:rPr lang="en-US" dirty="0"/>
                        <a:t>April 1</a:t>
                      </a:r>
                      <a:r>
                        <a:rPr lang="en-US" baseline="30000" dirty="0"/>
                        <a:t>st</a:t>
                      </a:r>
                      <a:endParaRPr lang="en-US" dirty="0"/>
                    </a:p>
                  </a:txBody>
                  <a:tcPr/>
                </a:tc>
                <a:extLst>
                  <a:ext uri="{0D108BD9-81ED-4DB2-BD59-A6C34878D82A}">
                    <a16:rowId xmlns:a16="http://schemas.microsoft.com/office/drawing/2014/main" val="1530126605"/>
                  </a:ext>
                </a:extLst>
              </a:tr>
              <a:tr h="565004">
                <a:tc>
                  <a:txBody>
                    <a:bodyPr/>
                    <a:lstStyle/>
                    <a:p>
                      <a:endParaRPr lang="en-US" dirty="0"/>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950345431"/>
                  </a:ext>
                </a:extLst>
              </a:tr>
              <a:tr h="565004">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960891333"/>
                  </a:ext>
                </a:extLst>
              </a:tr>
              <a:tr h="565004">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4137224325"/>
                  </a:ext>
                </a:extLst>
              </a:tr>
              <a:tr h="565004">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lnSpcReduction="10000"/>
          </a:bodyPr>
          <a:lstStyle/>
          <a:p>
            <a:r>
              <a:rPr lang="en-US" dirty="0"/>
              <a:t>Synopsis</a:t>
            </a:r>
          </a:p>
          <a:p>
            <a:pPr marL="0" indent="0" algn="ctr">
              <a:buNone/>
            </a:pPr>
            <a:endParaRPr lang="en-US" dirty="0"/>
          </a:p>
          <a:p>
            <a:pPr marL="0" indent="0" algn="ctr">
              <a:buNone/>
            </a:pPr>
            <a:r>
              <a:rPr lang="en-US" dirty="0"/>
              <a:t>	It is obvious that our staff is young and inexperienced. There are so many things that come with experience, time and training. As we grow and gain experience, we are looking forward to our goals for improvement being met or exceeded. </a:t>
            </a:r>
          </a:p>
          <a:p>
            <a:pPr marL="0" indent="0" algn="ctr">
              <a:buNone/>
            </a:pPr>
            <a:r>
              <a:rPr lang="en-US" dirty="0"/>
              <a:t>      As we went through this course and have spent time evaluating our service department, we are thrilled with our direction and how strong it truly is. There is always room for improvement and what we have learned from this course is some very good things to monitor and continue to focus on and grow.</a:t>
            </a:r>
          </a:p>
          <a:p>
            <a:pPr marL="0" indent="0" algn="ctr">
              <a:buNone/>
            </a:pPr>
            <a:r>
              <a:rPr lang="en-US"/>
              <a:t> We </a:t>
            </a:r>
            <a:r>
              <a:rPr lang="en-US" dirty="0"/>
              <a:t>are looking towards the future and our service department being the strength and backbone our dealership </a:t>
            </a:r>
            <a:r>
              <a:rPr lang="en-US"/>
              <a:t>for years to come. </a:t>
            </a:r>
            <a:endParaRPr lang="en-US" dirty="0"/>
          </a:p>
          <a:p>
            <a:pPr marL="0" indent="0">
              <a:buNone/>
            </a:pPr>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89F8BF-D65B-3A1A-CF9B-8E5F4E51F7DA}"/>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810E7EF4-8CAC-C833-3137-CF7FFCF00FBF}"/>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22314678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51E064-91AA-2493-22BF-6696222BFC3E}"/>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175EF16E-3DE7-641D-43E3-7C0C21D9D834}"/>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133614961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57823F-5A1B-B866-BE50-920A588DC32D}"/>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C3E6B0CE-387C-185C-53D8-87E96B2052D8}"/>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7063406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dirty="0">
                <a:solidFill>
                  <a:srgbClr val="221E1F"/>
                </a:solidFill>
                <a:latin typeface="Calibri" panose="020F0502020204030204" pitchFamily="34" charset="0"/>
              </a:rPr>
              <a:t>We currently send out mailers and advertise on the radio.	</a:t>
            </a:r>
            <a:r>
              <a:rPr lang="en-US" sz="1800" b="0" i="0" u="none" strike="noStrike" baseline="0" dirty="0">
                <a:solidFill>
                  <a:srgbClr val="221E1F"/>
                </a:solidFill>
                <a:latin typeface="Calibri" panose="020F0502020204030204" pitchFamily="34" charset="0"/>
              </a:rPr>
              <a:t> </a:t>
            </a:r>
          </a:p>
          <a:p>
            <a:r>
              <a:rPr lang="en-US" sz="1800" b="0" i="0" u="none" strike="noStrike" baseline="0" dirty="0">
                <a:solidFill>
                  <a:srgbClr val="221E1F"/>
                </a:solidFill>
                <a:latin typeface="Calibri" panose="020F0502020204030204" pitchFamily="34" charset="0"/>
              </a:rPr>
              <a:t>We hope to capture all makes </a:t>
            </a:r>
            <a:r>
              <a:rPr lang="en-US" dirty="0">
                <a:solidFill>
                  <a:srgbClr val="221E1F"/>
                </a:solidFill>
                <a:latin typeface="Calibri" panose="020F0502020204030204" pitchFamily="34" charset="0"/>
              </a:rPr>
              <a:t>and all models in our area.</a:t>
            </a:r>
          </a:p>
          <a:p>
            <a:r>
              <a:rPr lang="en-US" sz="1800" b="0" i="0" u="none" strike="noStrike" baseline="0" dirty="0">
                <a:solidFill>
                  <a:srgbClr val="221E1F"/>
                </a:solidFill>
                <a:latin typeface="Calibri" panose="020F0502020204030204" pitchFamily="34" charset="0"/>
              </a:rPr>
              <a:t>We will attack advertising with a new direction to work on any make</a:t>
            </a:r>
            <a:r>
              <a:rPr lang="en-US" dirty="0">
                <a:solidFill>
                  <a:srgbClr val="221E1F"/>
                </a:solidFill>
                <a:latin typeface="Calibri" panose="020F0502020204030204" pitchFamily="34" charset="0"/>
              </a:rPr>
              <a:t>/model.</a:t>
            </a:r>
            <a:endParaRPr lang="en-US" sz="1800" b="0" i="0" u="none" strike="noStrike" baseline="0" dirty="0">
              <a:solidFill>
                <a:srgbClr val="221E1F"/>
              </a:solidFill>
              <a:latin typeface="Calibri" panose="020F0502020204030204" pitchFamily="34" charset="0"/>
            </a:endParaRPr>
          </a:p>
          <a:p>
            <a:r>
              <a:rPr lang="en-US" dirty="0"/>
              <a:t>Monitor non-GM cars that come thru our service drive.</a:t>
            </a:r>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4185623" cy="3304117"/>
          </a:xfrm>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We use our 20 group composite</a:t>
            </a:r>
          </a:p>
          <a:p>
            <a:r>
              <a:rPr lang="en-US" sz="1800" b="0" i="0" u="none" strike="noStrike" baseline="0" dirty="0">
                <a:solidFill>
                  <a:srgbClr val="221E1F"/>
                </a:solidFill>
                <a:latin typeface="Calibri" panose="020F0502020204030204" pitchFamily="34" charset="0"/>
              </a:rPr>
              <a:t>Start using documents to evaluate from NADA academy</a:t>
            </a:r>
          </a:p>
          <a:p>
            <a:r>
              <a:rPr lang="en-US" dirty="0">
                <a:solidFill>
                  <a:srgbClr val="221E1F"/>
                </a:solidFill>
                <a:latin typeface="Calibri" panose="020F0502020204030204" pitchFamily="34" charset="0"/>
              </a:rPr>
              <a:t>Evaluate on a monthly basis </a:t>
            </a:r>
            <a:endParaRPr lang="en-US" sz="1800" b="0" i="0" u="none" strike="noStrike" baseline="0"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Monitor pay plans and adjust to area averages.</a:t>
            </a:r>
            <a:endParaRPr lang="en-US" sz="1800" b="0" i="0" u="none" strike="noStrike" baseline="0" dirty="0">
              <a:solidFill>
                <a:srgbClr val="221E1F"/>
              </a:solidFill>
              <a:latin typeface="Calibri" panose="020F0502020204030204" pitchFamily="34" charset="0"/>
            </a:endParaRPr>
          </a:p>
          <a:p>
            <a:endParaRPr lang="en-US" dirty="0"/>
          </a:p>
        </p:txBody>
      </p:sp>
      <p:graphicFrame>
        <p:nvGraphicFramePr>
          <p:cNvPr id="6" name="Table 5">
            <a:extLst>
              <a:ext uri="{FF2B5EF4-FFF2-40B4-BE49-F238E27FC236}">
                <a16:creationId xmlns:a16="http://schemas.microsoft.com/office/drawing/2014/main" id="{8FE936AD-A9DE-587F-3632-87676421FC56}"/>
              </a:ext>
            </a:extLst>
          </p:cNvPr>
          <p:cNvGraphicFramePr>
            <a:graphicFrameLocks noGrp="1"/>
          </p:cNvGraphicFramePr>
          <p:nvPr>
            <p:extLst>
              <p:ext uri="{D42A27DB-BD31-4B8C-83A1-F6EECF244321}">
                <p14:modId xmlns:p14="http://schemas.microsoft.com/office/powerpoint/2010/main" val="2615633266"/>
              </p:ext>
            </p:extLst>
          </p:nvPr>
        </p:nvGraphicFramePr>
        <p:xfrm>
          <a:off x="5088379" y="2366963"/>
          <a:ext cx="5676900" cy="2918460"/>
        </p:xfrm>
        <a:graphic>
          <a:graphicData uri="http://schemas.openxmlformats.org/drawingml/2006/table">
            <a:tbl>
              <a:tblPr/>
              <a:tblGrid>
                <a:gridCol w="609600">
                  <a:extLst>
                    <a:ext uri="{9D8B030D-6E8A-4147-A177-3AD203B41FA5}">
                      <a16:colId xmlns:a16="http://schemas.microsoft.com/office/drawing/2014/main" val="3253966929"/>
                    </a:ext>
                  </a:extLst>
                </a:gridCol>
                <a:gridCol w="1117600">
                  <a:extLst>
                    <a:ext uri="{9D8B030D-6E8A-4147-A177-3AD203B41FA5}">
                      <a16:colId xmlns:a16="http://schemas.microsoft.com/office/drawing/2014/main" val="3954184239"/>
                    </a:ext>
                  </a:extLst>
                </a:gridCol>
                <a:gridCol w="1143000">
                  <a:extLst>
                    <a:ext uri="{9D8B030D-6E8A-4147-A177-3AD203B41FA5}">
                      <a16:colId xmlns:a16="http://schemas.microsoft.com/office/drawing/2014/main" val="111987701"/>
                    </a:ext>
                  </a:extLst>
                </a:gridCol>
                <a:gridCol w="977900">
                  <a:extLst>
                    <a:ext uri="{9D8B030D-6E8A-4147-A177-3AD203B41FA5}">
                      <a16:colId xmlns:a16="http://schemas.microsoft.com/office/drawing/2014/main" val="2468923445"/>
                    </a:ext>
                  </a:extLst>
                </a:gridCol>
                <a:gridCol w="609600">
                  <a:extLst>
                    <a:ext uri="{9D8B030D-6E8A-4147-A177-3AD203B41FA5}">
                      <a16:colId xmlns:a16="http://schemas.microsoft.com/office/drawing/2014/main" val="1958841353"/>
                    </a:ext>
                  </a:extLst>
                </a:gridCol>
                <a:gridCol w="609600">
                  <a:extLst>
                    <a:ext uri="{9D8B030D-6E8A-4147-A177-3AD203B41FA5}">
                      <a16:colId xmlns:a16="http://schemas.microsoft.com/office/drawing/2014/main" val="1989541852"/>
                    </a:ext>
                  </a:extLst>
                </a:gridCol>
                <a:gridCol w="609600">
                  <a:extLst>
                    <a:ext uri="{9D8B030D-6E8A-4147-A177-3AD203B41FA5}">
                      <a16:colId xmlns:a16="http://schemas.microsoft.com/office/drawing/2014/main" val="269947718"/>
                    </a:ext>
                  </a:extLst>
                </a:gridCol>
              </a:tblGrid>
              <a:tr h="236220">
                <a:tc>
                  <a:txBody>
                    <a:bodyPr/>
                    <a:lstStyle/>
                    <a:p>
                      <a:pPr algn="l" fontAlgn="b"/>
                      <a:endParaRPr lang="en-US" sz="11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11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11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11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11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11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11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a:noFill/>
                    </a:lnB>
                    <a:noFill/>
                  </a:tcPr>
                </a:tc>
                <a:extLst>
                  <a:ext uri="{0D108BD9-81ED-4DB2-BD59-A6C34878D82A}">
                    <a16:rowId xmlns:a16="http://schemas.microsoft.com/office/drawing/2014/main" val="3108657813"/>
                  </a:ext>
                </a:extLst>
              </a:tr>
              <a:tr h="518160">
                <a:tc>
                  <a:txBody>
                    <a:bodyPr/>
                    <a:lstStyle/>
                    <a:p>
                      <a:pPr algn="l" fontAlgn="b"/>
                      <a:r>
                        <a:rPr lang="en-US" sz="1100" b="0" i="0" u="none" strike="noStrike" dirty="0">
                          <a:solidFill>
                            <a:srgbClr val="000000"/>
                          </a:solidFill>
                          <a:effectLst/>
                          <a:latin typeface="Calibri" panose="020F0502020204030204" pitchFamily="34" charset="0"/>
                        </a:rPr>
                        <a:t> </a:t>
                      </a:r>
                    </a:p>
                  </a:txBody>
                  <a:tcPr marL="7620" marR="7620" marT="7620" marB="0" anchor="b">
                    <a:lnL>
                      <a:noFill/>
                    </a:lnL>
                    <a:lnR>
                      <a:noFill/>
                    </a:lnR>
                    <a:lnT w="12700" cap="flat" cmpd="sng" algn="ctr">
                      <a:solidFill>
                        <a:srgbClr val="000000"/>
                      </a:solidFill>
                      <a:prstDash val="solid"/>
                      <a:round/>
                      <a:headEnd type="none" w="med" len="med"/>
                      <a:tailEnd type="none" w="med" len="med"/>
                    </a:lnT>
                    <a:lnB>
                      <a:noFill/>
                    </a:lnB>
                    <a:solidFill>
                      <a:srgbClr val="4472C4"/>
                    </a:solidFill>
                  </a:tcPr>
                </a:tc>
                <a:tc>
                  <a:txBody>
                    <a:bodyPr/>
                    <a:lstStyle/>
                    <a:p>
                      <a:pPr algn="ctr" fontAlgn="b"/>
                      <a:r>
                        <a:rPr lang="en-US" sz="1000" b="0" i="0" u="none" strike="noStrike">
                          <a:solidFill>
                            <a:srgbClr val="FFFFFF"/>
                          </a:solidFill>
                          <a:effectLst/>
                          <a:latin typeface="Arial" panose="020B0604020202020204" pitchFamily="34" charset="0"/>
                        </a:rPr>
                        <a:t>Category</a:t>
                      </a:r>
                    </a:p>
                  </a:txBody>
                  <a:tcPr marL="7620" marR="7620" marT="762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r>
                        <a:rPr lang="en-US" sz="1000" b="0" i="0" u="none" strike="noStrike">
                          <a:solidFill>
                            <a:srgbClr val="FFFFFF"/>
                          </a:solidFill>
                          <a:effectLst/>
                          <a:latin typeface="Arial" panose="020B0604020202020204" pitchFamily="34" charset="0"/>
                        </a:rPr>
                        <a:t>Sales</a:t>
                      </a:r>
                    </a:p>
                  </a:txBody>
                  <a:tcPr marL="7620" marR="7620" marT="762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r>
                        <a:rPr lang="en-US" sz="1000" b="0" i="0" u="none" strike="noStrike">
                          <a:solidFill>
                            <a:srgbClr val="FFFFFF"/>
                          </a:solidFill>
                          <a:effectLst/>
                          <a:latin typeface="Arial" panose="020B0604020202020204" pitchFamily="34" charset="0"/>
                        </a:rPr>
                        <a:t>Gross</a:t>
                      </a:r>
                    </a:p>
                  </a:txBody>
                  <a:tcPr marL="7620" marR="7620" marT="762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r>
                        <a:rPr lang="en-US" sz="1000" b="0" i="0" u="none" strike="noStrike">
                          <a:solidFill>
                            <a:srgbClr val="FFFFFF"/>
                          </a:solidFill>
                          <a:effectLst/>
                          <a:latin typeface="Arial" panose="020B0604020202020204" pitchFamily="34" charset="0"/>
                        </a:rPr>
                        <a:t>Gross as % of Sales</a:t>
                      </a:r>
                    </a:p>
                  </a:txBody>
                  <a:tcPr marL="7620" marR="7620" marT="762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r>
                        <a:rPr lang="en-US" sz="800" b="0" i="0" u="none" strike="noStrike">
                          <a:solidFill>
                            <a:srgbClr val="FFFFFF"/>
                          </a:solidFill>
                          <a:effectLst/>
                          <a:latin typeface="Arial" panose="020B0604020202020204" pitchFamily="34" charset="0"/>
                        </a:rPr>
                        <a:t>%Sales Contribution</a:t>
                      </a:r>
                    </a:p>
                  </a:txBody>
                  <a:tcPr marL="7620" marR="7620" marT="762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endParaRPr lang="en-US" sz="11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a:noFill/>
                    </a:lnB>
                    <a:noFill/>
                  </a:tcPr>
                </a:tc>
                <a:extLst>
                  <a:ext uri="{0D108BD9-81ED-4DB2-BD59-A6C34878D82A}">
                    <a16:rowId xmlns:a16="http://schemas.microsoft.com/office/drawing/2014/main" val="3607067262"/>
                  </a:ext>
                </a:extLst>
              </a:tr>
              <a:tr h="190500">
                <a:tc>
                  <a:txBody>
                    <a:bodyPr/>
                    <a:lstStyle/>
                    <a:p>
                      <a:pPr algn="l" fontAlgn="b"/>
                      <a:r>
                        <a:rPr lang="en-US" sz="1100" b="0" i="0" u="none" strike="noStrike">
                          <a:solidFill>
                            <a:srgbClr val="000000"/>
                          </a:solidFill>
                          <a:effectLst/>
                          <a:latin typeface="Calibri" panose="020F0502020204030204" pitchFamily="34" charset="0"/>
                        </a:rPr>
                        <a:t> </a:t>
                      </a:r>
                    </a:p>
                  </a:txBody>
                  <a:tcPr marL="7620" marR="7620" marT="7620" marB="0" anchor="b">
                    <a:lnL>
                      <a:noFill/>
                    </a:lnL>
                    <a:lnR>
                      <a:noFill/>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Customer Car</a:t>
                      </a:r>
                    </a:p>
                  </a:txBody>
                  <a:tcPr marL="7620" marR="7620" marT="762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                 118,326 </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           102,911 </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latin typeface="Calibri" panose="020F0502020204030204" pitchFamily="34" charset="0"/>
                        </a:rPr>
                        <a:t>86.97%</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100" b="0" i="0" u="none" strike="noStrike">
                          <a:solidFill>
                            <a:srgbClr val="000000"/>
                          </a:solidFill>
                          <a:effectLst/>
                          <a:latin typeface="Calibri" panose="020F0502020204030204" pitchFamily="34" charset="0"/>
                        </a:rPr>
                        <a:t>55.57%</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en-US" sz="1100" b="0" i="0" u="none" strike="noStrike">
                        <a:solidFill>
                          <a:srgbClr val="000000"/>
                        </a:solidFill>
                        <a:effectLst/>
                        <a:latin typeface="Calibri" panose="020F0502020204030204" pitchFamily="34" charset="0"/>
                      </a:endParaRPr>
                    </a:p>
                  </a:txBody>
                  <a:tcPr marL="7620" marR="7620" marT="7620" marB="0" anchor="b">
                    <a:lnL w="25400" cap="flat" cmpd="dbl" algn="ctr">
                      <a:solidFill>
                        <a:srgbClr val="000000"/>
                      </a:solidFill>
                      <a:prstDash val="solid"/>
                      <a:round/>
                      <a:headEnd type="none" w="med" len="med"/>
                      <a:tailEnd type="none" w="med" len="med"/>
                    </a:lnL>
                    <a:lnR>
                      <a:noFill/>
                    </a:lnR>
                    <a:lnT>
                      <a:noFill/>
                    </a:lnT>
                    <a:lnB>
                      <a:noFill/>
                    </a:lnB>
                    <a:noFill/>
                  </a:tcPr>
                </a:tc>
                <a:extLst>
                  <a:ext uri="{0D108BD9-81ED-4DB2-BD59-A6C34878D82A}">
                    <a16:rowId xmlns:a16="http://schemas.microsoft.com/office/drawing/2014/main" val="1853459618"/>
                  </a:ext>
                </a:extLst>
              </a:tr>
              <a:tr h="198120">
                <a:tc>
                  <a:txBody>
                    <a:bodyPr/>
                    <a:lstStyle/>
                    <a:p>
                      <a:pPr algn="l" fontAlgn="b"/>
                      <a:r>
                        <a:rPr lang="en-US" sz="1100" b="0" i="0" u="none" strike="noStrike">
                          <a:solidFill>
                            <a:srgbClr val="000000"/>
                          </a:solidFill>
                          <a:effectLst/>
                          <a:latin typeface="Calibri" panose="020F0502020204030204" pitchFamily="34" charset="0"/>
                        </a:rPr>
                        <a:t> </a:t>
                      </a:r>
                    </a:p>
                  </a:txBody>
                  <a:tcPr marL="7620" marR="7620" marT="7620" marB="0" anchor="b">
                    <a:lnL>
                      <a:noFill/>
                    </a:lnL>
                    <a:lnR>
                      <a:noFill/>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Customer </a:t>
                      </a:r>
                    </a:p>
                  </a:txBody>
                  <a:tcPr marL="7620" marR="7620" marT="762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latin typeface="Calibri" panose="020F0502020204030204" pitchFamily="34" charset="0"/>
                        </a:rPr>
                        <a:t>0%</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100" b="0" i="0" u="none" strike="noStrike">
                          <a:solidFill>
                            <a:srgbClr val="000000"/>
                          </a:solidFill>
                          <a:effectLst/>
                          <a:latin typeface="Calibri" panose="020F0502020204030204" pitchFamily="34" charset="0"/>
                        </a:rPr>
                        <a:t>0.00%</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en-US" sz="1100" b="0" i="0" u="none" strike="noStrike">
                        <a:solidFill>
                          <a:srgbClr val="000000"/>
                        </a:solidFill>
                        <a:effectLst/>
                        <a:latin typeface="Calibri" panose="020F0502020204030204" pitchFamily="34" charset="0"/>
                      </a:endParaRPr>
                    </a:p>
                  </a:txBody>
                  <a:tcPr marL="7620" marR="7620" marT="7620" marB="0" anchor="b">
                    <a:lnL w="25400" cap="flat" cmpd="dbl" algn="ctr">
                      <a:solidFill>
                        <a:srgbClr val="000000"/>
                      </a:solidFill>
                      <a:prstDash val="solid"/>
                      <a:round/>
                      <a:headEnd type="none" w="med" len="med"/>
                      <a:tailEnd type="none" w="med" len="med"/>
                    </a:lnL>
                    <a:lnR>
                      <a:noFill/>
                    </a:lnR>
                    <a:lnT>
                      <a:noFill/>
                    </a:lnT>
                    <a:lnB>
                      <a:noFill/>
                    </a:lnB>
                    <a:noFill/>
                  </a:tcPr>
                </a:tc>
                <a:extLst>
                  <a:ext uri="{0D108BD9-81ED-4DB2-BD59-A6C34878D82A}">
                    <a16:rowId xmlns:a16="http://schemas.microsoft.com/office/drawing/2014/main" val="3365139611"/>
                  </a:ext>
                </a:extLst>
              </a:tr>
              <a:tr h="198120">
                <a:tc>
                  <a:txBody>
                    <a:bodyPr/>
                    <a:lstStyle/>
                    <a:p>
                      <a:pPr algn="l" fontAlgn="b"/>
                      <a:r>
                        <a:rPr lang="en-US" sz="1100" b="0" i="0" u="none" strike="noStrike">
                          <a:solidFill>
                            <a:srgbClr val="000000"/>
                          </a:solidFill>
                          <a:effectLst/>
                          <a:latin typeface="Calibri" panose="020F0502020204030204" pitchFamily="34" charset="0"/>
                        </a:rPr>
                        <a:t> </a:t>
                      </a:r>
                    </a:p>
                  </a:txBody>
                  <a:tcPr marL="7620" marR="7620" marT="7620" marB="0" anchor="b">
                    <a:lnL>
                      <a:noFill/>
                    </a:lnL>
                    <a:lnR>
                      <a:noFill/>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Customer Other</a:t>
                      </a:r>
                    </a:p>
                  </a:txBody>
                  <a:tcPr marL="7620" marR="7620" marT="762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                   25,878 </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              21,308 </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latin typeface="Calibri" panose="020F0502020204030204" pitchFamily="34" charset="0"/>
                        </a:rPr>
                        <a:t>82.34%</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100" b="0" i="0" u="none" strike="noStrike">
                          <a:solidFill>
                            <a:srgbClr val="000000"/>
                          </a:solidFill>
                          <a:effectLst/>
                          <a:latin typeface="Calibri" panose="020F0502020204030204" pitchFamily="34" charset="0"/>
                        </a:rPr>
                        <a:t>12.15%</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en-US" sz="1100" b="0" i="0" u="none" strike="noStrike">
                        <a:solidFill>
                          <a:srgbClr val="000000"/>
                        </a:solidFill>
                        <a:effectLst/>
                        <a:latin typeface="Calibri" panose="020F0502020204030204" pitchFamily="34" charset="0"/>
                      </a:endParaRPr>
                    </a:p>
                  </a:txBody>
                  <a:tcPr marL="7620" marR="7620" marT="7620" marB="0" anchor="b">
                    <a:lnL w="25400" cap="flat" cmpd="dbl" algn="ctr">
                      <a:solidFill>
                        <a:srgbClr val="000000"/>
                      </a:solidFill>
                      <a:prstDash val="solid"/>
                      <a:round/>
                      <a:headEnd type="none" w="med" len="med"/>
                      <a:tailEnd type="none" w="med" len="med"/>
                    </a:lnL>
                    <a:lnR>
                      <a:noFill/>
                    </a:lnR>
                    <a:lnT>
                      <a:noFill/>
                    </a:lnT>
                    <a:lnB>
                      <a:noFill/>
                    </a:lnB>
                    <a:noFill/>
                  </a:tcPr>
                </a:tc>
                <a:extLst>
                  <a:ext uri="{0D108BD9-81ED-4DB2-BD59-A6C34878D82A}">
                    <a16:rowId xmlns:a16="http://schemas.microsoft.com/office/drawing/2014/main" val="1602538174"/>
                  </a:ext>
                </a:extLst>
              </a:tr>
              <a:tr h="198120">
                <a:tc>
                  <a:txBody>
                    <a:bodyPr/>
                    <a:lstStyle/>
                    <a:p>
                      <a:pPr algn="l" fontAlgn="b"/>
                      <a:r>
                        <a:rPr lang="en-US" sz="1100" b="0" i="0" u="none" strike="noStrike">
                          <a:solidFill>
                            <a:srgbClr val="000000"/>
                          </a:solidFill>
                          <a:effectLst/>
                          <a:latin typeface="Calibri" panose="020F0502020204030204" pitchFamily="34" charset="0"/>
                        </a:rPr>
                        <a:t> </a:t>
                      </a:r>
                    </a:p>
                  </a:txBody>
                  <a:tcPr marL="7620" marR="7620" marT="7620" marB="0" anchor="b">
                    <a:lnL>
                      <a:noFill/>
                    </a:lnL>
                    <a:lnR>
                      <a:noFill/>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Warranty</a:t>
                      </a:r>
                    </a:p>
                  </a:txBody>
                  <a:tcPr marL="7620" marR="7620" marT="762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                   37,819 </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              31,741 </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latin typeface="Calibri" panose="020F0502020204030204" pitchFamily="34" charset="0"/>
                        </a:rPr>
                        <a:t>83.93%</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100" b="0" i="0" u="none" strike="noStrike">
                          <a:solidFill>
                            <a:srgbClr val="000000"/>
                          </a:solidFill>
                          <a:effectLst/>
                          <a:latin typeface="Calibri" panose="020F0502020204030204" pitchFamily="34" charset="0"/>
                        </a:rPr>
                        <a:t>17.76%</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en-US" sz="1100" b="0" i="0" u="none" strike="noStrike">
                        <a:solidFill>
                          <a:srgbClr val="000000"/>
                        </a:solidFill>
                        <a:effectLst/>
                        <a:latin typeface="Calibri" panose="020F0502020204030204" pitchFamily="34" charset="0"/>
                      </a:endParaRPr>
                    </a:p>
                  </a:txBody>
                  <a:tcPr marL="7620" marR="7620" marT="7620" marB="0" anchor="b">
                    <a:lnL w="25400" cap="flat" cmpd="dbl" algn="ctr">
                      <a:solidFill>
                        <a:srgbClr val="000000"/>
                      </a:solidFill>
                      <a:prstDash val="solid"/>
                      <a:round/>
                      <a:headEnd type="none" w="med" len="med"/>
                      <a:tailEnd type="none" w="med" len="med"/>
                    </a:lnL>
                    <a:lnR>
                      <a:noFill/>
                    </a:lnR>
                    <a:lnT>
                      <a:noFill/>
                    </a:lnT>
                    <a:lnB>
                      <a:noFill/>
                    </a:lnB>
                    <a:noFill/>
                  </a:tcPr>
                </a:tc>
                <a:extLst>
                  <a:ext uri="{0D108BD9-81ED-4DB2-BD59-A6C34878D82A}">
                    <a16:rowId xmlns:a16="http://schemas.microsoft.com/office/drawing/2014/main" val="523343169"/>
                  </a:ext>
                </a:extLst>
              </a:tr>
              <a:tr h="198120">
                <a:tc>
                  <a:txBody>
                    <a:bodyPr/>
                    <a:lstStyle/>
                    <a:p>
                      <a:pPr algn="l" fontAlgn="b"/>
                      <a:r>
                        <a:rPr lang="en-US" sz="1100" b="0" i="0" u="none" strike="noStrike">
                          <a:solidFill>
                            <a:srgbClr val="000000"/>
                          </a:solidFill>
                          <a:effectLst/>
                          <a:latin typeface="Calibri" panose="020F0502020204030204" pitchFamily="34" charset="0"/>
                        </a:rPr>
                        <a:t> </a:t>
                      </a:r>
                    </a:p>
                  </a:txBody>
                  <a:tcPr marL="7620" marR="7620" marT="7620" marB="0" anchor="b">
                    <a:lnL>
                      <a:noFill/>
                    </a:lnL>
                    <a:lnR>
                      <a:noFill/>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Warranty Other</a:t>
                      </a:r>
                    </a:p>
                  </a:txBody>
                  <a:tcPr marL="7620" marR="7620" marT="762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latin typeface="Calibri" panose="020F0502020204030204" pitchFamily="34" charset="0"/>
                        </a:rPr>
                        <a:t>0%</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100" b="0" i="0" u="none" strike="noStrike">
                          <a:solidFill>
                            <a:srgbClr val="000000"/>
                          </a:solidFill>
                          <a:effectLst/>
                          <a:latin typeface="Calibri" panose="020F0502020204030204" pitchFamily="34" charset="0"/>
                        </a:rPr>
                        <a:t>0%</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en-US" sz="1100" b="0" i="0" u="none" strike="noStrike">
                        <a:solidFill>
                          <a:srgbClr val="000000"/>
                        </a:solidFill>
                        <a:effectLst/>
                        <a:latin typeface="Calibri" panose="020F0502020204030204" pitchFamily="34" charset="0"/>
                      </a:endParaRPr>
                    </a:p>
                  </a:txBody>
                  <a:tcPr marL="7620" marR="7620" marT="7620" marB="0" anchor="b">
                    <a:lnL w="25400" cap="flat" cmpd="dbl" algn="ctr">
                      <a:solidFill>
                        <a:srgbClr val="000000"/>
                      </a:solidFill>
                      <a:prstDash val="solid"/>
                      <a:round/>
                      <a:headEnd type="none" w="med" len="med"/>
                      <a:tailEnd type="none" w="med" len="med"/>
                    </a:lnL>
                    <a:lnR>
                      <a:noFill/>
                    </a:lnR>
                    <a:lnT>
                      <a:noFill/>
                    </a:lnT>
                    <a:lnB>
                      <a:noFill/>
                    </a:lnB>
                    <a:noFill/>
                  </a:tcPr>
                </a:tc>
                <a:extLst>
                  <a:ext uri="{0D108BD9-81ED-4DB2-BD59-A6C34878D82A}">
                    <a16:rowId xmlns:a16="http://schemas.microsoft.com/office/drawing/2014/main" val="157496910"/>
                  </a:ext>
                </a:extLst>
              </a:tr>
              <a:tr h="198120">
                <a:tc>
                  <a:txBody>
                    <a:bodyPr/>
                    <a:lstStyle/>
                    <a:p>
                      <a:pPr algn="l" fontAlgn="b"/>
                      <a:r>
                        <a:rPr lang="en-US" sz="1100" b="0" i="0" u="none" strike="noStrike">
                          <a:solidFill>
                            <a:srgbClr val="000000"/>
                          </a:solidFill>
                          <a:effectLst/>
                          <a:latin typeface="Calibri" panose="020F0502020204030204" pitchFamily="34" charset="0"/>
                        </a:rPr>
                        <a:t> </a:t>
                      </a:r>
                    </a:p>
                  </a:txBody>
                  <a:tcPr marL="7620" marR="7620" marT="7620" marB="0" anchor="b">
                    <a:lnL>
                      <a:noFill/>
                    </a:lnL>
                    <a:lnR>
                      <a:noFill/>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Internal</a:t>
                      </a:r>
                    </a:p>
                  </a:txBody>
                  <a:tcPr marL="7620" marR="7620" marT="762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                   25,867 </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              22,434 </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latin typeface="Calibri" panose="020F0502020204030204" pitchFamily="34" charset="0"/>
                        </a:rPr>
                        <a:t>86.73%</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100" b="0" i="0" u="none" strike="noStrike">
                          <a:solidFill>
                            <a:srgbClr val="000000"/>
                          </a:solidFill>
                          <a:effectLst/>
                          <a:latin typeface="Calibri" panose="020F0502020204030204" pitchFamily="34" charset="0"/>
                        </a:rPr>
                        <a:t>12.15%</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en-US" sz="1100" b="0" i="0" u="none" strike="noStrike">
                        <a:solidFill>
                          <a:srgbClr val="000000"/>
                        </a:solidFill>
                        <a:effectLst/>
                        <a:latin typeface="Calibri" panose="020F0502020204030204" pitchFamily="34" charset="0"/>
                      </a:endParaRPr>
                    </a:p>
                  </a:txBody>
                  <a:tcPr marL="7620" marR="7620" marT="7620" marB="0" anchor="b">
                    <a:lnL w="25400" cap="flat" cmpd="dbl" algn="ctr">
                      <a:solidFill>
                        <a:srgbClr val="000000"/>
                      </a:solidFill>
                      <a:prstDash val="solid"/>
                      <a:round/>
                      <a:headEnd type="none" w="med" len="med"/>
                      <a:tailEnd type="none" w="med" len="med"/>
                    </a:lnL>
                    <a:lnR>
                      <a:noFill/>
                    </a:lnR>
                    <a:lnT>
                      <a:noFill/>
                    </a:lnT>
                    <a:lnB>
                      <a:noFill/>
                    </a:lnB>
                    <a:noFill/>
                  </a:tcPr>
                </a:tc>
                <a:extLst>
                  <a:ext uri="{0D108BD9-81ED-4DB2-BD59-A6C34878D82A}">
                    <a16:rowId xmlns:a16="http://schemas.microsoft.com/office/drawing/2014/main" val="3342792205"/>
                  </a:ext>
                </a:extLst>
              </a:tr>
              <a:tr h="198120">
                <a:tc>
                  <a:txBody>
                    <a:bodyPr/>
                    <a:lstStyle/>
                    <a:p>
                      <a:pPr algn="l" fontAlgn="b"/>
                      <a:r>
                        <a:rPr lang="en-US" sz="1100" b="0" i="0" u="none" strike="noStrike">
                          <a:solidFill>
                            <a:srgbClr val="000000"/>
                          </a:solidFill>
                          <a:effectLst/>
                          <a:latin typeface="Calibri" panose="020F0502020204030204" pitchFamily="34" charset="0"/>
                        </a:rPr>
                        <a:t> </a:t>
                      </a:r>
                    </a:p>
                  </a:txBody>
                  <a:tcPr marL="7620" marR="7620" marT="7620" marB="0" anchor="b">
                    <a:lnL>
                      <a:noFill/>
                    </a:lnL>
                    <a:lnR>
                      <a:noFill/>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NVI / Road Ready</a:t>
                      </a:r>
                    </a:p>
                  </a:txBody>
                  <a:tcPr marL="7620" marR="7620" marT="762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                     5,059 </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                4,535 </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latin typeface="Calibri" panose="020F0502020204030204" pitchFamily="34" charset="0"/>
                        </a:rPr>
                        <a:t>89.64%</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100" b="0" i="0" u="none" strike="noStrike">
                          <a:solidFill>
                            <a:srgbClr val="000000"/>
                          </a:solidFill>
                          <a:effectLst/>
                          <a:latin typeface="Calibri" panose="020F0502020204030204" pitchFamily="34" charset="0"/>
                        </a:rPr>
                        <a:t>2.38%</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en-US" sz="1100" b="0" i="0" u="none" strike="noStrike">
                        <a:solidFill>
                          <a:srgbClr val="000000"/>
                        </a:solidFill>
                        <a:effectLst/>
                        <a:latin typeface="Calibri" panose="020F0502020204030204" pitchFamily="34" charset="0"/>
                      </a:endParaRPr>
                    </a:p>
                  </a:txBody>
                  <a:tcPr marL="7620" marR="7620" marT="7620" marB="0" anchor="b">
                    <a:lnL w="25400" cap="flat" cmpd="dbl" algn="ctr">
                      <a:solidFill>
                        <a:srgbClr val="000000"/>
                      </a:solidFill>
                      <a:prstDash val="solid"/>
                      <a:round/>
                      <a:headEnd type="none" w="med" len="med"/>
                      <a:tailEnd type="none" w="med" len="med"/>
                    </a:lnL>
                    <a:lnR>
                      <a:noFill/>
                    </a:lnR>
                    <a:lnT>
                      <a:noFill/>
                    </a:lnT>
                    <a:lnB>
                      <a:noFill/>
                    </a:lnB>
                    <a:noFill/>
                  </a:tcPr>
                </a:tc>
                <a:extLst>
                  <a:ext uri="{0D108BD9-81ED-4DB2-BD59-A6C34878D82A}">
                    <a16:rowId xmlns:a16="http://schemas.microsoft.com/office/drawing/2014/main" val="2232992697"/>
                  </a:ext>
                </a:extLst>
              </a:tr>
              <a:tr h="190500">
                <a:tc>
                  <a:txBody>
                    <a:bodyPr/>
                    <a:lstStyle/>
                    <a:p>
                      <a:pPr algn="l" fontAlgn="b"/>
                      <a:r>
                        <a:rPr lang="en-US" sz="1100" b="0" i="0" u="none" strike="noStrike">
                          <a:solidFill>
                            <a:srgbClr val="000000"/>
                          </a:solidFill>
                          <a:effectLst/>
                          <a:latin typeface="Calibri" panose="020F0502020204030204" pitchFamily="34" charset="0"/>
                        </a:rPr>
                        <a:t> </a:t>
                      </a:r>
                    </a:p>
                  </a:txBody>
                  <a:tcPr marL="7620" marR="7620" marT="7620" marB="0" anchor="b">
                    <a:lnL>
                      <a:noFill/>
                    </a:lnL>
                    <a:lnR>
                      <a:noFill/>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Adj. Cost Of Labor</a:t>
                      </a:r>
                    </a:p>
                  </a:txBody>
                  <a:tcPr marL="7620" marR="7620" marT="762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 $              (1,976)</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latin typeface="Calibri" panose="020F0502020204030204" pitchFamily="34" charset="0"/>
                        </a:rPr>
                        <a:t>0%</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100" b="0" i="0" u="none" strike="noStrike">
                          <a:solidFill>
                            <a:srgbClr val="000000"/>
                          </a:solidFill>
                          <a:effectLst/>
                          <a:latin typeface="Calibri" panose="020F0502020204030204" pitchFamily="34" charset="0"/>
                        </a:rPr>
                        <a:t>0.00%</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en-US" sz="1100" b="0" i="0" u="none" strike="noStrike">
                        <a:solidFill>
                          <a:srgbClr val="000000"/>
                        </a:solidFill>
                        <a:effectLst/>
                        <a:latin typeface="Calibri" panose="020F0502020204030204" pitchFamily="34" charset="0"/>
                      </a:endParaRPr>
                    </a:p>
                  </a:txBody>
                  <a:tcPr marL="7620" marR="7620" marT="7620" marB="0" anchor="b">
                    <a:lnL w="25400" cap="flat" cmpd="dbl" algn="ctr">
                      <a:solidFill>
                        <a:srgbClr val="000000"/>
                      </a:solidFill>
                      <a:prstDash val="solid"/>
                      <a:round/>
                      <a:headEnd type="none" w="med" len="med"/>
                      <a:tailEnd type="none" w="med" len="med"/>
                    </a:lnL>
                    <a:lnR>
                      <a:noFill/>
                    </a:lnR>
                    <a:lnT>
                      <a:noFill/>
                    </a:lnT>
                    <a:lnB>
                      <a:noFill/>
                    </a:lnB>
                    <a:noFill/>
                  </a:tcPr>
                </a:tc>
                <a:extLst>
                  <a:ext uri="{0D108BD9-81ED-4DB2-BD59-A6C34878D82A}">
                    <a16:rowId xmlns:a16="http://schemas.microsoft.com/office/drawing/2014/main" val="2180833463"/>
                  </a:ext>
                </a:extLst>
              </a:tr>
              <a:tr h="198120">
                <a:tc>
                  <a:txBody>
                    <a:bodyPr/>
                    <a:lstStyle/>
                    <a:p>
                      <a:pPr algn="l" fontAlgn="b"/>
                      <a:r>
                        <a:rPr lang="en-US" sz="1100" b="0" i="0" u="none" strike="noStrike">
                          <a:solidFill>
                            <a:srgbClr val="000000"/>
                          </a:solidFill>
                          <a:effectLst/>
                          <a:latin typeface="Calibri" panose="020F0502020204030204" pitchFamily="34" charset="0"/>
                        </a:rPr>
                        <a:t> </a:t>
                      </a:r>
                    </a:p>
                  </a:txBody>
                  <a:tcPr marL="7620" marR="7620" marT="7620" marB="0" anchor="b">
                    <a:lnL>
                      <a:noFill/>
                    </a:lnL>
                    <a:lnR>
                      <a:noFill/>
                    </a:lnR>
                    <a:lnT>
                      <a:noFill/>
                    </a:lnT>
                    <a:lnB w="1270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1000" b="1" i="0" u="none" strike="noStrike">
                          <a:solidFill>
                            <a:srgbClr val="000000"/>
                          </a:solidFill>
                          <a:effectLst/>
                          <a:latin typeface="Arial" panose="020B0604020202020204" pitchFamily="34" charset="0"/>
                        </a:rPr>
                        <a:t>Total</a:t>
                      </a:r>
                    </a:p>
                  </a:txBody>
                  <a:tcPr marL="7620" marR="7620" marT="762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                 212,949 </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100" b="0" i="0" u="none" strike="noStrike">
                          <a:solidFill>
                            <a:srgbClr val="000000"/>
                          </a:solidFill>
                          <a:effectLst/>
                          <a:latin typeface="Calibri" panose="020F0502020204030204" pitchFamily="34" charset="0"/>
                        </a:rPr>
                        <a:t> $           180,953 </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100" b="0" i="0" u="none" strike="noStrike">
                          <a:solidFill>
                            <a:srgbClr val="000000"/>
                          </a:solidFill>
                          <a:effectLst/>
                          <a:latin typeface="Calibri" panose="020F0502020204030204" pitchFamily="34" charset="0"/>
                        </a:rPr>
                        <a:t>84.97%</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100" b="0" i="0" u="none" strike="noStrike">
                          <a:solidFill>
                            <a:srgbClr val="000000"/>
                          </a:solidFill>
                          <a:effectLst/>
                          <a:latin typeface="Calibri" panose="020F0502020204030204" pitchFamily="34" charset="0"/>
                        </a:rPr>
                        <a:t>100.00%</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en-US" sz="1100" b="0" i="0" u="none" strike="noStrike">
                        <a:solidFill>
                          <a:srgbClr val="000000"/>
                        </a:solidFill>
                        <a:effectLst/>
                        <a:latin typeface="Calibri" panose="020F0502020204030204" pitchFamily="34" charset="0"/>
                      </a:endParaRPr>
                    </a:p>
                  </a:txBody>
                  <a:tcPr marL="7620" marR="7620" marT="7620" marB="0" anchor="b">
                    <a:lnL w="25400" cap="flat" cmpd="dbl" algn="ctr">
                      <a:solidFill>
                        <a:srgbClr val="000000"/>
                      </a:solidFill>
                      <a:prstDash val="solid"/>
                      <a:round/>
                      <a:headEnd type="none" w="med" len="med"/>
                      <a:tailEnd type="none" w="med" len="med"/>
                    </a:lnL>
                    <a:lnR>
                      <a:noFill/>
                    </a:lnR>
                    <a:lnT>
                      <a:noFill/>
                    </a:lnT>
                    <a:lnB>
                      <a:noFill/>
                    </a:lnB>
                    <a:noFill/>
                  </a:tcPr>
                </a:tc>
                <a:extLst>
                  <a:ext uri="{0D108BD9-81ED-4DB2-BD59-A6C34878D82A}">
                    <a16:rowId xmlns:a16="http://schemas.microsoft.com/office/drawing/2014/main" val="3842543651"/>
                  </a:ext>
                </a:extLst>
              </a:tr>
              <a:tr h="190500">
                <a:tc>
                  <a:txBody>
                    <a:bodyPr/>
                    <a:lstStyle/>
                    <a:p>
                      <a:pPr algn="l" fontAlgn="b"/>
                      <a:endParaRPr lang="en-US" sz="1100" b="0" i="0" u="none" strike="noStrike">
                        <a:solidFill>
                          <a:srgbClr val="000000"/>
                        </a:solidFill>
                        <a:effectLst/>
                        <a:latin typeface="Calibri" panose="020F0502020204030204" pitchFamily="34" charset="0"/>
                      </a:endParaRPr>
                    </a:p>
                  </a:txBody>
                  <a:tcPr marL="7620" marR="7620" marT="7620"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1100" b="0" i="0" u="none" strike="noStrike">
                        <a:solidFill>
                          <a:srgbClr val="000000"/>
                        </a:solidFill>
                        <a:effectLst/>
                        <a:latin typeface="Calibri" panose="020F0502020204030204" pitchFamily="34" charset="0"/>
                      </a:endParaRPr>
                    </a:p>
                  </a:txBody>
                  <a:tcPr marL="7620" marR="7620" marT="7620"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1100" b="0" i="0" u="none" strike="noStrike">
                        <a:solidFill>
                          <a:srgbClr val="000000"/>
                        </a:solidFill>
                        <a:effectLst/>
                        <a:latin typeface="Calibri" panose="020F0502020204030204" pitchFamily="34" charset="0"/>
                      </a:endParaRPr>
                    </a:p>
                  </a:txBody>
                  <a:tcPr marL="7620" marR="7620" marT="7620"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1100" b="0" i="0" u="none" strike="noStrike">
                        <a:solidFill>
                          <a:srgbClr val="000000"/>
                        </a:solidFill>
                        <a:effectLst/>
                        <a:latin typeface="Calibri" panose="020F0502020204030204" pitchFamily="34" charset="0"/>
                      </a:endParaRPr>
                    </a:p>
                  </a:txBody>
                  <a:tcPr marL="7620" marR="7620" marT="7620"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1100" b="0" i="0" u="none" strike="noStrike">
                        <a:solidFill>
                          <a:srgbClr val="000000"/>
                        </a:solidFill>
                        <a:effectLst/>
                        <a:latin typeface="Calibri" panose="020F0502020204030204" pitchFamily="34" charset="0"/>
                      </a:endParaRPr>
                    </a:p>
                  </a:txBody>
                  <a:tcPr marL="7620" marR="7620" marT="7620"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1100" b="0" i="0" u="none" strike="noStrike">
                        <a:solidFill>
                          <a:srgbClr val="000000"/>
                        </a:solidFill>
                        <a:effectLst/>
                        <a:latin typeface="Calibri" panose="020F0502020204030204" pitchFamily="34" charset="0"/>
                      </a:endParaRPr>
                    </a:p>
                  </a:txBody>
                  <a:tcPr marL="7620" marR="7620" marT="762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US" sz="11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a:noFill/>
                    </a:lnB>
                    <a:noFill/>
                  </a:tcPr>
                </a:tc>
                <a:extLst>
                  <a:ext uri="{0D108BD9-81ED-4DB2-BD59-A6C34878D82A}">
                    <a16:rowId xmlns:a16="http://schemas.microsoft.com/office/drawing/2014/main" val="540676437"/>
                  </a:ext>
                </a:extLst>
              </a:tr>
              <a:tr h="205740">
                <a:tc>
                  <a:txBody>
                    <a:bodyPr/>
                    <a:lstStyle/>
                    <a:p>
                      <a:pPr algn="l" fontAlgn="b"/>
                      <a:endParaRPr lang="en-US" sz="11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a:noFill/>
                    </a:lnB>
                    <a:noFill/>
                  </a:tcPr>
                </a:tc>
                <a:tc>
                  <a:txBody>
                    <a:bodyPr/>
                    <a:lstStyle/>
                    <a:p>
                      <a:pPr algn="l" fontAlgn="b"/>
                      <a:endParaRPr lang="en-US" sz="11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a:noFill/>
                    </a:lnB>
                    <a:noFill/>
                  </a:tcPr>
                </a:tc>
                <a:tc>
                  <a:txBody>
                    <a:bodyPr/>
                    <a:lstStyle/>
                    <a:p>
                      <a:pPr algn="l" fontAlgn="b"/>
                      <a:endParaRPr lang="en-US" sz="11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a:noFill/>
                    </a:lnB>
                    <a:noFill/>
                  </a:tcPr>
                </a:tc>
                <a:tc>
                  <a:txBody>
                    <a:bodyPr/>
                    <a:lstStyle/>
                    <a:p>
                      <a:pPr algn="l" fontAlgn="b"/>
                      <a:endParaRPr lang="en-US" sz="11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a:noFill/>
                    </a:lnB>
                    <a:noFill/>
                  </a:tcPr>
                </a:tc>
                <a:tc>
                  <a:txBody>
                    <a:bodyPr/>
                    <a:lstStyle/>
                    <a:p>
                      <a:pPr algn="l" fontAlgn="b"/>
                      <a:endParaRPr lang="en-US" sz="11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a:noFill/>
                    </a:lnB>
                    <a:noFill/>
                  </a:tcPr>
                </a:tc>
                <a:tc>
                  <a:txBody>
                    <a:bodyPr/>
                    <a:lstStyle/>
                    <a:p>
                      <a:pPr algn="l" fontAlgn="b"/>
                      <a:endParaRPr lang="en-US" sz="11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a:noFill/>
                    </a:lnB>
                    <a:noFill/>
                  </a:tcPr>
                </a:tc>
                <a:tc>
                  <a:txBody>
                    <a:bodyPr/>
                    <a:lstStyle/>
                    <a:p>
                      <a:pPr algn="l" fontAlgn="b"/>
                      <a:endParaRPr lang="en-US" sz="1100" b="0" i="0" u="none" strike="noStrike" dirty="0">
                        <a:solidFill>
                          <a:srgbClr val="000000"/>
                        </a:solidFill>
                        <a:effectLst/>
                        <a:latin typeface="Calibri" panose="020F0502020204030204" pitchFamily="34" charset="0"/>
                      </a:endParaRPr>
                    </a:p>
                  </a:txBody>
                  <a:tcPr marL="7620" marR="7620" marT="7620" marB="0" anchor="b">
                    <a:lnL>
                      <a:noFill/>
                    </a:lnL>
                    <a:lnR>
                      <a:noFill/>
                    </a:lnR>
                    <a:lnT>
                      <a:noFill/>
                    </a:lnT>
                    <a:lnB>
                      <a:noFill/>
                    </a:lnB>
                    <a:noFill/>
                  </a:tcPr>
                </a:tc>
                <a:extLst>
                  <a:ext uri="{0D108BD9-81ED-4DB2-BD59-A6C34878D82A}">
                    <a16:rowId xmlns:a16="http://schemas.microsoft.com/office/drawing/2014/main" val="2736552623"/>
                  </a:ext>
                </a:extLst>
              </a:tr>
            </a:tbl>
          </a:graphicData>
        </a:graphic>
      </p:graphicFrame>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p>
          <a:p>
            <a:r>
              <a:rPr lang="en-US" sz="1800" b="0" i="0" u="none" strike="noStrike" baseline="0" dirty="0">
                <a:solidFill>
                  <a:srgbClr val="221E1F"/>
                </a:solidFill>
                <a:latin typeface="Calibri" panose="020F0502020204030204" pitchFamily="34" charset="0"/>
              </a:rPr>
              <a:t>Goals for improvement </a:t>
            </a:r>
          </a:p>
          <a:p>
            <a:r>
              <a:rPr lang="en-US" sz="1800" b="0" i="0" u="none" strike="noStrike" baseline="0" dirty="0">
                <a:solidFill>
                  <a:srgbClr val="221E1F"/>
                </a:solidFill>
                <a:latin typeface="Calibri" panose="020F0502020204030204" pitchFamily="34" charset="0"/>
              </a:rPr>
              <a:t>Plans to achieve your goals </a:t>
            </a:r>
          </a:p>
          <a:p>
            <a:r>
              <a:rPr lang="en-US" sz="1800" b="0" i="0" u="none" strike="noStrike" baseline="0" dirty="0">
                <a:solidFill>
                  <a:srgbClr val="221E1F"/>
                </a:solidFill>
                <a:latin typeface="Calibri" panose="020F0502020204030204" pitchFamily="34" charset="0"/>
              </a:rPr>
              <a:t>Plans to evaluate your changes </a:t>
            </a:r>
          </a:p>
          <a:p>
            <a:endParaRPr lang="en-US" dirty="0"/>
          </a:p>
        </p:txBody>
      </p:sp>
      <p:graphicFrame>
        <p:nvGraphicFramePr>
          <p:cNvPr id="7" name="Table 6">
            <a:extLst>
              <a:ext uri="{FF2B5EF4-FFF2-40B4-BE49-F238E27FC236}">
                <a16:creationId xmlns:a16="http://schemas.microsoft.com/office/drawing/2014/main" id="{93D615B3-9D9B-8048-1DE1-132707DD3C94}"/>
              </a:ext>
            </a:extLst>
          </p:cNvPr>
          <p:cNvGraphicFramePr>
            <a:graphicFrameLocks noGrp="1"/>
          </p:cNvGraphicFramePr>
          <p:nvPr>
            <p:extLst>
              <p:ext uri="{D42A27DB-BD31-4B8C-83A1-F6EECF244321}">
                <p14:modId xmlns:p14="http://schemas.microsoft.com/office/powerpoint/2010/main" val="1232623997"/>
              </p:ext>
            </p:extLst>
          </p:nvPr>
        </p:nvGraphicFramePr>
        <p:xfrm>
          <a:off x="4708969" y="2009616"/>
          <a:ext cx="3657600" cy="3116580"/>
        </p:xfrm>
        <a:graphic>
          <a:graphicData uri="http://schemas.openxmlformats.org/drawingml/2006/table">
            <a:tbl>
              <a:tblPr/>
              <a:tblGrid>
                <a:gridCol w="609600">
                  <a:extLst>
                    <a:ext uri="{9D8B030D-6E8A-4147-A177-3AD203B41FA5}">
                      <a16:colId xmlns:a16="http://schemas.microsoft.com/office/drawing/2014/main" val="574342896"/>
                    </a:ext>
                  </a:extLst>
                </a:gridCol>
                <a:gridCol w="1381125">
                  <a:extLst>
                    <a:ext uri="{9D8B030D-6E8A-4147-A177-3AD203B41FA5}">
                      <a16:colId xmlns:a16="http://schemas.microsoft.com/office/drawing/2014/main" val="3503711844"/>
                    </a:ext>
                  </a:extLst>
                </a:gridCol>
                <a:gridCol w="1057275">
                  <a:extLst>
                    <a:ext uri="{9D8B030D-6E8A-4147-A177-3AD203B41FA5}">
                      <a16:colId xmlns:a16="http://schemas.microsoft.com/office/drawing/2014/main" val="212676012"/>
                    </a:ext>
                  </a:extLst>
                </a:gridCol>
                <a:gridCol w="609600">
                  <a:extLst>
                    <a:ext uri="{9D8B030D-6E8A-4147-A177-3AD203B41FA5}">
                      <a16:colId xmlns:a16="http://schemas.microsoft.com/office/drawing/2014/main" val="3008509109"/>
                    </a:ext>
                  </a:extLst>
                </a:gridCol>
              </a:tblGrid>
              <a:tr h="198120">
                <a:tc gridSpan="4">
                  <a:txBody>
                    <a:bodyPr/>
                    <a:lstStyle/>
                    <a:p>
                      <a:pPr algn="l" fontAlgn="b"/>
                      <a:r>
                        <a:rPr lang="en-US" sz="1000" b="1" i="0" u="none" strike="noStrike" dirty="0">
                          <a:solidFill>
                            <a:srgbClr val="000000"/>
                          </a:solidFill>
                          <a:effectLst/>
                          <a:latin typeface="Arial" panose="020B0604020202020204" pitchFamily="34" charset="0"/>
                        </a:rPr>
                        <a:t>                     Service Department Profit Centering    </a:t>
                      </a:r>
                      <a:r>
                        <a:rPr lang="en-US" sz="800" b="1" i="0" u="none" strike="noStrike" dirty="0">
                          <a:solidFill>
                            <a:srgbClr val="000000"/>
                          </a:solidFill>
                          <a:effectLst/>
                          <a:latin typeface="Arial" panose="020B0604020202020204" pitchFamily="34" charset="0"/>
                        </a:rPr>
                        <a:t> </a:t>
                      </a:r>
                      <a:endParaRPr lang="en-US" sz="1000" b="1" i="0" u="none" strike="noStrike" dirty="0">
                        <a:solidFill>
                          <a:srgbClr val="000000"/>
                        </a:solidFill>
                        <a:effectLst/>
                        <a:latin typeface="Arial" panose="020B0604020202020204" pitchFamily="34" charset="0"/>
                      </a:endParaRPr>
                    </a:p>
                  </a:txBody>
                  <a:tcPr marL="7620" marR="7620" marT="7620" marB="0" anchor="b">
                    <a:lnL>
                      <a:noFill/>
                    </a:lnL>
                    <a:lnR>
                      <a:noFill/>
                    </a:lnR>
                    <a:lnT>
                      <a:noFill/>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332538888"/>
                  </a:ext>
                </a:extLst>
              </a:tr>
              <a:tr h="236220">
                <a:tc>
                  <a:txBody>
                    <a:bodyPr/>
                    <a:lstStyle/>
                    <a:p>
                      <a:pPr algn="l" fontAlgn="b"/>
                      <a:endParaRPr lang="en-US" sz="11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11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11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11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46785067"/>
                  </a:ext>
                </a:extLst>
              </a:tr>
              <a:tr h="518160">
                <a:tc>
                  <a:txBody>
                    <a:bodyPr/>
                    <a:lstStyle/>
                    <a:p>
                      <a:pPr algn="l" fontAlgn="b"/>
                      <a:r>
                        <a:rPr lang="en-US" sz="1100" b="0" i="0" u="none" strike="noStrike">
                          <a:solidFill>
                            <a:srgbClr val="000000"/>
                          </a:solidFill>
                          <a:effectLst/>
                          <a:latin typeface="Calibri" panose="020F0502020204030204" pitchFamily="34" charset="0"/>
                        </a:rPr>
                        <a:t> </a:t>
                      </a:r>
                    </a:p>
                  </a:txBody>
                  <a:tcPr marL="7620" marR="7620" marT="762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4472C4"/>
                    </a:solidFill>
                  </a:tcPr>
                </a:tc>
                <a:tc>
                  <a:txBody>
                    <a:bodyPr/>
                    <a:lstStyle/>
                    <a:p>
                      <a:pPr algn="l" fontAlgn="b"/>
                      <a:r>
                        <a:rPr lang="en-US" sz="900" b="0" i="0" u="none" strike="noStrike">
                          <a:solidFill>
                            <a:srgbClr val="FFFFFF"/>
                          </a:solidFill>
                          <a:effectLst/>
                          <a:latin typeface="Arial" panose="020B0604020202020204" pitchFamily="34" charset="0"/>
                        </a:rPr>
                        <a:t>Expense Category</a:t>
                      </a:r>
                    </a:p>
                  </a:txBody>
                  <a:tcPr marL="7620" marR="7620" marT="762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r>
                        <a:rPr lang="en-US" sz="900" b="0" i="0" u="none" strike="noStrike">
                          <a:solidFill>
                            <a:srgbClr val="FFFFFF"/>
                          </a:solidFill>
                          <a:effectLst/>
                          <a:latin typeface="Arial" panose="020B0604020202020204" pitchFamily="34" charset="0"/>
                        </a:rPr>
                        <a:t>Dollar Amount</a:t>
                      </a:r>
                    </a:p>
                  </a:txBody>
                  <a:tcPr marL="7620" marR="7620" marT="762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7620" marR="7620" marT="762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4472C4"/>
                    </a:solidFill>
                  </a:tcPr>
                </a:tc>
                <a:extLst>
                  <a:ext uri="{0D108BD9-81ED-4DB2-BD59-A6C34878D82A}">
                    <a16:rowId xmlns:a16="http://schemas.microsoft.com/office/drawing/2014/main" val="2570618737"/>
                  </a:ext>
                </a:extLst>
              </a:tr>
              <a:tr h="190500">
                <a:tc>
                  <a:txBody>
                    <a:bodyPr/>
                    <a:lstStyle/>
                    <a:p>
                      <a:pPr algn="l" fontAlgn="b"/>
                      <a:r>
                        <a:rPr lang="en-US" sz="1100" b="0" i="0" u="none" strike="noStrike">
                          <a:solidFill>
                            <a:srgbClr val="000000"/>
                          </a:solidFill>
                          <a:effectLst/>
                          <a:latin typeface="Calibri" panose="020F0502020204030204" pitchFamily="34" charset="0"/>
                        </a:rPr>
                        <a:t> </a:t>
                      </a:r>
                    </a:p>
                  </a:txBody>
                  <a:tcPr marL="7620" marR="7620" marT="7620"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Department Gross</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              180,953 </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a:solidFill>
                            <a:srgbClr val="FFFFFF"/>
                          </a:solidFill>
                          <a:effectLst/>
                          <a:latin typeface="Arial" panose="020B0604020202020204" pitchFamily="34" charset="0"/>
                        </a:rPr>
                        <a:t>% of Gross</a:t>
                      </a:r>
                    </a:p>
                  </a:txBody>
                  <a:tcPr marL="7620" marR="7620" marT="7620"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4472C4"/>
                    </a:solidFill>
                  </a:tcPr>
                </a:tc>
                <a:extLst>
                  <a:ext uri="{0D108BD9-81ED-4DB2-BD59-A6C34878D82A}">
                    <a16:rowId xmlns:a16="http://schemas.microsoft.com/office/drawing/2014/main" val="2308436997"/>
                  </a:ext>
                </a:extLst>
              </a:tr>
              <a:tr h="198120">
                <a:tc>
                  <a:txBody>
                    <a:bodyPr/>
                    <a:lstStyle/>
                    <a:p>
                      <a:pPr algn="l" fontAlgn="b"/>
                      <a:r>
                        <a:rPr lang="en-US" sz="1100" b="0" i="0" u="none" strike="noStrike">
                          <a:solidFill>
                            <a:srgbClr val="000000"/>
                          </a:solidFill>
                          <a:effectLst/>
                          <a:latin typeface="Calibri" panose="020F0502020204030204" pitchFamily="34" charset="0"/>
                        </a:rPr>
                        <a:t> </a:t>
                      </a:r>
                    </a:p>
                  </a:txBody>
                  <a:tcPr marL="7620" marR="7620" marT="7620"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Variable Expense</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                46,989 </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latin typeface="Calibri" panose="020F0502020204030204" pitchFamily="34" charset="0"/>
                        </a:rPr>
                        <a:t>25.97%</a:t>
                      </a:r>
                    </a:p>
                  </a:txBody>
                  <a:tcPr marL="7620" marR="7620" marT="7620"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319855236"/>
                  </a:ext>
                </a:extLst>
              </a:tr>
              <a:tr h="198120">
                <a:tc>
                  <a:txBody>
                    <a:bodyPr/>
                    <a:lstStyle/>
                    <a:p>
                      <a:pPr algn="l" fontAlgn="b"/>
                      <a:r>
                        <a:rPr lang="en-US" sz="1100" b="0" i="0" u="none" strike="noStrike">
                          <a:solidFill>
                            <a:srgbClr val="000000"/>
                          </a:solidFill>
                          <a:effectLst/>
                          <a:latin typeface="Calibri" panose="020F0502020204030204" pitchFamily="34" charset="0"/>
                        </a:rPr>
                        <a:t> </a:t>
                      </a:r>
                    </a:p>
                  </a:txBody>
                  <a:tcPr marL="7620" marR="7620" marT="7620"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Selling Expense</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latin typeface="Calibri" panose="020F0502020204030204" pitchFamily="34" charset="0"/>
                        </a:rPr>
                        <a:t>0.00%</a:t>
                      </a:r>
                    </a:p>
                  </a:txBody>
                  <a:tcPr marL="7620" marR="7620" marT="7620"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112964400"/>
                  </a:ext>
                </a:extLst>
              </a:tr>
              <a:tr h="198120">
                <a:tc>
                  <a:txBody>
                    <a:bodyPr/>
                    <a:lstStyle/>
                    <a:p>
                      <a:pPr algn="l" fontAlgn="b"/>
                      <a:r>
                        <a:rPr lang="en-US" sz="1100" b="0" i="0" u="none" strike="noStrike">
                          <a:solidFill>
                            <a:srgbClr val="000000"/>
                          </a:solidFill>
                          <a:effectLst/>
                          <a:latin typeface="Calibri" panose="020F0502020204030204" pitchFamily="34" charset="0"/>
                        </a:rPr>
                        <a:t> </a:t>
                      </a:r>
                    </a:p>
                  </a:txBody>
                  <a:tcPr marL="7620" marR="7620" marT="7620"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Personnel Expense</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              178,730 </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latin typeface="Calibri" panose="020F0502020204030204" pitchFamily="34" charset="0"/>
                        </a:rPr>
                        <a:t>98.77%</a:t>
                      </a:r>
                    </a:p>
                  </a:txBody>
                  <a:tcPr marL="7620" marR="7620" marT="7620"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945815020"/>
                  </a:ext>
                </a:extLst>
              </a:tr>
              <a:tr h="198120">
                <a:tc>
                  <a:txBody>
                    <a:bodyPr/>
                    <a:lstStyle/>
                    <a:p>
                      <a:pPr algn="l" fontAlgn="b"/>
                      <a:r>
                        <a:rPr lang="en-US" sz="1100" b="0" i="0" u="none" strike="noStrike">
                          <a:solidFill>
                            <a:srgbClr val="000000"/>
                          </a:solidFill>
                          <a:effectLst/>
                          <a:latin typeface="Calibri" panose="020F0502020204030204" pitchFamily="34" charset="0"/>
                        </a:rPr>
                        <a:t> </a:t>
                      </a:r>
                    </a:p>
                  </a:txBody>
                  <a:tcPr marL="7620" marR="7620" marT="7620"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Semi-Fixed Expense</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              112,415 </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latin typeface="Calibri" panose="020F0502020204030204" pitchFamily="34" charset="0"/>
                        </a:rPr>
                        <a:t>62.12%</a:t>
                      </a:r>
                    </a:p>
                  </a:txBody>
                  <a:tcPr marL="7620" marR="7620" marT="7620"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74541977"/>
                  </a:ext>
                </a:extLst>
              </a:tr>
              <a:tr h="198120">
                <a:tc>
                  <a:txBody>
                    <a:bodyPr/>
                    <a:lstStyle/>
                    <a:p>
                      <a:pPr algn="l" fontAlgn="b"/>
                      <a:r>
                        <a:rPr lang="en-US" sz="1100" b="0" i="0" u="none" strike="noStrike">
                          <a:solidFill>
                            <a:srgbClr val="000000"/>
                          </a:solidFill>
                          <a:effectLst/>
                          <a:latin typeface="Calibri" panose="020F0502020204030204" pitchFamily="34" charset="0"/>
                        </a:rPr>
                        <a:t> </a:t>
                      </a:r>
                    </a:p>
                  </a:txBody>
                  <a:tcPr marL="7620" marR="7620" marT="7620"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Fixed Expense</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                56,235 </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latin typeface="Calibri" panose="020F0502020204030204" pitchFamily="34" charset="0"/>
                        </a:rPr>
                        <a:t>31.08%</a:t>
                      </a:r>
                    </a:p>
                  </a:txBody>
                  <a:tcPr marL="7620" marR="7620" marT="7620"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992662511"/>
                  </a:ext>
                </a:extLst>
              </a:tr>
              <a:tr h="198120">
                <a:tc>
                  <a:txBody>
                    <a:bodyPr/>
                    <a:lstStyle/>
                    <a:p>
                      <a:pPr algn="l" fontAlgn="b"/>
                      <a:r>
                        <a:rPr lang="en-US" sz="1100" b="0" i="0" u="none" strike="noStrike">
                          <a:solidFill>
                            <a:srgbClr val="000000"/>
                          </a:solidFill>
                          <a:effectLst/>
                          <a:latin typeface="Calibri" panose="020F0502020204030204" pitchFamily="34" charset="0"/>
                        </a:rPr>
                        <a:t> </a:t>
                      </a:r>
                    </a:p>
                  </a:txBody>
                  <a:tcPr marL="7620" marR="7620" marT="7620"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Unallocated Expense</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latin typeface="Calibri" panose="020F0502020204030204" pitchFamily="34" charset="0"/>
                        </a:rPr>
                        <a:t>0.00%</a:t>
                      </a:r>
                    </a:p>
                  </a:txBody>
                  <a:tcPr marL="7620" marR="7620" marT="7620"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095767944"/>
                  </a:ext>
                </a:extLst>
              </a:tr>
              <a:tr h="190500">
                <a:tc>
                  <a:txBody>
                    <a:bodyPr/>
                    <a:lstStyle/>
                    <a:p>
                      <a:pPr algn="l" fontAlgn="b"/>
                      <a:r>
                        <a:rPr lang="en-US" sz="1100" b="0" i="0" u="none" strike="noStrike">
                          <a:solidFill>
                            <a:srgbClr val="000000"/>
                          </a:solidFill>
                          <a:effectLst/>
                          <a:latin typeface="Calibri" panose="020F0502020204030204" pitchFamily="34" charset="0"/>
                        </a:rPr>
                        <a:t> </a:t>
                      </a:r>
                    </a:p>
                  </a:txBody>
                  <a:tcPr marL="7620" marR="7620" marT="7620"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Dealer's Salary</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                30,000 </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latin typeface="Calibri" panose="020F0502020204030204" pitchFamily="34" charset="0"/>
                        </a:rPr>
                        <a:t>16.58%</a:t>
                      </a:r>
                    </a:p>
                  </a:txBody>
                  <a:tcPr marL="7620" marR="7620" marT="7620"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134735064"/>
                  </a:ext>
                </a:extLst>
              </a:tr>
              <a:tr h="198120">
                <a:tc>
                  <a:txBody>
                    <a:bodyPr/>
                    <a:lstStyle/>
                    <a:p>
                      <a:pPr algn="l" fontAlgn="b"/>
                      <a:r>
                        <a:rPr lang="en-US" sz="1100" b="0" i="0" u="none" strike="noStrike">
                          <a:solidFill>
                            <a:srgbClr val="000000"/>
                          </a:solidFill>
                          <a:effectLst/>
                          <a:latin typeface="Calibri" panose="020F0502020204030204" pitchFamily="34" charset="0"/>
                        </a:rPr>
                        <a:t> </a:t>
                      </a:r>
                    </a:p>
                  </a:txBody>
                  <a:tcPr marL="7620" marR="7620" marT="7620"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Total Expenses</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              394,369 </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100" b="0" i="0" u="none" strike="noStrike">
                          <a:solidFill>
                            <a:srgbClr val="000000"/>
                          </a:solidFill>
                          <a:effectLst/>
                          <a:latin typeface="Calibri" panose="020F0502020204030204" pitchFamily="34" charset="0"/>
                        </a:rPr>
                        <a:t>217.94%</a:t>
                      </a:r>
                    </a:p>
                  </a:txBody>
                  <a:tcPr marL="7620" marR="7620" marT="7620"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472582926"/>
                  </a:ext>
                </a:extLst>
              </a:tr>
              <a:tr h="190500">
                <a:tc>
                  <a:txBody>
                    <a:bodyPr/>
                    <a:lstStyle/>
                    <a:p>
                      <a:pPr algn="l" fontAlgn="b"/>
                      <a:r>
                        <a:rPr lang="en-US" sz="1100" b="0" i="0" u="none" strike="noStrike" dirty="0">
                          <a:solidFill>
                            <a:srgbClr val="000000"/>
                          </a:solidFill>
                          <a:effectLst/>
                          <a:latin typeface="Calibri" panose="020F0502020204030204" pitchFamily="34" charset="0"/>
                        </a:rPr>
                        <a:t> </a:t>
                      </a:r>
                    </a:p>
                  </a:txBody>
                  <a:tcPr marL="7620" marR="7620" marT="7620"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Net Profit</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            (213,416)</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100" b="0" i="0" u="none" strike="noStrike">
                          <a:solidFill>
                            <a:srgbClr val="000000"/>
                          </a:solidFill>
                          <a:effectLst/>
                          <a:latin typeface="Calibri" panose="020F0502020204030204" pitchFamily="34" charset="0"/>
                        </a:rPr>
                        <a:t>-117.94%</a:t>
                      </a:r>
                    </a:p>
                  </a:txBody>
                  <a:tcPr marL="7620" marR="7620" marT="7620"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31195622"/>
                  </a:ext>
                </a:extLst>
              </a:tr>
              <a:tr h="205740">
                <a:tc>
                  <a:txBody>
                    <a:bodyPr/>
                    <a:lstStyle/>
                    <a:p>
                      <a:pPr algn="l" fontAlgn="b"/>
                      <a:endParaRPr lang="en-US" sz="1100" b="0" i="0" u="none" strike="noStrike">
                        <a:solidFill>
                          <a:srgbClr val="000000"/>
                        </a:solidFill>
                        <a:effectLst/>
                        <a:latin typeface="Calibri" panose="020F0502020204030204" pitchFamily="34" charset="0"/>
                      </a:endParaRPr>
                    </a:p>
                  </a:txBody>
                  <a:tcPr marL="7620" marR="7620" marT="7620"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1100" b="0" i="0" u="none" strike="noStrike">
                        <a:solidFill>
                          <a:srgbClr val="000000"/>
                        </a:solidFill>
                        <a:effectLst/>
                        <a:latin typeface="Calibri" panose="020F0502020204030204" pitchFamily="34" charset="0"/>
                      </a:endParaRPr>
                    </a:p>
                  </a:txBody>
                  <a:tcPr marL="7620" marR="7620" marT="7620"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1100" b="0" i="0" u="none" strike="noStrike">
                        <a:solidFill>
                          <a:srgbClr val="000000"/>
                        </a:solidFill>
                        <a:effectLst/>
                        <a:latin typeface="Calibri" panose="020F0502020204030204" pitchFamily="34" charset="0"/>
                      </a:endParaRPr>
                    </a:p>
                  </a:txBody>
                  <a:tcPr marL="7620" marR="7620" marT="7620"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1100" b="0" i="0" u="none" strike="noStrike" dirty="0">
                        <a:solidFill>
                          <a:srgbClr val="000000"/>
                        </a:solidFill>
                        <a:effectLst/>
                        <a:latin typeface="Calibri" panose="020F0502020204030204" pitchFamily="34" charset="0"/>
                      </a:endParaRPr>
                    </a:p>
                  </a:txBody>
                  <a:tcPr marL="7620" marR="7620" marT="7620" marB="0" anchor="b">
                    <a:lnL>
                      <a:noFill/>
                    </a:lnL>
                    <a:lnR>
                      <a:noFill/>
                    </a:lnR>
                    <a:lnT w="1270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3029436650"/>
                  </a:ext>
                </a:extLst>
              </a:tr>
            </a:tbl>
          </a:graphicData>
        </a:graphic>
      </p:graphicFrame>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dirty="0">
                <a:solidFill>
                  <a:srgbClr val="221E1F"/>
                </a:solidFill>
                <a:latin typeface="Calibri" panose="020F0502020204030204" pitchFamily="34" charset="0"/>
              </a:rPr>
              <a:t>Monitor daily and give each technician a report</a:t>
            </a:r>
            <a:endParaRPr lang="en-US" sz="1800" b="0" i="0" u="none" strike="noStrike" baseline="0"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Look for ideas in the to make the shop more efficient for techs</a:t>
            </a:r>
            <a:r>
              <a:rPr lang="en-US" sz="1800" b="0" i="0" u="none" strike="noStrike" baseline="0" dirty="0">
                <a:solidFill>
                  <a:srgbClr val="221E1F"/>
                </a:solidFill>
                <a:latin typeface="Calibri" panose="020F0502020204030204" pitchFamily="34" charset="0"/>
              </a:rPr>
              <a:t> </a:t>
            </a:r>
          </a:p>
          <a:p>
            <a:r>
              <a:rPr lang="en-US" dirty="0">
                <a:solidFill>
                  <a:srgbClr val="221E1F"/>
                </a:solidFill>
                <a:latin typeface="Calibri" panose="020F0502020204030204" pitchFamily="34" charset="0"/>
              </a:rPr>
              <a:t>Ask technicians for ideas</a:t>
            </a:r>
            <a:r>
              <a:rPr lang="en-US" sz="1800" b="0" i="0" u="none" strike="noStrike" baseline="0" dirty="0">
                <a:solidFill>
                  <a:srgbClr val="221E1F"/>
                </a:solidFill>
                <a:latin typeface="Calibri" panose="020F0502020204030204" pitchFamily="34" charset="0"/>
              </a:rPr>
              <a:t> </a:t>
            </a:r>
          </a:p>
          <a:p>
            <a:r>
              <a:rPr lang="en-US" dirty="0">
                <a:solidFill>
                  <a:srgbClr val="221E1F"/>
                </a:solidFill>
                <a:latin typeface="Calibri" panose="020F0502020204030204" pitchFamily="34" charset="0"/>
              </a:rPr>
              <a:t>Monitor the shop efficiency for improvement</a:t>
            </a:r>
            <a:r>
              <a:rPr lang="en-US" sz="1800" b="0" i="0" u="none" strike="noStrike" baseline="0" dirty="0">
                <a:solidFill>
                  <a:srgbClr val="221E1F"/>
                </a:solidFill>
                <a:latin typeface="Calibri" panose="020F0502020204030204" pitchFamily="34" charset="0"/>
              </a:rPr>
              <a:t> </a:t>
            </a:r>
          </a:p>
          <a:p>
            <a:endParaRPr lang="en-US" dirty="0"/>
          </a:p>
        </p:txBody>
      </p:sp>
      <p:graphicFrame>
        <p:nvGraphicFramePr>
          <p:cNvPr id="7" name="Content Placeholder 6">
            <a:extLst>
              <a:ext uri="{FF2B5EF4-FFF2-40B4-BE49-F238E27FC236}">
                <a16:creationId xmlns:a16="http://schemas.microsoft.com/office/drawing/2014/main" id="{46D038EF-2034-2A2E-F1A1-E643E7F8B110}"/>
              </a:ext>
            </a:extLst>
          </p:cNvPr>
          <p:cNvGraphicFramePr>
            <a:graphicFrameLocks noGrp="1"/>
          </p:cNvGraphicFramePr>
          <p:nvPr>
            <p:ph sz="half" idx="2"/>
          </p:nvPr>
        </p:nvGraphicFramePr>
        <p:xfrm>
          <a:off x="5089524" y="2243908"/>
          <a:ext cx="4184652" cy="3714796"/>
        </p:xfrm>
        <a:graphic>
          <a:graphicData uri="http://schemas.openxmlformats.org/drawingml/2006/table">
            <a:tbl>
              <a:tblPr/>
              <a:tblGrid>
                <a:gridCol w="343356">
                  <a:extLst>
                    <a:ext uri="{9D8B030D-6E8A-4147-A177-3AD203B41FA5}">
                      <a16:colId xmlns:a16="http://schemas.microsoft.com/office/drawing/2014/main" val="4168554842"/>
                    </a:ext>
                  </a:extLst>
                </a:gridCol>
                <a:gridCol w="658099">
                  <a:extLst>
                    <a:ext uri="{9D8B030D-6E8A-4147-A177-3AD203B41FA5}">
                      <a16:colId xmlns:a16="http://schemas.microsoft.com/office/drawing/2014/main" val="2556277436"/>
                    </a:ext>
                  </a:extLst>
                </a:gridCol>
                <a:gridCol w="593720">
                  <a:extLst>
                    <a:ext uri="{9D8B030D-6E8A-4147-A177-3AD203B41FA5}">
                      <a16:colId xmlns:a16="http://schemas.microsoft.com/office/drawing/2014/main" val="4093194642"/>
                    </a:ext>
                  </a:extLst>
                </a:gridCol>
                <a:gridCol w="343356">
                  <a:extLst>
                    <a:ext uri="{9D8B030D-6E8A-4147-A177-3AD203B41FA5}">
                      <a16:colId xmlns:a16="http://schemas.microsoft.com/office/drawing/2014/main" val="2279848809"/>
                    </a:ext>
                  </a:extLst>
                </a:gridCol>
                <a:gridCol w="479268">
                  <a:extLst>
                    <a:ext uri="{9D8B030D-6E8A-4147-A177-3AD203B41FA5}">
                      <a16:colId xmlns:a16="http://schemas.microsoft.com/office/drawing/2014/main" val="3558123435"/>
                    </a:ext>
                  </a:extLst>
                </a:gridCol>
                <a:gridCol w="314743">
                  <a:extLst>
                    <a:ext uri="{9D8B030D-6E8A-4147-A177-3AD203B41FA5}">
                      <a16:colId xmlns:a16="http://schemas.microsoft.com/office/drawing/2014/main" val="3608508911"/>
                    </a:ext>
                  </a:extLst>
                </a:gridCol>
                <a:gridCol w="422042">
                  <a:extLst>
                    <a:ext uri="{9D8B030D-6E8A-4147-A177-3AD203B41FA5}">
                      <a16:colId xmlns:a16="http://schemas.microsoft.com/office/drawing/2014/main" val="351439087"/>
                    </a:ext>
                  </a:extLst>
                </a:gridCol>
                <a:gridCol w="343356">
                  <a:extLst>
                    <a:ext uri="{9D8B030D-6E8A-4147-A177-3AD203B41FA5}">
                      <a16:colId xmlns:a16="http://schemas.microsoft.com/office/drawing/2014/main" val="2233974654"/>
                    </a:ext>
                  </a:extLst>
                </a:gridCol>
                <a:gridCol w="343356">
                  <a:extLst>
                    <a:ext uri="{9D8B030D-6E8A-4147-A177-3AD203B41FA5}">
                      <a16:colId xmlns:a16="http://schemas.microsoft.com/office/drawing/2014/main" val="179845105"/>
                    </a:ext>
                  </a:extLst>
                </a:gridCol>
                <a:gridCol w="343356">
                  <a:extLst>
                    <a:ext uri="{9D8B030D-6E8A-4147-A177-3AD203B41FA5}">
                      <a16:colId xmlns:a16="http://schemas.microsoft.com/office/drawing/2014/main" val="4043928236"/>
                    </a:ext>
                  </a:extLst>
                </a:gridCol>
              </a:tblGrid>
              <a:tr h="107299">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w="190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585115286"/>
                  </a:ext>
                </a:extLst>
              </a:tr>
              <a:tr h="111591">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1832802316"/>
                  </a:ext>
                </a:extLst>
              </a:tr>
              <a:tr h="133050">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9050" cap="flat" cmpd="sng" algn="ctr">
                      <a:solidFill>
                        <a:srgbClr val="000000"/>
                      </a:solidFill>
                      <a:prstDash val="solid"/>
                      <a:round/>
                      <a:headEnd type="none" w="med" len="med"/>
                      <a:tailEnd type="none" w="med" len="med"/>
                    </a:lnL>
                    <a:lnR>
                      <a:noFill/>
                    </a:lnR>
                    <a:lnT>
                      <a:noFill/>
                    </a:lnT>
                    <a:lnB>
                      <a:noFill/>
                    </a:lnB>
                    <a:noFill/>
                  </a:tcPr>
                </a:tc>
                <a:tc gridSpan="7">
                  <a:txBody>
                    <a:bodyPr/>
                    <a:lstStyle/>
                    <a:p>
                      <a:pPr algn="ctr" fontAlgn="b"/>
                      <a:r>
                        <a:rPr lang="en-US" sz="800" b="1" i="0" u="none" strike="noStrike">
                          <a:solidFill>
                            <a:srgbClr val="000000"/>
                          </a:solidFill>
                          <a:effectLst/>
                          <a:latin typeface="Arial" panose="020B0604020202020204" pitchFamily="34" charset="0"/>
                        </a:rPr>
                        <a:t>NADA ACTUAL SERVICE ANALYSIS     </a:t>
                      </a:r>
                    </a:p>
                  </a:txBody>
                  <a:tcPr marL="4292" marR="4292" marT="4292" marB="0" anchor="b">
                    <a:lnL>
                      <a:noFill/>
                    </a:lnL>
                    <a:lnR>
                      <a:noFill/>
                    </a:lnR>
                    <a:lnT>
                      <a:noFill/>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172698101"/>
                  </a:ext>
                </a:extLst>
              </a:tr>
              <a:tr h="291853">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Performance</a:t>
                      </a:r>
                    </a:p>
                  </a:txBody>
                  <a:tcPr marL="4292" marR="4292" marT="4292"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148619245"/>
                  </a:ext>
                </a:extLst>
              </a:tr>
              <a:tr h="158802">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ctr" fontAlgn="b"/>
                      <a:r>
                        <a:rPr lang="en-US" sz="500" b="1" i="1" u="none" strike="noStrike">
                          <a:solidFill>
                            <a:srgbClr val="FFFFFF"/>
                          </a:solidFill>
                          <a:effectLst/>
                          <a:latin typeface="Arial" panose="020B0604020202020204" pitchFamily="34" charset="0"/>
                        </a:rPr>
                        <a:t> </a:t>
                      </a:r>
                    </a:p>
                  </a:txBody>
                  <a:tcPr marL="4292" marR="4292" marT="4292"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500" b="1" i="1" u="none" strike="noStrike">
                          <a:solidFill>
                            <a:srgbClr val="FFFFFF"/>
                          </a:solidFill>
                          <a:effectLst/>
                          <a:latin typeface="Arial" panose="020B0604020202020204" pitchFamily="34" charset="0"/>
                        </a:rPr>
                        <a:t>Labor Sales / Month</a:t>
                      </a:r>
                    </a:p>
                  </a:txBody>
                  <a:tcPr marL="4292" marR="4292" marT="4292" marB="0" anchor="b">
                    <a:lnL>
                      <a:noFill/>
                    </a:lnL>
                    <a:lnR>
                      <a:noFill/>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500" b="1" i="1" u="none" strike="noStrike">
                          <a:solidFill>
                            <a:srgbClr val="FFFFFF"/>
                          </a:solidFill>
                          <a:effectLst/>
                          <a:latin typeface="Arial" panose="020B0604020202020204" pitchFamily="34" charset="0"/>
                        </a:rPr>
                        <a:t> </a:t>
                      </a:r>
                    </a:p>
                  </a:txBody>
                  <a:tcPr marL="4292" marR="4292" marT="4292" marB="0" anchor="b">
                    <a:lnL>
                      <a:noFill/>
                    </a:lnL>
                    <a:lnR>
                      <a:noFill/>
                    </a:lnR>
                    <a:lnT w="19050" cap="flat" cmpd="sng" algn="ctr">
                      <a:solidFill>
                        <a:srgbClr val="000000"/>
                      </a:solidFill>
                      <a:prstDash val="solid"/>
                      <a:round/>
                      <a:headEnd type="none" w="med" len="med"/>
                      <a:tailEnd type="none" w="med" len="med"/>
                    </a:lnT>
                    <a:lnB>
                      <a:noFill/>
                    </a:lnB>
                    <a:solidFill>
                      <a:srgbClr val="000000"/>
                    </a:solidFill>
                  </a:tcPr>
                </a:tc>
                <a:tc>
                  <a:txBody>
                    <a:bodyPr/>
                    <a:lstStyle/>
                    <a:p>
                      <a:pPr algn="ctr" fontAlgn="b"/>
                      <a:r>
                        <a:rPr lang="en-US" sz="500" b="1" i="1" u="none" strike="noStrike">
                          <a:solidFill>
                            <a:srgbClr val="FFFFFF"/>
                          </a:solidFill>
                          <a:effectLst/>
                          <a:latin typeface="Arial" panose="020B0604020202020204" pitchFamily="34" charset="0"/>
                        </a:rPr>
                        <a:t>Effective Labor Rate</a:t>
                      </a:r>
                    </a:p>
                  </a:txBody>
                  <a:tcPr marL="4292" marR="4292" marT="4292" marB="0" anchor="b">
                    <a:lnL>
                      <a:noFill/>
                    </a:lnL>
                    <a:lnR>
                      <a:noFill/>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500" b="1" i="1" u="none" strike="noStrike">
                          <a:solidFill>
                            <a:srgbClr val="FFFFFF"/>
                          </a:solidFill>
                          <a:effectLst/>
                          <a:latin typeface="Arial" panose="020B0604020202020204" pitchFamily="34" charset="0"/>
                        </a:rPr>
                        <a:t> </a:t>
                      </a:r>
                    </a:p>
                  </a:txBody>
                  <a:tcPr marL="4292" marR="4292" marT="4292" marB="0" anchor="b">
                    <a:lnL>
                      <a:noFill/>
                    </a:lnL>
                    <a:lnR>
                      <a:noFill/>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500" b="1" i="1" u="none" strike="noStrike">
                          <a:solidFill>
                            <a:srgbClr val="FFFFFF"/>
                          </a:solidFill>
                          <a:effectLst/>
                          <a:latin typeface="Arial" panose="020B0604020202020204" pitchFamily="34" charset="0"/>
                        </a:rPr>
                        <a:t>Hours Billed</a:t>
                      </a:r>
                    </a:p>
                  </a:txBody>
                  <a:tcPr marL="4292" marR="4292" marT="4292" marB="0" anchor="b">
                    <a:lnL>
                      <a:noFill/>
                    </a:lnL>
                    <a:lnR>
                      <a:noFill/>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500" b="1" i="1" u="none" strike="noStrike">
                          <a:solidFill>
                            <a:srgbClr val="FFFFFF"/>
                          </a:solidFill>
                          <a:effectLst/>
                          <a:latin typeface="Arial" panose="020B0604020202020204" pitchFamily="34" charset="0"/>
                        </a:rPr>
                        <a:t> </a:t>
                      </a:r>
                    </a:p>
                  </a:txBody>
                  <a:tcPr marL="4292" marR="4292" marT="4292"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901166480"/>
                  </a:ext>
                </a:extLst>
              </a:tr>
              <a:tr h="111591">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latin typeface="Arial" panose="020B0604020202020204" pitchFamily="34" charset="0"/>
                        </a:rPr>
                        <a:t>Customer Car*</a:t>
                      </a:r>
                    </a:p>
                  </a:txBody>
                  <a:tcPr marL="4292" marR="4292" marT="4292" marB="0" anchor="b">
                    <a:lnL w="190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solidFill>
                            <a:srgbClr val="000000"/>
                          </a:solidFill>
                          <a:effectLst/>
                          <a:latin typeface="Arial" panose="020B0604020202020204" pitchFamily="34" charset="0"/>
                        </a:rPr>
                        <a:t> $          118,326 </a:t>
                      </a:r>
                    </a:p>
                  </a:txBody>
                  <a:tcPr marL="4292" marR="4292" marT="4292" marB="0" anchor="b">
                    <a:lnL w="6350" cap="flat" cmpd="sng" algn="ctr">
                      <a:solidFill>
                        <a:srgbClr val="00FFFF"/>
                      </a:solidFill>
                      <a:prstDash val="solid"/>
                      <a:round/>
                      <a:headEnd type="none" w="med" len="med"/>
                      <a:tailEnd type="none" w="med" len="med"/>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solidFill>
                            <a:srgbClr val="000000"/>
                          </a:solidFill>
                          <a:effectLst/>
                          <a:latin typeface="Arial" panose="020B0604020202020204" pitchFamily="34" charset="0"/>
                        </a:rPr>
                        <a:t>÷</a:t>
                      </a:r>
                    </a:p>
                  </a:txBody>
                  <a:tcPr marL="4292" marR="4292" marT="4292" marB="0" anchor="b">
                    <a:lnL>
                      <a:noFill/>
                    </a:lnL>
                    <a:lnR>
                      <a:noFill/>
                    </a:lnR>
                    <a:lnT>
                      <a:noFill/>
                    </a:lnT>
                    <a:lnB>
                      <a:noFill/>
                    </a:lnB>
                    <a:noFill/>
                  </a:tcPr>
                </a:tc>
                <a:tc>
                  <a:txBody>
                    <a:bodyPr/>
                    <a:lstStyle/>
                    <a:p>
                      <a:pPr algn="r" fontAlgn="b"/>
                      <a:r>
                        <a:rPr lang="en-US" sz="600" b="0" i="0" u="none" strike="noStrike">
                          <a:solidFill>
                            <a:srgbClr val="000000"/>
                          </a:solidFill>
                          <a:effectLst/>
                          <a:latin typeface="Arial" panose="020B0604020202020204" pitchFamily="34" charset="0"/>
                        </a:rPr>
                        <a:t>156.95 </a:t>
                      </a:r>
                    </a:p>
                  </a:txBody>
                  <a:tcPr marL="4292" marR="4292" marT="4292"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solidFill>
                            <a:srgbClr val="FFFFFF"/>
                          </a:solidFill>
                          <a:effectLst/>
                          <a:latin typeface="Arial" panose="020B0604020202020204" pitchFamily="34" charset="0"/>
                        </a:rPr>
                        <a:t>=</a:t>
                      </a:r>
                    </a:p>
                  </a:txBody>
                  <a:tcPr marL="4292" marR="4292" marT="4292"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600" b="0" i="0" u="none" strike="noStrike">
                          <a:solidFill>
                            <a:srgbClr val="000000"/>
                          </a:solidFill>
                          <a:effectLst/>
                          <a:latin typeface="Arial" panose="020B0604020202020204" pitchFamily="34" charset="0"/>
                        </a:rPr>
                        <a:t>753.9</a:t>
                      </a:r>
                    </a:p>
                  </a:txBody>
                  <a:tcPr marL="4292" marR="4292" marT="4292"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FFFFFF"/>
                          </a:solidFill>
                          <a:effectLst/>
                          <a:latin typeface="Arial" panose="020B0604020202020204" pitchFamily="34" charset="0"/>
                        </a:rPr>
                        <a:t> </a:t>
                      </a:r>
                    </a:p>
                  </a:txBody>
                  <a:tcPr marL="4292" marR="4292" marT="4292" marB="0" anchor="b">
                    <a:lnL>
                      <a:noFill/>
                    </a:lnL>
                    <a:lnR w="19050" cap="flat" cmpd="sng" algn="ctr">
                      <a:solidFill>
                        <a:srgbClr val="000000"/>
                      </a:solidFill>
                      <a:prstDash val="solid"/>
                      <a:round/>
                      <a:headEnd type="none" w="med" len="med"/>
                      <a:tailEnd type="none" w="med" len="med"/>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399300007"/>
                  </a:ext>
                </a:extLst>
              </a:tr>
              <a:tr h="111591">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latin typeface="Arial" panose="020B0604020202020204" pitchFamily="34" charset="0"/>
                        </a:rPr>
                        <a:t>Customer Truck*</a:t>
                      </a:r>
                    </a:p>
                  </a:txBody>
                  <a:tcPr marL="4292" marR="4292" marT="4292" marB="0" anchor="b">
                    <a:lnL w="190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solidFill>
                            <a:srgbClr val="000000"/>
                          </a:solidFill>
                          <a:effectLst/>
                          <a:latin typeface="Arial" panose="020B0604020202020204" pitchFamily="34" charset="0"/>
                        </a:rPr>
                        <a:t> $                     - </a:t>
                      </a:r>
                    </a:p>
                  </a:txBody>
                  <a:tcPr marL="4292" marR="4292" marT="4292"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solidFill>
                            <a:srgbClr val="000000"/>
                          </a:solidFill>
                          <a:effectLst/>
                          <a:latin typeface="Arial" panose="020B0604020202020204" pitchFamily="34" charset="0"/>
                        </a:rPr>
                        <a:t>÷</a:t>
                      </a:r>
                    </a:p>
                  </a:txBody>
                  <a:tcPr marL="4292" marR="4292" marT="4292" marB="0" anchor="b">
                    <a:lnL>
                      <a:noFill/>
                    </a:lnL>
                    <a:lnR>
                      <a:noFill/>
                    </a:lnR>
                    <a:lnT>
                      <a:noFill/>
                    </a:lnT>
                    <a:lnB>
                      <a:noFill/>
                    </a:lnB>
                    <a:noFill/>
                  </a:tcPr>
                </a:tc>
                <a:tc>
                  <a:txBody>
                    <a:bodyPr/>
                    <a:lstStyle/>
                    <a:p>
                      <a:pPr algn="l" fontAlgn="b"/>
                      <a:r>
                        <a:rPr lang="en-US" sz="600" b="0" i="0" u="none" strike="noStrike">
                          <a:solidFill>
                            <a:srgbClr val="000000"/>
                          </a:solidFill>
                          <a:effectLst/>
                          <a:latin typeface="Arial" panose="020B0604020202020204" pitchFamily="34" charset="0"/>
                        </a:rPr>
                        <a:t> </a:t>
                      </a:r>
                    </a:p>
                  </a:txBody>
                  <a:tcPr marL="4292" marR="4292" marT="429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solidFill>
                            <a:srgbClr val="FFFFFF"/>
                          </a:solidFill>
                          <a:effectLst/>
                          <a:latin typeface="Arial" panose="020B0604020202020204" pitchFamily="34" charset="0"/>
                        </a:rPr>
                        <a:t>=</a:t>
                      </a:r>
                    </a:p>
                  </a:txBody>
                  <a:tcPr marL="4292" marR="4292" marT="429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600" b="0" i="0" u="none" strike="noStrike">
                          <a:solidFill>
                            <a:srgbClr val="000000"/>
                          </a:solidFill>
                          <a:effectLst/>
                          <a:latin typeface="Arial" panose="020B0604020202020204" pitchFamily="34" charset="0"/>
                        </a:rPr>
                        <a:t>0.00</a:t>
                      </a:r>
                    </a:p>
                  </a:txBody>
                  <a:tcPr marL="4292" marR="4292" marT="429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FFFFFF"/>
                          </a:solidFill>
                          <a:effectLst/>
                          <a:latin typeface="Arial" panose="020B0604020202020204" pitchFamily="34" charset="0"/>
                        </a:rPr>
                        <a:t> </a:t>
                      </a:r>
                    </a:p>
                  </a:txBody>
                  <a:tcPr marL="4292" marR="4292" marT="4292"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730897339"/>
                  </a:ext>
                </a:extLst>
              </a:tr>
              <a:tr h="111591">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latin typeface="Arial" panose="020B0604020202020204" pitchFamily="34" charset="0"/>
                        </a:rPr>
                        <a:t>Customer Other*</a:t>
                      </a:r>
                    </a:p>
                  </a:txBody>
                  <a:tcPr marL="4292" marR="4292" marT="4292" marB="0" anchor="b">
                    <a:lnL w="190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solidFill>
                            <a:srgbClr val="000000"/>
                          </a:solidFill>
                          <a:effectLst/>
                          <a:latin typeface="Arial" panose="020B0604020202020204" pitchFamily="34" charset="0"/>
                        </a:rPr>
                        <a:t> $            25,878 </a:t>
                      </a:r>
                    </a:p>
                  </a:txBody>
                  <a:tcPr marL="4292" marR="4292" marT="4292"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solidFill>
                            <a:srgbClr val="000000"/>
                          </a:solidFill>
                          <a:effectLst/>
                          <a:latin typeface="Arial" panose="020B0604020202020204" pitchFamily="34" charset="0"/>
                        </a:rPr>
                        <a:t>÷</a:t>
                      </a:r>
                    </a:p>
                  </a:txBody>
                  <a:tcPr marL="4292" marR="4292" marT="4292" marB="0" anchor="b">
                    <a:lnL>
                      <a:noFill/>
                    </a:lnL>
                    <a:lnR>
                      <a:noFill/>
                    </a:lnR>
                    <a:lnT>
                      <a:noFill/>
                    </a:lnT>
                    <a:lnB>
                      <a:noFill/>
                    </a:lnB>
                    <a:noFill/>
                  </a:tcPr>
                </a:tc>
                <a:tc>
                  <a:txBody>
                    <a:bodyPr/>
                    <a:lstStyle/>
                    <a:p>
                      <a:pPr algn="r" fontAlgn="b"/>
                      <a:r>
                        <a:rPr lang="en-US" sz="600" b="0" i="0" u="none" strike="noStrike">
                          <a:solidFill>
                            <a:srgbClr val="000000"/>
                          </a:solidFill>
                          <a:effectLst/>
                          <a:latin typeface="Arial" panose="020B0604020202020204" pitchFamily="34" charset="0"/>
                        </a:rPr>
                        <a:t>116.88 </a:t>
                      </a:r>
                    </a:p>
                  </a:txBody>
                  <a:tcPr marL="4292" marR="4292" marT="429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solidFill>
                            <a:srgbClr val="FFFFFF"/>
                          </a:solidFill>
                          <a:effectLst/>
                          <a:latin typeface="Arial" panose="020B0604020202020204" pitchFamily="34" charset="0"/>
                        </a:rPr>
                        <a:t>=</a:t>
                      </a:r>
                    </a:p>
                  </a:txBody>
                  <a:tcPr marL="4292" marR="4292" marT="429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600" b="0" i="0" u="none" strike="noStrike">
                          <a:solidFill>
                            <a:srgbClr val="000000"/>
                          </a:solidFill>
                          <a:effectLst/>
                          <a:latin typeface="Arial" panose="020B0604020202020204" pitchFamily="34" charset="0"/>
                        </a:rPr>
                        <a:t>221.4</a:t>
                      </a:r>
                    </a:p>
                  </a:txBody>
                  <a:tcPr marL="4292" marR="4292" marT="429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FFFFFF"/>
                          </a:solidFill>
                          <a:effectLst/>
                          <a:latin typeface="Arial" panose="020B0604020202020204" pitchFamily="34" charset="0"/>
                        </a:rPr>
                        <a:t> </a:t>
                      </a:r>
                    </a:p>
                  </a:txBody>
                  <a:tcPr marL="4292" marR="4292" marT="4292"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831905925"/>
                  </a:ext>
                </a:extLst>
              </a:tr>
              <a:tr h="111591">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latin typeface="Arial" panose="020B0604020202020204" pitchFamily="34" charset="0"/>
                        </a:rPr>
                        <a:t>Warranty</a:t>
                      </a:r>
                    </a:p>
                  </a:txBody>
                  <a:tcPr marL="4292" marR="4292" marT="4292" marB="0" anchor="b">
                    <a:lnL w="190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solidFill>
                            <a:srgbClr val="000000"/>
                          </a:solidFill>
                          <a:effectLst/>
                          <a:latin typeface="Arial" panose="020B0604020202020204" pitchFamily="34" charset="0"/>
                        </a:rPr>
                        <a:t> $            37,819 </a:t>
                      </a:r>
                    </a:p>
                  </a:txBody>
                  <a:tcPr marL="4292" marR="4292" marT="4292"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solidFill>
                            <a:srgbClr val="000000"/>
                          </a:solidFill>
                          <a:effectLst/>
                          <a:latin typeface="Arial" panose="020B0604020202020204" pitchFamily="34" charset="0"/>
                        </a:rPr>
                        <a:t>÷</a:t>
                      </a:r>
                    </a:p>
                  </a:txBody>
                  <a:tcPr marL="4292" marR="4292" marT="4292" marB="0" anchor="b">
                    <a:lnL>
                      <a:noFill/>
                    </a:lnL>
                    <a:lnR>
                      <a:noFill/>
                    </a:lnR>
                    <a:lnT>
                      <a:noFill/>
                    </a:lnT>
                    <a:lnB>
                      <a:noFill/>
                    </a:lnB>
                    <a:noFill/>
                  </a:tcPr>
                </a:tc>
                <a:tc>
                  <a:txBody>
                    <a:bodyPr/>
                    <a:lstStyle/>
                    <a:p>
                      <a:pPr algn="r" fontAlgn="b"/>
                      <a:r>
                        <a:rPr lang="en-US" sz="600" b="0" i="0" u="none" strike="noStrike">
                          <a:solidFill>
                            <a:srgbClr val="000000"/>
                          </a:solidFill>
                          <a:effectLst/>
                          <a:latin typeface="Arial" panose="020B0604020202020204" pitchFamily="34" charset="0"/>
                        </a:rPr>
                        <a:t>130.95 </a:t>
                      </a:r>
                    </a:p>
                  </a:txBody>
                  <a:tcPr marL="4292" marR="4292" marT="429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solidFill>
                            <a:srgbClr val="FFFFFF"/>
                          </a:solidFill>
                          <a:effectLst/>
                          <a:latin typeface="Arial" panose="020B0604020202020204" pitchFamily="34" charset="0"/>
                        </a:rPr>
                        <a:t>=</a:t>
                      </a:r>
                    </a:p>
                  </a:txBody>
                  <a:tcPr marL="4292" marR="4292" marT="429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600" b="0" i="0" u="none" strike="noStrike">
                          <a:solidFill>
                            <a:srgbClr val="000000"/>
                          </a:solidFill>
                          <a:effectLst/>
                          <a:latin typeface="Arial" panose="020B0604020202020204" pitchFamily="34" charset="0"/>
                        </a:rPr>
                        <a:t>288.8</a:t>
                      </a:r>
                    </a:p>
                  </a:txBody>
                  <a:tcPr marL="4292" marR="4292" marT="429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FFFFFF"/>
                          </a:solidFill>
                          <a:effectLst/>
                          <a:latin typeface="Arial" panose="020B0604020202020204" pitchFamily="34" charset="0"/>
                        </a:rPr>
                        <a:t> </a:t>
                      </a:r>
                    </a:p>
                  </a:txBody>
                  <a:tcPr marL="4292" marR="4292" marT="4292"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66861197"/>
                  </a:ext>
                </a:extLst>
              </a:tr>
              <a:tr h="111591">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latin typeface="Arial" panose="020B0604020202020204" pitchFamily="34" charset="0"/>
                        </a:rPr>
                        <a:t>Internal</a:t>
                      </a:r>
                    </a:p>
                  </a:txBody>
                  <a:tcPr marL="4292" marR="4292" marT="4292" marB="0" anchor="b">
                    <a:lnL w="190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solidFill>
                            <a:srgbClr val="000000"/>
                          </a:solidFill>
                          <a:effectLst/>
                          <a:latin typeface="Arial" panose="020B0604020202020204" pitchFamily="34" charset="0"/>
                        </a:rPr>
                        <a:t> $            25,867 </a:t>
                      </a:r>
                    </a:p>
                  </a:txBody>
                  <a:tcPr marL="4292" marR="4292" marT="4292"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solidFill>
                            <a:srgbClr val="000000"/>
                          </a:solidFill>
                          <a:effectLst/>
                          <a:latin typeface="Arial" panose="020B0604020202020204" pitchFamily="34" charset="0"/>
                        </a:rPr>
                        <a:t>÷</a:t>
                      </a:r>
                    </a:p>
                  </a:txBody>
                  <a:tcPr marL="4292" marR="4292" marT="4292" marB="0" anchor="b">
                    <a:lnL>
                      <a:noFill/>
                    </a:lnL>
                    <a:lnR>
                      <a:noFill/>
                    </a:lnR>
                    <a:lnT>
                      <a:noFill/>
                    </a:lnT>
                    <a:lnB>
                      <a:noFill/>
                    </a:lnB>
                    <a:noFill/>
                  </a:tcPr>
                </a:tc>
                <a:tc>
                  <a:txBody>
                    <a:bodyPr/>
                    <a:lstStyle/>
                    <a:p>
                      <a:pPr algn="r" fontAlgn="b"/>
                      <a:r>
                        <a:rPr lang="en-US" sz="600" b="0" i="0" u="none" strike="noStrike">
                          <a:solidFill>
                            <a:srgbClr val="000000"/>
                          </a:solidFill>
                          <a:effectLst/>
                          <a:latin typeface="Arial" panose="020B0604020202020204" pitchFamily="34" charset="0"/>
                        </a:rPr>
                        <a:t>131.91 </a:t>
                      </a:r>
                    </a:p>
                  </a:txBody>
                  <a:tcPr marL="4292" marR="4292" marT="429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solidFill>
                            <a:srgbClr val="FFFFFF"/>
                          </a:solidFill>
                          <a:effectLst/>
                          <a:latin typeface="Arial" panose="020B0604020202020204" pitchFamily="34" charset="0"/>
                        </a:rPr>
                        <a:t>=</a:t>
                      </a:r>
                    </a:p>
                  </a:txBody>
                  <a:tcPr marL="4292" marR="4292" marT="429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600" b="0" i="0" u="none" strike="noStrike">
                          <a:solidFill>
                            <a:srgbClr val="000000"/>
                          </a:solidFill>
                          <a:effectLst/>
                          <a:latin typeface="Arial" panose="020B0604020202020204" pitchFamily="34" charset="0"/>
                        </a:rPr>
                        <a:t>196.1</a:t>
                      </a:r>
                    </a:p>
                  </a:txBody>
                  <a:tcPr marL="4292" marR="4292" marT="429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FFFFFF"/>
                          </a:solidFill>
                          <a:effectLst/>
                          <a:latin typeface="Arial" panose="020B0604020202020204" pitchFamily="34" charset="0"/>
                        </a:rPr>
                        <a:t> </a:t>
                      </a:r>
                    </a:p>
                  </a:txBody>
                  <a:tcPr marL="4292" marR="4292" marT="4292"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878270744"/>
                  </a:ext>
                </a:extLst>
              </a:tr>
              <a:tr h="111591">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latin typeface="Arial" panose="020B0604020202020204" pitchFamily="34" charset="0"/>
                        </a:rPr>
                        <a:t>New Vehicle Prep</a:t>
                      </a:r>
                    </a:p>
                  </a:txBody>
                  <a:tcPr marL="4292" marR="4292" marT="4292" marB="0" anchor="b">
                    <a:lnL w="190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solidFill>
                            <a:srgbClr val="000000"/>
                          </a:solidFill>
                          <a:effectLst/>
                          <a:latin typeface="Arial" panose="020B0604020202020204" pitchFamily="34" charset="0"/>
                        </a:rPr>
                        <a:t> $              5,059 </a:t>
                      </a:r>
                    </a:p>
                  </a:txBody>
                  <a:tcPr marL="4292" marR="4292" marT="4292"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solidFill>
                            <a:srgbClr val="000000"/>
                          </a:solidFill>
                          <a:effectLst/>
                          <a:latin typeface="Arial" panose="020B0604020202020204" pitchFamily="34" charset="0"/>
                        </a:rPr>
                        <a:t>÷</a:t>
                      </a:r>
                    </a:p>
                  </a:txBody>
                  <a:tcPr marL="4292" marR="4292" marT="4292" marB="0" anchor="b">
                    <a:lnL>
                      <a:noFill/>
                    </a:lnL>
                    <a:lnR>
                      <a:noFill/>
                    </a:lnR>
                    <a:lnT>
                      <a:noFill/>
                    </a:lnT>
                    <a:lnB>
                      <a:noFill/>
                    </a:lnB>
                    <a:noFill/>
                  </a:tcPr>
                </a:tc>
                <a:tc>
                  <a:txBody>
                    <a:bodyPr/>
                    <a:lstStyle/>
                    <a:p>
                      <a:pPr algn="r" fontAlgn="b"/>
                      <a:r>
                        <a:rPr lang="en-US" sz="600" b="0" i="0" u="none" strike="noStrike">
                          <a:solidFill>
                            <a:srgbClr val="000000"/>
                          </a:solidFill>
                          <a:effectLst/>
                          <a:latin typeface="Arial" panose="020B0604020202020204" pitchFamily="34" charset="0"/>
                        </a:rPr>
                        <a:t>103.45 </a:t>
                      </a:r>
                    </a:p>
                  </a:txBody>
                  <a:tcPr marL="4292" marR="4292" marT="429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solidFill>
                            <a:srgbClr val="FFFFFF"/>
                          </a:solidFill>
                          <a:effectLst/>
                          <a:latin typeface="Arial" panose="020B0604020202020204" pitchFamily="34" charset="0"/>
                        </a:rPr>
                        <a:t>=</a:t>
                      </a:r>
                    </a:p>
                  </a:txBody>
                  <a:tcPr marL="4292" marR="4292" marT="429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600" b="0" i="0" u="none" strike="noStrike">
                          <a:solidFill>
                            <a:srgbClr val="000000"/>
                          </a:solidFill>
                          <a:effectLst/>
                          <a:latin typeface="Arial" panose="020B0604020202020204" pitchFamily="34" charset="0"/>
                        </a:rPr>
                        <a:t>48.9</a:t>
                      </a:r>
                    </a:p>
                  </a:txBody>
                  <a:tcPr marL="4292" marR="4292" marT="429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FFFFFF"/>
                          </a:solidFill>
                          <a:effectLst/>
                          <a:latin typeface="Arial" panose="020B0604020202020204" pitchFamily="34" charset="0"/>
                        </a:rPr>
                        <a:t> </a:t>
                      </a:r>
                    </a:p>
                  </a:txBody>
                  <a:tcPr marL="4292" marR="4292" marT="4292"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488889407"/>
                  </a:ext>
                </a:extLst>
              </a:tr>
              <a:tr h="107299">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latin typeface="Arial" panose="020B0604020202020204" pitchFamily="34" charset="0"/>
                        </a:rPr>
                        <a:t>Total</a:t>
                      </a:r>
                    </a:p>
                  </a:txBody>
                  <a:tcPr marL="4292" marR="4292" marT="4292"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solidFill>
                            <a:srgbClr val="000000"/>
                          </a:solidFill>
                          <a:effectLst/>
                          <a:latin typeface="Arial" panose="020B0604020202020204" pitchFamily="34" charset="0"/>
                        </a:rPr>
                        <a:t> $          212,949 </a:t>
                      </a:r>
                    </a:p>
                  </a:txBody>
                  <a:tcPr marL="4292" marR="4292" marT="42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FFFFFF"/>
                          </a:solidFill>
                          <a:effectLst/>
                          <a:latin typeface="Arial" panose="020B0604020202020204" pitchFamily="34" charset="0"/>
                        </a:rPr>
                        <a:t> </a:t>
                      </a:r>
                    </a:p>
                  </a:txBody>
                  <a:tcPr marL="4292" marR="4292" marT="4292" marB="0" anchor="b">
                    <a:lnL w="63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600" b="0" i="0" u="none" strike="noStrike">
                          <a:solidFill>
                            <a:srgbClr val="FFFFFF"/>
                          </a:solidFill>
                          <a:effectLst/>
                          <a:latin typeface="Arial" panose="020B0604020202020204" pitchFamily="34" charset="0"/>
                        </a:rPr>
                        <a:t> </a:t>
                      </a:r>
                    </a:p>
                  </a:txBody>
                  <a:tcPr marL="4292" marR="4292" marT="4292" marB="0" anchor="b">
                    <a:lnL>
                      <a:noFill/>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600" b="0" i="0" u="none" strike="noStrike">
                          <a:solidFill>
                            <a:srgbClr val="FFFFFF"/>
                          </a:solidFill>
                          <a:effectLst/>
                          <a:latin typeface="Arial" panose="020B0604020202020204" pitchFamily="34" charset="0"/>
                        </a:rPr>
                        <a:t> </a:t>
                      </a:r>
                    </a:p>
                  </a:txBody>
                  <a:tcPr marL="4292" marR="4292" marT="4292"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600" b="0" i="0" u="none" strike="noStrike">
                          <a:solidFill>
                            <a:srgbClr val="000000"/>
                          </a:solidFill>
                          <a:effectLst/>
                          <a:latin typeface="Arial" panose="020B0604020202020204" pitchFamily="34" charset="0"/>
                        </a:rPr>
                        <a:t>1509.1</a:t>
                      </a:r>
                    </a:p>
                  </a:txBody>
                  <a:tcPr marL="4292" marR="4292" marT="42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FFFFFF"/>
                          </a:solidFill>
                          <a:effectLst/>
                          <a:latin typeface="Arial" panose="020B0604020202020204" pitchFamily="34" charset="0"/>
                        </a:rPr>
                        <a:t> </a:t>
                      </a:r>
                    </a:p>
                  </a:txBody>
                  <a:tcPr marL="4292" marR="4292" marT="4292"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477295453"/>
                  </a:ext>
                </a:extLst>
              </a:tr>
              <a:tr h="111591">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736101665"/>
                  </a:ext>
                </a:extLst>
              </a:tr>
              <a:tr h="107299">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1" i="1" u="none" strike="noStrike">
                          <a:solidFill>
                            <a:srgbClr val="000000"/>
                          </a:solidFill>
                          <a:effectLst/>
                          <a:latin typeface="Arial" panose="020B0604020202020204" pitchFamily="34" charset="0"/>
                        </a:rPr>
                        <a:t>POTENTIAL</a:t>
                      </a:r>
                    </a:p>
                  </a:txBody>
                  <a:tcPr marL="4292" marR="4292" marT="4292" marB="0" anchor="b">
                    <a:lnL>
                      <a:noFill/>
                    </a:lnL>
                    <a:lnR>
                      <a:noFill/>
                    </a:lnR>
                    <a:lnT>
                      <a:noFill/>
                    </a:lnT>
                    <a:lnB>
                      <a:noFill/>
                    </a:lnB>
                    <a:solidFill>
                      <a:srgbClr val="FFFFFF"/>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277542786"/>
                  </a:ext>
                </a:extLst>
              </a:tr>
              <a:tr h="115883">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              212,949 </a:t>
                      </a:r>
                    </a:p>
                  </a:txBody>
                  <a:tcPr marL="4292" marR="4292" marT="42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solidFill>
                            <a:srgbClr val="000000"/>
                          </a:solidFill>
                          <a:effectLst/>
                          <a:latin typeface="Arial" panose="020B0604020202020204" pitchFamily="34" charset="0"/>
                        </a:rPr>
                        <a:t>÷</a:t>
                      </a:r>
                    </a:p>
                  </a:txBody>
                  <a:tcPr marL="4292" marR="4292" marT="42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latin typeface="Calibri" panose="020F0502020204030204" pitchFamily="34" charset="0"/>
                        </a:rPr>
                        <a:t>1509.10 </a:t>
                      </a:r>
                    </a:p>
                  </a:txBody>
                  <a:tcPr marL="4292" marR="4292" marT="42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solidFill>
                            <a:srgbClr val="000000"/>
                          </a:solidFill>
                          <a:effectLst/>
                          <a:latin typeface="Calibri" panose="020F0502020204030204" pitchFamily="34" charset="0"/>
                        </a:rPr>
                        <a:t>=</a:t>
                      </a:r>
                    </a:p>
                  </a:txBody>
                  <a:tcPr marL="4292" marR="4292" marT="42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latin typeface="Calibri" panose="020F0502020204030204" pitchFamily="34" charset="0"/>
                        </a:rPr>
                        <a:t> $      141.11 </a:t>
                      </a:r>
                    </a:p>
                  </a:txBody>
                  <a:tcPr marL="4292" marR="4292" marT="42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038971793"/>
                  </a:ext>
                </a:extLst>
              </a:tr>
              <a:tr h="103007">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gridSpan="2">
                  <a:txBody>
                    <a:bodyPr/>
                    <a:lstStyle/>
                    <a:p>
                      <a:pPr algn="l" fontAlgn="b"/>
                      <a:r>
                        <a:rPr lang="en-US" sz="500" b="0" i="0" u="none" strike="noStrike">
                          <a:solidFill>
                            <a:srgbClr val="000000"/>
                          </a:solidFill>
                          <a:effectLst/>
                          <a:latin typeface="Arial" panose="020B0604020202020204" pitchFamily="34" charset="0"/>
                        </a:rPr>
                        <a:t>Total labor sales for month</a:t>
                      </a:r>
                    </a:p>
                  </a:txBody>
                  <a:tcPr marL="4292" marR="4292" marT="4292"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a:txBody>
                    <a:bodyPr/>
                    <a:lstStyle/>
                    <a:p>
                      <a:pPr algn="l" fontAlgn="b"/>
                      <a:r>
                        <a:rPr lang="en-US" sz="500" b="0" i="0" u="none" strike="noStrike">
                          <a:solidFill>
                            <a:srgbClr val="000000"/>
                          </a:solidFill>
                          <a:effectLst/>
                          <a:latin typeface="Arial" panose="020B0604020202020204" pitchFamily="34" charset="0"/>
                        </a:rPr>
                        <a:t>Total hours billed</a:t>
                      </a:r>
                    </a:p>
                  </a:txBody>
                  <a:tcPr marL="4292" marR="4292" marT="4292"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gridSpan="2">
                  <a:txBody>
                    <a:bodyPr/>
                    <a:lstStyle/>
                    <a:p>
                      <a:pPr algn="l" fontAlgn="b"/>
                      <a:r>
                        <a:rPr lang="en-US" sz="500" b="0" i="0" u="none" strike="noStrike">
                          <a:solidFill>
                            <a:srgbClr val="000000"/>
                          </a:solidFill>
                          <a:effectLst/>
                          <a:latin typeface="Arial" panose="020B0604020202020204" pitchFamily="34" charset="0"/>
                        </a:rPr>
                        <a:t>Effective Labor Rate</a:t>
                      </a:r>
                    </a:p>
                  </a:txBody>
                  <a:tcPr marL="4292" marR="4292" marT="4292"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298714556"/>
                  </a:ext>
                </a:extLst>
              </a:tr>
              <a:tr h="111591">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680244242"/>
                  </a:ext>
                </a:extLst>
              </a:tr>
              <a:tr h="103007">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latin typeface="Calibri" panose="020F0502020204030204" pitchFamily="34" charset="0"/>
                        </a:rPr>
                        <a:t>11.00</a:t>
                      </a:r>
                    </a:p>
                  </a:txBody>
                  <a:tcPr marL="4292" marR="4292" marT="42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600" b="1" i="0" u="none" strike="noStrike">
                          <a:solidFill>
                            <a:srgbClr val="000000"/>
                          </a:solidFill>
                          <a:effectLst/>
                          <a:latin typeface="Arial" panose="020B0604020202020204" pitchFamily="34" charset="0"/>
                        </a:rPr>
                        <a:t>x</a:t>
                      </a:r>
                    </a:p>
                  </a:txBody>
                  <a:tcPr marL="4292" marR="4292" marT="42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latin typeface="Calibri" panose="020F0502020204030204" pitchFamily="34" charset="0"/>
                        </a:rPr>
                        <a:t>8</a:t>
                      </a:r>
                    </a:p>
                  </a:txBody>
                  <a:tcPr marL="4292" marR="4292" marT="42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600" b="1" i="0" u="none" strike="noStrike">
                          <a:solidFill>
                            <a:srgbClr val="000000"/>
                          </a:solidFill>
                          <a:effectLst/>
                          <a:latin typeface="Arial" panose="020B0604020202020204" pitchFamily="34" charset="0"/>
                        </a:rPr>
                        <a:t>x</a:t>
                      </a:r>
                    </a:p>
                  </a:txBody>
                  <a:tcPr marL="4292" marR="4292" marT="42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latin typeface="Calibri" panose="020F0502020204030204" pitchFamily="34" charset="0"/>
                        </a:rPr>
                        <a:t>20</a:t>
                      </a:r>
                    </a:p>
                  </a:txBody>
                  <a:tcPr marL="4292" marR="4292" marT="42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600" b="0" i="0" u="none" strike="noStrike">
                          <a:solidFill>
                            <a:srgbClr val="000000"/>
                          </a:solidFill>
                          <a:effectLst/>
                          <a:latin typeface="Arial" panose="020B0604020202020204" pitchFamily="34" charset="0"/>
                        </a:rPr>
                        <a:t>=</a:t>
                      </a:r>
                    </a:p>
                  </a:txBody>
                  <a:tcPr marL="4292" marR="4292" marT="42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latin typeface="Calibri" panose="020F0502020204030204" pitchFamily="34" charset="0"/>
                        </a:rPr>
                        <a:t>1,760.0 </a:t>
                      </a:r>
                    </a:p>
                  </a:txBody>
                  <a:tcPr marL="4292" marR="4292" marT="42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2744659550"/>
                  </a:ext>
                </a:extLst>
              </a:tr>
              <a:tr h="103007">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gridSpan="2">
                  <a:txBody>
                    <a:bodyPr/>
                    <a:lstStyle/>
                    <a:p>
                      <a:pPr algn="l" fontAlgn="b"/>
                      <a:r>
                        <a:rPr lang="en-US" sz="500" b="0" i="0" u="none" strike="noStrike">
                          <a:solidFill>
                            <a:srgbClr val="000000"/>
                          </a:solidFill>
                          <a:effectLst/>
                          <a:latin typeface="Arial" panose="020B0604020202020204" pitchFamily="34" charset="0"/>
                        </a:rPr>
                        <a:t># Service mechanical technicians</a:t>
                      </a:r>
                    </a:p>
                  </a:txBody>
                  <a:tcPr marL="4292" marR="4292" marT="4292"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gridSpan="2">
                  <a:txBody>
                    <a:bodyPr/>
                    <a:lstStyle/>
                    <a:p>
                      <a:pPr algn="l" fontAlgn="b"/>
                      <a:r>
                        <a:rPr lang="en-US" sz="500" b="0" i="0" u="none" strike="noStrike">
                          <a:solidFill>
                            <a:srgbClr val="000000"/>
                          </a:solidFill>
                          <a:effectLst/>
                          <a:latin typeface="Arial" panose="020B0604020202020204" pitchFamily="34" charset="0"/>
                        </a:rPr>
                        <a:t># Hours per day for one tech</a:t>
                      </a:r>
                    </a:p>
                  </a:txBody>
                  <a:tcPr marL="4292" marR="4292" marT="4292"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gridSpan="2">
                  <a:txBody>
                    <a:bodyPr/>
                    <a:lstStyle/>
                    <a:p>
                      <a:pPr algn="l" fontAlgn="b"/>
                      <a:r>
                        <a:rPr lang="en-US" sz="500" b="0" i="0" u="none" strike="noStrike">
                          <a:solidFill>
                            <a:srgbClr val="000000"/>
                          </a:solidFill>
                          <a:effectLst/>
                          <a:latin typeface="Arial" panose="020B0604020202020204" pitchFamily="34" charset="0"/>
                        </a:rPr>
                        <a:t>Working Days/Month</a:t>
                      </a:r>
                    </a:p>
                  </a:txBody>
                  <a:tcPr marL="4292" marR="4292" marT="4292"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gridSpan="2">
                  <a:txBody>
                    <a:bodyPr/>
                    <a:lstStyle/>
                    <a:p>
                      <a:pPr algn="l" fontAlgn="b"/>
                      <a:r>
                        <a:rPr lang="en-US" sz="500" b="0" i="0" u="none" strike="noStrike">
                          <a:solidFill>
                            <a:srgbClr val="000000"/>
                          </a:solidFill>
                          <a:effectLst/>
                          <a:latin typeface="Arial" panose="020B0604020202020204" pitchFamily="34" charset="0"/>
                        </a:rPr>
                        <a:t>Clock Hour Aval</a:t>
                      </a:r>
                    </a:p>
                  </a:txBody>
                  <a:tcPr marL="4292" marR="4292" marT="4292"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extLst>
                  <a:ext uri="{0D108BD9-81ED-4DB2-BD59-A6C34878D82A}">
                    <a16:rowId xmlns:a16="http://schemas.microsoft.com/office/drawing/2014/main" val="2812360716"/>
                  </a:ext>
                </a:extLst>
              </a:tr>
              <a:tr h="103007">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794425987"/>
                  </a:ext>
                </a:extLst>
              </a:tr>
              <a:tr h="103007">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latin typeface="Calibri" panose="020F0502020204030204" pitchFamily="34" charset="0"/>
                        </a:rPr>
                        <a:t>1,831.0 </a:t>
                      </a:r>
                    </a:p>
                  </a:txBody>
                  <a:tcPr marL="4292" marR="4292" marT="42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1" i="0" u="none" strike="noStrike">
                          <a:solidFill>
                            <a:srgbClr val="000000"/>
                          </a:solidFill>
                          <a:effectLst/>
                          <a:latin typeface="Arial" panose="020B0604020202020204" pitchFamily="34" charset="0"/>
                        </a:rPr>
                        <a:t>x</a:t>
                      </a:r>
                    </a:p>
                  </a:txBody>
                  <a:tcPr marL="4292" marR="4292" marT="42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latin typeface="Calibri" panose="020F0502020204030204" pitchFamily="34" charset="0"/>
                        </a:rPr>
                        <a:t> $         141.11 </a:t>
                      </a:r>
                    </a:p>
                  </a:txBody>
                  <a:tcPr marL="4292" marR="4292" marT="42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1" i="0" u="none" strike="noStrike">
                          <a:solidFill>
                            <a:srgbClr val="000000"/>
                          </a:solidFill>
                          <a:effectLst/>
                          <a:latin typeface="Arial" panose="020B0604020202020204" pitchFamily="34" charset="0"/>
                        </a:rPr>
                        <a:t>=</a:t>
                      </a:r>
                    </a:p>
                  </a:txBody>
                  <a:tcPr marL="4292" marR="4292" marT="42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    258,372 </a:t>
                      </a:r>
                    </a:p>
                  </a:txBody>
                  <a:tcPr marL="4292" marR="4292" marT="42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latin typeface="Calibri" panose="020F0502020204030204" pitchFamily="34" charset="0"/>
                        </a:rPr>
                        <a:t>310441.9</a:t>
                      </a:r>
                    </a:p>
                  </a:txBody>
                  <a:tcPr marL="4292" marR="4292" marT="42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6587758"/>
                  </a:ext>
                </a:extLst>
              </a:tr>
              <a:tr h="167386">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a:txBody>
                    <a:bodyPr/>
                    <a:lstStyle/>
                    <a:p>
                      <a:pPr algn="r" fontAlgn="b"/>
                      <a:r>
                        <a:rPr lang="en-US" sz="500" b="0" i="0" u="none" strike="noStrike">
                          <a:solidFill>
                            <a:srgbClr val="000000"/>
                          </a:solidFill>
                          <a:effectLst/>
                          <a:latin typeface="Arial" panose="020B0604020202020204" pitchFamily="34" charset="0"/>
                        </a:rPr>
                        <a:t>Clock Hours Available</a:t>
                      </a:r>
                    </a:p>
                  </a:txBody>
                  <a:tcPr marL="4292" marR="4292" marT="4292"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gridSpan="2">
                  <a:txBody>
                    <a:bodyPr/>
                    <a:lstStyle/>
                    <a:p>
                      <a:pPr algn="l" fontAlgn="b"/>
                      <a:r>
                        <a:rPr lang="en-US" sz="500" b="0" i="0" u="none" strike="noStrike">
                          <a:solidFill>
                            <a:srgbClr val="000000"/>
                          </a:solidFill>
                          <a:effectLst/>
                          <a:latin typeface="Arial" panose="020B0604020202020204" pitchFamily="34" charset="0"/>
                        </a:rPr>
                        <a:t>Effective Labor Rate</a:t>
                      </a:r>
                    </a:p>
                  </a:txBody>
                  <a:tcPr marL="4292" marR="4292" marT="4292"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rowSpan="2">
                  <a:txBody>
                    <a:bodyPr/>
                    <a:lstStyle/>
                    <a:p>
                      <a:pPr algn="ctr" fontAlgn="b"/>
                      <a:r>
                        <a:rPr lang="en-US" sz="500" b="0" i="0" u="none" strike="noStrike">
                          <a:solidFill>
                            <a:srgbClr val="000000"/>
                          </a:solidFill>
                          <a:effectLst/>
                          <a:latin typeface="Arial" panose="020B0604020202020204" pitchFamily="34" charset="0"/>
                        </a:rPr>
                        <a:t>Labor sales potential @100%</a:t>
                      </a:r>
                    </a:p>
                  </a:txBody>
                  <a:tcPr marL="4292" marR="4292" marT="4292" marB="0" anchor="b">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rowSpan="2">
                  <a:txBody>
                    <a:bodyPr/>
                    <a:lstStyle/>
                    <a:p>
                      <a:pPr algn="ctr" fontAlgn="b"/>
                      <a:r>
                        <a:rPr lang="en-US" sz="500" b="0" i="0" u="none" strike="noStrike">
                          <a:solidFill>
                            <a:srgbClr val="000000"/>
                          </a:solidFill>
                          <a:effectLst/>
                          <a:latin typeface="Calibri" panose="020F0502020204030204" pitchFamily="34" charset="0"/>
                        </a:rPr>
                        <a:t>Labor sales potential @ 125%</a:t>
                      </a:r>
                    </a:p>
                  </a:txBody>
                  <a:tcPr marL="4292" marR="4292" marT="4292" marB="0" anchor="b">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4207976006"/>
                  </a:ext>
                </a:extLst>
              </a:tr>
              <a:tr h="111591">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w="12700" cap="flat" cmpd="sng" algn="ctr">
                      <a:solidFill>
                        <a:srgbClr val="000000"/>
                      </a:solidFill>
                      <a:prstDash val="solid"/>
                      <a:round/>
                      <a:headEnd type="none" w="med" len="med"/>
                      <a:tailEnd type="none" w="med" len="med"/>
                    </a:lnB>
                    <a:noFill/>
                  </a:tcPr>
                </a:tc>
                <a:tc vMerge="1">
                  <a:txBody>
                    <a:bodyPr/>
                    <a:lstStyle/>
                    <a:p>
                      <a:endParaRPr lang="en-US"/>
                    </a:p>
                  </a:txBody>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w="12700" cap="flat" cmpd="sng" algn="ctr">
                      <a:solidFill>
                        <a:srgbClr val="000000"/>
                      </a:solidFill>
                      <a:prstDash val="solid"/>
                      <a:round/>
                      <a:headEnd type="none" w="med" len="med"/>
                      <a:tailEnd type="none" w="med" len="med"/>
                    </a:lnB>
                    <a:noFill/>
                  </a:tcPr>
                </a:tc>
                <a:tc vMerge="1">
                  <a:txBody>
                    <a:bodyPr/>
                    <a:lstStyle/>
                    <a:p>
                      <a:endParaRPr lang="en-US"/>
                    </a:p>
                  </a:txBody>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4083636619"/>
                  </a:ext>
                </a:extLst>
              </a:tr>
              <a:tr h="103007">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gridSpan="8">
                  <a:txBody>
                    <a:bodyPr/>
                    <a:lstStyle/>
                    <a:p>
                      <a:pPr algn="l" fontAlgn="b"/>
                      <a:r>
                        <a:rPr lang="en-US" sz="600" b="0" i="0" u="none" strike="noStrike">
                          <a:solidFill>
                            <a:srgbClr val="000000"/>
                          </a:solidFill>
                          <a:effectLst/>
                          <a:latin typeface="Calibri" panose="020F0502020204030204" pitchFamily="34" charset="0"/>
                        </a:rPr>
                        <a:t>How proficient are your technicians ?</a:t>
                      </a:r>
                    </a:p>
                  </a:txBody>
                  <a:tcPr marL="4292" marR="4292" marT="429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844839886"/>
                  </a:ext>
                </a:extLst>
              </a:tr>
              <a:tr h="103007">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146567427"/>
                  </a:ext>
                </a:extLst>
              </a:tr>
              <a:tr h="111591">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latin typeface="Calibri" panose="020F0502020204030204" pitchFamily="34" charset="0"/>
                        </a:rPr>
                        <a:t>1,345.6 </a:t>
                      </a:r>
                    </a:p>
                  </a:txBody>
                  <a:tcPr marL="4292" marR="4292" marT="42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700" b="0" i="0" u="none" strike="noStrike">
                          <a:solidFill>
                            <a:srgbClr val="000000"/>
                          </a:solidFill>
                          <a:effectLst/>
                          <a:latin typeface="Arial" panose="020B0604020202020204" pitchFamily="34" charset="0"/>
                        </a:rPr>
                        <a:t>÷</a:t>
                      </a:r>
                    </a:p>
                  </a:txBody>
                  <a:tcPr marL="4292" marR="4292" marT="42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latin typeface="Calibri" panose="020F0502020204030204" pitchFamily="34" charset="0"/>
                        </a:rPr>
                        <a:t>1,831.00 </a:t>
                      </a:r>
                    </a:p>
                  </a:txBody>
                  <a:tcPr marL="4292" marR="4292" marT="42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600" b="0" i="0" u="none" strike="noStrike">
                          <a:solidFill>
                            <a:srgbClr val="000000"/>
                          </a:solidFill>
                          <a:effectLst/>
                          <a:latin typeface="Calibri" panose="020F0502020204030204" pitchFamily="34" charset="0"/>
                        </a:rPr>
                        <a:t>=</a:t>
                      </a:r>
                    </a:p>
                  </a:txBody>
                  <a:tcPr marL="4292" marR="4292" marT="42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600" b="0" i="0" u="none" strike="noStrike">
                          <a:solidFill>
                            <a:srgbClr val="000000"/>
                          </a:solidFill>
                          <a:effectLst/>
                          <a:latin typeface="Calibri" panose="020F0502020204030204" pitchFamily="34" charset="0"/>
                        </a:rPr>
                        <a:t>73.49%</a:t>
                      </a:r>
                    </a:p>
                  </a:txBody>
                  <a:tcPr marL="4292" marR="4292" marT="42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336296267"/>
                  </a:ext>
                </a:extLst>
              </a:tr>
              <a:tr h="141634">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t"/>
                      <a:r>
                        <a:rPr lang="en-US" sz="500" b="0" i="0" u="none" strike="noStrike">
                          <a:solidFill>
                            <a:srgbClr val="000000"/>
                          </a:solidFill>
                          <a:effectLst/>
                          <a:latin typeface="Arial" panose="020B0604020202020204" pitchFamily="34" charset="0"/>
                        </a:rPr>
                        <a:t>Hours Billed</a:t>
                      </a:r>
                    </a:p>
                  </a:txBody>
                  <a:tcPr marL="4292" marR="4292" marT="4292" marB="0">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t"/>
                      <a:r>
                        <a:rPr lang="en-US" sz="500" b="0" i="0" u="none" strike="noStrike">
                          <a:solidFill>
                            <a:srgbClr val="000000"/>
                          </a:solidFill>
                          <a:effectLst/>
                          <a:latin typeface="Arial" panose="020B0604020202020204" pitchFamily="34" charset="0"/>
                        </a:rPr>
                        <a:t>Hours Available</a:t>
                      </a:r>
                    </a:p>
                  </a:txBody>
                  <a:tcPr marL="4292" marR="4292" marT="4292" marB="0">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t"/>
                      <a:r>
                        <a:rPr lang="en-US" sz="500" b="0" i="0" u="none" strike="noStrike">
                          <a:solidFill>
                            <a:srgbClr val="000000"/>
                          </a:solidFill>
                          <a:effectLst/>
                          <a:latin typeface="Arial" panose="020B0604020202020204" pitchFamily="34" charset="0"/>
                        </a:rPr>
                        <a:t>Tech Proficiency</a:t>
                      </a:r>
                    </a:p>
                  </a:txBody>
                  <a:tcPr marL="4292" marR="4292" marT="4292" marB="0">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839495347"/>
                  </a:ext>
                </a:extLst>
              </a:tr>
              <a:tr h="103007">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396880707"/>
                  </a:ext>
                </a:extLst>
              </a:tr>
              <a:tr h="103007">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4292" marR="4292" marT="4292" marB="0" anchor="b">
                    <a:lnL>
                      <a:noFill/>
                    </a:lnL>
                    <a:lnR>
                      <a:noFill/>
                    </a:lnR>
                    <a:lnT>
                      <a:noFill/>
                    </a:lnT>
                    <a:lnB>
                      <a:noFill/>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401423289"/>
                  </a:ext>
                </a:extLst>
              </a:tr>
              <a:tr h="107299">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solidFill>
                            <a:srgbClr val="000000"/>
                          </a:solidFill>
                          <a:effectLst/>
                          <a:latin typeface="Calibri" panose="020F0502020204030204" pitchFamily="34" charset="0"/>
                        </a:rPr>
                        <a:t> </a:t>
                      </a:r>
                    </a:p>
                  </a:txBody>
                  <a:tcPr marL="4292" marR="4292" marT="4292"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dirty="0">
                          <a:solidFill>
                            <a:srgbClr val="000000"/>
                          </a:solidFill>
                          <a:effectLst/>
                          <a:latin typeface="Calibri" panose="020F0502020204030204" pitchFamily="34" charset="0"/>
                        </a:rPr>
                        <a:t> </a:t>
                      </a:r>
                    </a:p>
                  </a:txBody>
                  <a:tcPr marL="4292" marR="4292" marT="4292"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477284043"/>
                  </a:ext>
                </a:extLst>
              </a:tr>
            </a:tbl>
          </a:graphicData>
        </a:graphic>
      </p:graphicFrame>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Maximize bay usage</a:t>
            </a:r>
          </a:p>
          <a:p>
            <a:r>
              <a:rPr lang="en-US" dirty="0">
                <a:solidFill>
                  <a:srgbClr val="221E1F"/>
                </a:solidFill>
                <a:latin typeface="Calibri" panose="020F0502020204030204" pitchFamily="34" charset="0"/>
              </a:rPr>
              <a:t>Raise our ELR, examine shop for inefficiencies	</a:t>
            </a:r>
            <a:r>
              <a:rPr lang="en-US" sz="1800" b="0" i="0" u="none" strike="noStrike" baseline="0" dirty="0">
                <a:solidFill>
                  <a:srgbClr val="221E1F"/>
                </a:solidFill>
                <a:latin typeface="Calibri" panose="020F0502020204030204" pitchFamily="34" charset="0"/>
              </a:rPr>
              <a:t> </a:t>
            </a:r>
          </a:p>
          <a:p>
            <a:r>
              <a:rPr lang="en-US" dirty="0">
                <a:solidFill>
                  <a:srgbClr val="221E1F"/>
                </a:solidFill>
                <a:latin typeface="Calibri" panose="020F0502020204030204" pitchFamily="34" charset="0"/>
              </a:rPr>
              <a:t>Stop discounting and make improvements in the shop</a:t>
            </a:r>
            <a:r>
              <a:rPr lang="en-US" sz="1800" b="0" i="0" u="none" strike="noStrike" baseline="0" dirty="0">
                <a:solidFill>
                  <a:srgbClr val="221E1F"/>
                </a:solidFill>
                <a:latin typeface="Calibri" panose="020F0502020204030204" pitchFamily="34" charset="0"/>
              </a:rPr>
              <a:t> </a:t>
            </a:r>
          </a:p>
          <a:p>
            <a:r>
              <a:rPr lang="en-US" dirty="0">
                <a:solidFill>
                  <a:srgbClr val="221E1F"/>
                </a:solidFill>
                <a:latin typeface="Calibri" panose="020F0502020204030204" pitchFamily="34" charset="0"/>
              </a:rPr>
              <a:t>Monitor our ELR and Efficiencies	</a:t>
            </a:r>
            <a:endParaRPr lang="en-US" sz="1800" b="0" i="0" u="none" strike="noStrike" baseline="0" dirty="0">
              <a:solidFill>
                <a:srgbClr val="221E1F"/>
              </a:solidFill>
              <a:latin typeface="Calibri" panose="020F0502020204030204" pitchFamily="34" charset="0"/>
            </a:endParaRPr>
          </a:p>
          <a:p>
            <a:endParaRPr lang="en-US" dirty="0"/>
          </a:p>
        </p:txBody>
      </p:sp>
      <p:graphicFrame>
        <p:nvGraphicFramePr>
          <p:cNvPr id="7" name="Content Placeholder 6">
            <a:extLst>
              <a:ext uri="{FF2B5EF4-FFF2-40B4-BE49-F238E27FC236}">
                <a16:creationId xmlns:a16="http://schemas.microsoft.com/office/drawing/2014/main" id="{D5FD5EDD-960D-FA7A-9AA0-3C172D684A88}"/>
              </a:ext>
            </a:extLst>
          </p:cNvPr>
          <p:cNvGraphicFramePr>
            <a:graphicFrameLocks noGrp="1"/>
          </p:cNvGraphicFramePr>
          <p:nvPr>
            <p:ph sz="half" idx="2"/>
          </p:nvPr>
        </p:nvGraphicFramePr>
        <p:xfrm>
          <a:off x="5646264" y="2098571"/>
          <a:ext cx="3071172" cy="4005471"/>
        </p:xfrm>
        <a:graphic>
          <a:graphicData uri="http://schemas.openxmlformats.org/drawingml/2006/table">
            <a:tbl>
              <a:tblPr/>
              <a:tblGrid>
                <a:gridCol w="1220279">
                  <a:extLst>
                    <a:ext uri="{9D8B030D-6E8A-4147-A177-3AD203B41FA5}">
                      <a16:colId xmlns:a16="http://schemas.microsoft.com/office/drawing/2014/main" val="3318456399"/>
                    </a:ext>
                  </a:extLst>
                </a:gridCol>
                <a:gridCol w="802599">
                  <a:extLst>
                    <a:ext uri="{9D8B030D-6E8A-4147-A177-3AD203B41FA5}">
                      <a16:colId xmlns:a16="http://schemas.microsoft.com/office/drawing/2014/main" val="2542239156"/>
                    </a:ext>
                  </a:extLst>
                </a:gridCol>
                <a:gridCol w="524147">
                  <a:extLst>
                    <a:ext uri="{9D8B030D-6E8A-4147-A177-3AD203B41FA5}">
                      <a16:colId xmlns:a16="http://schemas.microsoft.com/office/drawing/2014/main" val="2474358474"/>
                    </a:ext>
                  </a:extLst>
                </a:gridCol>
                <a:gridCol w="524147">
                  <a:extLst>
                    <a:ext uri="{9D8B030D-6E8A-4147-A177-3AD203B41FA5}">
                      <a16:colId xmlns:a16="http://schemas.microsoft.com/office/drawing/2014/main" val="199470806"/>
                    </a:ext>
                  </a:extLst>
                </a:gridCol>
              </a:tblGrid>
              <a:tr h="202567">
                <a:tc gridSpan="4">
                  <a:txBody>
                    <a:bodyPr/>
                    <a:lstStyle/>
                    <a:p>
                      <a:pPr algn="ctr" fontAlgn="b"/>
                      <a:r>
                        <a:rPr lang="en-US" sz="900" b="1" i="0" u="none" strike="noStrike">
                          <a:solidFill>
                            <a:srgbClr val="FFFFFF"/>
                          </a:solidFill>
                          <a:effectLst/>
                          <a:latin typeface="Arial" panose="020B0604020202020204" pitchFamily="34" charset="0"/>
                        </a:rPr>
                        <a:t>FACILITY POTENTIAL</a:t>
                      </a:r>
                    </a:p>
                  </a:txBody>
                  <a:tcPr marL="6534" marR="6534" marT="6534"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4472C4"/>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749901220"/>
                  </a:ext>
                </a:extLst>
              </a:tr>
              <a:tr h="444340">
                <a:tc>
                  <a:txBody>
                    <a:bodyPr/>
                    <a:lstStyle/>
                    <a:p>
                      <a:pPr algn="l" fontAlgn="b"/>
                      <a:r>
                        <a:rPr lang="en-US" sz="900" b="0" i="0" u="none" strike="noStrike">
                          <a:solidFill>
                            <a:srgbClr val="FFFFFF"/>
                          </a:solidFill>
                          <a:effectLst/>
                          <a:latin typeface="Arial" panose="020B0604020202020204" pitchFamily="34" charset="0"/>
                        </a:rPr>
                        <a:t>Number of Bays</a:t>
                      </a:r>
                    </a:p>
                  </a:txBody>
                  <a:tcPr marL="6534" marR="6534" marT="6534"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r" fontAlgn="b"/>
                      <a:r>
                        <a:rPr lang="en-US" sz="900" b="0" i="0" u="none" strike="noStrike">
                          <a:solidFill>
                            <a:srgbClr val="000000"/>
                          </a:solidFill>
                          <a:effectLst/>
                          <a:latin typeface="Calibri" panose="020F0502020204030204" pitchFamily="34" charset="0"/>
                        </a:rPr>
                        <a:t>17</a:t>
                      </a:r>
                    </a:p>
                  </a:txBody>
                  <a:tcPr marL="6534" marR="6534" marT="65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6534" marR="6534" marT="6534"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6534" marR="6534" marT="6534"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3619259557"/>
                  </a:ext>
                </a:extLst>
              </a:tr>
              <a:tr h="163360">
                <a:tc>
                  <a:txBody>
                    <a:bodyPr/>
                    <a:lstStyle/>
                    <a:p>
                      <a:pPr algn="l" fontAlgn="b"/>
                      <a:r>
                        <a:rPr lang="en-US" sz="900" b="0" i="0" u="none" strike="noStrike">
                          <a:solidFill>
                            <a:srgbClr val="000000"/>
                          </a:solidFill>
                          <a:effectLst/>
                          <a:latin typeface="Calibri" panose="020F0502020204030204" pitchFamily="34" charset="0"/>
                        </a:rPr>
                        <a:t> </a:t>
                      </a:r>
                    </a:p>
                  </a:txBody>
                  <a:tcPr marL="6534" marR="6534" marT="6534"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ctr" fontAlgn="b"/>
                      <a:r>
                        <a:rPr lang="en-US" sz="900" b="1" i="0" u="none" strike="noStrike">
                          <a:solidFill>
                            <a:srgbClr val="FFFFFF"/>
                          </a:solidFill>
                          <a:effectLst/>
                          <a:latin typeface="Arial" panose="020B0604020202020204" pitchFamily="34" charset="0"/>
                        </a:rPr>
                        <a:t>x</a:t>
                      </a:r>
                    </a:p>
                  </a:txBody>
                  <a:tcPr marL="6534" marR="6534" marT="6534"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6534" marR="6534" marT="6534"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6534" marR="6534" marT="6534"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2775317242"/>
                  </a:ext>
                </a:extLst>
              </a:tr>
              <a:tr h="169895">
                <a:tc>
                  <a:txBody>
                    <a:bodyPr/>
                    <a:lstStyle/>
                    <a:p>
                      <a:pPr algn="l" fontAlgn="b"/>
                      <a:r>
                        <a:rPr lang="en-US" sz="900" b="0" i="0" u="none" strike="noStrike">
                          <a:solidFill>
                            <a:srgbClr val="FFFFFF"/>
                          </a:solidFill>
                          <a:effectLst/>
                          <a:latin typeface="Arial" panose="020B0604020202020204" pitchFamily="34" charset="0"/>
                        </a:rPr>
                        <a:t>Number of Days</a:t>
                      </a:r>
                    </a:p>
                  </a:txBody>
                  <a:tcPr marL="6534" marR="6534" marT="6534"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r" fontAlgn="b"/>
                      <a:r>
                        <a:rPr lang="en-US" sz="900" b="0" i="0" u="none" strike="noStrike">
                          <a:solidFill>
                            <a:srgbClr val="000000"/>
                          </a:solidFill>
                          <a:effectLst/>
                          <a:latin typeface="Calibri" panose="020F0502020204030204" pitchFamily="34" charset="0"/>
                        </a:rPr>
                        <a:t>21</a:t>
                      </a:r>
                    </a:p>
                  </a:txBody>
                  <a:tcPr marL="6534" marR="6534" marT="65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6534" marR="6534" marT="6534"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6534" marR="6534" marT="6534"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4166405604"/>
                  </a:ext>
                </a:extLst>
              </a:tr>
              <a:tr h="169895">
                <a:tc>
                  <a:txBody>
                    <a:bodyPr/>
                    <a:lstStyle/>
                    <a:p>
                      <a:pPr algn="l" fontAlgn="b"/>
                      <a:r>
                        <a:rPr lang="en-US" sz="900" b="0" i="0" u="none" strike="noStrike">
                          <a:solidFill>
                            <a:srgbClr val="000000"/>
                          </a:solidFill>
                          <a:effectLst/>
                          <a:latin typeface="Calibri" panose="020F0502020204030204" pitchFamily="34" charset="0"/>
                        </a:rPr>
                        <a:t> </a:t>
                      </a:r>
                    </a:p>
                  </a:txBody>
                  <a:tcPr marL="6534" marR="6534" marT="6534"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ctr" fontAlgn="b"/>
                      <a:r>
                        <a:rPr lang="en-US" sz="900" b="1" i="0" u="none" strike="noStrike">
                          <a:solidFill>
                            <a:srgbClr val="FFFFFF"/>
                          </a:solidFill>
                          <a:effectLst/>
                          <a:latin typeface="Arial" panose="020B0604020202020204" pitchFamily="34" charset="0"/>
                        </a:rPr>
                        <a:t>x</a:t>
                      </a:r>
                    </a:p>
                  </a:txBody>
                  <a:tcPr marL="6534" marR="6534" marT="6534"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6534" marR="6534" marT="6534"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6534" marR="6534" marT="6534"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2175377511"/>
                  </a:ext>
                </a:extLst>
              </a:tr>
              <a:tr h="169895">
                <a:tc>
                  <a:txBody>
                    <a:bodyPr/>
                    <a:lstStyle/>
                    <a:p>
                      <a:pPr algn="l" fontAlgn="b"/>
                      <a:r>
                        <a:rPr lang="en-US" sz="900" b="0" i="0" u="none" strike="noStrike">
                          <a:solidFill>
                            <a:srgbClr val="FFFFFF"/>
                          </a:solidFill>
                          <a:effectLst/>
                          <a:latin typeface="Arial" panose="020B0604020202020204" pitchFamily="34" charset="0"/>
                        </a:rPr>
                        <a:t>Number of Hours</a:t>
                      </a:r>
                    </a:p>
                  </a:txBody>
                  <a:tcPr marL="6534" marR="6534" marT="6534"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r" fontAlgn="b"/>
                      <a:r>
                        <a:rPr lang="en-US" sz="900" b="0" i="0" u="none" strike="noStrike">
                          <a:solidFill>
                            <a:srgbClr val="000000"/>
                          </a:solidFill>
                          <a:effectLst/>
                          <a:latin typeface="Calibri" panose="020F0502020204030204" pitchFamily="34" charset="0"/>
                        </a:rPr>
                        <a:t>8</a:t>
                      </a:r>
                    </a:p>
                  </a:txBody>
                  <a:tcPr marL="6534" marR="6534" marT="65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6534" marR="6534" marT="6534"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6534" marR="6534" marT="6534"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2447009837"/>
                  </a:ext>
                </a:extLst>
              </a:tr>
              <a:tr h="169895">
                <a:tc>
                  <a:txBody>
                    <a:bodyPr/>
                    <a:lstStyle/>
                    <a:p>
                      <a:pPr algn="l" fontAlgn="b"/>
                      <a:r>
                        <a:rPr lang="en-US" sz="900" b="0" i="0" u="none" strike="noStrike">
                          <a:solidFill>
                            <a:srgbClr val="000000"/>
                          </a:solidFill>
                          <a:effectLst/>
                          <a:latin typeface="Calibri" panose="020F0502020204030204" pitchFamily="34" charset="0"/>
                        </a:rPr>
                        <a:t> </a:t>
                      </a:r>
                    </a:p>
                  </a:txBody>
                  <a:tcPr marL="6534" marR="6534" marT="6534"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ctr" fontAlgn="b"/>
                      <a:r>
                        <a:rPr lang="en-US" sz="900" b="1" i="0" u="none" strike="noStrike">
                          <a:solidFill>
                            <a:srgbClr val="FFFFFF"/>
                          </a:solidFill>
                          <a:effectLst/>
                          <a:latin typeface="Arial" panose="020B0604020202020204" pitchFamily="34" charset="0"/>
                        </a:rPr>
                        <a:t>x</a:t>
                      </a:r>
                    </a:p>
                  </a:txBody>
                  <a:tcPr marL="6534" marR="6534" marT="6534"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6534" marR="6534" marT="6534"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6534" marR="6534" marT="6534"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2899318327"/>
                  </a:ext>
                </a:extLst>
              </a:tr>
              <a:tr h="169895">
                <a:tc>
                  <a:txBody>
                    <a:bodyPr/>
                    <a:lstStyle/>
                    <a:p>
                      <a:pPr algn="l" fontAlgn="b"/>
                      <a:r>
                        <a:rPr lang="en-US" sz="900" b="0" i="0" u="none" strike="noStrike">
                          <a:solidFill>
                            <a:srgbClr val="FFFFFF"/>
                          </a:solidFill>
                          <a:effectLst/>
                          <a:latin typeface="Arial" panose="020B0604020202020204" pitchFamily="34" charset="0"/>
                        </a:rPr>
                        <a:t>Effective Labor Rate</a:t>
                      </a:r>
                    </a:p>
                  </a:txBody>
                  <a:tcPr marL="6534" marR="6534" marT="6534"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            141.11 </a:t>
                      </a:r>
                    </a:p>
                  </a:txBody>
                  <a:tcPr marL="6534" marR="6534" marT="65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6534" marR="6534" marT="6534"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6534" marR="6534" marT="6534"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2938460960"/>
                  </a:ext>
                </a:extLst>
              </a:tr>
              <a:tr h="169895">
                <a:tc>
                  <a:txBody>
                    <a:bodyPr/>
                    <a:lstStyle/>
                    <a:p>
                      <a:pPr algn="l" fontAlgn="b"/>
                      <a:r>
                        <a:rPr lang="en-US" sz="900" b="0" i="0" u="none" strike="noStrike">
                          <a:solidFill>
                            <a:srgbClr val="000000"/>
                          </a:solidFill>
                          <a:effectLst/>
                          <a:latin typeface="Calibri" panose="020F0502020204030204" pitchFamily="34" charset="0"/>
                        </a:rPr>
                        <a:t> </a:t>
                      </a:r>
                    </a:p>
                  </a:txBody>
                  <a:tcPr marL="6534" marR="6534" marT="6534"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r" fontAlgn="b"/>
                      <a:r>
                        <a:rPr lang="en-US" sz="700" b="0" i="1" u="none" strike="noStrike">
                          <a:solidFill>
                            <a:srgbClr val="FFFFFF"/>
                          </a:solidFill>
                          <a:effectLst/>
                          <a:latin typeface="Arial" panose="020B0604020202020204" pitchFamily="34" charset="0"/>
                        </a:rPr>
                        <a:t> </a:t>
                      </a:r>
                    </a:p>
                  </a:txBody>
                  <a:tcPr marL="6534" marR="6534" marT="6534"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6534" marR="6534" marT="6534"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6534" marR="6534" marT="6534"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3169629602"/>
                  </a:ext>
                </a:extLst>
              </a:tr>
              <a:tr h="163360">
                <a:tc>
                  <a:txBody>
                    <a:bodyPr/>
                    <a:lstStyle/>
                    <a:p>
                      <a:pPr algn="l" fontAlgn="b"/>
                      <a:r>
                        <a:rPr lang="en-US" sz="900" b="0" i="0" u="none" strike="noStrike">
                          <a:solidFill>
                            <a:srgbClr val="FFFFFF"/>
                          </a:solidFill>
                          <a:effectLst/>
                          <a:latin typeface="Arial" panose="020B0604020202020204" pitchFamily="34" charset="0"/>
                        </a:rPr>
                        <a:t>FACILITY POTENTIAL</a:t>
                      </a:r>
                    </a:p>
                  </a:txBody>
                  <a:tcPr marL="6534" marR="6534" marT="6534"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          403,010 </a:t>
                      </a:r>
                    </a:p>
                  </a:txBody>
                  <a:tcPr marL="6534" marR="6534" marT="65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6534" marR="6534" marT="6534"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6534" marR="6534" marT="6534"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3239488710"/>
                  </a:ext>
                </a:extLst>
              </a:tr>
              <a:tr h="169895">
                <a:tc>
                  <a:txBody>
                    <a:bodyPr/>
                    <a:lstStyle/>
                    <a:p>
                      <a:pPr algn="l" fontAlgn="b"/>
                      <a:r>
                        <a:rPr lang="en-US" sz="900" b="0" i="0" u="none" strike="noStrike">
                          <a:solidFill>
                            <a:srgbClr val="000000"/>
                          </a:solidFill>
                          <a:effectLst/>
                          <a:latin typeface="Calibri" panose="020F0502020204030204" pitchFamily="34" charset="0"/>
                        </a:rPr>
                        <a:t> </a:t>
                      </a:r>
                    </a:p>
                  </a:txBody>
                  <a:tcPr marL="6534" marR="6534" marT="6534"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6534" marR="6534" marT="6534" marB="0" anchor="b">
                    <a:lnL>
                      <a:noFill/>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6534" marR="6534" marT="6534" marB="0" anchor="b">
                    <a:lnL>
                      <a:noFill/>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6534" marR="6534" marT="6534"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4472C4"/>
                    </a:solidFill>
                  </a:tcPr>
                </a:tc>
                <a:extLst>
                  <a:ext uri="{0D108BD9-81ED-4DB2-BD59-A6C34878D82A}">
                    <a16:rowId xmlns:a16="http://schemas.microsoft.com/office/drawing/2014/main" val="2281937436"/>
                  </a:ext>
                </a:extLst>
              </a:tr>
              <a:tr h="163360">
                <a:tc>
                  <a:txBody>
                    <a:bodyPr/>
                    <a:lstStyle/>
                    <a:p>
                      <a:pPr algn="l" fontAlgn="b"/>
                      <a:endParaRPr lang="en-US" sz="900" b="0" i="0" u="none" strike="noStrike">
                        <a:solidFill>
                          <a:srgbClr val="000000"/>
                        </a:solidFill>
                        <a:effectLst/>
                        <a:latin typeface="Calibri" panose="020F0502020204030204" pitchFamily="34" charset="0"/>
                      </a:endParaRPr>
                    </a:p>
                  </a:txBody>
                  <a:tcPr marL="6534" marR="6534" marT="6534"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solidFill>
                          <a:srgbClr val="000000"/>
                        </a:solidFill>
                        <a:effectLst/>
                        <a:latin typeface="Calibri" panose="020F0502020204030204" pitchFamily="34" charset="0"/>
                      </a:endParaRPr>
                    </a:p>
                  </a:txBody>
                  <a:tcPr marL="6534" marR="6534" marT="6534"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solidFill>
                          <a:srgbClr val="000000"/>
                        </a:solidFill>
                        <a:effectLst/>
                        <a:latin typeface="Calibri" panose="020F0502020204030204" pitchFamily="34" charset="0"/>
                      </a:endParaRPr>
                    </a:p>
                  </a:txBody>
                  <a:tcPr marL="6534" marR="6534" marT="6534"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solidFill>
                          <a:srgbClr val="000000"/>
                        </a:solidFill>
                        <a:effectLst/>
                        <a:latin typeface="Calibri" panose="020F0502020204030204" pitchFamily="34" charset="0"/>
                      </a:endParaRPr>
                    </a:p>
                  </a:txBody>
                  <a:tcPr marL="6534" marR="6534" marT="6534"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134378697"/>
                  </a:ext>
                </a:extLst>
              </a:tr>
              <a:tr h="176429">
                <a:tc gridSpan="4">
                  <a:txBody>
                    <a:bodyPr/>
                    <a:lstStyle/>
                    <a:p>
                      <a:pPr algn="ctr" fontAlgn="b"/>
                      <a:r>
                        <a:rPr lang="en-US" sz="900" b="1" i="0" u="none" strike="noStrike">
                          <a:solidFill>
                            <a:srgbClr val="FFFFFF"/>
                          </a:solidFill>
                          <a:effectLst/>
                          <a:latin typeface="Arial" panose="020B0604020202020204" pitchFamily="34" charset="0"/>
                        </a:rPr>
                        <a:t>FACILITY UTILIZATION</a:t>
                      </a:r>
                    </a:p>
                  </a:txBody>
                  <a:tcPr marL="6534" marR="6534" marT="6534"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4472C4"/>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996203815"/>
                  </a:ext>
                </a:extLst>
              </a:tr>
              <a:tr h="156826">
                <a:tc>
                  <a:txBody>
                    <a:bodyPr/>
                    <a:lstStyle/>
                    <a:p>
                      <a:pPr algn="l" fontAlgn="b"/>
                      <a:r>
                        <a:rPr lang="en-US" sz="900" b="0" i="0" u="none" strike="noStrike">
                          <a:solidFill>
                            <a:srgbClr val="FFFFFF"/>
                          </a:solidFill>
                          <a:effectLst/>
                          <a:latin typeface="Arial" panose="020B0604020202020204" pitchFamily="34" charset="0"/>
                        </a:rPr>
                        <a:t>Total Labor Sales</a:t>
                      </a:r>
                    </a:p>
                  </a:txBody>
                  <a:tcPr marL="6534" marR="6534" marT="6534"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          212,949 </a:t>
                      </a:r>
                    </a:p>
                  </a:txBody>
                  <a:tcPr marL="6534" marR="6534" marT="65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6534" marR="6534" marT="6534"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6534" marR="6534" marT="6534"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3490024648"/>
                  </a:ext>
                </a:extLst>
              </a:tr>
              <a:tr h="169895">
                <a:tc>
                  <a:txBody>
                    <a:bodyPr/>
                    <a:lstStyle/>
                    <a:p>
                      <a:pPr algn="l" fontAlgn="b"/>
                      <a:r>
                        <a:rPr lang="en-US" sz="900" b="0" i="0" u="none" strike="noStrike">
                          <a:solidFill>
                            <a:srgbClr val="000000"/>
                          </a:solidFill>
                          <a:effectLst/>
                          <a:latin typeface="Calibri" panose="020F0502020204030204" pitchFamily="34" charset="0"/>
                        </a:rPr>
                        <a:t> </a:t>
                      </a:r>
                    </a:p>
                  </a:txBody>
                  <a:tcPr marL="6534" marR="6534" marT="6534"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ctr" fontAlgn="b"/>
                      <a:r>
                        <a:rPr lang="en-US" sz="1000" b="0" i="0" u="none" strike="noStrike">
                          <a:solidFill>
                            <a:srgbClr val="FFFFFF"/>
                          </a:solidFill>
                          <a:effectLst/>
                          <a:latin typeface="Arial" panose="020B0604020202020204" pitchFamily="34" charset="0"/>
                        </a:rPr>
                        <a:t>÷</a:t>
                      </a:r>
                    </a:p>
                  </a:txBody>
                  <a:tcPr marL="6534" marR="6534" marT="6534"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6534" marR="6534" marT="6534"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6534" marR="6534" marT="6534"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2968223006"/>
                  </a:ext>
                </a:extLst>
              </a:tr>
              <a:tr h="156826">
                <a:tc>
                  <a:txBody>
                    <a:bodyPr/>
                    <a:lstStyle/>
                    <a:p>
                      <a:pPr algn="l" fontAlgn="b"/>
                      <a:r>
                        <a:rPr lang="en-US" sz="900" b="0" i="0" u="none" strike="noStrike">
                          <a:solidFill>
                            <a:srgbClr val="FFFFFF"/>
                          </a:solidFill>
                          <a:effectLst/>
                          <a:latin typeface="Arial" panose="020B0604020202020204" pitchFamily="34" charset="0"/>
                        </a:rPr>
                        <a:t>Facility Potential</a:t>
                      </a:r>
                    </a:p>
                  </a:txBody>
                  <a:tcPr marL="6534" marR="6534" marT="6534"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          403,010 </a:t>
                      </a:r>
                    </a:p>
                  </a:txBody>
                  <a:tcPr marL="6534" marR="6534" marT="65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6534" marR="6534" marT="6534"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6534" marR="6534" marT="6534"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2399983941"/>
                  </a:ext>
                </a:extLst>
              </a:tr>
              <a:tr h="156826">
                <a:tc>
                  <a:txBody>
                    <a:bodyPr/>
                    <a:lstStyle/>
                    <a:p>
                      <a:pPr algn="l" fontAlgn="b"/>
                      <a:r>
                        <a:rPr lang="en-US" sz="900" b="0" i="0" u="none" strike="noStrike">
                          <a:solidFill>
                            <a:srgbClr val="000000"/>
                          </a:solidFill>
                          <a:effectLst/>
                          <a:latin typeface="Calibri" panose="020F0502020204030204" pitchFamily="34" charset="0"/>
                        </a:rPr>
                        <a:t> </a:t>
                      </a:r>
                    </a:p>
                  </a:txBody>
                  <a:tcPr marL="6534" marR="6534" marT="6534"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r" fontAlgn="b"/>
                      <a:r>
                        <a:rPr lang="en-US" sz="700" b="0" i="1" u="none" strike="noStrike">
                          <a:solidFill>
                            <a:srgbClr val="FFFFFF"/>
                          </a:solidFill>
                          <a:effectLst/>
                          <a:latin typeface="Arial" panose="020B0604020202020204" pitchFamily="34" charset="0"/>
                        </a:rPr>
                        <a:t>equals</a:t>
                      </a:r>
                    </a:p>
                  </a:txBody>
                  <a:tcPr marL="6534" marR="6534" marT="6534"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6534" marR="6534" marT="6534"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6534" marR="6534" marT="6534"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1627044447"/>
                  </a:ext>
                </a:extLst>
              </a:tr>
              <a:tr h="156826">
                <a:tc>
                  <a:txBody>
                    <a:bodyPr/>
                    <a:lstStyle/>
                    <a:p>
                      <a:pPr algn="l" fontAlgn="b"/>
                      <a:r>
                        <a:rPr lang="en-US" sz="900" b="0" i="0" u="none" strike="noStrike">
                          <a:solidFill>
                            <a:srgbClr val="FFFFFF"/>
                          </a:solidFill>
                          <a:effectLst/>
                          <a:latin typeface="Arial" panose="020B0604020202020204" pitchFamily="34" charset="0"/>
                        </a:rPr>
                        <a:t>FACILITY UTILIZATION</a:t>
                      </a:r>
                    </a:p>
                  </a:txBody>
                  <a:tcPr marL="6534" marR="6534" marT="6534"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r" fontAlgn="b"/>
                      <a:r>
                        <a:rPr lang="en-US" sz="900" b="0" i="0" u="none" strike="noStrike">
                          <a:solidFill>
                            <a:srgbClr val="000000"/>
                          </a:solidFill>
                          <a:effectLst/>
                          <a:latin typeface="Calibri" panose="020F0502020204030204" pitchFamily="34" charset="0"/>
                        </a:rPr>
                        <a:t>52.84%</a:t>
                      </a:r>
                    </a:p>
                  </a:txBody>
                  <a:tcPr marL="6534" marR="6534" marT="65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6534" marR="6534" marT="6534"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6534" marR="6534" marT="6534"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2649337846"/>
                  </a:ext>
                </a:extLst>
              </a:tr>
              <a:tr h="156826">
                <a:tc>
                  <a:txBody>
                    <a:bodyPr/>
                    <a:lstStyle/>
                    <a:p>
                      <a:pPr algn="l" fontAlgn="b"/>
                      <a:r>
                        <a:rPr lang="en-US" sz="900" b="0" i="0" u="none" strike="noStrike">
                          <a:solidFill>
                            <a:srgbClr val="000000"/>
                          </a:solidFill>
                          <a:effectLst/>
                          <a:latin typeface="Calibri" panose="020F0502020204030204" pitchFamily="34" charset="0"/>
                        </a:rPr>
                        <a:t> </a:t>
                      </a:r>
                    </a:p>
                  </a:txBody>
                  <a:tcPr marL="6534" marR="6534" marT="6534"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6534" marR="6534" marT="6534" marB="0" anchor="b">
                    <a:lnL>
                      <a:noFill/>
                    </a:lnL>
                    <a:lnR>
                      <a:noFill/>
                    </a:lnR>
                    <a:lnT w="6350" cap="flat" cmpd="sng" algn="ctr">
                      <a:solidFill>
                        <a:srgbClr val="000000"/>
                      </a:solidFill>
                      <a:prstDash val="solid"/>
                      <a:round/>
                      <a:headEnd type="none" w="med" len="med"/>
                      <a:tailEnd type="none" w="med" len="med"/>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6534" marR="6534" marT="6534"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6534" marR="6534" marT="6534"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122988160"/>
                  </a:ext>
                </a:extLst>
              </a:tr>
              <a:tr h="254842">
                <a:tc>
                  <a:txBody>
                    <a:bodyPr/>
                    <a:lstStyle/>
                    <a:p>
                      <a:pPr algn="l" fontAlgn="b"/>
                      <a:r>
                        <a:rPr lang="en-US" sz="900" b="0" i="0" u="none" strike="noStrike">
                          <a:solidFill>
                            <a:srgbClr val="000000"/>
                          </a:solidFill>
                          <a:effectLst/>
                          <a:latin typeface="Calibri" panose="020F0502020204030204" pitchFamily="34" charset="0"/>
                        </a:rPr>
                        <a:t> </a:t>
                      </a:r>
                    </a:p>
                  </a:txBody>
                  <a:tcPr marL="6534" marR="6534" marT="6534"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6534" marR="6534" marT="6534" marB="0" anchor="b">
                    <a:lnL>
                      <a:noFill/>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6534" marR="6534" marT="6534" marB="0" anchor="b">
                    <a:lnL>
                      <a:noFill/>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6534" marR="6534" marT="6534"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4472C4"/>
                    </a:solidFill>
                  </a:tcPr>
                </a:tc>
                <a:extLst>
                  <a:ext uri="{0D108BD9-81ED-4DB2-BD59-A6C34878D82A}">
                    <a16:rowId xmlns:a16="http://schemas.microsoft.com/office/drawing/2014/main" val="2234850293"/>
                  </a:ext>
                </a:extLst>
              </a:tr>
              <a:tr h="169895">
                <a:tc>
                  <a:txBody>
                    <a:bodyPr/>
                    <a:lstStyle/>
                    <a:p>
                      <a:pPr algn="l" fontAlgn="b"/>
                      <a:endParaRPr lang="en-US" sz="900" b="0" i="0" u="none" strike="noStrike">
                        <a:solidFill>
                          <a:srgbClr val="000000"/>
                        </a:solidFill>
                        <a:effectLst/>
                        <a:latin typeface="Calibri" panose="020F0502020204030204" pitchFamily="34" charset="0"/>
                      </a:endParaRPr>
                    </a:p>
                  </a:txBody>
                  <a:tcPr marL="6534" marR="6534" marT="6534"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900" b="0" i="0" u="none" strike="noStrike">
                        <a:solidFill>
                          <a:srgbClr val="000000"/>
                        </a:solidFill>
                        <a:effectLst/>
                        <a:latin typeface="Calibri" panose="020F0502020204030204" pitchFamily="34" charset="0"/>
                      </a:endParaRPr>
                    </a:p>
                  </a:txBody>
                  <a:tcPr marL="6534" marR="6534" marT="6534"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900" b="0" i="0" u="none" strike="noStrike">
                        <a:solidFill>
                          <a:srgbClr val="000000"/>
                        </a:solidFill>
                        <a:effectLst/>
                        <a:latin typeface="Calibri" panose="020F0502020204030204" pitchFamily="34" charset="0"/>
                      </a:endParaRPr>
                    </a:p>
                  </a:txBody>
                  <a:tcPr marL="6534" marR="6534" marT="6534"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900" b="0" i="0" u="none" strike="noStrike" dirty="0">
                        <a:solidFill>
                          <a:srgbClr val="000000"/>
                        </a:solidFill>
                        <a:effectLst/>
                        <a:latin typeface="Calibri" panose="020F0502020204030204" pitchFamily="34" charset="0"/>
                      </a:endParaRPr>
                    </a:p>
                  </a:txBody>
                  <a:tcPr marL="6534" marR="6534" marT="6534" marB="0" anchor="b">
                    <a:lnL>
                      <a:noFill/>
                    </a:lnL>
                    <a:lnR>
                      <a:noFill/>
                    </a:lnR>
                    <a:lnT w="1905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1214236157"/>
                  </a:ext>
                </a:extLst>
              </a:tr>
            </a:tbl>
          </a:graphicData>
        </a:graphic>
      </p:graphicFrame>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p:txBody>
          <a:bodyPr/>
          <a:lstStyle/>
          <a:p>
            <a:r>
              <a:rPr lang="en-US" dirty="0"/>
              <a:t>Our shop is very young, but is growing their efficiency. The service department is extremely profitable and the pay plans work very well for the business and the employee. There are things to work on and implement however we are already working on it.</a:t>
            </a:r>
          </a:p>
        </p:txBody>
      </p:sp>
      <p:graphicFrame>
        <p:nvGraphicFramePr>
          <p:cNvPr id="17" name="Object 16">
            <a:extLst>
              <a:ext uri="{FF2B5EF4-FFF2-40B4-BE49-F238E27FC236}">
                <a16:creationId xmlns:a16="http://schemas.microsoft.com/office/drawing/2014/main" id="{B7F8446C-256B-149A-470F-21AD6E43D3EE}"/>
              </a:ext>
            </a:extLst>
          </p:cNvPr>
          <p:cNvGraphicFramePr>
            <a:graphicFrameLocks noChangeAspect="1"/>
          </p:cNvGraphicFramePr>
          <p:nvPr>
            <p:extLst>
              <p:ext uri="{D42A27DB-BD31-4B8C-83A1-F6EECF244321}">
                <p14:modId xmlns:p14="http://schemas.microsoft.com/office/powerpoint/2010/main" val="145011584"/>
              </p:ext>
            </p:extLst>
          </p:nvPr>
        </p:nvGraphicFramePr>
        <p:xfrm>
          <a:off x="5089970" y="2106344"/>
          <a:ext cx="4425198" cy="3615384"/>
        </p:xfrm>
        <a:graphic>
          <a:graphicData uri="http://schemas.openxmlformats.org/presentationml/2006/ole">
            <mc:AlternateContent xmlns:mc="http://schemas.openxmlformats.org/markup-compatibility/2006">
              <mc:Choice xmlns:v="urn:schemas-microsoft-com:vml" Requires="v">
                <p:oleObj name="Macro-Enabled Worksheet" r:id="rId2" imgW="7079157" imgH="5783746" progId="Excel.SheetMacroEnabled.12">
                  <p:embed/>
                </p:oleObj>
              </mc:Choice>
              <mc:Fallback>
                <p:oleObj name="Macro-Enabled Worksheet" r:id="rId2" imgW="7079157" imgH="5783746" progId="Excel.SheetMacroEnabled.12">
                  <p:embed/>
                  <p:pic>
                    <p:nvPicPr>
                      <p:cNvPr id="17" name="Object 16">
                        <a:extLst>
                          <a:ext uri="{FF2B5EF4-FFF2-40B4-BE49-F238E27FC236}">
                            <a16:creationId xmlns:a16="http://schemas.microsoft.com/office/drawing/2014/main" id="{B7F8446C-256B-149A-470F-21AD6E43D3EE}"/>
                          </a:ext>
                        </a:extLst>
                      </p:cNvPr>
                      <p:cNvPicPr/>
                      <p:nvPr/>
                    </p:nvPicPr>
                    <p:blipFill>
                      <a:blip r:embed="rId3"/>
                      <a:stretch>
                        <a:fillRect/>
                      </a:stretch>
                    </p:blipFill>
                    <p:spPr>
                      <a:xfrm>
                        <a:off x="5089970" y="2106344"/>
                        <a:ext cx="4425198" cy="3615384"/>
                      </a:xfrm>
                      <a:prstGeom prst="rect">
                        <a:avLst/>
                      </a:prstGeom>
                    </p:spPr>
                  </p:pic>
                </p:oleObj>
              </mc:Fallback>
            </mc:AlternateContent>
          </a:graphicData>
        </a:graphic>
      </p:graphicFrame>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Strengths		</a:t>
            </a:r>
          </a:p>
          <a:p>
            <a:pPr lvl="1"/>
            <a:r>
              <a:rPr lang="en-US" dirty="0"/>
              <a:t>All service employees have been employed with us for 2 plus years</a:t>
            </a:r>
          </a:p>
          <a:p>
            <a:pPr lvl="1"/>
            <a:r>
              <a:rPr lang="en-US" dirty="0"/>
              <a:t>Very talented technician group	</a:t>
            </a:r>
          </a:p>
          <a:p>
            <a:pPr lvl="1"/>
            <a:r>
              <a:rPr lang="en-US" dirty="0"/>
              <a:t>All technicians are hungry for training opportunities</a:t>
            </a:r>
          </a:p>
          <a:p>
            <a:pPr lvl="1"/>
            <a:r>
              <a:rPr lang="en-US" dirty="0"/>
              <a:t>Young but ambitious	</a:t>
            </a:r>
          </a:p>
          <a:p>
            <a:pPr lvl="1"/>
            <a:r>
              <a:rPr lang="en-US" dirty="0"/>
              <a:t>Team wants to do the right thing for the customer</a:t>
            </a:r>
          </a:p>
          <a:p>
            <a:pPr lvl="1"/>
            <a:r>
              <a:rPr lang="en-US" dirty="0"/>
              <a:t>A lot of room for growth</a:t>
            </a:r>
          </a:p>
          <a:p>
            <a:pPr lvl="1"/>
            <a:endParaRPr lang="en-US" dirty="0"/>
          </a:p>
          <a:p>
            <a:pPr lvl="1"/>
            <a:endParaRPr lang="en-US" dirty="0"/>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Weaknesses</a:t>
            </a:r>
          </a:p>
          <a:p>
            <a:pPr lvl="1"/>
            <a:r>
              <a:rPr lang="en-US" dirty="0"/>
              <a:t>Very young service department</a:t>
            </a:r>
          </a:p>
          <a:p>
            <a:pPr lvl="1"/>
            <a:r>
              <a:rPr lang="en-US" dirty="0"/>
              <a:t>Experience	</a:t>
            </a:r>
          </a:p>
          <a:p>
            <a:pPr lvl="1"/>
            <a:r>
              <a:rPr lang="en-US" dirty="0"/>
              <a:t>Efficiency</a:t>
            </a:r>
          </a:p>
          <a:p>
            <a:pPr marL="457200" lvl="1" indent="0">
              <a:buNone/>
            </a:pPr>
            <a:endParaRPr lang="en-US" dirty="0"/>
          </a:p>
          <a:p>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1906</TotalTime>
  <Words>1164</Words>
  <Application>Microsoft Office PowerPoint</Application>
  <PresentationFormat>Widescreen</PresentationFormat>
  <Paragraphs>451</Paragraphs>
  <Slides>19</Slides>
  <Notes>0</Notes>
  <HiddenSlides>0</HiddenSlides>
  <MMClips>0</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1</vt:i4>
      </vt:variant>
      <vt:variant>
        <vt:lpstr>Slide Titles</vt:lpstr>
      </vt:variant>
      <vt:variant>
        <vt:i4>19</vt:i4>
      </vt:variant>
    </vt:vector>
  </HeadingPairs>
  <TitlesOfParts>
    <vt:vector size="25" baseType="lpstr">
      <vt:lpstr>Arial</vt:lpstr>
      <vt:lpstr>Calibri</vt:lpstr>
      <vt:lpstr>Trebuchet MS</vt:lpstr>
      <vt:lpstr>Wingdings 3</vt:lpstr>
      <vt:lpstr>Facet</vt:lpstr>
      <vt:lpstr>Microsoft Excel Macro-Enabled Worksheet</vt:lpstr>
      <vt:lpstr>Bud Weiser Motors 2024 opportunities</vt:lpstr>
      <vt:lpstr>   Marketing  </vt:lpstr>
      <vt:lpstr>  Analyze Cost of Labor   </vt:lpstr>
      <vt:lpstr> Changes in Expense Structure    </vt:lpstr>
      <vt:lpstr> Productivity   </vt:lpstr>
      <vt:lpstr> Facility   </vt:lpstr>
      <vt:lpstr>Repair order analysis</vt:lpstr>
      <vt:lpstr>SWOT Analysis</vt:lpstr>
      <vt:lpstr>SWOT Analysis</vt:lpstr>
      <vt:lpstr>SWOT Analysis</vt:lpstr>
      <vt:lpstr>SWOT Analysis</vt:lpstr>
      <vt:lpstr>SWOT Analysis</vt:lpstr>
      <vt:lpstr>SWOT Analysis</vt:lpstr>
      <vt:lpstr>SWOT Analysis</vt:lpstr>
      <vt:lpstr>SWOT Analysis</vt:lpstr>
      <vt:lpstr>Homework Synopsis</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Steve Stoltz</cp:lastModifiedBy>
  <cp:revision>7</cp:revision>
  <dcterms:created xsi:type="dcterms:W3CDTF">2022-12-04T13:10:55Z</dcterms:created>
  <dcterms:modified xsi:type="dcterms:W3CDTF">2024-03-30T20:36:42Z</dcterms:modified>
</cp:coreProperties>
</file>