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2" d="100"/>
          <a:sy n="112" d="100"/>
        </p:scale>
        <p:origin x="5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3/29/2024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3/29/2024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3/29/2024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3/29/2024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t>Uli de Martino N436</a:t>
            </a:r>
          </a:p>
          <a:p>
            <a:pPr algn="ctr"/>
            <a:r>
              <a:rPr lang="en-US" sz="3200" dirty="0"/>
              <a:t>Raceway Nissan</a:t>
            </a:r>
          </a:p>
          <a:p>
            <a:pPr algn="ctr"/>
            <a:r>
              <a:rPr lang="en-US" sz="3200" dirty="0"/>
              <a:t>Feb 2024</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Facility</a:t>
            </a:r>
          </a:p>
          <a:p>
            <a:r>
              <a:rPr lang="en-US" dirty="0"/>
              <a:t>Training</a:t>
            </a:r>
          </a:p>
          <a:p>
            <a:r>
              <a:rPr lang="en-US" dirty="0"/>
              <a:t>Advertising (more)</a:t>
            </a:r>
          </a:p>
          <a:p>
            <a:r>
              <a:rPr lang="en-US" dirty="0"/>
              <a:t>Valet</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9 local Nissan stores in 18mi. Radius</a:t>
            </a:r>
          </a:p>
          <a:p>
            <a:r>
              <a:rPr lang="en-US" dirty="0"/>
              <a:t>Perception on independents having better pricing</a:t>
            </a:r>
          </a:p>
          <a:p>
            <a:r>
              <a:rPr lang="en-US" dirty="0"/>
              <a:t>EV maintenance (lack of)</a:t>
            </a:r>
          </a:p>
          <a:p>
            <a:r>
              <a:rPr lang="en-US" dirty="0"/>
              <a:t>Lack of incoming techs</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1900 hours</a:t>
            </a:r>
          </a:p>
          <a:p>
            <a:r>
              <a:rPr lang="en-US" dirty="0"/>
              <a:t>Hire new generation for future of business</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Contact local trade schools for new hires</a:t>
            </a:r>
          </a:p>
          <a:p>
            <a:r>
              <a:rPr lang="en-US" dirty="0"/>
              <a:t>Bonus out referrals that stay for longer than 12 months</a:t>
            </a:r>
          </a:p>
          <a:p>
            <a:r>
              <a:rPr lang="en-US" dirty="0"/>
              <a:t>Sign on bonus for techs</a:t>
            </a:r>
          </a:p>
          <a:p>
            <a:r>
              <a:rPr lang="en-US" dirty="0"/>
              <a:t>Spiffs for writers to upsell</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dirty="0"/>
              <a:t>Service manager sitting in drive to assist and takeover if need</a:t>
            </a:r>
          </a:p>
          <a:p>
            <a:r>
              <a:rPr lang="en-US" dirty="0"/>
              <a:t>Declined work gets sign off before customer leaves</a:t>
            </a:r>
          </a:p>
          <a:p>
            <a:r>
              <a:rPr lang="en-US" dirty="0"/>
              <a:t>Alignment sheets signed by customers, acknowledging </a:t>
            </a:r>
          </a:p>
          <a:p>
            <a:r>
              <a:rPr lang="en-US" dirty="0" err="1"/>
              <a:t>Xtime</a:t>
            </a:r>
            <a:r>
              <a:rPr lang="en-US" dirty="0"/>
              <a:t> audit showing we are sending pictures and videos to customers</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631555506"/>
              </p:ext>
            </p:extLst>
          </p:nvPr>
        </p:nvGraphicFramePr>
        <p:xfrm>
          <a:off x="677334" y="1818624"/>
          <a:ext cx="9132492" cy="467018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Declined work</a:t>
                      </a:r>
                    </a:p>
                  </a:txBody>
                  <a:tcPr/>
                </a:tc>
                <a:tc>
                  <a:txBody>
                    <a:bodyPr/>
                    <a:lstStyle/>
                    <a:p>
                      <a:r>
                        <a:rPr lang="en-US" dirty="0"/>
                        <a:t>Service manager</a:t>
                      </a:r>
                    </a:p>
                  </a:txBody>
                  <a:tcPr/>
                </a:tc>
                <a:tc>
                  <a:txBody>
                    <a:bodyPr/>
                    <a:lstStyle/>
                    <a:p>
                      <a:r>
                        <a:rPr lang="en-US" dirty="0"/>
                        <a:t>Every day</a:t>
                      </a:r>
                    </a:p>
                  </a:txBody>
                  <a:tcPr/>
                </a:tc>
                <a:extLst>
                  <a:ext uri="{0D108BD9-81ED-4DB2-BD59-A6C34878D82A}">
                    <a16:rowId xmlns:a16="http://schemas.microsoft.com/office/drawing/2014/main" val="2400365483"/>
                  </a:ext>
                </a:extLst>
              </a:tr>
              <a:tr h="565004">
                <a:tc>
                  <a:txBody>
                    <a:bodyPr/>
                    <a:lstStyle/>
                    <a:p>
                      <a:r>
                        <a:rPr lang="en-US" dirty="0"/>
                        <a:t>Valet service</a:t>
                      </a:r>
                    </a:p>
                  </a:txBody>
                  <a:tcPr/>
                </a:tc>
                <a:tc>
                  <a:txBody>
                    <a:bodyPr/>
                    <a:lstStyle/>
                    <a:p>
                      <a:r>
                        <a:rPr lang="en-US" dirty="0"/>
                        <a:t>GM/fixed Director</a:t>
                      </a:r>
                    </a:p>
                  </a:txBody>
                  <a:tcPr/>
                </a:tc>
                <a:tc>
                  <a:txBody>
                    <a:bodyPr/>
                    <a:lstStyle/>
                    <a:p>
                      <a:r>
                        <a:rPr lang="en-US" dirty="0"/>
                        <a:t>4/1 launch</a:t>
                      </a:r>
                    </a:p>
                  </a:txBody>
                  <a:tcPr/>
                </a:tc>
                <a:extLst>
                  <a:ext uri="{0D108BD9-81ED-4DB2-BD59-A6C34878D82A}">
                    <a16:rowId xmlns:a16="http://schemas.microsoft.com/office/drawing/2014/main" val="107845787"/>
                  </a:ext>
                </a:extLst>
              </a:tr>
              <a:tr h="565004">
                <a:tc>
                  <a:txBody>
                    <a:bodyPr/>
                    <a:lstStyle/>
                    <a:p>
                      <a:r>
                        <a:rPr lang="en-US" dirty="0"/>
                        <a:t>Alignment sheets signed</a:t>
                      </a:r>
                    </a:p>
                  </a:txBody>
                  <a:tcPr/>
                </a:tc>
                <a:tc>
                  <a:txBody>
                    <a:bodyPr/>
                    <a:lstStyle/>
                    <a:p>
                      <a:r>
                        <a:rPr lang="en-US" dirty="0"/>
                        <a:t>dispatcher</a:t>
                      </a:r>
                    </a:p>
                  </a:txBody>
                  <a:tcPr/>
                </a:tc>
                <a:tc>
                  <a:txBody>
                    <a:bodyPr/>
                    <a:lstStyle/>
                    <a:p>
                      <a:r>
                        <a:rPr lang="en-US" dirty="0"/>
                        <a:t>Every day</a:t>
                      </a:r>
                    </a:p>
                  </a:txBody>
                  <a:tcPr/>
                </a:tc>
                <a:extLst>
                  <a:ext uri="{0D108BD9-81ED-4DB2-BD59-A6C34878D82A}">
                    <a16:rowId xmlns:a16="http://schemas.microsoft.com/office/drawing/2014/main" val="1530126605"/>
                  </a:ext>
                </a:extLst>
              </a:tr>
              <a:tr h="565004">
                <a:tc>
                  <a:txBody>
                    <a:bodyPr/>
                    <a:lstStyle/>
                    <a:p>
                      <a:r>
                        <a:rPr lang="en-US" dirty="0"/>
                        <a:t>Training for writers</a:t>
                      </a:r>
                    </a:p>
                  </a:txBody>
                  <a:tcPr/>
                </a:tc>
                <a:tc>
                  <a:txBody>
                    <a:bodyPr/>
                    <a:lstStyle/>
                    <a:p>
                      <a:r>
                        <a:rPr lang="en-US" dirty="0"/>
                        <a:t>Service manager</a:t>
                      </a:r>
                    </a:p>
                  </a:txBody>
                  <a:tcPr/>
                </a:tc>
                <a:tc>
                  <a:txBody>
                    <a:bodyPr/>
                    <a:lstStyle/>
                    <a:p>
                      <a:r>
                        <a:rPr lang="en-US" dirty="0"/>
                        <a:t>3/28 completed (monthly)</a:t>
                      </a:r>
                    </a:p>
                  </a:txBody>
                  <a:tcPr/>
                </a:tc>
                <a:extLst>
                  <a:ext uri="{0D108BD9-81ED-4DB2-BD59-A6C34878D82A}">
                    <a16:rowId xmlns:a16="http://schemas.microsoft.com/office/drawing/2014/main" val="1950345431"/>
                  </a:ext>
                </a:extLst>
              </a:tr>
              <a:tr h="565004">
                <a:tc>
                  <a:txBody>
                    <a:bodyPr/>
                    <a:lstStyle/>
                    <a:p>
                      <a:r>
                        <a:rPr lang="en-US" dirty="0"/>
                        <a:t>1900 hours</a:t>
                      </a:r>
                    </a:p>
                  </a:txBody>
                  <a:tcPr/>
                </a:tc>
                <a:tc>
                  <a:txBody>
                    <a:bodyPr/>
                    <a:lstStyle/>
                    <a:p>
                      <a:r>
                        <a:rPr lang="en-US" dirty="0"/>
                        <a:t>GM/Service manager</a:t>
                      </a:r>
                    </a:p>
                  </a:txBody>
                  <a:tcPr/>
                </a:tc>
                <a:tc>
                  <a:txBody>
                    <a:bodyPr/>
                    <a:lstStyle/>
                    <a:p>
                      <a:r>
                        <a:rPr lang="en-US" dirty="0"/>
                        <a:t>Daily check in</a:t>
                      </a:r>
                    </a:p>
                  </a:txBody>
                  <a:tcPr/>
                </a:tc>
                <a:extLst>
                  <a:ext uri="{0D108BD9-81ED-4DB2-BD59-A6C34878D82A}">
                    <a16:rowId xmlns:a16="http://schemas.microsoft.com/office/drawing/2014/main" val="1960891333"/>
                  </a:ext>
                </a:extLst>
              </a:tr>
              <a:tr h="565004">
                <a:tc>
                  <a:txBody>
                    <a:bodyPr/>
                    <a:lstStyle/>
                    <a:p>
                      <a:r>
                        <a:rPr lang="en-US" dirty="0"/>
                        <a:t>Reach out to local trade schools</a:t>
                      </a:r>
                    </a:p>
                  </a:txBody>
                  <a:tcPr/>
                </a:tc>
                <a:tc>
                  <a:txBody>
                    <a:bodyPr/>
                    <a:lstStyle/>
                    <a:p>
                      <a:r>
                        <a:rPr lang="en-US" dirty="0"/>
                        <a:t>Service manager</a:t>
                      </a:r>
                    </a:p>
                  </a:txBody>
                  <a:tcPr/>
                </a:tc>
                <a:tc>
                  <a:txBody>
                    <a:bodyPr/>
                    <a:lstStyle/>
                    <a:p>
                      <a:r>
                        <a:rPr lang="en-US" dirty="0"/>
                        <a:t>Monthly</a:t>
                      </a:r>
                    </a:p>
                  </a:txBody>
                  <a:tcPr/>
                </a:tc>
                <a:extLst>
                  <a:ext uri="{0D108BD9-81ED-4DB2-BD59-A6C34878D82A}">
                    <a16:rowId xmlns:a16="http://schemas.microsoft.com/office/drawing/2014/main" val="4137224325"/>
                  </a:ext>
                </a:extLst>
              </a:tr>
              <a:tr h="565004">
                <a:tc>
                  <a:txBody>
                    <a:bodyPr/>
                    <a:lstStyle/>
                    <a:p>
                      <a:r>
                        <a:rPr lang="en-US" dirty="0"/>
                        <a:t>Tech teams</a:t>
                      </a:r>
                    </a:p>
                  </a:txBody>
                  <a:tcPr/>
                </a:tc>
                <a:tc>
                  <a:txBody>
                    <a:bodyPr/>
                    <a:lstStyle/>
                    <a:p>
                      <a:r>
                        <a:rPr lang="en-US" dirty="0"/>
                        <a:t>Service manager</a:t>
                      </a:r>
                    </a:p>
                  </a:txBody>
                  <a:tcPr/>
                </a:tc>
                <a:tc>
                  <a:txBody>
                    <a:bodyPr/>
                    <a:lstStyle/>
                    <a:p>
                      <a:r>
                        <a:rPr lang="en-US" dirty="0"/>
                        <a:t>4/1 implement</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dirty="0"/>
              <a:t>Synopsis</a:t>
            </a:r>
          </a:p>
          <a:p>
            <a:r>
              <a:rPr lang="en-US" dirty="0"/>
              <a:t>Overall the department works well but the expense is immense. The area of opportunity is large and the implementation of valet service should bring in significant new business. We will be monitoring the cost/benefit of this during the first 90 days. The idea will be to leave a loaner car with the customer and if we find warranty work we can have the OEM pay for the loaner, essentially netting an additional profit. </a:t>
            </a:r>
          </a:p>
          <a:p>
            <a:r>
              <a:rPr lang="en-US" dirty="0"/>
              <a:t>Additionally, we are inclined to believe that by reaching out and incentivizing younger techs we can hedge against future issues. We are having techs work in teams, high and low, to train the newer techs on how to upsell/find issues that can be handled. </a:t>
            </a:r>
          </a:p>
          <a:p>
            <a:endParaRPr lang="en-US" dirty="0"/>
          </a:p>
          <a:p>
            <a:r>
              <a:rPr lang="en-US" dirty="0"/>
              <a:t>We feel that with the addition of valet we can hit our goal of 1900 hours and then build beyond that.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r>
              <a:rPr lang="en-US" sz="1200" b="0" i="0" u="none" strike="noStrike" baseline="0" dirty="0">
                <a:solidFill>
                  <a:srgbClr val="221E1F"/>
                </a:solidFill>
                <a:latin typeface="Calibri" panose="020F0502020204030204" pitchFamily="34" charset="0"/>
              </a:rPr>
              <a:t>Recall masters, </a:t>
            </a:r>
            <a:r>
              <a:rPr lang="en-US" sz="1200" b="0" i="0" u="none" strike="noStrike" baseline="0" dirty="0" err="1">
                <a:solidFill>
                  <a:srgbClr val="221E1F"/>
                </a:solidFill>
                <a:latin typeface="Calibri" panose="020F0502020204030204" pitchFamily="34" charset="0"/>
              </a:rPr>
              <a:t>Xtime</a:t>
            </a:r>
            <a:r>
              <a:rPr lang="en-US" sz="1200" b="0" i="0" u="none" strike="noStrike" baseline="0" dirty="0">
                <a:solidFill>
                  <a:srgbClr val="221E1F"/>
                </a:solidFill>
                <a:latin typeface="Calibri" panose="020F0502020204030204" pitchFamily="34" charset="0"/>
              </a:rPr>
              <a:t>, </a:t>
            </a:r>
            <a:r>
              <a:rPr lang="en-US" sz="1200" b="0" i="0" u="none" strike="noStrike" baseline="0" dirty="0" err="1">
                <a:solidFill>
                  <a:srgbClr val="221E1F"/>
                </a:solidFill>
                <a:latin typeface="Calibri" panose="020F0502020204030204" pitchFamily="34" charset="0"/>
              </a:rPr>
              <a:t>fixedops</a:t>
            </a:r>
            <a:r>
              <a:rPr lang="en-US" sz="1200" b="0" i="0" u="none" strike="noStrike" baseline="0" dirty="0">
                <a:solidFill>
                  <a:srgbClr val="221E1F"/>
                </a:solidFill>
                <a:latin typeface="Calibri" panose="020F0502020204030204" pitchFamily="34" charset="0"/>
              </a:rPr>
              <a:t> digital, social media blasts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r>
              <a:rPr lang="en-US" sz="1200" dirty="0">
                <a:solidFill>
                  <a:srgbClr val="221E1F"/>
                </a:solidFill>
                <a:latin typeface="Calibri" panose="020F0502020204030204" pitchFamily="34" charset="0"/>
              </a:rPr>
              <a:t>Looking to increase running hours to 1900</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r>
              <a:rPr lang="en-US" sz="1200" dirty="0">
                <a:solidFill>
                  <a:srgbClr val="221E1F"/>
                </a:solidFill>
                <a:latin typeface="Calibri" panose="020F0502020204030204" pitchFamily="34" charset="0"/>
              </a:rPr>
              <a:t>Deploy valet service in a 12mi. Radius, blast into competitors backyards.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r>
              <a:rPr lang="en-US" sz="1200" b="0" i="0" u="none" strike="noStrike" baseline="0" dirty="0">
                <a:solidFill>
                  <a:srgbClr val="221E1F"/>
                </a:solidFill>
                <a:latin typeface="Calibri" panose="020F0502020204030204" pitchFamily="34" charset="0"/>
              </a:rPr>
              <a:t>Track change in RO count and running hours daily</a:t>
            </a:r>
            <a:endParaRPr lang="en-US" sz="1800"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r>
              <a:rPr lang="en-US" sz="1200" dirty="0">
                <a:solidFill>
                  <a:srgbClr val="221E1F"/>
                </a:solidFill>
                <a:latin typeface="Calibri" panose="020F0502020204030204" pitchFamily="34" charset="0"/>
              </a:rPr>
              <a:t>dispatch labor by tech category</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r>
              <a:rPr lang="en-US" sz="1200" dirty="0">
                <a:solidFill>
                  <a:srgbClr val="221E1F"/>
                </a:solidFill>
                <a:latin typeface="Calibri" panose="020F0502020204030204" pitchFamily="34" charset="0"/>
              </a:rPr>
              <a:t>Have hourly techs be more productive</a:t>
            </a:r>
            <a:endParaRPr lang="en-US" sz="12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r>
              <a:rPr lang="en-US" sz="1200" dirty="0">
                <a:solidFill>
                  <a:srgbClr val="221E1F"/>
                </a:solidFill>
                <a:latin typeface="Calibri" panose="020F0502020204030204" pitchFamily="34" charset="0"/>
              </a:rPr>
              <a:t>Increase </a:t>
            </a:r>
            <a:r>
              <a:rPr lang="en-US" sz="1200" dirty="0" err="1">
                <a:solidFill>
                  <a:srgbClr val="221E1F"/>
                </a:solidFill>
                <a:latin typeface="Calibri" panose="020F0502020204030204" pitchFamily="34" charset="0"/>
              </a:rPr>
              <a:t>ro</a:t>
            </a:r>
            <a:r>
              <a:rPr lang="en-US" sz="1200" dirty="0">
                <a:solidFill>
                  <a:srgbClr val="221E1F"/>
                </a:solidFill>
                <a:latin typeface="Calibri" panose="020F0502020204030204" pitchFamily="34" charset="0"/>
              </a:rPr>
              <a:t> count, decrease single 1 line ro.</a:t>
            </a:r>
            <a:endParaRPr lang="en-US" sz="12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r>
              <a:rPr lang="en-US" sz="1200" b="0" i="0" u="none" strike="noStrike" baseline="0" dirty="0">
                <a:solidFill>
                  <a:srgbClr val="221E1F"/>
                </a:solidFill>
                <a:latin typeface="Calibri" panose="020F0502020204030204" pitchFamily="34" charset="0"/>
              </a:rPr>
              <a:t>will check cost of labor at EOM and compare</a:t>
            </a:r>
          </a:p>
          <a:p>
            <a:endParaRPr lang="en-US" dirty="0"/>
          </a:p>
        </p:txBody>
      </p:sp>
      <p:graphicFrame>
        <p:nvGraphicFramePr>
          <p:cNvPr id="6" name="Content Placeholder 5">
            <a:extLst>
              <a:ext uri="{FF2B5EF4-FFF2-40B4-BE49-F238E27FC236}">
                <a16:creationId xmlns:a16="http://schemas.microsoft.com/office/drawing/2014/main" id="{A88628E7-C22D-DD26-9D66-7F31AB0DAF1B}"/>
              </a:ext>
            </a:extLst>
          </p:cNvPr>
          <p:cNvGraphicFramePr>
            <a:graphicFrameLocks noGrp="1"/>
          </p:cNvGraphicFramePr>
          <p:nvPr>
            <p:ph sz="quarter" idx="4"/>
            <p:extLst>
              <p:ext uri="{D42A27DB-BD31-4B8C-83A1-F6EECF244321}">
                <p14:modId xmlns:p14="http://schemas.microsoft.com/office/powerpoint/2010/main" val="588335023"/>
              </p:ext>
            </p:extLst>
          </p:nvPr>
        </p:nvGraphicFramePr>
        <p:xfrm>
          <a:off x="5087938" y="3011825"/>
          <a:ext cx="4186237" cy="2727636"/>
        </p:xfrm>
        <a:graphic>
          <a:graphicData uri="http://schemas.openxmlformats.org/drawingml/2006/table">
            <a:tbl>
              <a:tblPr/>
              <a:tblGrid>
                <a:gridCol w="456421">
                  <a:extLst>
                    <a:ext uri="{9D8B030D-6E8A-4147-A177-3AD203B41FA5}">
                      <a16:colId xmlns:a16="http://schemas.microsoft.com/office/drawing/2014/main" val="3152492081"/>
                    </a:ext>
                  </a:extLst>
                </a:gridCol>
                <a:gridCol w="813000">
                  <a:extLst>
                    <a:ext uri="{9D8B030D-6E8A-4147-A177-3AD203B41FA5}">
                      <a16:colId xmlns:a16="http://schemas.microsoft.com/office/drawing/2014/main" val="2635870477"/>
                    </a:ext>
                  </a:extLst>
                </a:gridCol>
                <a:gridCol w="834395">
                  <a:extLst>
                    <a:ext uri="{9D8B030D-6E8A-4147-A177-3AD203B41FA5}">
                      <a16:colId xmlns:a16="http://schemas.microsoft.com/office/drawing/2014/main" val="3333486310"/>
                    </a:ext>
                  </a:extLst>
                </a:gridCol>
                <a:gridCol w="713158">
                  <a:extLst>
                    <a:ext uri="{9D8B030D-6E8A-4147-A177-3AD203B41FA5}">
                      <a16:colId xmlns:a16="http://schemas.microsoft.com/office/drawing/2014/main" val="651178666"/>
                    </a:ext>
                  </a:extLst>
                </a:gridCol>
                <a:gridCol w="456421">
                  <a:extLst>
                    <a:ext uri="{9D8B030D-6E8A-4147-A177-3AD203B41FA5}">
                      <a16:colId xmlns:a16="http://schemas.microsoft.com/office/drawing/2014/main" val="885382317"/>
                    </a:ext>
                  </a:extLst>
                </a:gridCol>
                <a:gridCol w="456421">
                  <a:extLst>
                    <a:ext uri="{9D8B030D-6E8A-4147-A177-3AD203B41FA5}">
                      <a16:colId xmlns:a16="http://schemas.microsoft.com/office/drawing/2014/main" val="3446919555"/>
                    </a:ext>
                  </a:extLst>
                </a:gridCol>
                <a:gridCol w="456421">
                  <a:extLst>
                    <a:ext uri="{9D8B030D-6E8A-4147-A177-3AD203B41FA5}">
                      <a16:colId xmlns:a16="http://schemas.microsoft.com/office/drawing/2014/main" val="4021905587"/>
                    </a:ext>
                  </a:extLst>
                </a:gridCol>
              </a:tblGrid>
              <a:tr h="0">
                <a:tc gridSpan="6">
                  <a:txBody>
                    <a:bodyPr/>
                    <a:lstStyle/>
                    <a:p>
                      <a:pPr algn="ctr" fontAlgn="ctr"/>
                      <a:r>
                        <a:rPr lang="en-US" sz="700" b="1" i="0" u="none" strike="noStrike" dirty="0">
                          <a:solidFill>
                            <a:srgbClr val="000000"/>
                          </a:solidFill>
                          <a:effectLst/>
                          <a:latin typeface="Arial" panose="020B0604020202020204" pitchFamily="34" charset="0"/>
                        </a:rPr>
                        <a:t>    Service Department Sales And Gross  (Labor Only)              </a:t>
                      </a:r>
                    </a:p>
                  </a:txBody>
                  <a:tcPr marL="7119" marR="7119" marT="7119" marB="0" anchor="ctr">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lnL>
                      <a:noFill/>
                    </a:lnL>
                    <a:lnR>
                      <a:noFill/>
                    </a:lnR>
                    <a:lnT>
                      <a:noFill/>
                    </a:lnT>
                    <a:lnB>
                      <a:noFill/>
                    </a:lnB>
                    <a:noFill/>
                  </a:tcPr>
                </a:tc>
                <a:extLst>
                  <a:ext uri="{0D108BD9-81ED-4DB2-BD59-A6C34878D82A}">
                    <a16:rowId xmlns:a16="http://schemas.microsoft.com/office/drawing/2014/main" val="1999076764"/>
                  </a:ext>
                </a:extLst>
              </a:tr>
              <a:tr h="185106">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dirty="0">
                        <a:solidFill>
                          <a:srgbClr val="000000"/>
                        </a:solidFill>
                        <a:effectLst/>
                        <a:latin typeface="Calibri" panose="020F0502020204030204" pitchFamily="34" charset="0"/>
                      </a:endParaRPr>
                    </a:p>
                  </a:txBody>
                  <a:tcPr marL="7119" marR="7119" marT="711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dirty="0">
                        <a:solidFill>
                          <a:srgbClr val="000000"/>
                        </a:solidFill>
                        <a:effectLst/>
                        <a:latin typeface="Calibri" panose="020F0502020204030204" pitchFamily="34" charset="0"/>
                      </a:endParaRPr>
                    </a:p>
                  </a:txBody>
                  <a:tcPr marL="7119" marR="7119" marT="7119" marB="0" anchor="b">
                    <a:lnL>
                      <a:noFill/>
                    </a:lnL>
                    <a:lnR>
                      <a:noFill/>
                    </a:lnR>
                    <a:lnT>
                      <a:noFill/>
                    </a:lnT>
                    <a:lnB>
                      <a:noFill/>
                    </a:lnB>
                    <a:noFill/>
                  </a:tcPr>
                </a:tc>
                <a:extLst>
                  <a:ext uri="{0D108BD9-81ED-4DB2-BD59-A6C34878D82A}">
                    <a16:rowId xmlns:a16="http://schemas.microsoft.com/office/drawing/2014/main" val="3535710476"/>
                  </a:ext>
                </a:extLst>
              </a:tr>
              <a:tr h="377331">
                <a:tc>
                  <a:txBody>
                    <a:bodyPr/>
                    <a:lstStyle/>
                    <a:p>
                      <a:pPr algn="l" fontAlgn="b"/>
                      <a:r>
                        <a:rPr lang="en-US" sz="800" b="0" i="0" u="none" strike="noStrike">
                          <a:solidFill>
                            <a:srgbClr val="000000"/>
                          </a:solidFill>
                          <a:effectLst/>
                          <a:latin typeface="Calibri" panose="020F0502020204030204" pitchFamily="34" charset="0"/>
                        </a:rPr>
                        <a:t> </a:t>
                      </a:r>
                    </a:p>
                  </a:txBody>
                  <a:tcPr marL="7119" marR="7119" marT="7119" marB="0" anchor="b">
                    <a:lnL>
                      <a:noFill/>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ctr" fontAlgn="b"/>
                      <a:r>
                        <a:rPr lang="en-US" sz="700" b="0" i="0" u="none" strike="noStrike">
                          <a:solidFill>
                            <a:srgbClr val="FFFFFF"/>
                          </a:solidFill>
                          <a:effectLst/>
                          <a:latin typeface="Arial" panose="020B0604020202020204" pitchFamily="34" charset="0"/>
                        </a:rPr>
                        <a:t>Category</a:t>
                      </a:r>
                    </a:p>
                  </a:txBody>
                  <a:tcPr marL="7119" marR="7119" marT="711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700" b="0" i="0" u="none" strike="noStrike">
                          <a:solidFill>
                            <a:srgbClr val="FFFFFF"/>
                          </a:solidFill>
                          <a:effectLst/>
                          <a:latin typeface="Arial" panose="020B0604020202020204" pitchFamily="34" charset="0"/>
                        </a:rPr>
                        <a:t>Sales</a:t>
                      </a:r>
                    </a:p>
                  </a:txBody>
                  <a:tcPr marL="7119" marR="7119" marT="711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700" b="0" i="0" u="none" strike="noStrike">
                          <a:solidFill>
                            <a:srgbClr val="FFFFFF"/>
                          </a:solidFill>
                          <a:effectLst/>
                          <a:latin typeface="Arial" panose="020B0604020202020204" pitchFamily="34" charset="0"/>
                        </a:rPr>
                        <a:t>Gross</a:t>
                      </a:r>
                    </a:p>
                  </a:txBody>
                  <a:tcPr marL="7119" marR="7119" marT="711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700" b="0" i="0" u="none" strike="noStrike">
                          <a:solidFill>
                            <a:srgbClr val="FFFFFF"/>
                          </a:solidFill>
                          <a:effectLst/>
                          <a:latin typeface="Arial" panose="020B0604020202020204" pitchFamily="34" charset="0"/>
                        </a:rPr>
                        <a:t>Gross as % of Sales</a:t>
                      </a:r>
                    </a:p>
                  </a:txBody>
                  <a:tcPr marL="7119" marR="7119" marT="711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600" b="0" i="0" u="none" strike="noStrike">
                          <a:solidFill>
                            <a:srgbClr val="FFFFFF"/>
                          </a:solidFill>
                          <a:effectLst/>
                          <a:latin typeface="Arial" panose="020B0604020202020204" pitchFamily="34" charset="0"/>
                        </a:rPr>
                        <a:t>%Sales Contribution</a:t>
                      </a:r>
                    </a:p>
                  </a:txBody>
                  <a:tcPr marL="7119" marR="7119" marT="711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lnL>
                      <a:noFill/>
                    </a:lnL>
                    <a:lnR>
                      <a:noFill/>
                    </a:lnR>
                    <a:lnT>
                      <a:noFill/>
                    </a:lnT>
                    <a:lnB>
                      <a:noFill/>
                    </a:lnB>
                    <a:noFill/>
                  </a:tcPr>
                </a:tc>
                <a:extLst>
                  <a:ext uri="{0D108BD9-81ED-4DB2-BD59-A6C34878D82A}">
                    <a16:rowId xmlns:a16="http://schemas.microsoft.com/office/drawing/2014/main" val="111913204"/>
                  </a:ext>
                </a:extLst>
              </a:tr>
              <a:tr h="257724">
                <a:tc>
                  <a:txBody>
                    <a:bodyPr/>
                    <a:lstStyle/>
                    <a:p>
                      <a:pPr algn="l" fontAlgn="b"/>
                      <a:r>
                        <a:rPr lang="en-US" sz="800" b="0" i="0" u="none" strike="noStrike">
                          <a:solidFill>
                            <a:srgbClr val="000000"/>
                          </a:solidFill>
                          <a:effectLst/>
                          <a:latin typeface="Calibri" panose="020F0502020204030204" pitchFamily="34" charset="0"/>
                        </a:rPr>
                        <a:t> </a:t>
                      </a:r>
                    </a:p>
                  </a:txBody>
                  <a:tcPr marL="7119" marR="7119" marT="7119" marB="0" anchor="b">
                    <a:lnL>
                      <a:noFill/>
                    </a:lnL>
                    <a:lnR>
                      <a:noFill/>
                    </a:lnR>
                    <a:lnT>
                      <a:noFill/>
                    </a:lnT>
                    <a:lnB>
                      <a:noFill/>
                    </a:lnB>
                    <a:solidFill>
                      <a:srgbClr val="4472C4"/>
                    </a:solidFill>
                  </a:tcPr>
                </a:tc>
                <a:tc>
                  <a:txBody>
                    <a:bodyPr/>
                    <a:lstStyle/>
                    <a:p>
                      <a:pPr algn="l" fontAlgn="b"/>
                      <a:r>
                        <a:rPr lang="en-US" sz="800" b="0" i="0" u="none" strike="noStrike">
                          <a:solidFill>
                            <a:srgbClr val="000000"/>
                          </a:solidFill>
                          <a:effectLst/>
                          <a:latin typeface="Calibri" panose="020F0502020204030204" pitchFamily="34" charset="0"/>
                        </a:rPr>
                        <a:t>Customer Car</a:t>
                      </a:r>
                    </a:p>
                  </a:txBody>
                  <a:tcPr marL="7119" marR="7119" marT="711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dirty="0">
                          <a:solidFill>
                            <a:srgbClr val="000000"/>
                          </a:solidFill>
                          <a:effectLst/>
                          <a:latin typeface="Calibri" panose="020F0502020204030204" pitchFamily="34" charset="0"/>
                        </a:rPr>
                        <a:t> $                 126,088 </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dirty="0">
                          <a:solidFill>
                            <a:srgbClr val="000000"/>
                          </a:solidFill>
                          <a:effectLst/>
                          <a:latin typeface="Calibri" panose="020F0502020204030204" pitchFamily="34" charset="0"/>
                        </a:rPr>
                        <a:t> $              96,988 </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800" b="0" i="0" u="none" strike="noStrike" dirty="0">
                          <a:solidFill>
                            <a:srgbClr val="000000"/>
                          </a:solidFill>
                          <a:effectLst/>
                          <a:latin typeface="Calibri" panose="020F0502020204030204" pitchFamily="34" charset="0"/>
                        </a:rPr>
                        <a:t>76.92%</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800" b="0" i="0" u="none" strike="noStrike">
                          <a:solidFill>
                            <a:srgbClr val="000000"/>
                          </a:solidFill>
                          <a:effectLst/>
                          <a:latin typeface="Calibri" panose="020F0502020204030204" pitchFamily="34" charset="0"/>
                        </a:rPr>
                        <a:t>54.80%</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lnL w="25400" cap="flat" cmpd="dbl"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011855750"/>
                  </a:ext>
                </a:extLst>
              </a:tr>
              <a:tr h="149508">
                <a:tc>
                  <a:txBody>
                    <a:bodyPr/>
                    <a:lstStyle/>
                    <a:p>
                      <a:pPr algn="l" fontAlgn="b"/>
                      <a:r>
                        <a:rPr lang="en-US" sz="800" b="0" i="0" u="none" strike="noStrike">
                          <a:solidFill>
                            <a:srgbClr val="000000"/>
                          </a:solidFill>
                          <a:effectLst/>
                          <a:latin typeface="Calibri" panose="020F0502020204030204" pitchFamily="34" charset="0"/>
                        </a:rPr>
                        <a:t> </a:t>
                      </a:r>
                    </a:p>
                  </a:txBody>
                  <a:tcPr marL="7119" marR="7119" marT="7119" marB="0" anchor="b">
                    <a:lnL>
                      <a:noFill/>
                    </a:lnL>
                    <a:lnR>
                      <a:noFill/>
                    </a:lnR>
                    <a:lnT>
                      <a:noFill/>
                    </a:lnT>
                    <a:lnB>
                      <a:noFill/>
                    </a:lnB>
                    <a:solidFill>
                      <a:srgbClr val="4472C4"/>
                    </a:solidFill>
                  </a:tcPr>
                </a:tc>
                <a:tc>
                  <a:txBody>
                    <a:bodyPr/>
                    <a:lstStyle/>
                    <a:p>
                      <a:pPr algn="l" fontAlgn="b"/>
                      <a:r>
                        <a:rPr lang="en-US" sz="800" b="0" i="0" u="none" strike="noStrike">
                          <a:solidFill>
                            <a:srgbClr val="000000"/>
                          </a:solidFill>
                          <a:effectLst/>
                          <a:latin typeface="Calibri" panose="020F0502020204030204" pitchFamily="34" charset="0"/>
                        </a:rPr>
                        <a:t>Customer </a:t>
                      </a:r>
                    </a:p>
                  </a:txBody>
                  <a:tcPr marL="7119" marR="7119" marT="711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Calibri" panose="020F0502020204030204" pitchFamily="34" charset="0"/>
                        </a:rPr>
                        <a:t>   </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Calibri" panose="020F0502020204030204" pitchFamily="34" charset="0"/>
                        </a:rPr>
                        <a:t>   </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Calibri" panose="020F0502020204030204" pitchFamily="34" charset="0"/>
                        </a:rPr>
                        <a:t>0%</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800" b="0" i="0" u="none" strike="noStrike">
                          <a:solidFill>
                            <a:srgbClr val="000000"/>
                          </a:solidFill>
                          <a:effectLst/>
                          <a:latin typeface="Calibri" panose="020F0502020204030204" pitchFamily="34" charset="0"/>
                        </a:rPr>
                        <a:t>0%</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lnL w="25400" cap="flat" cmpd="dbl"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924411077"/>
                  </a:ext>
                </a:extLst>
              </a:tr>
              <a:tr h="149508">
                <a:tc>
                  <a:txBody>
                    <a:bodyPr/>
                    <a:lstStyle/>
                    <a:p>
                      <a:pPr algn="l" fontAlgn="b"/>
                      <a:r>
                        <a:rPr lang="en-US" sz="800" b="0" i="0" u="none" strike="noStrike">
                          <a:solidFill>
                            <a:srgbClr val="000000"/>
                          </a:solidFill>
                          <a:effectLst/>
                          <a:latin typeface="Calibri" panose="020F0502020204030204" pitchFamily="34" charset="0"/>
                        </a:rPr>
                        <a:t> </a:t>
                      </a:r>
                    </a:p>
                  </a:txBody>
                  <a:tcPr marL="7119" marR="7119" marT="7119" marB="0" anchor="b">
                    <a:lnL>
                      <a:noFill/>
                    </a:lnL>
                    <a:lnR>
                      <a:noFill/>
                    </a:lnR>
                    <a:lnT>
                      <a:noFill/>
                    </a:lnT>
                    <a:lnB>
                      <a:noFill/>
                    </a:lnB>
                    <a:solidFill>
                      <a:srgbClr val="4472C4"/>
                    </a:solidFill>
                  </a:tcPr>
                </a:tc>
                <a:tc>
                  <a:txBody>
                    <a:bodyPr/>
                    <a:lstStyle/>
                    <a:p>
                      <a:pPr algn="l" fontAlgn="b"/>
                      <a:r>
                        <a:rPr lang="en-US" sz="800" b="0" i="0" u="none" strike="noStrike">
                          <a:solidFill>
                            <a:srgbClr val="000000"/>
                          </a:solidFill>
                          <a:effectLst/>
                          <a:latin typeface="Calibri" panose="020F0502020204030204" pitchFamily="34" charset="0"/>
                        </a:rPr>
                        <a:t>Customer Other</a:t>
                      </a:r>
                    </a:p>
                  </a:txBody>
                  <a:tcPr marL="7119" marR="7119" marT="711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Calibri" panose="020F0502020204030204" pitchFamily="34" charset="0"/>
                        </a:rPr>
                        <a:t>   </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Calibri" panose="020F0502020204030204" pitchFamily="34" charset="0"/>
                        </a:rPr>
                        <a:t>   </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Calibri" panose="020F0502020204030204" pitchFamily="34" charset="0"/>
                        </a:rPr>
                        <a:t>0%</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800" b="0" i="0" u="none" strike="noStrike">
                          <a:solidFill>
                            <a:srgbClr val="000000"/>
                          </a:solidFill>
                          <a:effectLst/>
                          <a:latin typeface="Calibri" panose="020F0502020204030204" pitchFamily="34" charset="0"/>
                        </a:rPr>
                        <a:t>0%</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lnL w="25400" cap="flat" cmpd="dbl"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551815759"/>
                  </a:ext>
                </a:extLst>
              </a:tr>
              <a:tr h="257724">
                <a:tc>
                  <a:txBody>
                    <a:bodyPr/>
                    <a:lstStyle/>
                    <a:p>
                      <a:pPr algn="l" fontAlgn="b"/>
                      <a:r>
                        <a:rPr lang="en-US" sz="800" b="0" i="0" u="none" strike="noStrike">
                          <a:solidFill>
                            <a:srgbClr val="000000"/>
                          </a:solidFill>
                          <a:effectLst/>
                          <a:latin typeface="Calibri" panose="020F0502020204030204" pitchFamily="34" charset="0"/>
                        </a:rPr>
                        <a:t> </a:t>
                      </a:r>
                    </a:p>
                  </a:txBody>
                  <a:tcPr marL="7119" marR="7119" marT="7119" marB="0" anchor="b">
                    <a:lnL>
                      <a:noFill/>
                    </a:lnL>
                    <a:lnR>
                      <a:noFill/>
                    </a:lnR>
                    <a:lnT>
                      <a:noFill/>
                    </a:lnT>
                    <a:lnB>
                      <a:noFill/>
                    </a:lnB>
                    <a:solidFill>
                      <a:srgbClr val="4472C4"/>
                    </a:solidFill>
                  </a:tcPr>
                </a:tc>
                <a:tc>
                  <a:txBody>
                    <a:bodyPr/>
                    <a:lstStyle/>
                    <a:p>
                      <a:pPr algn="l" fontAlgn="b"/>
                      <a:r>
                        <a:rPr lang="en-US" sz="800" b="0" i="0" u="none" strike="noStrike">
                          <a:solidFill>
                            <a:srgbClr val="000000"/>
                          </a:solidFill>
                          <a:effectLst/>
                          <a:latin typeface="Calibri" panose="020F0502020204030204" pitchFamily="34" charset="0"/>
                        </a:rPr>
                        <a:t>Warranty</a:t>
                      </a:r>
                    </a:p>
                  </a:txBody>
                  <a:tcPr marL="7119" marR="7119" marT="711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dirty="0">
                          <a:solidFill>
                            <a:srgbClr val="000000"/>
                          </a:solidFill>
                          <a:effectLst/>
                          <a:latin typeface="Calibri" panose="020F0502020204030204" pitchFamily="34" charset="0"/>
                        </a:rPr>
                        <a:t> $                    66,342 </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Calibri" panose="020F0502020204030204" pitchFamily="34" charset="0"/>
                        </a:rPr>
                        <a:t> $              49,829 </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800" b="0" i="0" u="none" strike="noStrike" dirty="0">
                          <a:solidFill>
                            <a:srgbClr val="000000"/>
                          </a:solidFill>
                          <a:effectLst/>
                          <a:latin typeface="Calibri" panose="020F0502020204030204" pitchFamily="34" charset="0"/>
                        </a:rPr>
                        <a:t>75.11%</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800" b="0" i="0" u="none" strike="noStrike">
                          <a:solidFill>
                            <a:srgbClr val="000000"/>
                          </a:solidFill>
                          <a:effectLst/>
                          <a:latin typeface="Calibri" panose="020F0502020204030204" pitchFamily="34" charset="0"/>
                        </a:rPr>
                        <a:t>28.83%</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lnL w="25400" cap="flat" cmpd="dbl"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910985214"/>
                  </a:ext>
                </a:extLst>
              </a:tr>
              <a:tr h="149508">
                <a:tc>
                  <a:txBody>
                    <a:bodyPr/>
                    <a:lstStyle/>
                    <a:p>
                      <a:pPr algn="l" fontAlgn="b"/>
                      <a:r>
                        <a:rPr lang="en-US" sz="800" b="0" i="0" u="none" strike="noStrike">
                          <a:solidFill>
                            <a:srgbClr val="000000"/>
                          </a:solidFill>
                          <a:effectLst/>
                          <a:latin typeface="Calibri" panose="020F0502020204030204" pitchFamily="34" charset="0"/>
                        </a:rPr>
                        <a:t> </a:t>
                      </a:r>
                    </a:p>
                  </a:txBody>
                  <a:tcPr marL="7119" marR="7119" marT="7119" marB="0" anchor="b">
                    <a:lnL>
                      <a:noFill/>
                    </a:lnL>
                    <a:lnR>
                      <a:noFill/>
                    </a:lnR>
                    <a:lnT>
                      <a:noFill/>
                    </a:lnT>
                    <a:lnB>
                      <a:noFill/>
                    </a:lnB>
                    <a:solidFill>
                      <a:srgbClr val="4472C4"/>
                    </a:solidFill>
                  </a:tcPr>
                </a:tc>
                <a:tc>
                  <a:txBody>
                    <a:bodyPr/>
                    <a:lstStyle/>
                    <a:p>
                      <a:pPr algn="l" fontAlgn="b"/>
                      <a:r>
                        <a:rPr lang="en-US" sz="800" b="0" i="0" u="none" strike="noStrike">
                          <a:solidFill>
                            <a:srgbClr val="000000"/>
                          </a:solidFill>
                          <a:effectLst/>
                          <a:latin typeface="Calibri" panose="020F0502020204030204" pitchFamily="34" charset="0"/>
                        </a:rPr>
                        <a:t>Warranty Other</a:t>
                      </a:r>
                    </a:p>
                  </a:txBody>
                  <a:tcPr marL="7119" marR="7119" marT="711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Calibri" panose="020F0502020204030204" pitchFamily="34" charset="0"/>
                        </a:rPr>
                        <a:t>   </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Calibri" panose="020F0502020204030204" pitchFamily="34" charset="0"/>
                        </a:rPr>
                        <a:t>   </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Calibri" panose="020F0502020204030204" pitchFamily="34" charset="0"/>
                        </a:rPr>
                        <a:t>0%</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800" b="0" i="0" u="none" strike="noStrike">
                          <a:solidFill>
                            <a:srgbClr val="000000"/>
                          </a:solidFill>
                          <a:effectLst/>
                          <a:latin typeface="Calibri" panose="020F0502020204030204" pitchFamily="34" charset="0"/>
                        </a:rPr>
                        <a:t>0%</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lnL w="25400" cap="flat" cmpd="dbl"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455645822"/>
                  </a:ext>
                </a:extLst>
              </a:tr>
              <a:tr h="257724">
                <a:tc>
                  <a:txBody>
                    <a:bodyPr/>
                    <a:lstStyle/>
                    <a:p>
                      <a:pPr algn="l" fontAlgn="b"/>
                      <a:r>
                        <a:rPr lang="en-US" sz="800" b="0" i="0" u="none" strike="noStrike">
                          <a:solidFill>
                            <a:srgbClr val="000000"/>
                          </a:solidFill>
                          <a:effectLst/>
                          <a:latin typeface="Calibri" panose="020F0502020204030204" pitchFamily="34" charset="0"/>
                        </a:rPr>
                        <a:t> </a:t>
                      </a:r>
                    </a:p>
                  </a:txBody>
                  <a:tcPr marL="7119" marR="7119" marT="7119" marB="0" anchor="b">
                    <a:lnL>
                      <a:noFill/>
                    </a:lnL>
                    <a:lnR>
                      <a:noFill/>
                    </a:lnR>
                    <a:lnT>
                      <a:noFill/>
                    </a:lnT>
                    <a:lnB>
                      <a:noFill/>
                    </a:lnB>
                    <a:solidFill>
                      <a:srgbClr val="4472C4"/>
                    </a:solidFill>
                  </a:tcPr>
                </a:tc>
                <a:tc>
                  <a:txBody>
                    <a:bodyPr/>
                    <a:lstStyle/>
                    <a:p>
                      <a:pPr algn="l" fontAlgn="b"/>
                      <a:r>
                        <a:rPr lang="en-US" sz="800" b="0" i="0" u="none" strike="noStrike">
                          <a:solidFill>
                            <a:srgbClr val="000000"/>
                          </a:solidFill>
                          <a:effectLst/>
                          <a:latin typeface="Calibri" panose="020F0502020204030204" pitchFamily="34" charset="0"/>
                        </a:rPr>
                        <a:t>Internal</a:t>
                      </a:r>
                    </a:p>
                  </a:txBody>
                  <a:tcPr marL="7119" marR="7119" marT="711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Calibri" panose="020F0502020204030204" pitchFamily="34" charset="0"/>
                        </a:rPr>
                        <a:t> $                    37,677 </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Calibri" panose="020F0502020204030204" pitchFamily="34" charset="0"/>
                        </a:rPr>
                        <a:t> $              28,804 </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800" b="0" i="0" u="none" strike="noStrike" dirty="0">
                          <a:solidFill>
                            <a:srgbClr val="000000"/>
                          </a:solidFill>
                          <a:effectLst/>
                          <a:latin typeface="Calibri" panose="020F0502020204030204" pitchFamily="34" charset="0"/>
                        </a:rPr>
                        <a:t>76.45%</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800" b="0" i="0" u="none" strike="noStrike">
                          <a:solidFill>
                            <a:srgbClr val="000000"/>
                          </a:solidFill>
                          <a:effectLst/>
                          <a:latin typeface="Calibri" panose="020F0502020204030204" pitchFamily="34" charset="0"/>
                        </a:rPr>
                        <a:t>16.37%</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lnL w="25400" cap="flat" cmpd="dbl"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516992374"/>
                  </a:ext>
                </a:extLst>
              </a:tr>
              <a:tr h="149508">
                <a:tc>
                  <a:txBody>
                    <a:bodyPr/>
                    <a:lstStyle/>
                    <a:p>
                      <a:pPr algn="l" fontAlgn="b"/>
                      <a:r>
                        <a:rPr lang="en-US" sz="800" b="0" i="0" u="none" strike="noStrike">
                          <a:solidFill>
                            <a:srgbClr val="000000"/>
                          </a:solidFill>
                          <a:effectLst/>
                          <a:latin typeface="Calibri" panose="020F0502020204030204" pitchFamily="34" charset="0"/>
                        </a:rPr>
                        <a:t> </a:t>
                      </a:r>
                    </a:p>
                  </a:txBody>
                  <a:tcPr marL="7119" marR="7119" marT="7119" marB="0" anchor="b">
                    <a:lnL>
                      <a:noFill/>
                    </a:lnL>
                    <a:lnR>
                      <a:noFill/>
                    </a:lnR>
                    <a:lnT>
                      <a:noFill/>
                    </a:lnT>
                    <a:lnB>
                      <a:noFill/>
                    </a:lnB>
                    <a:solidFill>
                      <a:srgbClr val="4472C4"/>
                    </a:solidFill>
                  </a:tcPr>
                </a:tc>
                <a:tc>
                  <a:txBody>
                    <a:bodyPr/>
                    <a:lstStyle/>
                    <a:p>
                      <a:pPr algn="l" fontAlgn="b"/>
                      <a:r>
                        <a:rPr lang="en-US" sz="800" b="0" i="0" u="none" strike="noStrike">
                          <a:solidFill>
                            <a:srgbClr val="000000"/>
                          </a:solidFill>
                          <a:effectLst/>
                          <a:latin typeface="Calibri" panose="020F0502020204030204" pitchFamily="34" charset="0"/>
                        </a:rPr>
                        <a:t>NVI / Road Ready</a:t>
                      </a:r>
                    </a:p>
                  </a:txBody>
                  <a:tcPr marL="7119" marR="7119" marT="711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Calibri" panose="020F0502020204030204" pitchFamily="34" charset="0"/>
                        </a:rPr>
                        <a:t>   </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Calibri" panose="020F0502020204030204" pitchFamily="34" charset="0"/>
                        </a:rPr>
                        <a:t>   </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Calibri" panose="020F0502020204030204" pitchFamily="34" charset="0"/>
                        </a:rPr>
                        <a:t>0%</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800" b="0" i="0" u="none" strike="noStrike">
                          <a:solidFill>
                            <a:srgbClr val="000000"/>
                          </a:solidFill>
                          <a:effectLst/>
                          <a:latin typeface="Calibri" panose="020F0502020204030204" pitchFamily="34" charset="0"/>
                        </a:rPr>
                        <a:t>0%</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lnL w="25400" cap="flat" cmpd="dbl"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308489550"/>
                  </a:ext>
                </a:extLst>
              </a:tr>
              <a:tr h="257724">
                <a:tc>
                  <a:txBody>
                    <a:bodyPr/>
                    <a:lstStyle/>
                    <a:p>
                      <a:pPr algn="l" fontAlgn="b"/>
                      <a:r>
                        <a:rPr lang="en-US" sz="800" b="0" i="0" u="none" strike="noStrike">
                          <a:solidFill>
                            <a:srgbClr val="000000"/>
                          </a:solidFill>
                          <a:effectLst/>
                          <a:latin typeface="Calibri" panose="020F0502020204030204" pitchFamily="34" charset="0"/>
                        </a:rPr>
                        <a:t> </a:t>
                      </a:r>
                    </a:p>
                  </a:txBody>
                  <a:tcPr marL="7119" marR="7119" marT="7119" marB="0" anchor="b">
                    <a:lnL>
                      <a:noFill/>
                    </a:lnL>
                    <a:lnR>
                      <a:noFill/>
                    </a:lnR>
                    <a:lnT>
                      <a:noFill/>
                    </a:lnT>
                    <a:lnB>
                      <a:noFill/>
                    </a:lnB>
                    <a:solidFill>
                      <a:srgbClr val="4472C4"/>
                    </a:solidFill>
                  </a:tcPr>
                </a:tc>
                <a:tc>
                  <a:txBody>
                    <a:bodyPr/>
                    <a:lstStyle/>
                    <a:p>
                      <a:pPr algn="l" fontAlgn="b"/>
                      <a:r>
                        <a:rPr lang="en-US" sz="800" b="0" i="0" u="none" strike="noStrike">
                          <a:solidFill>
                            <a:srgbClr val="000000"/>
                          </a:solidFill>
                          <a:effectLst/>
                          <a:latin typeface="Calibri" panose="020F0502020204030204" pitchFamily="34" charset="0"/>
                        </a:rPr>
                        <a:t>Adj. Cost Of Labor</a:t>
                      </a:r>
                    </a:p>
                  </a:txBody>
                  <a:tcPr marL="7119" marR="7119" marT="711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Calibri" panose="020F0502020204030204" pitchFamily="34" charset="0"/>
                        </a:rPr>
                        <a:t> </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800" b="0" i="0" u="none" strike="noStrike">
                          <a:solidFill>
                            <a:srgbClr val="000000"/>
                          </a:solidFill>
                          <a:effectLst/>
                          <a:latin typeface="Calibri" panose="020F0502020204030204" pitchFamily="34" charset="0"/>
                        </a:rPr>
                        <a:t> $              (6,179)</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800" b="0" i="0" u="none" strike="noStrike">
                          <a:solidFill>
                            <a:srgbClr val="000000"/>
                          </a:solidFill>
                          <a:effectLst/>
                          <a:latin typeface="Calibri" panose="020F0502020204030204" pitchFamily="34" charset="0"/>
                        </a:rPr>
                        <a:t>0%</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800" b="0" i="0" u="none" strike="noStrike">
                          <a:solidFill>
                            <a:srgbClr val="000000"/>
                          </a:solidFill>
                          <a:effectLst/>
                          <a:latin typeface="Calibri" panose="020F0502020204030204" pitchFamily="34" charset="0"/>
                        </a:rPr>
                        <a:t>0.00%</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lnL w="25400" cap="flat" cmpd="dbl"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557702616"/>
                  </a:ext>
                </a:extLst>
              </a:tr>
              <a:tr h="257724">
                <a:tc>
                  <a:txBody>
                    <a:bodyPr/>
                    <a:lstStyle/>
                    <a:p>
                      <a:pPr algn="l" fontAlgn="b"/>
                      <a:r>
                        <a:rPr lang="en-US" sz="800" b="0" i="0" u="none" strike="noStrike">
                          <a:solidFill>
                            <a:srgbClr val="000000"/>
                          </a:solidFill>
                          <a:effectLst/>
                          <a:latin typeface="Calibri" panose="020F0502020204030204" pitchFamily="34" charset="0"/>
                        </a:rPr>
                        <a:t> </a:t>
                      </a:r>
                    </a:p>
                  </a:txBody>
                  <a:tcPr marL="7119" marR="7119" marT="7119" marB="0" anchor="b">
                    <a:lnL>
                      <a:noFill/>
                    </a:lnL>
                    <a:lnR>
                      <a:noFill/>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700" b="1" i="0" u="none" strike="noStrike">
                          <a:solidFill>
                            <a:srgbClr val="000000"/>
                          </a:solidFill>
                          <a:effectLst/>
                          <a:latin typeface="Arial" panose="020B0604020202020204" pitchFamily="34" charset="0"/>
                        </a:rPr>
                        <a:t>Total</a:t>
                      </a:r>
                    </a:p>
                  </a:txBody>
                  <a:tcPr marL="7119" marR="7119" marT="711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Calibri" panose="020F0502020204030204" pitchFamily="34" charset="0"/>
                        </a:rPr>
                        <a:t> $                 230,107 </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000000"/>
                          </a:solidFill>
                          <a:effectLst/>
                          <a:latin typeface="Calibri" panose="020F0502020204030204" pitchFamily="34" charset="0"/>
                        </a:rPr>
                        <a:t> $            169,442 </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800" b="0" i="0" u="none" strike="noStrike" dirty="0">
                          <a:solidFill>
                            <a:srgbClr val="000000"/>
                          </a:solidFill>
                          <a:effectLst/>
                          <a:latin typeface="Calibri" panose="020F0502020204030204" pitchFamily="34" charset="0"/>
                        </a:rPr>
                        <a:t>73.64%</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800" b="0" i="0" u="none" strike="noStrike">
                          <a:solidFill>
                            <a:srgbClr val="000000"/>
                          </a:solidFill>
                          <a:effectLst/>
                          <a:latin typeface="Calibri" panose="020F0502020204030204" pitchFamily="34" charset="0"/>
                        </a:rPr>
                        <a:t>100.00%</a:t>
                      </a:r>
                    </a:p>
                  </a:txBody>
                  <a:tcPr marL="7119" marR="7119" marT="711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lnL w="25400" cap="flat" cmpd="dbl"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924432931"/>
                  </a:ext>
                </a:extLst>
              </a:tr>
              <a:tr h="149508">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7119" marR="7119" marT="7119"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800" b="0" i="0" u="none" strike="noStrike" dirty="0">
                        <a:solidFill>
                          <a:srgbClr val="000000"/>
                        </a:solidFill>
                        <a:effectLst/>
                        <a:latin typeface="Calibri" panose="020F0502020204030204" pitchFamily="34" charset="0"/>
                      </a:endParaRPr>
                    </a:p>
                  </a:txBody>
                  <a:tcPr marL="7119" marR="7119" marT="7119" marB="0" anchor="b">
                    <a:lnL>
                      <a:noFill/>
                    </a:lnL>
                    <a:lnR>
                      <a:noFill/>
                    </a:lnR>
                    <a:lnT>
                      <a:noFill/>
                    </a:lnT>
                    <a:lnB>
                      <a:noFill/>
                    </a:lnB>
                    <a:noFill/>
                  </a:tcPr>
                </a:tc>
                <a:extLst>
                  <a:ext uri="{0D108BD9-81ED-4DB2-BD59-A6C34878D82A}">
                    <a16:rowId xmlns:a16="http://schemas.microsoft.com/office/drawing/2014/main" val="376667202"/>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r>
              <a:rPr lang="en-US" sz="1200" b="0" i="0" u="none" strike="noStrike" baseline="0" dirty="0">
                <a:solidFill>
                  <a:srgbClr val="221E1F"/>
                </a:solidFill>
                <a:latin typeface="Calibri" panose="020F0502020204030204" pitchFamily="34" charset="0"/>
              </a:rPr>
              <a:t>11 techs</a:t>
            </a:r>
          </a:p>
          <a:p>
            <a:r>
              <a:rPr lang="en-US" sz="1800" b="0" i="0" u="none" strike="noStrike" baseline="0" dirty="0">
                <a:solidFill>
                  <a:srgbClr val="221E1F"/>
                </a:solidFill>
                <a:latin typeface="Calibri" panose="020F0502020204030204" pitchFamily="34" charset="0"/>
              </a:rPr>
              <a:t>Goals for improvement </a:t>
            </a:r>
            <a:r>
              <a:rPr lang="en-US" sz="1200" dirty="0">
                <a:solidFill>
                  <a:srgbClr val="221E1F"/>
                </a:solidFill>
                <a:latin typeface="Calibri" panose="020F0502020204030204" pitchFamily="34" charset="0"/>
              </a:rPr>
              <a:t>Maximize Productivity</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r>
              <a:rPr lang="en-US" sz="1200" dirty="0">
                <a:solidFill>
                  <a:srgbClr val="221E1F"/>
                </a:solidFill>
                <a:latin typeface="Calibri" panose="020F0502020204030204" pitchFamily="34" charset="0"/>
              </a:rPr>
              <a:t>Increase RO count or eliminate 1 tech.</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r>
              <a:rPr lang="en-US" sz="1200" b="0" i="0" u="none" strike="noStrike" baseline="0" dirty="0">
                <a:solidFill>
                  <a:srgbClr val="221E1F"/>
                </a:solidFill>
                <a:latin typeface="Calibri" panose="020F0502020204030204" pitchFamily="34" charset="0"/>
              </a:rPr>
              <a:t>Asses after end of month to see effect of valet service on overall productivity. </a:t>
            </a:r>
          </a:p>
          <a:p>
            <a:endParaRPr lang="en-US" dirty="0"/>
          </a:p>
        </p:txBody>
      </p:sp>
      <p:graphicFrame>
        <p:nvGraphicFramePr>
          <p:cNvPr id="10" name="Content Placeholder 9">
            <a:extLst>
              <a:ext uri="{FF2B5EF4-FFF2-40B4-BE49-F238E27FC236}">
                <a16:creationId xmlns:a16="http://schemas.microsoft.com/office/drawing/2014/main" id="{A3F6757F-E31F-B5E7-CDE6-66A95DA06F9B}"/>
              </a:ext>
            </a:extLst>
          </p:cNvPr>
          <p:cNvGraphicFramePr>
            <a:graphicFrameLocks noGrp="1"/>
          </p:cNvGraphicFramePr>
          <p:nvPr>
            <p:ph sz="half" idx="2"/>
            <p:extLst>
              <p:ext uri="{D42A27DB-BD31-4B8C-83A1-F6EECF244321}">
                <p14:modId xmlns:p14="http://schemas.microsoft.com/office/powerpoint/2010/main" val="704732613"/>
              </p:ext>
            </p:extLst>
          </p:nvPr>
        </p:nvGraphicFramePr>
        <p:xfrm>
          <a:off x="5427424" y="2132755"/>
          <a:ext cx="3699485" cy="4028763"/>
        </p:xfrm>
        <a:graphic>
          <a:graphicData uri="http://schemas.openxmlformats.org/drawingml/2006/table">
            <a:tbl>
              <a:tblPr/>
              <a:tblGrid>
                <a:gridCol w="628029">
                  <a:extLst>
                    <a:ext uri="{9D8B030D-6E8A-4147-A177-3AD203B41FA5}">
                      <a16:colId xmlns:a16="http://schemas.microsoft.com/office/drawing/2014/main" val="1142803322"/>
                    </a:ext>
                  </a:extLst>
                </a:gridCol>
                <a:gridCol w="1383627">
                  <a:extLst>
                    <a:ext uri="{9D8B030D-6E8A-4147-A177-3AD203B41FA5}">
                      <a16:colId xmlns:a16="http://schemas.microsoft.com/office/drawing/2014/main" val="1985896396"/>
                    </a:ext>
                  </a:extLst>
                </a:gridCol>
                <a:gridCol w="1059800">
                  <a:extLst>
                    <a:ext uri="{9D8B030D-6E8A-4147-A177-3AD203B41FA5}">
                      <a16:colId xmlns:a16="http://schemas.microsoft.com/office/drawing/2014/main" val="3313600968"/>
                    </a:ext>
                  </a:extLst>
                </a:gridCol>
                <a:gridCol w="628029">
                  <a:extLst>
                    <a:ext uri="{9D8B030D-6E8A-4147-A177-3AD203B41FA5}">
                      <a16:colId xmlns:a16="http://schemas.microsoft.com/office/drawing/2014/main" val="3710396643"/>
                    </a:ext>
                  </a:extLst>
                </a:gridCol>
              </a:tblGrid>
              <a:tr h="209342">
                <a:tc gridSpan="4">
                  <a:txBody>
                    <a:bodyPr/>
                    <a:lstStyle/>
                    <a:p>
                      <a:pPr algn="l" fontAlgn="b"/>
                      <a:r>
                        <a:rPr lang="en-US" sz="1000" b="1" i="0" u="none" strike="noStrike">
                          <a:solidFill>
                            <a:srgbClr val="000000"/>
                          </a:solidFill>
                          <a:effectLst/>
                          <a:latin typeface="Arial" panose="020B0604020202020204" pitchFamily="34" charset="0"/>
                        </a:rPr>
                        <a:t>                     Service Department Profit Centering    </a:t>
                      </a:r>
                      <a:r>
                        <a:rPr lang="en-US" sz="800" b="1" i="0" u="none" strike="noStrike">
                          <a:solidFill>
                            <a:srgbClr val="000000"/>
                          </a:solidFill>
                          <a:effectLst/>
                          <a:latin typeface="Arial" panose="020B0604020202020204" pitchFamily="34" charset="0"/>
                        </a:rPr>
                        <a:t> </a:t>
                      </a:r>
                      <a:endParaRPr lang="en-US" sz="1000" b="1" i="0" u="none" strike="noStrike">
                        <a:solidFill>
                          <a:srgbClr val="000000"/>
                        </a:solidFill>
                        <a:effectLst/>
                        <a:latin typeface="Arial" panose="020B0604020202020204" pitchFamily="34" charset="0"/>
                      </a:endParaRPr>
                    </a:p>
                  </a:txBody>
                  <a:tcPr marL="9299" marR="9299" marT="9299"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75932213"/>
                  </a:ext>
                </a:extLst>
              </a:tr>
              <a:tr h="247405">
                <a:tc>
                  <a:txBody>
                    <a:bodyPr/>
                    <a:lstStyle/>
                    <a:p>
                      <a:pPr algn="l" fontAlgn="b"/>
                      <a:endParaRPr lang="en-US" sz="1100" b="0" i="0" u="none" strike="noStrike">
                        <a:solidFill>
                          <a:srgbClr val="000000"/>
                        </a:solidFill>
                        <a:effectLst/>
                        <a:latin typeface="Calibri" panose="020F0502020204030204" pitchFamily="34" charset="0"/>
                      </a:endParaRPr>
                    </a:p>
                  </a:txBody>
                  <a:tcPr marL="9299" marR="9299" marT="929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299" marR="9299" marT="929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299" marR="9299" marT="929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299" marR="9299" marT="9299"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69967865"/>
                  </a:ext>
                </a:extLst>
              </a:tr>
              <a:tr h="504325">
                <a:tc>
                  <a:txBody>
                    <a:bodyPr/>
                    <a:lstStyle/>
                    <a:p>
                      <a:pPr algn="l" fontAlgn="b"/>
                      <a:r>
                        <a:rPr lang="en-US" sz="1100" b="0" i="0" u="none" strike="noStrike">
                          <a:solidFill>
                            <a:srgbClr val="000000"/>
                          </a:solidFill>
                          <a:effectLst/>
                          <a:latin typeface="Calibri" panose="020F0502020204030204" pitchFamily="34" charset="0"/>
                        </a:rPr>
                        <a:t> </a:t>
                      </a:r>
                    </a:p>
                  </a:txBody>
                  <a:tcPr marL="9299" marR="9299" marT="9299"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900" b="0" i="0" u="none" strike="noStrike">
                          <a:solidFill>
                            <a:srgbClr val="FFFFFF"/>
                          </a:solidFill>
                          <a:effectLst/>
                          <a:latin typeface="Arial" panose="020B0604020202020204" pitchFamily="34" charset="0"/>
                        </a:rPr>
                        <a:t>Expense Category</a:t>
                      </a:r>
                    </a:p>
                  </a:txBody>
                  <a:tcPr marL="9299" marR="9299" marT="929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b="0" i="0" u="none" strike="noStrike">
                          <a:solidFill>
                            <a:srgbClr val="FFFFFF"/>
                          </a:solidFill>
                          <a:effectLst/>
                          <a:latin typeface="Arial" panose="020B0604020202020204" pitchFamily="34" charset="0"/>
                        </a:rPr>
                        <a:t>Dollar Amount</a:t>
                      </a:r>
                    </a:p>
                  </a:txBody>
                  <a:tcPr marL="9299" marR="9299" marT="929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299" marR="9299" marT="9299"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4472C4"/>
                    </a:solidFill>
                  </a:tcPr>
                </a:tc>
                <a:extLst>
                  <a:ext uri="{0D108BD9-81ED-4DB2-BD59-A6C34878D82A}">
                    <a16:rowId xmlns:a16="http://schemas.microsoft.com/office/drawing/2014/main" val="3572617990"/>
                  </a:ext>
                </a:extLst>
              </a:tr>
              <a:tr h="352601">
                <a:tc>
                  <a:txBody>
                    <a:bodyPr/>
                    <a:lstStyle/>
                    <a:p>
                      <a:pPr algn="l" fontAlgn="b"/>
                      <a:r>
                        <a:rPr lang="en-US" sz="1100" b="0" i="0" u="none" strike="noStrike">
                          <a:solidFill>
                            <a:srgbClr val="000000"/>
                          </a:solidFill>
                          <a:effectLst/>
                          <a:latin typeface="Calibri" panose="020F0502020204030204" pitchFamily="34" charset="0"/>
                        </a:rPr>
                        <a:t> </a:t>
                      </a:r>
                    </a:p>
                  </a:txBody>
                  <a:tcPr marL="9299" marR="9299" marT="9299"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Department Gross</a:t>
                      </a:r>
                    </a:p>
                  </a:txBody>
                  <a:tcPr marL="9299" marR="9299" marT="929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169,442 </a:t>
                      </a:r>
                    </a:p>
                  </a:txBody>
                  <a:tcPr marL="9299" marR="9299" marT="929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latin typeface="Arial" panose="020B0604020202020204" pitchFamily="34" charset="0"/>
                        </a:rPr>
                        <a:t>% of Gross</a:t>
                      </a:r>
                    </a:p>
                  </a:txBody>
                  <a:tcPr marL="9299" marR="9299" marT="9299"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1251165652"/>
                  </a:ext>
                </a:extLst>
              </a:tr>
              <a:tr h="352601">
                <a:tc>
                  <a:txBody>
                    <a:bodyPr/>
                    <a:lstStyle/>
                    <a:p>
                      <a:pPr algn="l" fontAlgn="b"/>
                      <a:r>
                        <a:rPr lang="en-US" sz="1100" b="0" i="0" u="none" strike="noStrike">
                          <a:solidFill>
                            <a:srgbClr val="000000"/>
                          </a:solidFill>
                          <a:effectLst/>
                          <a:latin typeface="Calibri" panose="020F0502020204030204" pitchFamily="34" charset="0"/>
                        </a:rPr>
                        <a:t> </a:t>
                      </a:r>
                    </a:p>
                  </a:txBody>
                  <a:tcPr marL="9299" marR="9299" marT="9299"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Variable Expense</a:t>
                      </a:r>
                    </a:p>
                  </a:txBody>
                  <a:tcPr marL="9299" marR="9299" marT="929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4,935 </a:t>
                      </a:r>
                    </a:p>
                  </a:txBody>
                  <a:tcPr marL="9299" marR="9299" marT="929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2.91%</a:t>
                      </a:r>
                    </a:p>
                  </a:txBody>
                  <a:tcPr marL="9299" marR="9299" marT="9299"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204621371"/>
                  </a:ext>
                </a:extLst>
              </a:tr>
              <a:tr h="199828">
                <a:tc>
                  <a:txBody>
                    <a:bodyPr/>
                    <a:lstStyle/>
                    <a:p>
                      <a:pPr algn="l" fontAlgn="b"/>
                      <a:r>
                        <a:rPr lang="en-US" sz="1100" b="0" i="0" u="none" strike="noStrike">
                          <a:solidFill>
                            <a:srgbClr val="000000"/>
                          </a:solidFill>
                          <a:effectLst/>
                          <a:latin typeface="Calibri" panose="020F0502020204030204" pitchFamily="34" charset="0"/>
                        </a:rPr>
                        <a:t> </a:t>
                      </a:r>
                    </a:p>
                  </a:txBody>
                  <a:tcPr marL="9299" marR="9299" marT="9299"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Selling Expense</a:t>
                      </a:r>
                    </a:p>
                  </a:txBody>
                  <a:tcPr marL="9299" marR="9299" marT="929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299" marR="9299" marT="929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9299" marR="9299" marT="9299"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295315262"/>
                  </a:ext>
                </a:extLst>
              </a:tr>
              <a:tr h="352601">
                <a:tc>
                  <a:txBody>
                    <a:bodyPr/>
                    <a:lstStyle/>
                    <a:p>
                      <a:pPr algn="l" fontAlgn="b"/>
                      <a:r>
                        <a:rPr lang="en-US" sz="1100" b="0" i="0" u="none" strike="noStrike">
                          <a:solidFill>
                            <a:srgbClr val="000000"/>
                          </a:solidFill>
                          <a:effectLst/>
                          <a:latin typeface="Calibri" panose="020F0502020204030204" pitchFamily="34" charset="0"/>
                        </a:rPr>
                        <a:t> </a:t>
                      </a:r>
                    </a:p>
                  </a:txBody>
                  <a:tcPr marL="9299" marR="9299" marT="9299"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Personnel Expense</a:t>
                      </a:r>
                    </a:p>
                  </a:txBody>
                  <a:tcPr marL="9299" marR="9299" marT="929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84,200 </a:t>
                      </a:r>
                    </a:p>
                  </a:txBody>
                  <a:tcPr marL="9299" marR="9299" marT="929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49.69%</a:t>
                      </a:r>
                    </a:p>
                  </a:txBody>
                  <a:tcPr marL="9299" marR="9299" marT="9299"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474280747"/>
                  </a:ext>
                </a:extLst>
              </a:tr>
              <a:tr h="352601">
                <a:tc>
                  <a:txBody>
                    <a:bodyPr/>
                    <a:lstStyle/>
                    <a:p>
                      <a:pPr algn="l" fontAlgn="b"/>
                      <a:r>
                        <a:rPr lang="en-US" sz="1100" b="0" i="0" u="none" strike="noStrike">
                          <a:solidFill>
                            <a:srgbClr val="000000"/>
                          </a:solidFill>
                          <a:effectLst/>
                          <a:latin typeface="Calibri" panose="020F0502020204030204" pitchFamily="34" charset="0"/>
                        </a:rPr>
                        <a:t> </a:t>
                      </a:r>
                    </a:p>
                  </a:txBody>
                  <a:tcPr marL="9299" marR="9299" marT="9299"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Semi-Fixed Expense</a:t>
                      </a:r>
                    </a:p>
                  </a:txBody>
                  <a:tcPr marL="9299" marR="9299" marT="929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29,118 </a:t>
                      </a:r>
                    </a:p>
                  </a:txBody>
                  <a:tcPr marL="9299" marR="9299" marT="929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17.18%</a:t>
                      </a:r>
                    </a:p>
                  </a:txBody>
                  <a:tcPr marL="9299" marR="9299" marT="9299"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757666666"/>
                  </a:ext>
                </a:extLst>
              </a:tr>
              <a:tr h="352601">
                <a:tc>
                  <a:txBody>
                    <a:bodyPr/>
                    <a:lstStyle/>
                    <a:p>
                      <a:pPr algn="l" fontAlgn="b"/>
                      <a:r>
                        <a:rPr lang="en-US" sz="1100" b="0" i="0" u="none" strike="noStrike">
                          <a:solidFill>
                            <a:srgbClr val="000000"/>
                          </a:solidFill>
                          <a:effectLst/>
                          <a:latin typeface="Calibri" panose="020F0502020204030204" pitchFamily="34" charset="0"/>
                        </a:rPr>
                        <a:t> </a:t>
                      </a:r>
                    </a:p>
                  </a:txBody>
                  <a:tcPr marL="9299" marR="9299" marT="9299"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Fixed Expense</a:t>
                      </a:r>
                    </a:p>
                  </a:txBody>
                  <a:tcPr marL="9299" marR="9299" marT="929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81,914 </a:t>
                      </a:r>
                    </a:p>
                  </a:txBody>
                  <a:tcPr marL="9299" marR="9299" marT="929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48.34%</a:t>
                      </a:r>
                    </a:p>
                  </a:txBody>
                  <a:tcPr marL="9299" marR="9299" marT="9299"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188658187"/>
                  </a:ext>
                </a:extLst>
              </a:tr>
              <a:tr h="199828">
                <a:tc>
                  <a:txBody>
                    <a:bodyPr/>
                    <a:lstStyle/>
                    <a:p>
                      <a:pPr algn="l" fontAlgn="b"/>
                      <a:r>
                        <a:rPr lang="en-US" sz="1100" b="0" i="0" u="none" strike="noStrike">
                          <a:solidFill>
                            <a:srgbClr val="000000"/>
                          </a:solidFill>
                          <a:effectLst/>
                          <a:latin typeface="Calibri" panose="020F0502020204030204" pitchFamily="34" charset="0"/>
                        </a:rPr>
                        <a:t> </a:t>
                      </a:r>
                    </a:p>
                  </a:txBody>
                  <a:tcPr marL="9299" marR="9299" marT="9299"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Unallocated Expense</a:t>
                      </a:r>
                    </a:p>
                  </a:txBody>
                  <a:tcPr marL="9299" marR="9299" marT="929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299" marR="9299" marT="929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9299" marR="9299" marT="9299"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891677430"/>
                  </a:ext>
                </a:extLst>
              </a:tr>
              <a:tr h="199828">
                <a:tc>
                  <a:txBody>
                    <a:bodyPr/>
                    <a:lstStyle/>
                    <a:p>
                      <a:pPr algn="l" fontAlgn="b"/>
                      <a:r>
                        <a:rPr lang="en-US" sz="1100" b="0" i="0" u="none" strike="noStrike">
                          <a:solidFill>
                            <a:srgbClr val="000000"/>
                          </a:solidFill>
                          <a:effectLst/>
                          <a:latin typeface="Calibri" panose="020F0502020204030204" pitchFamily="34" charset="0"/>
                        </a:rPr>
                        <a:t> </a:t>
                      </a:r>
                    </a:p>
                  </a:txBody>
                  <a:tcPr marL="9299" marR="9299" marT="9299"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Dealer's Salary</a:t>
                      </a:r>
                    </a:p>
                  </a:txBody>
                  <a:tcPr marL="9299" marR="9299" marT="929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299" marR="9299" marT="929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9299" marR="9299" marT="9299"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124468880"/>
                  </a:ext>
                </a:extLst>
              </a:tr>
              <a:tr h="352601">
                <a:tc>
                  <a:txBody>
                    <a:bodyPr/>
                    <a:lstStyle/>
                    <a:p>
                      <a:pPr algn="l" fontAlgn="b"/>
                      <a:r>
                        <a:rPr lang="en-US" sz="1100" b="0" i="0" u="none" strike="noStrike">
                          <a:solidFill>
                            <a:srgbClr val="000000"/>
                          </a:solidFill>
                          <a:effectLst/>
                          <a:latin typeface="Calibri" panose="020F0502020204030204" pitchFamily="34" charset="0"/>
                        </a:rPr>
                        <a:t> </a:t>
                      </a:r>
                    </a:p>
                  </a:txBody>
                  <a:tcPr marL="9299" marR="9299" marT="9299"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Total Expenses</a:t>
                      </a:r>
                    </a:p>
                  </a:txBody>
                  <a:tcPr marL="9299" marR="9299" marT="929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200,167 </a:t>
                      </a:r>
                    </a:p>
                  </a:txBody>
                  <a:tcPr marL="9299" marR="9299" marT="929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118.13%</a:t>
                      </a:r>
                    </a:p>
                  </a:txBody>
                  <a:tcPr marL="9299" marR="9299" marT="9299"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260522737"/>
                  </a:ext>
                </a:extLst>
              </a:tr>
              <a:tr h="352601">
                <a:tc>
                  <a:txBody>
                    <a:bodyPr/>
                    <a:lstStyle/>
                    <a:p>
                      <a:pPr algn="l" fontAlgn="b"/>
                      <a:r>
                        <a:rPr lang="en-US" sz="1100" b="0" i="0" u="none" strike="noStrike">
                          <a:solidFill>
                            <a:srgbClr val="000000"/>
                          </a:solidFill>
                          <a:effectLst/>
                          <a:latin typeface="Calibri" panose="020F0502020204030204" pitchFamily="34" charset="0"/>
                        </a:rPr>
                        <a:t> </a:t>
                      </a:r>
                    </a:p>
                  </a:txBody>
                  <a:tcPr marL="9299" marR="9299" marT="9299"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Net Profit</a:t>
                      </a:r>
                    </a:p>
                  </a:txBody>
                  <a:tcPr marL="9299" marR="9299" marT="929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(30,725)</a:t>
                      </a:r>
                    </a:p>
                  </a:txBody>
                  <a:tcPr marL="9299" marR="9299" marT="929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dirty="0">
                          <a:solidFill>
                            <a:srgbClr val="000000"/>
                          </a:solidFill>
                          <a:effectLst/>
                          <a:latin typeface="Calibri" panose="020F0502020204030204" pitchFamily="34" charset="0"/>
                        </a:rPr>
                        <a:t>-18.13%</a:t>
                      </a:r>
                    </a:p>
                  </a:txBody>
                  <a:tcPr marL="9299" marR="9299" marT="9299"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398236559"/>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r>
              <a:rPr lang="en-US" sz="1200" b="0" i="0" u="none" strike="noStrike" baseline="0" dirty="0">
                <a:solidFill>
                  <a:srgbClr val="221E1F"/>
                </a:solidFill>
                <a:latin typeface="Calibri" panose="020F0502020204030204" pitchFamily="34" charset="0"/>
              </a:rPr>
              <a:t>Dispatching right job to right tech</a:t>
            </a:r>
          </a:p>
          <a:p>
            <a:r>
              <a:rPr lang="en-US" sz="1800" b="0" i="0" u="none" strike="noStrike" baseline="0" dirty="0">
                <a:solidFill>
                  <a:srgbClr val="221E1F"/>
                </a:solidFill>
                <a:latin typeface="Calibri" panose="020F0502020204030204" pitchFamily="34" charset="0"/>
              </a:rPr>
              <a:t>Goals for improvement </a:t>
            </a:r>
            <a:r>
              <a:rPr lang="en-US" sz="1200" dirty="0">
                <a:solidFill>
                  <a:srgbClr val="221E1F"/>
                </a:solidFill>
                <a:latin typeface="Calibri" panose="020F0502020204030204" pitchFamily="34" charset="0"/>
              </a:rPr>
              <a:t>Manufacture training to increase productivity</a:t>
            </a:r>
            <a:endParaRPr lang="en-US" sz="12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r>
              <a:rPr lang="en-US" sz="1200" b="0" i="0" u="none" strike="noStrike" baseline="0" dirty="0">
                <a:solidFill>
                  <a:srgbClr val="221E1F"/>
                </a:solidFill>
                <a:latin typeface="Calibri" panose="020F0502020204030204" pitchFamily="34" charset="0"/>
              </a:rPr>
              <a:t>Set up training (already done)</a:t>
            </a:r>
          </a:p>
          <a:p>
            <a:r>
              <a:rPr lang="en-US" sz="1800" b="0" i="0" u="none" strike="noStrike" baseline="0" dirty="0">
                <a:solidFill>
                  <a:srgbClr val="221E1F"/>
                </a:solidFill>
                <a:latin typeface="Calibri" panose="020F0502020204030204" pitchFamily="34" charset="0"/>
              </a:rPr>
              <a:t>Plans to evaluate your changes </a:t>
            </a:r>
            <a:r>
              <a:rPr lang="en-US" sz="1200" b="0" i="0" u="none" strike="noStrike" baseline="0" dirty="0">
                <a:solidFill>
                  <a:srgbClr val="221E1F"/>
                </a:solidFill>
                <a:latin typeface="Calibri" panose="020F0502020204030204" pitchFamily="34" charset="0"/>
              </a:rPr>
              <a:t>Asses end of month production vs sample</a:t>
            </a:r>
          </a:p>
          <a:p>
            <a:endParaRPr lang="en-US" dirty="0"/>
          </a:p>
        </p:txBody>
      </p:sp>
      <p:graphicFrame>
        <p:nvGraphicFramePr>
          <p:cNvPr id="7" name="Content Placeholder 6">
            <a:extLst>
              <a:ext uri="{FF2B5EF4-FFF2-40B4-BE49-F238E27FC236}">
                <a16:creationId xmlns:a16="http://schemas.microsoft.com/office/drawing/2014/main" id="{7962BDCB-28BE-EE22-0B50-A78473D33943}"/>
              </a:ext>
            </a:extLst>
          </p:cNvPr>
          <p:cNvGraphicFramePr>
            <a:graphicFrameLocks noGrp="1"/>
          </p:cNvGraphicFramePr>
          <p:nvPr>
            <p:ph sz="half" idx="2"/>
            <p:extLst>
              <p:ext uri="{D42A27DB-BD31-4B8C-83A1-F6EECF244321}">
                <p14:modId xmlns:p14="http://schemas.microsoft.com/office/powerpoint/2010/main" val="4199321883"/>
              </p:ext>
            </p:extLst>
          </p:nvPr>
        </p:nvGraphicFramePr>
        <p:xfrm>
          <a:off x="5187792" y="1008404"/>
          <a:ext cx="5708098" cy="5123888"/>
        </p:xfrm>
        <a:graphic>
          <a:graphicData uri="http://schemas.openxmlformats.org/drawingml/2006/table">
            <a:tbl>
              <a:tblPr/>
              <a:tblGrid>
                <a:gridCol w="517937">
                  <a:extLst>
                    <a:ext uri="{9D8B030D-6E8A-4147-A177-3AD203B41FA5}">
                      <a16:colId xmlns:a16="http://schemas.microsoft.com/office/drawing/2014/main" val="3516917576"/>
                    </a:ext>
                  </a:extLst>
                </a:gridCol>
                <a:gridCol w="971132">
                  <a:extLst>
                    <a:ext uri="{9D8B030D-6E8A-4147-A177-3AD203B41FA5}">
                      <a16:colId xmlns:a16="http://schemas.microsoft.com/office/drawing/2014/main" val="3827562040"/>
                    </a:ext>
                  </a:extLst>
                </a:gridCol>
                <a:gridCol w="874019">
                  <a:extLst>
                    <a:ext uri="{9D8B030D-6E8A-4147-A177-3AD203B41FA5}">
                      <a16:colId xmlns:a16="http://schemas.microsoft.com/office/drawing/2014/main" val="3998927070"/>
                    </a:ext>
                  </a:extLst>
                </a:gridCol>
                <a:gridCol w="517937">
                  <a:extLst>
                    <a:ext uri="{9D8B030D-6E8A-4147-A177-3AD203B41FA5}">
                      <a16:colId xmlns:a16="http://schemas.microsoft.com/office/drawing/2014/main" val="2981290012"/>
                    </a:ext>
                  </a:extLst>
                </a:gridCol>
                <a:gridCol w="701373">
                  <a:extLst>
                    <a:ext uri="{9D8B030D-6E8A-4147-A177-3AD203B41FA5}">
                      <a16:colId xmlns:a16="http://schemas.microsoft.com/office/drawing/2014/main" val="1287563357"/>
                    </a:ext>
                  </a:extLst>
                </a:gridCol>
                <a:gridCol w="463986">
                  <a:extLst>
                    <a:ext uri="{9D8B030D-6E8A-4147-A177-3AD203B41FA5}">
                      <a16:colId xmlns:a16="http://schemas.microsoft.com/office/drawing/2014/main" val="4209404005"/>
                    </a:ext>
                  </a:extLst>
                </a:gridCol>
                <a:gridCol w="625840">
                  <a:extLst>
                    <a:ext uri="{9D8B030D-6E8A-4147-A177-3AD203B41FA5}">
                      <a16:colId xmlns:a16="http://schemas.microsoft.com/office/drawing/2014/main" val="3219842628"/>
                    </a:ext>
                  </a:extLst>
                </a:gridCol>
                <a:gridCol w="517937">
                  <a:extLst>
                    <a:ext uri="{9D8B030D-6E8A-4147-A177-3AD203B41FA5}">
                      <a16:colId xmlns:a16="http://schemas.microsoft.com/office/drawing/2014/main" val="1249651164"/>
                    </a:ext>
                  </a:extLst>
                </a:gridCol>
                <a:gridCol w="517937">
                  <a:extLst>
                    <a:ext uri="{9D8B030D-6E8A-4147-A177-3AD203B41FA5}">
                      <a16:colId xmlns:a16="http://schemas.microsoft.com/office/drawing/2014/main" val="2092969239"/>
                    </a:ext>
                  </a:extLst>
                </a:gridCol>
              </a:tblGrid>
              <a:tr h="156913">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a:noFill/>
                    </a:lnL>
                    <a:lnR>
                      <a:noFill/>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272958005"/>
                  </a:ext>
                </a:extLst>
              </a:tr>
              <a:tr h="185443">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w="19050" cap="flat" cmpd="sng" algn="ctr">
                      <a:solidFill>
                        <a:srgbClr val="000000"/>
                      </a:solidFill>
                      <a:prstDash val="solid"/>
                      <a:round/>
                      <a:headEnd type="none" w="med" len="med"/>
                      <a:tailEnd type="none" w="med" len="med"/>
                    </a:lnL>
                    <a:lnR>
                      <a:noFill/>
                    </a:lnR>
                    <a:lnT>
                      <a:noFill/>
                    </a:lnT>
                    <a:lnB>
                      <a:noFill/>
                    </a:lnB>
                    <a:noFill/>
                  </a:tcPr>
                </a:tc>
                <a:tc gridSpan="7">
                  <a:txBody>
                    <a:bodyPr/>
                    <a:lstStyle/>
                    <a:p>
                      <a:pPr algn="ctr" fontAlgn="b"/>
                      <a:r>
                        <a:rPr lang="en-US" sz="800" b="1" i="0" u="none" strike="noStrike">
                          <a:solidFill>
                            <a:srgbClr val="000000"/>
                          </a:solidFill>
                          <a:effectLst/>
                          <a:latin typeface="Arial" panose="020B0604020202020204" pitchFamily="34" charset="0"/>
                        </a:rPr>
                        <a:t>NADA ACTUAL SERVICE ANALYSIS     </a:t>
                      </a:r>
                    </a:p>
                  </a:txBody>
                  <a:tcPr marL="5654" marR="5654" marT="5654"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extLst>
                  <a:ext uri="{0D108BD9-81ED-4DB2-BD59-A6C34878D82A}">
                    <a16:rowId xmlns:a16="http://schemas.microsoft.com/office/drawing/2014/main" val="2614740918"/>
                  </a:ext>
                </a:extLst>
              </a:tr>
              <a:tr h="378018">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700" b="0" i="0" u="none" strike="noStrike">
                          <a:solidFill>
                            <a:srgbClr val="000000"/>
                          </a:solidFill>
                          <a:effectLst/>
                          <a:latin typeface="Calibri" panose="020F0502020204030204" pitchFamily="34" charset="0"/>
                        </a:rPr>
                        <a:t>Performance</a:t>
                      </a:r>
                    </a:p>
                  </a:txBody>
                  <a:tcPr marL="5654" marR="5654" marT="5654"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extLst>
                  <a:ext uri="{0D108BD9-81ED-4DB2-BD59-A6C34878D82A}">
                    <a16:rowId xmlns:a16="http://schemas.microsoft.com/office/drawing/2014/main" val="3280831137"/>
                  </a:ext>
                </a:extLst>
              </a:tr>
              <a:tr h="212546">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500" b="1" i="1" u="none" strike="noStrike">
                          <a:solidFill>
                            <a:srgbClr val="FFFFFF"/>
                          </a:solidFill>
                          <a:effectLst/>
                          <a:latin typeface="Arial" panose="020B0604020202020204" pitchFamily="34" charset="0"/>
                        </a:rPr>
                        <a:t> </a:t>
                      </a:r>
                    </a:p>
                  </a:txBody>
                  <a:tcPr marL="5654" marR="5654" marT="5654"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Labor Sales / Month</a:t>
                      </a:r>
                    </a:p>
                  </a:txBody>
                  <a:tcPr marL="5654" marR="5654" marT="5654"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5654" marR="5654" marT="5654" marB="0" anchor="b">
                    <a:lnL>
                      <a:noFill/>
                    </a:lnL>
                    <a:lnR>
                      <a:noFill/>
                    </a:lnR>
                    <a:lnT w="190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Effective Labor Rate</a:t>
                      </a:r>
                    </a:p>
                  </a:txBody>
                  <a:tcPr marL="5654" marR="5654" marT="5654"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5654" marR="5654" marT="5654"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Hours Billed</a:t>
                      </a:r>
                    </a:p>
                  </a:txBody>
                  <a:tcPr marL="5654" marR="5654" marT="5654"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5654" marR="5654" marT="5654"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849188946"/>
                  </a:ext>
                </a:extLst>
              </a:tr>
              <a:tr h="149781">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Customer Car*</a:t>
                      </a:r>
                    </a:p>
                  </a:txBody>
                  <a:tcPr marL="5654" marR="5654" marT="5654"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          126,088 </a:t>
                      </a:r>
                    </a:p>
                  </a:txBody>
                  <a:tcPr marL="5654" marR="5654" marT="5654"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654" marR="5654" marT="5654" marB="0" anchor="b">
                    <a:lnL>
                      <a:noFill/>
                    </a:lnL>
                    <a:lnR>
                      <a:noFill/>
                    </a:lnR>
                    <a:lnT>
                      <a:noFill/>
                    </a:lnT>
                    <a:lnB>
                      <a:noFill/>
                    </a:lnB>
                    <a:noFill/>
                  </a:tcPr>
                </a:tc>
                <a:tc>
                  <a:txBody>
                    <a:bodyPr/>
                    <a:lstStyle/>
                    <a:p>
                      <a:pPr algn="r" fontAlgn="b"/>
                      <a:r>
                        <a:rPr lang="en-US" sz="600" b="0" i="0" u="none" strike="noStrike">
                          <a:solidFill>
                            <a:srgbClr val="000000"/>
                          </a:solidFill>
                          <a:effectLst/>
                          <a:latin typeface="Arial" panose="020B0604020202020204" pitchFamily="34" charset="0"/>
                        </a:rPr>
                        <a:t>140.64 </a:t>
                      </a:r>
                    </a:p>
                  </a:txBody>
                  <a:tcPr marL="5654" marR="5654" marT="5654"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5654" marR="5654" marT="5654"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896.5</a:t>
                      </a:r>
                    </a:p>
                  </a:txBody>
                  <a:tcPr marL="5654" marR="5654" marT="5654"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5654" marR="5654" marT="5654" marB="0" anchor="b">
                    <a:lnL>
                      <a:noFill/>
                    </a:lnL>
                    <a:lnR w="19050" cap="flat" cmpd="sng" algn="ctr">
                      <a:solidFill>
                        <a:srgbClr val="000000"/>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737874462"/>
                  </a:ext>
                </a:extLst>
              </a:tr>
              <a:tr h="149781">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Customer Truck*</a:t>
                      </a:r>
                    </a:p>
                  </a:txBody>
                  <a:tcPr marL="5654" marR="5654" marT="5654"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a:t>
                      </a:r>
                    </a:p>
                  </a:txBody>
                  <a:tcPr marL="5654" marR="5654" marT="5654"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654" marR="5654" marT="5654" marB="0" anchor="b">
                    <a:lnL>
                      <a:noFill/>
                    </a:lnL>
                    <a:lnR>
                      <a:noFill/>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5654" marR="5654" marT="565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5654" marR="5654" marT="565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0.00</a:t>
                      </a:r>
                    </a:p>
                  </a:txBody>
                  <a:tcPr marL="5654" marR="5654" marT="565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5654" marR="5654" marT="5654"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037538154"/>
                  </a:ext>
                </a:extLst>
              </a:tr>
              <a:tr h="149781">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Customer Other*</a:t>
                      </a:r>
                    </a:p>
                  </a:txBody>
                  <a:tcPr marL="5654" marR="5654" marT="5654"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a:t>
                      </a:r>
                    </a:p>
                  </a:txBody>
                  <a:tcPr marL="5654" marR="5654" marT="5654"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654" marR="5654" marT="5654" marB="0" anchor="b">
                    <a:lnL>
                      <a:noFill/>
                    </a:lnL>
                    <a:lnR>
                      <a:noFill/>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5654" marR="5654" marT="565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5654" marR="5654" marT="565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0.00</a:t>
                      </a:r>
                    </a:p>
                  </a:txBody>
                  <a:tcPr marL="5654" marR="5654" marT="565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5654" marR="5654" marT="5654"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391904936"/>
                  </a:ext>
                </a:extLst>
              </a:tr>
              <a:tr h="149781">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Warranty</a:t>
                      </a:r>
                    </a:p>
                  </a:txBody>
                  <a:tcPr marL="5654" marR="5654" marT="5654"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            66,342 </a:t>
                      </a:r>
                    </a:p>
                  </a:txBody>
                  <a:tcPr marL="5654" marR="5654" marT="5654"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654" marR="5654" marT="5654" marB="0" anchor="b">
                    <a:lnL>
                      <a:noFill/>
                    </a:lnL>
                    <a:lnR>
                      <a:noFill/>
                    </a:lnR>
                    <a:lnT>
                      <a:noFill/>
                    </a:lnT>
                    <a:lnB>
                      <a:noFill/>
                    </a:lnB>
                    <a:noFill/>
                  </a:tcPr>
                </a:tc>
                <a:tc>
                  <a:txBody>
                    <a:bodyPr/>
                    <a:lstStyle/>
                    <a:p>
                      <a:pPr algn="r" fontAlgn="b"/>
                      <a:r>
                        <a:rPr lang="en-US" sz="600" b="0" i="0" u="none" strike="noStrike">
                          <a:solidFill>
                            <a:srgbClr val="000000"/>
                          </a:solidFill>
                          <a:effectLst/>
                          <a:latin typeface="Arial" panose="020B0604020202020204" pitchFamily="34" charset="0"/>
                        </a:rPr>
                        <a:t>160.66 </a:t>
                      </a:r>
                    </a:p>
                  </a:txBody>
                  <a:tcPr marL="5654" marR="5654" marT="565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5654" marR="5654" marT="565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412.9</a:t>
                      </a:r>
                    </a:p>
                  </a:txBody>
                  <a:tcPr marL="5654" marR="5654" marT="565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5654" marR="5654" marT="5654"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720014444"/>
                  </a:ext>
                </a:extLst>
              </a:tr>
              <a:tr h="149781">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Internal</a:t>
                      </a:r>
                    </a:p>
                  </a:txBody>
                  <a:tcPr marL="5654" marR="5654" marT="5654"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            37,677 </a:t>
                      </a:r>
                    </a:p>
                  </a:txBody>
                  <a:tcPr marL="5654" marR="5654" marT="5654"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654" marR="5654" marT="5654" marB="0" anchor="b">
                    <a:lnL>
                      <a:noFill/>
                    </a:lnL>
                    <a:lnR>
                      <a:noFill/>
                    </a:lnR>
                    <a:lnT>
                      <a:noFill/>
                    </a:lnT>
                    <a:lnB>
                      <a:noFill/>
                    </a:lnB>
                    <a:noFill/>
                  </a:tcPr>
                </a:tc>
                <a:tc>
                  <a:txBody>
                    <a:bodyPr/>
                    <a:lstStyle/>
                    <a:p>
                      <a:pPr algn="r" fontAlgn="b"/>
                      <a:r>
                        <a:rPr lang="en-US" sz="600" b="0" i="0" u="none" strike="noStrike">
                          <a:solidFill>
                            <a:srgbClr val="000000"/>
                          </a:solidFill>
                          <a:effectLst/>
                          <a:latin typeface="Arial" panose="020B0604020202020204" pitchFamily="34" charset="0"/>
                        </a:rPr>
                        <a:t>142.32 </a:t>
                      </a:r>
                    </a:p>
                  </a:txBody>
                  <a:tcPr marL="5654" marR="5654" marT="565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5654" marR="5654" marT="565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264.7</a:t>
                      </a:r>
                    </a:p>
                  </a:txBody>
                  <a:tcPr marL="5654" marR="5654" marT="565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5654" marR="5654" marT="5654"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908365677"/>
                  </a:ext>
                </a:extLst>
              </a:tr>
              <a:tr h="149781">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New Vehicle Prep</a:t>
                      </a:r>
                    </a:p>
                  </a:txBody>
                  <a:tcPr marL="5654" marR="5654" marT="5654"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a:t>
                      </a:r>
                    </a:p>
                  </a:txBody>
                  <a:tcPr marL="5654" marR="5654" marT="5654"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654" marR="5654" marT="5654" marB="0" anchor="b">
                    <a:lnL>
                      <a:noFill/>
                    </a:lnL>
                    <a:lnR>
                      <a:noFill/>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5654" marR="5654" marT="565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5654" marR="5654" marT="565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0.00</a:t>
                      </a:r>
                    </a:p>
                  </a:txBody>
                  <a:tcPr marL="5654" marR="5654" marT="565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5654" marR="5654" marT="5654"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711052582"/>
                  </a:ext>
                </a:extLst>
              </a:tr>
              <a:tr h="149781">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Total</a:t>
                      </a:r>
                    </a:p>
                  </a:txBody>
                  <a:tcPr marL="5654" marR="5654" marT="565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          230,107 </a:t>
                      </a:r>
                    </a:p>
                  </a:txBody>
                  <a:tcPr marL="5654" marR="5654" marT="565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5654" marR="5654" marT="5654" marB="0" anchor="b">
                    <a:lnL w="63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5654" marR="5654" marT="5654"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5654" marR="5654" marT="5654"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1574.2</a:t>
                      </a:r>
                    </a:p>
                  </a:txBody>
                  <a:tcPr marL="5654" marR="5654" marT="565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5654" marR="5654" marT="5654"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4243018300"/>
                  </a:ext>
                </a:extLst>
              </a:tr>
              <a:tr h="156913">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extLst>
                  <a:ext uri="{0D108BD9-81ED-4DB2-BD59-A6C34878D82A}">
                    <a16:rowId xmlns:a16="http://schemas.microsoft.com/office/drawing/2014/main" val="3713475465"/>
                  </a:ext>
                </a:extLst>
              </a:tr>
              <a:tr h="149781">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1" i="1" u="none" strike="noStrike">
                          <a:solidFill>
                            <a:srgbClr val="000000"/>
                          </a:solidFill>
                          <a:effectLst/>
                          <a:latin typeface="Arial" panose="020B0604020202020204" pitchFamily="34" charset="0"/>
                        </a:rPr>
                        <a:t>POTENTIAL</a:t>
                      </a:r>
                    </a:p>
                  </a:txBody>
                  <a:tcPr marL="5654" marR="5654" marT="5654" marB="0" anchor="b">
                    <a:lnL>
                      <a:noFill/>
                    </a:lnL>
                    <a:lnR>
                      <a:noFill/>
                    </a:lnR>
                    <a:lnT>
                      <a:noFill/>
                    </a:lnT>
                    <a:lnB>
                      <a:noFill/>
                    </a:lnB>
                    <a:solidFill>
                      <a:srgbClr val="FFFFFF"/>
                    </a:solid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extLst>
                  <a:ext uri="{0D108BD9-81ED-4DB2-BD59-A6C34878D82A}">
                    <a16:rowId xmlns:a16="http://schemas.microsoft.com/office/drawing/2014/main" val="4132300161"/>
                  </a:ext>
                </a:extLst>
              </a:tr>
              <a:tr h="276271">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700" b="0" i="0" u="none" strike="noStrike">
                          <a:solidFill>
                            <a:srgbClr val="000000"/>
                          </a:solidFill>
                          <a:effectLst/>
                          <a:latin typeface="Calibri" panose="020F0502020204030204" pitchFamily="34" charset="0"/>
                        </a:rPr>
                        <a:t> $              230,107 </a:t>
                      </a:r>
                    </a:p>
                  </a:txBody>
                  <a:tcPr marL="5654" marR="5654" marT="565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5654" marR="5654" marT="565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solidFill>
                            <a:srgbClr val="000000"/>
                          </a:solidFill>
                          <a:effectLst/>
                          <a:latin typeface="Calibri" panose="020F0502020204030204" pitchFamily="34" charset="0"/>
                        </a:rPr>
                        <a:t>1574.20 </a:t>
                      </a:r>
                    </a:p>
                  </a:txBody>
                  <a:tcPr marL="5654" marR="5654" marT="565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Calibri" panose="020F0502020204030204" pitchFamily="34" charset="0"/>
                        </a:rPr>
                        <a:t>=</a:t>
                      </a:r>
                    </a:p>
                  </a:txBody>
                  <a:tcPr marL="5654" marR="5654" marT="565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solidFill>
                            <a:srgbClr val="000000"/>
                          </a:solidFill>
                          <a:effectLst/>
                          <a:latin typeface="Calibri" panose="020F0502020204030204" pitchFamily="34" charset="0"/>
                        </a:rPr>
                        <a:t> $      146.17 </a:t>
                      </a:r>
                    </a:p>
                  </a:txBody>
                  <a:tcPr marL="5654" marR="5654" marT="565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extLst>
                  <a:ext uri="{0D108BD9-81ED-4DB2-BD59-A6C34878D82A}">
                    <a16:rowId xmlns:a16="http://schemas.microsoft.com/office/drawing/2014/main" val="3179302693"/>
                  </a:ext>
                </a:extLst>
              </a:tr>
              <a:tr h="199373">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Total labor sales for month</a:t>
                      </a:r>
                    </a:p>
                  </a:txBody>
                  <a:tcPr marL="5654" marR="5654" marT="5654"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500" b="0" i="0" u="none" strike="noStrike">
                          <a:solidFill>
                            <a:srgbClr val="000000"/>
                          </a:solidFill>
                          <a:effectLst/>
                          <a:latin typeface="Arial" panose="020B0604020202020204" pitchFamily="34" charset="0"/>
                        </a:rPr>
                        <a:t>Total hours billed</a:t>
                      </a:r>
                    </a:p>
                  </a:txBody>
                  <a:tcPr marL="5654" marR="5654" marT="5654"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Effective Labor Rate</a:t>
                      </a:r>
                    </a:p>
                  </a:txBody>
                  <a:tcPr marL="5654" marR="5654" marT="5654"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extLst>
                  <a:ext uri="{0D108BD9-81ED-4DB2-BD59-A6C34878D82A}">
                    <a16:rowId xmlns:a16="http://schemas.microsoft.com/office/drawing/2014/main" val="4084656464"/>
                  </a:ext>
                </a:extLst>
              </a:tr>
              <a:tr h="149781">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8289239"/>
                  </a:ext>
                </a:extLst>
              </a:tr>
              <a:tr h="142647">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solidFill>
                            <a:srgbClr val="000000"/>
                          </a:solidFill>
                          <a:effectLst/>
                          <a:latin typeface="Calibri" panose="020F0502020204030204" pitchFamily="34" charset="0"/>
                        </a:rPr>
                        <a:t>11.00</a:t>
                      </a:r>
                    </a:p>
                  </a:txBody>
                  <a:tcPr marL="5654" marR="5654" marT="565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Arial" panose="020B0604020202020204" pitchFamily="34" charset="0"/>
                        </a:rPr>
                        <a:t>x</a:t>
                      </a:r>
                    </a:p>
                  </a:txBody>
                  <a:tcPr marL="5654" marR="5654" marT="565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solidFill>
                            <a:srgbClr val="000000"/>
                          </a:solidFill>
                          <a:effectLst/>
                          <a:latin typeface="Calibri" panose="020F0502020204030204" pitchFamily="34" charset="0"/>
                        </a:rPr>
                        <a:t>9</a:t>
                      </a:r>
                    </a:p>
                  </a:txBody>
                  <a:tcPr marL="5654" marR="5654" marT="565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Arial" panose="020B0604020202020204" pitchFamily="34" charset="0"/>
                        </a:rPr>
                        <a:t>x</a:t>
                      </a:r>
                    </a:p>
                  </a:txBody>
                  <a:tcPr marL="5654" marR="5654" marT="565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solidFill>
                            <a:srgbClr val="000000"/>
                          </a:solidFill>
                          <a:effectLst/>
                          <a:latin typeface="Calibri" panose="020F0502020204030204" pitchFamily="34" charset="0"/>
                        </a:rPr>
                        <a:t>21</a:t>
                      </a:r>
                    </a:p>
                  </a:txBody>
                  <a:tcPr marL="5654" marR="5654" marT="565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solidFill>
                            <a:srgbClr val="000000"/>
                          </a:solidFill>
                          <a:effectLst/>
                          <a:latin typeface="Arial" panose="020B0604020202020204" pitchFamily="34" charset="0"/>
                        </a:rPr>
                        <a:t>=</a:t>
                      </a:r>
                    </a:p>
                  </a:txBody>
                  <a:tcPr marL="5654" marR="5654" marT="565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solidFill>
                            <a:srgbClr val="000000"/>
                          </a:solidFill>
                          <a:effectLst/>
                          <a:latin typeface="Calibri" panose="020F0502020204030204" pitchFamily="34" charset="0"/>
                        </a:rPr>
                        <a:t>2,079.0 </a:t>
                      </a:r>
                    </a:p>
                  </a:txBody>
                  <a:tcPr marL="5654" marR="5654" marT="565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017921075"/>
                  </a:ext>
                </a:extLst>
              </a:tr>
              <a:tr h="199373">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 Service mechanical technicians</a:t>
                      </a:r>
                    </a:p>
                  </a:txBody>
                  <a:tcPr marL="5654" marR="5654" marT="5654"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panose="020B0604020202020204" pitchFamily="34" charset="0"/>
                        </a:rPr>
                        <a:t># Hours per day for one tech</a:t>
                      </a:r>
                    </a:p>
                  </a:txBody>
                  <a:tcPr marL="5654" marR="5654" marT="5654"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panose="020B0604020202020204" pitchFamily="34" charset="0"/>
                        </a:rPr>
                        <a:t>Working Days/Month</a:t>
                      </a:r>
                    </a:p>
                  </a:txBody>
                  <a:tcPr marL="5654" marR="5654" marT="5654"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500" b="0" i="0" u="none" strike="noStrike">
                          <a:solidFill>
                            <a:srgbClr val="000000"/>
                          </a:solidFill>
                          <a:effectLst/>
                          <a:latin typeface="Arial" panose="020B0604020202020204" pitchFamily="34" charset="0"/>
                        </a:rPr>
                        <a:t>Clock Hour Aval</a:t>
                      </a:r>
                    </a:p>
                  </a:txBody>
                  <a:tcPr marL="5654" marR="5654" marT="5654" marB="0" anchor="b">
                    <a:lnL>
                      <a:noFill/>
                    </a:lnL>
                    <a:lnR>
                      <a:noFill/>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072929778"/>
                  </a:ext>
                </a:extLst>
              </a:tr>
              <a:tr h="142647">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71341111"/>
                  </a:ext>
                </a:extLst>
              </a:tr>
              <a:tr h="276271">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solidFill>
                            <a:srgbClr val="000000"/>
                          </a:solidFill>
                          <a:effectLst/>
                          <a:latin typeface="Calibri" panose="020F0502020204030204" pitchFamily="34" charset="0"/>
                        </a:rPr>
                        <a:t>2,079.0 </a:t>
                      </a:r>
                    </a:p>
                  </a:txBody>
                  <a:tcPr marL="5654" marR="5654" marT="565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solidFill>
                            <a:srgbClr val="000000"/>
                          </a:solidFill>
                          <a:effectLst/>
                          <a:latin typeface="Arial" panose="020B0604020202020204" pitchFamily="34" charset="0"/>
                        </a:rPr>
                        <a:t>x</a:t>
                      </a:r>
                    </a:p>
                  </a:txBody>
                  <a:tcPr marL="5654" marR="5654" marT="565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solidFill>
                            <a:srgbClr val="000000"/>
                          </a:solidFill>
                          <a:effectLst/>
                          <a:latin typeface="Calibri" panose="020F0502020204030204" pitchFamily="34" charset="0"/>
                        </a:rPr>
                        <a:t> $         146.17 </a:t>
                      </a:r>
                    </a:p>
                  </a:txBody>
                  <a:tcPr marL="5654" marR="5654" marT="565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solidFill>
                            <a:srgbClr val="000000"/>
                          </a:solidFill>
                          <a:effectLst/>
                          <a:latin typeface="Arial" panose="020B0604020202020204" pitchFamily="34" charset="0"/>
                        </a:rPr>
                        <a:t>=</a:t>
                      </a:r>
                    </a:p>
                  </a:txBody>
                  <a:tcPr marL="5654" marR="5654" marT="565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700" b="0" i="0" u="none" strike="noStrike">
                          <a:solidFill>
                            <a:srgbClr val="000000"/>
                          </a:solidFill>
                          <a:effectLst/>
                          <a:latin typeface="Calibri" panose="020F0502020204030204" pitchFamily="34" charset="0"/>
                        </a:rPr>
                        <a:t> $    303,896 </a:t>
                      </a:r>
                    </a:p>
                  </a:txBody>
                  <a:tcPr marL="5654" marR="5654" marT="565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solidFill>
                            <a:srgbClr val="000000"/>
                          </a:solidFill>
                          <a:effectLst/>
                          <a:latin typeface="Calibri" panose="020F0502020204030204" pitchFamily="34" charset="0"/>
                        </a:rPr>
                        <a:t>379869.8</a:t>
                      </a:r>
                    </a:p>
                  </a:txBody>
                  <a:tcPr marL="5654" marR="5654" marT="565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965599807"/>
                  </a:ext>
                </a:extLst>
              </a:tr>
              <a:tr h="223008">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tc>
                  <a:txBody>
                    <a:bodyPr/>
                    <a:lstStyle/>
                    <a:p>
                      <a:pPr algn="r" fontAlgn="b"/>
                      <a:r>
                        <a:rPr lang="en-US" sz="500" b="0" i="0" u="none" strike="noStrike">
                          <a:solidFill>
                            <a:srgbClr val="000000"/>
                          </a:solidFill>
                          <a:effectLst/>
                          <a:latin typeface="Arial" panose="020B0604020202020204" pitchFamily="34" charset="0"/>
                        </a:rPr>
                        <a:t>Clock Hours Available</a:t>
                      </a:r>
                    </a:p>
                  </a:txBody>
                  <a:tcPr marL="5654" marR="5654" marT="5654"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Effective Labor Rate</a:t>
                      </a:r>
                    </a:p>
                  </a:txBody>
                  <a:tcPr marL="5654" marR="5654" marT="5654"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rowSpan="2">
                  <a:txBody>
                    <a:bodyPr/>
                    <a:lstStyle/>
                    <a:p>
                      <a:pPr algn="ctr" fontAlgn="b"/>
                      <a:r>
                        <a:rPr lang="en-US" sz="500" b="0" i="0" u="none" strike="noStrike">
                          <a:solidFill>
                            <a:srgbClr val="000000"/>
                          </a:solidFill>
                          <a:effectLst/>
                          <a:latin typeface="Arial" panose="020B0604020202020204" pitchFamily="34" charset="0"/>
                        </a:rPr>
                        <a:t>Labor sales potential @100%</a:t>
                      </a:r>
                    </a:p>
                  </a:txBody>
                  <a:tcPr marL="5654" marR="5654" marT="5654"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tc rowSpan="2">
                  <a:txBody>
                    <a:bodyPr/>
                    <a:lstStyle/>
                    <a:p>
                      <a:pPr algn="ctr" fontAlgn="b"/>
                      <a:r>
                        <a:rPr lang="en-US" sz="500" b="0" i="0" u="none" strike="noStrike">
                          <a:solidFill>
                            <a:srgbClr val="000000"/>
                          </a:solidFill>
                          <a:effectLst/>
                          <a:latin typeface="Calibri" panose="020F0502020204030204" pitchFamily="34" charset="0"/>
                        </a:rPr>
                        <a:t>Labor sales potential @ 125%</a:t>
                      </a:r>
                    </a:p>
                  </a:txBody>
                  <a:tcPr marL="5654" marR="5654" marT="5654"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64920394"/>
                  </a:ext>
                </a:extLst>
              </a:tr>
              <a:tr h="156913">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extLst>
                  <a:ext uri="{0D108BD9-81ED-4DB2-BD59-A6C34878D82A}">
                    <a16:rowId xmlns:a16="http://schemas.microsoft.com/office/drawing/2014/main" val="3365097340"/>
                  </a:ext>
                </a:extLst>
              </a:tr>
              <a:tr h="142647">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8">
                  <a:txBody>
                    <a:bodyPr/>
                    <a:lstStyle/>
                    <a:p>
                      <a:pPr algn="l" fontAlgn="b"/>
                      <a:r>
                        <a:rPr lang="en-US" sz="700" b="0" i="0" u="none" strike="noStrike">
                          <a:solidFill>
                            <a:srgbClr val="000000"/>
                          </a:solidFill>
                          <a:effectLst/>
                          <a:latin typeface="Calibri" panose="020F0502020204030204" pitchFamily="34" charset="0"/>
                        </a:rPr>
                        <a:t>How proficient are your technicians ?</a:t>
                      </a:r>
                    </a:p>
                  </a:txBody>
                  <a:tcPr marL="5654" marR="5654" marT="565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91577385"/>
                  </a:ext>
                </a:extLst>
              </a:tr>
              <a:tr h="142647">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46054708"/>
                  </a:ext>
                </a:extLst>
              </a:tr>
              <a:tr h="149781">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solidFill>
                            <a:srgbClr val="000000"/>
                          </a:solidFill>
                          <a:effectLst/>
                          <a:latin typeface="Calibri" panose="020F0502020204030204" pitchFamily="34" charset="0"/>
                        </a:rPr>
                        <a:t>1,574.2 </a:t>
                      </a:r>
                    </a:p>
                  </a:txBody>
                  <a:tcPr marL="5654" marR="5654" marT="565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700" b="0" i="0" u="none" strike="noStrike">
                          <a:solidFill>
                            <a:srgbClr val="000000"/>
                          </a:solidFill>
                          <a:effectLst/>
                          <a:latin typeface="Arial" panose="020B0604020202020204" pitchFamily="34" charset="0"/>
                        </a:rPr>
                        <a:t>÷</a:t>
                      </a:r>
                    </a:p>
                  </a:txBody>
                  <a:tcPr marL="5654" marR="5654" marT="565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solidFill>
                            <a:srgbClr val="000000"/>
                          </a:solidFill>
                          <a:effectLst/>
                          <a:latin typeface="Calibri" panose="020F0502020204030204" pitchFamily="34" charset="0"/>
                        </a:rPr>
                        <a:t>2,079.00 </a:t>
                      </a:r>
                    </a:p>
                  </a:txBody>
                  <a:tcPr marL="5654" marR="5654" marT="565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700" b="0" i="0" u="none" strike="noStrike">
                          <a:solidFill>
                            <a:srgbClr val="000000"/>
                          </a:solidFill>
                          <a:effectLst/>
                          <a:latin typeface="Calibri" panose="020F0502020204030204" pitchFamily="34" charset="0"/>
                        </a:rPr>
                        <a:t>=</a:t>
                      </a:r>
                    </a:p>
                  </a:txBody>
                  <a:tcPr marL="5654" marR="5654" marT="565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solidFill>
                            <a:srgbClr val="000000"/>
                          </a:solidFill>
                          <a:effectLst/>
                          <a:latin typeface="Calibri" panose="020F0502020204030204" pitchFamily="34" charset="0"/>
                        </a:rPr>
                        <a:t>75.72%</a:t>
                      </a:r>
                    </a:p>
                  </a:txBody>
                  <a:tcPr marL="5654" marR="5654" marT="565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185712122"/>
                  </a:ext>
                </a:extLst>
              </a:tr>
              <a:tr h="199373">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Hours Billed</a:t>
                      </a:r>
                    </a:p>
                  </a:txBody>
                  <a:tcPr marL="5654" marR="5654" marT="5654"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Hours Available</a:t>
                      </a:r>
                    </a:p>
                  </a:txBody>
                  <a:tcPr marL="5654" marR="5654" marT="5654"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Tech Proficiency</a:t>
                      </a:r>
                    </a:p>
                  </a:txBody>
                  <a:tcPr marL="5654" marR="5654" marT="5654"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4948597"/>
                  </a:ext>
                </a:extLst>
              </a:tr>
              <a:tr h="142647">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4285908"/>
                  </a:ext>
                </a:extLst>
              </a:tr>
              <a:tr h="142647">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654" marR="5654" marT="5654" marB="0" anchor="b">
                    <a:lnL>
                      <a:noFill/>
                    </a:lnL>
                    <a:lnR>
                      <a:noFill/>
                    </a:lnR>
                    <a:lnT>
                      <a:noFill/>
                    </a:lnT>
                    <a:lnB>
                      <a:noFill/>
                    </a:lnB>
                    <a:noFill/>
                  </a:tcPr>
                </a:tc>
                <a:extLst>
                  <a:ext uri="{0D108BD9-81ED-4DB2-BD59-A6C34878D82A}">
                    <a16:rowId xmlns:a16="http://schemas.microsoft.com/office/drawing/2014/main" val="1968215858"/>
                  </a:ext>
                </a:extLst>
              </a:tr>
              <a:tr h="149781">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654" marR="5654" marT="5654"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dirty="0">
                          <a:solidFill>
                            <a:srgbClr val="000000"/>
                          </a:solidFill>
                          <a:effectLst/>
                          <a:latin typeface="Calibri" panose="020F0502020204030204" pitchFamily="34" charset="0"/>
                        </a:rPr>
                        <a:t> </a:t>
                      </a:r>
                    </a:p>
                  </a:txBody>
                  <a:tcPr marL="5654" marR="5654" marT="5654" marB="0" anchor="b">
                    <a:lnL>
                      <a:noFill/>
                    </a:lnL>
                    <a:lnR>
                      <a:noFill/>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12445109"/>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r>
              <a:rPr lang="en-US" sz="1200" b="0" i="0" u="none" strike="noStrike" baseline="0" dirty="0">
                <a:solidFill>
                  <a:srgbClr val="221E1F"/>
                </a:solidFill>
                <a:latin typeface="Calibri" panose="020F0502020204030204" pitchFamily="34" charset="0"/>
              </a:rPr>
              <a:t>All A techs use 2 bays</a:t>
            </a:r>
          </a:p>
          <a:p>
            <a:r>
              <a:rPr lang="en-US" sz="1800" b="0" i="0" u="none" strike="noStrike" baseline="0" dirty="0">
                <a:solidFill>
                  <a:srgbClr val="221E1F"/>
                </a:solidFill>
                <a:latin typeface="Calibri" panose="020F0502020204030204" pitchFamily="34" charset="0"/>
              </a:rPr>
              <a:t>Goals for improvement </a:t>
            </a:r>
            <a:r>
              <a:rPr lang="en-US" sz="1200" b="0" i="0" u="none" strike="noStrike" baseline="0" dirty="0">
                <a:solidFill>
                  <a:srgbClr val="221E1F"/>
                </a:solidFill>
                <a:latin typeface="Calibri" panose="020F0502020204030204" pitchFamily="34" charset="0"/>
              </a:rPr>
              <a:t>Increase RO count</a:t>
            </a:r>
          </a:p>
          <a:p>
            <a:r>
              <a:rPr lang="en-US" sz="1800" b="0" i="0" u="none" strike="noStrike" baseline="0" dirty="0">
                <a:solidFill>
                  <a:srgbClr val="221E1F"/>
                </a:solidFill>
                <a:latin typeface="Calibri" panose="020F0502020204030204" pitchFamily="34" charset="0"/>
              </a:rPr>
              <a:t>Plans to achieve your goals </a:t>
            </a:r>
            <a:r>
              <a:rPr lang="en-US" sz="1200" b="0" i="0" u="none" strike="noStrike" baseline="0" dirty="0">
                <a:solidFill>
                  <a:srgbClr val="221E1F"/>
                </a:solidFill>
                <a:latin typeface="Calibri" panose="020F0502020204030204" pitchFamily="34" charset="0"/>
              </a:rPr>
              <a:t>Valet service</a:t>
            </a:r>
          </a:p>
          <a:p>
            <a:r>
              <a:rPr lang="en-US" sz="1800" b="0" i="0" u="none" strike="noStrike" baseline="0" dirty="0">
                <a:solidFill>
                  <a:srgbClr val="221E1F"/>
                </a:solidFill>
                <a:latin typeface="Calibri" panose="020F0502020204030204" pitchFamily="34" charset="0"/>
              </a:rPr>
              <a:t>Plans to evaluate your changes </a:t>
            </a:r>
            <a:r>
              <a:rPr lang="en-US" sz="1200" b="0" i="0" u="none" strike="noStrike" baseline="0" dirty="0">
                <a:solidFill>
                  <a:srgbClr val="221E1F"/>
                </a:solidFill>
                <a:latin typeface="Calibri" panose="020F0502020204030204" pitchFamily="34" charset="0"/>
              </a:rPr>
              <a:t>Compare count at EOM with sample</a:t>
            </a:r>
          </a:p>
          <a:p>
            <a:endParaRPr lang="en-US" dirty="0"/>
          </a:p>
        </p:txBody>
      </p:sp>
      <p:graphicFrame>
        <p:nvGraphicFramePr>
          <p:cNvPr id="7" name="Content Placeholder 6">
            <a:extLst>
              <a:ext uri="{FF2B5EF4-FFF2-40B4-BE49-F238E27FC236}">
                <a16:creationId xmlns:a16="http://schemas.microsoft.com/office/drawing/2014/main" id="{2F5CD561-1660-6204-8366-9933304ABAF6}"/>
              </a:ext>
            </a:extLst>
          </p:cNvPr>
          <p:cNvGraphicFramePr>
            <a:graphicFrameLocks noGrp="1"/>
          </p:cNvGraphicFramePr>
          <p:nvPr>
            <p:ph sz="half" idx="2"/>
          </p:nvPr>
        </p:nvGraphicFramePr>
        <p:xfrm>
          <a:off x="5726376" y="2160589"/>
          <a:ext cx="2910947" cy="3881435"/>
        </p:xfrm>
        <a:graphic>
          <a:graphicData uri="http://schemas.openxmlformats.org/drawingml/2006/table">
            <a:tbl>
              <a:tblPr/>
              <a:tblGrid>
                <a:gridCol w="1143868">
                  <a:extLst>
                    <a:ext uri="{9D8B030D-6E8A-4147-A177-3AD203B41FA5}">
                      <a16:colId xmlns:a16="http://schemas.microsoft.com/office/drawing/2014/main" val="547968847"/>
                    </a:ext>
                  </a:extLst>
                </a:gridCol>
                <a:gridCol w="757319">
                  <a:extLst>
                    <a:ext uri="{9D8B030D-6E8A-4147-A177-3AD203B41FA5}">
                      <a16:colId xmlns:a16="http://schemas.microsoft.com/office/drawing/2014/main" val="1340010412"/>
                    </a:ext>
                  </a:extLst>
                </a:gridCol>
                <a:gridCol w="504880">
                  <a:extLst>
                    <a:ext uri="{9D8B030D-6E8A-4147-A177-3AD203B41FA5}">
                      <a16:colId xmlns:a16="http://schemas.microsoft.com/office/drawing/2014/main" val="1599883996"/>
                    </a:ext>
                  </a:extLst>
                </a:gridCol>
                <a:gridCol w="504880">
                  <a:extLst>
                    <a:ext uri="{9D8B030D-6E8A-4147-A177-3AD203B41FA5}">
                      <a16:colId xmlns:a16="http://schemas.microsoft.com/office/drawing/2014/main" val="459469990"/>
                    </a:ext>
                  </a:extLst>
                </a:gridCol>
              </a:tblGrid>
              <a:tr h="204922">
                <a:tc gridSpan="4">
                  <a:txBody>
                    <a:bodyPr/>
                    <a:lstStyle/>
                    <a:p>
                      <a:pPr algn="ctr" fontAlgn="b"/>
                      <a:r>
                        <a:rPr lang="en-US" sz="800" b="1" i="0" u="none" strike="noStrike">
                          <a:solidFill>
                            <a:srgbClr val="FFFFFF"/>
                          </a:solidFill>
                          <a:effectLst/>
                          <a:latin typeface="Arial" panose="020B0604020202020204" pitchFamily="34" charset="0"/>
                        </a:rPr>
                        <a:t>FACILITY POTENTIAL</a:t>
                      </a:r>
                    </a:p>
                  </a:txBody>
                  <a:tcPr marL="7882" marR="7882" marT="788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57575653"/>
                  </a:ext>
                </a:extLst>
              </a:tr>
              <a:tr h="417726">
                <a:tc>
                  <a:txBody>
                    <a:bodyPr/>
                    <a:lstStyle/>
                    <a:p>
                      <a:pPr algn="l" fontAlgn="b"/>
                      <a:r>
                        <a:rPr lang="en-US" sz="800" b="0" i="0" u="none" strike="noStrike">
                          <a:solidFill>
                            <a:srgbClr val="FFFFFF"/>
                          </a:solidFill>
                          <a:effectLst/>
                          <a:latin typeface="Arial" panose="020B0604020202020204" pitchFamily="34" charset="0"/>
                        </a:rPr>
                        <a:t>Number of Bays</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900" b="0" i="0" u="none" strike="noStrike">
                          <a:solidFill>
                            <a:srgbClr val="000000"/>
                          </a:solidFill>
                          <a:effectLst/>
                          <a:latin typeface="Calibri" panose="020F0502020204030204" pitchFamily="34" charset="0"/>
                        </a:rPr>
                        <a:t>20</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223986729"/>
                  </a:ext>
                </a:extLst>
              </a:tr>
              <a:tr h="165514">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800" b="1" i="0" u="none" strike="noStrike">
                          <a:solidFill>
                            <a:srgbClr val="FFFFFF"/>
                          </a:solidFill>
                          <a:effectLst/>
                          <a:latin typeface="Arial" panose="020B0604020202020204" pitchFamily="34" charset="0"/>
                        </a:rPr>
                        <a:t>x</a:t>
                      </a:r>
                    </a:p>
                  </a:txBody>
                  <a:tcPr marL="7882" marR="7882" marT="788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560765718"/>
                  </a:ext>
                </a:extLst>
              </a:tr>
              <a:tr h="165514">
                <a:tc>
                  <a:txBody>
                    <a:bodyPr/>
                    <a:lstStyle/>
                    <a:p>
                      <a:pPr algn="l" fontAlgn="b"/>
                      <a:r>
                        <a:rPr lang="en-US" sz="800" b="0" i="0" u="none" strike="noStrike">
                          <a:solidFill>
                            <a:srgbClr val="FFFFFF"/>
                          </a:solidFill>
                          <a:effectLst/>
                          <a:latin typeface="Arial" panose="020B0604020202020204" pitchFamily="34" charset="0"/>
                        </a:rPr>
                        <a:t>Number of Days</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900" b="0" i="0" u="none" strike="noStrike">
                          <a:solidFill>
                            <a:srgbClr val="000000"/>
                          </a:solidFill>
                          <a:effectLst/>
                          <a:latin typeface="Calibri" panose="020F0502020204030204" pitchFamily="34" charset="0"/>
                        </a:rPr>
                        <a:t>21</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26639650"/>
                  </a:ext>
                </a:extLst>
              </a:tr>
              <a:tr h="165514">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800" b="1" i="0" u="none" strike="noStrike">
                          <a:solidFill>
                            <a:srgbClr val="FFFFFF"/>
                          </a:solidFill>
                          <a:effectLst/>
                          <a:latin typeface="Arial" panose="020B0604020202020204" pitchFamily="34" charset="0"/>
                        </a:rPr>
                        <a:t>x</a:t>
                      </a:r>
                    </a:p>
                  </a:txBody>
                  <a:tcPr marL="7882" marR="7882" marT="788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503639770"/>
                  </a:ext>
                </a:extLst>
              </a:tr>
              <a:tr h="165514">
                <a:tc>
                  <a:txBody>
                    <a:bodyPr/>
                    <a:lstStyle/>
                    <a:p>
                      <a:pPr algn="l" fontAlgn="b"/>
                      <a:r>
                        <a:rPr lang="en-US" sz="800" b="0" i="0" u="none" strike="noStrike">
                          <a:solidFill>
                            <a:srgbClr val="FFFFFF"/>
                          </a:solidFill>
                          <a:effectLst/>
                          <a:latin typeface="Arial" panose="020B0604020202020204" pitchFamily="34" charset="0"/>
                        </a:rPr>
                        <a:t>Number of Hours</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900" b="0" i="0" u="none" strike="noStrike">
                          <a:solidFill>
                            <a:srgbClr val="000000"/>
                          </a:solidFill>
                          <a:effectLst/>
                          <a:latin typeface="Calibri" panose="020F0502020204030204" pitchFamily="34" charset="0"/>
                        </a:rPr>
                        <a:t>9</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524595028"/>
                  </a:ext>
                </a:extLst>
              </a:tr>
              <a:tr h="165514">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800" b="1" i="0" u="none" strike="noStrike">
                          <a:solidFill>
                            <a:srgbClr val="FFFFFF"/>
                          </a:solidFill>
                          <a:effectLst/>
                          <a:latin typeface="Arial" panose="020B0604020202020204" pitchFamily="34" charset="0"/>
                        </a:rPr>
                        <a:t>x</a:t>
                      </a:r>
                    </a:p>
                  </a:txBody>
                  <a:tcPr marL="7882" marR="7882" marT="788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097774494"/>
                  </a:ext>
                </a:extLst>
              </a:tr>
              <a:tr h="285315">
                <a:tc>
                  <a:txBody>
                    <a:bodyPr/>
                    <a:lstStyle/>
                    <a:p>
                      <a:pPr algn="l" fontAlgn="b"/>
                      <a:r>
                        <a:rPr lang="en-US" sz="800" b="0" i="0" u="none" strike="noStrike">
                          <a:solidFill>
                            <a:srgbClr val="FFFFFF"/>
                          </a:solidFill>
                          <a:effectLst/>
                          <a:latin typeface="Arial" panose="020B0604020202020204" pitchFamily="34" charset="0"/>
                        </a:rPr>
                        <a:t>Effective Labor Rate</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             146.17 </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679647666"/>
                  </a:ext>
                </a:extLst>
              </a:tr>
              <a:tr h="165514">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700" b="0" i="1" u="none" strike="noStrike">
                          <a:solidFill>
                            <a:srgbClr val="FFFFFF"/>
                          </a:solidFill>
                          <a:effectLst/>
                          <a:latin typeface="Arial" panose="020B0604020202020204" pitchFamily="34" charset="0"/>
                        </a:rPr>
                        <a:t> </a:t>
                      </a:r>
                    </a:p>
                  </a:txBody>
                  <a:tcPr marL="7882" marR="7882" marT="788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998548619"/>
                  </a:ext>
                </a:extLst>
              </a:tr>
              <a:tr h="165514">
                <a:tc>
                  <a:txBody>
                    <a:bodyPr/>
                    <a:lstStyle/>
                    <a:p>
                      <a:pPr algn="l" fontAlgn="b"/>
                      <a:r>
                        <a:rPr lang="en-US" sz="800" b="0" i="0" u="none" strike="noStrike">
                          <a:solidFill>
                            <a:srgbClr val="FFFFFF"/>
                          </a:solidFill>
                          <a:effectLst/>
                          <a:latin typeface="Arial" panose="020B0604020202020204" pitchFamily="34" charset="0"/>
                        </a:rPr>
                        <a:t>FACILITY POTENTIAL</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          552,538 </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369081776"/>
                  </a:ext>
                </a:extLst>
              </a:tr>
              <a:tr h="173396">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3321727692"/>
                  </a:ext>
                </a:extLst>
              </a:tr>
              <a:tr h="165514">
                <a:tc>
                  <a:txBody>
                    <a:bodyPr/>
                    <a:lstStyle/>
                    <a:p>
                      <a:pPr algn="l" fontAlgn="b"/>
                      <a:endParaRPr lang="en-US" sz="900" b="0" i="0" u="none" strike="noStrike">
                        <a:solidFill>
                          <a:srgbClr val="000000"/>
                        </a:solidFill>
                        <a:effectLst/>
                        <a:latin typeface="Calibri" panose="020F0502020204030204" pitchFamily="34" charset="0"/>
                      </a:endParaRPr>
                    </a:p>
                  </a:txBody>
                  <a:tcPr marL="7882" marR="7882" marT="788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882" marR="7882" marT="788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882" marR="7882" marT="788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882" marR="7882" marT="788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17211830"/>
                  </a:ext>
                </a:extLst>
              </a:tr>
              <a:tr h="173396">
                <a:tc gridSpan="4">
                  <a:txBody>
                    <a:bodyPr/>
                    <a:lstStyle/>
                    <a:p>
                      <a:pPr algn="ctr" fontAlgn="b"/>
                      <a:r>
                        <a:rPr lang="en-US" sz="800" b="1" i="0" u="none" strike="noStrike">
                          <a:solidFill>
                            <a:srgbClr val="FFFFFF"/>
                          </a:solidFill>
                          <a:effectLst/>
                          <a:latin typeface="Arial" panose="020B0604020202020204" pitchFamily="34" charset="0"/>
                        </a:rPr>
                        <a:t>FACILITY UTILIZATION</a:t>
                      </a:r>
                    </a:p>
                  </a:txBody>
                  <a:tcPr marL="7882" marR="7882" marT="788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92207393"/>
                  </a:ext>
                </a:extLst>
              </a:tr>
              <a:tr h="157632">
                <a:tc>
                  <a:txBody>
                    <a:bodyPr/>
                    <a:lstStyle/>
                    <a:p>
                      <a:pPr algn="l" fontAlgn="b"/>
                      <a:r>
                        <a:rPr lang="en-US" sz="800" b="0" i="0" u="none" strike="noStrike">
                          <a:solidFill>
                            <a:srgbClr val="FFFFFF"/>
                          </a:solidFill>
                          <a:effectLst/>
                          <a:latin typeface="Arial" panose="020B0604020202020204" pitchFamily="34" charset="0"/>
                        </a:rPr>
                        <a:t>Total Labor Sales</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          230,107 </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370994730"/>
                  </a:ext>
                </a:extLst>
              </a:tr>
              <a:tr h="165514">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000" b="0" i="0" u="none" strike="noStrike">
                          <a:solidFill>
                            <a:srgbClr val="FFFFFF"/>
                          </a:solidFill>
                          <a:effectLst/>
                          <a:latin typeface="Arial" panose="020B0604020202020204" pitchFamily="34" charset="0"/>
                        </a:rPr>
                        <a:t>÷</a:t>
                      </a:r>
                    </a:p>
                  </a:txBody>
                  <a:tcPr marL="7882" marR="7882" marT="788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126860295"/>
                  </a:ext>
                </a:extLst>
              </a:tr>
              <a:tr h="157632">
                <a:tc>
                  <a:txBody>
                    <a:bodyPr/>
                    <a:lstStyle/>
                    <a:p>
                      <a:pPr algn="l" fontAlgn="b"/>
                      <a:r>
                        <a:rPr lang="en-US" sz="800" b="0" i="0" u="none" strike="noStrike">
                          <a:solidFill>
                            <a:srgbClr val="FFFFFF"/>
                          </a:solidFill>
                          <a:effectLst/>
                          <a:latin typeface="Arial" panose="020B0604020202020204" pitchFamily="34" charset="0"/>
                        </a:rPr>
                        <a:t>Facility Potential</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          552,538 </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870959174"/>
                  </a:ext>
                </a:extLst>
              </a:tr>
              <a:tr h="157632">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700" b="0" i="1" u="none" strike="noStrike">
                          <a:solidFill>
                            <a:srgbClr val="FFFFFF"/>
                          </a:solidFill>
                          <a:effectLst/>
                          <a:latin typeface="Arial" panose="020B0604020202020204" pitchFamily="34" charset="0"/>
                        </a:rPr>
                        <a:t>equals</a:t>
                      </a:r>
                    </a:p>
                  </a:txBody>
                  <a:tcPr marL="7882" marR="7882" marT="788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187882932"/>
                  </a:ext>
                </a:extLst>
              </a:tr>
              <a:tr h="260094">
                <a:tc>
                  <a:txBody>
                    <a:bodyPr/>
                    <a:lstStyle/>
                    <a:p>
                      <a:pPr algn="l" fontAlgn="b"/>
                      <a:r>
                        <a:rPr lang="en-US" sz="800" b="0" i="0" u="none" strike="noStrike">
                          <a:solidFill>
                            <a:srgbClr val="FFFFFF"/>
                          </a:solidFill>
                          <a:effectLst/>
                          <a:latin typeface="Arial" panose="020B0604020202020204" pitchFamily="34" charset="0"/>
                        </a:rPr>
                        <a:t>FACILITY UTILIZATION</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900" b="0" i="0" u="none" strike="noStrike">
                          <a:solidFill>
                            <a:srgbClr val="000000"/>
                          </a:solidFill>
                          <a:effectLst/>
                          <a:latin typeface="Calibri" panose="020F0502020204030204" pitchFamily="34" charset="0"/>
                        </a:rPr>
                        <a:t>41.65%</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751011958"/>
                  </a:ext>
                </a:extLst>
              </a:tr>
              <a:tr h="157632">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a:noFill/>
                    </a:lnR>
                    <a:lnT w="635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074367034"/>
                  </a:ext>
                </a:extLst>
              </a:tr>
              <a:tr h="246432">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dirty="0">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1810242248"/>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WE agreed that based off the sample size and market we have a lot of customers coming in strictly for oil change. We need to keep emphasizing the use and upselling of the alignment machine as well as looking for warranty work to decrease amount of single line RO</a:t>
            </a:r>
          </a:p>
        </p:txBody>
      </p:sp>
      <p:graphicFrame>
        <p:nvGraphicFramePr>
          <p:cNvPr id="7" name="Content Placeholder 6">
            <a:extLst>
              <a:ext uri="{FF2B5EF4-FFF2-40B4-BE49-F238E27FC236}">
                <a16:creationId xmlns:a16="http://schemas.microsoft.com/office/drawing/2014/main" id="{2B50A4B0-4B5B-AD85-3634-3E61D5290696}"/>
              </a:ext>
            </a:extLst>
          </p:cNvPr>
          <p:cNvGraphicFramePr>
            <a:graphicFrameLocks noGrp="1"/>
          </p:cNvGraphicFramePr>
          <p:nvPr>
            <p:ph sz="half" idx="2"/>
            <p:extLst>
              <p:ext uri="{D42A27DB-BD31-4B8C-83A1-F6EECF244321}">
                <p14:modId xmlns:p14="http://schemas.microsoft.com/office/powerpoint/2010/main" val="1196767466"/>
              </p:ext>
            </p:extLst>
          </p:nvPr>
        </p:nvGraphicFramePr>
        <p:xfrm>
          <a:off x="5076202" y="863125"/>
          <a:ext cx="6716996" cy="4571205"/>
        </p:xfrm>
        <a:graphic>
          <a:graphicData uri="http://schemas.openxmlformats.org/drawingml/2006/table">
            <a:tbl>
              <a:tblPr/>
              <a:tblGrid>
                <a:gridCol w="680084">
                  <a:extLst>
                    <a:ext uri="{9D8B030D-6E8A-4147-A177-3AD203B41FA5}">
                      <a16:colId xmlns:a16="http://schemas.microsoft.com/office/drawing/2014/main" val="4057261598"/>
                    </a:ext>
                  </a:extLst>
                </a:gridCol>
                <a:gridCol w="735981">
                  <a:extLst>
                    <a:ext uri="{9D8B030D-6E8A-4147-A177-3AD203B41FA5}">
                      <a16:colId xmlns:a16="http://schemas.microsoft.com/office/drawing/2014/main" val="3721234350"/>
                    </a:ext>
                  </a:extLst>
                </a:gridCol>
                <a:gridCol w="838459">
                  <a:extLst>
                    <a:ext uri="{9D8B030D-6E8A-4147-A177-3AD203B41FA5}">
                      <a16:colId xmlns:a16="http://schemas.microsoft.com/office/drawing/2014/main" val="2105600817"/>
                    </a:ext>
                  </a:extLst>
                </a:gridCol>
                <a:gridCol w="214274">
                  <a:extLst>
                    <a:ext uri="{9D8B030D-6E8A-4147-A177-3AD203B41FA5}">
                      <a16:colId xmlns:a16="http://schemas.microsoft.com/office/drawing/2014/main" val="3155499645"/>
                    </a:ext>
                  </a:extLst>
                </a:gridCol>
                <a:gridCol w="832249">
                  <a:extLst>
                    <a:ext uri="{9D8B030D-6E8A-4147-A177-3AD203B41FA5}">
                      <a16:colId xmlns:a16="http://schemas.microsoft.com/office/drawing/2014/main" val="2492298851"/>
                    </a:ext>
                  </a:extLst>
                </a:gridCol>
                <a:gridCol w="214274">
                  <a:extLst>
                    <a:ext uri="{9D8B030D-6E8A-4147-A177-3AD203B41FA5}">
                      <a16:colId xmlns:a16="http://schemas.microsoft.com/office/drawing/2014/main" val="2506488720"/>
                    </a:ext>
                  </a:extLst>
                </a:gridCol>
                <a:gridCol w="717349">
                  <a:extLst>
                    <a:ext uri="{9D8B030D-6E8A-4147-A177-3AD203B41FA5}">
                      <a16:colId xmlns:a16="http://schemas.microsoft.com/office/drawing/2014/main" val="1139986697"/>
                    </a:ext>
                  </a:extLst>
                </a:gridCol>
                <a:gridCol w="847777">
                  <a:extLst>
                    <a:ext uri="{9D8B030D-6E8A-4147-A177-3AD203B41FA5}">
                      <a16:colId xmlns:a16="http://schemas.microsoft.com/office/drawing/2014/main" val="1784327993"/>
                    </a:ext>
                  </a:extLst>
                </a:gridCol>
                <a:gridCol w="791878">
                  <a:extLst>
                    <a:ext uri="{9D8B030D-6E8A-4147-A177-3AD203B41FA5}">
                      <a16:colId xmlns:a16="http://schemas.microsoft.com/office/drawing/2014/main" val="2635183338"/>
                    </a:ext>
                  </a:extLst>
                </a:gridCol>
                <a:gridCol w="844671">
                  <a:extLst>
                    <a:ext uri="{9D8B030D-6E8A-4147-A177-3AD203B41FA5}">
                      <a16:colId xmlns:a16="http://schemas.microsoft.com/office/drawing/2014/main" val="1105126566"/>
                    </a:ext>
                  </a:extLst>
                </a:gridCol>
              </a:tblGrid>
              <a:tr h="195858">
                <a:tc gridSpan="9">
                  <a:txBody>
                    <a:bodyPr/>
                    <a:lstStyle/>
                    <a:p>
                      <a:pPr algn="ctr" fontAlgn="b"/>
                      <a:r>
                        <a:rPr lang="en-US" sz="800" b="1" i="0" u="none" strike="noStrike">
                          <a:effectLs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289988354"/>
                  </a:ext>
                </a:extLst>
              </a:tr>
              <a:tr h="135865">
                <a:tc gridSpan="9">
                  <a:txBody>
                    <a:bodyPr/>
                    <a:lstStyle/>
                    <a:p>
                      <a:pPr algn="ctr" fontAlgn="b"/>
                      <a:r>
                        <a:rPr lang="en-US" sz="800" b="1"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316702484"/>
                  </a:ext>
                </a:extLst>
              </a:tr>
              <a:tr h="108236">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600" b="1" i="0" u="none" strike="noStrike">
                          <a:effectLs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600" b="1" i="0" u="none" strike="noStrike">
                          <a:effectLs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682544792"/>
                  </a:ext>
                </a:extLst>
              </a:tr>
              <a:tr h="108236">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470815351"/>
                  </a:ext>
                </a:extLst>
              </a:tr>
              <a:tr h="203797">
                <a:tc>
                  <a:txBody>
                    <a:bodyPr/>
                    <a:lstStyle/>
                    <a:p>
                      <a:pPr algn="l" fontAlgn="b"/>
                      <a:r>
                        <a:rPr lang="en-US" sz="600" b="0" i="0" u="none" strike="noStrike">
                          <a:effectLs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4,189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43.00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97.41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882394125"/>
                  </a:ext>
                </a:extLst>
              </a:tr>
              <a:tr h="203797">
                <a:tc>
                  <a:txBody>
                    <a:bodyPr/>
                    <a:lstStyle/>
                    <a:p>
                      <a:pPr algn="l" fontAlgn="b"/>
                      <a:r>
                        <a:rPr lang="en-US" sz="600" b="0" i="0" u="none" strike="noStrike">
                          <a:effectLs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8,331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56.40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147.72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283702707"/>
                  </a:ext>
                </a:extLst>
              </a:tr>
              <a:tr h="203797">
                <a:tc>
                  <a:txBody>
                    <a:bodyPr/>
                    <a:lstStyle/>
                    <a:p>
                      <a:pPr algn="l" fontAlgn="b"/>
                      <a:r>
                        <a:rPr lang="en-US" sz="600" b="0" i="0" u="none" strike="noStrike">
                          <a:effectLs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7,231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40.90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176.81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773799308"/>
                  </a:ext>
                </a:extLst>
              </a:tr>
              <a:tr h="203797">
                <a:tc>
                  <a:txBody>
                    <a:bodyPr/>
                    <a:lstStyle/>
                    <a:p>
                      <a:pPr algn="l" fontAlgn="b"/>
                      <a:r>
                        <a:rPr lang="en-US" sz="600" b="0" i="0" u="none" strike="noStrike">
                          <a:effectLs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19,752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140.30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140.78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484805074"/>
                  </a:ext>
                </a:extLst>
              </a:tr>
              <a:tr h="815187">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160.50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525871191"/>
                  </a:ext>
                </a:extLst>
              </a:tr>
              <a:tr h="407593">
                <a:tc gridSpan="2">
                  <a:txBody>
                    <a:bodyPr/>
                    <a:lstStyle/>
                    <a:p>
                      <a:pPr algn="ctr" fontAlgn="b"/>
                      <a:r>
                        <a:rPr lang="en-US" sz="600" b="0" i="0" u="none" strike="noStrike">
                          <a:effectLst/>
                          <a:latin typeface="Arial" panose="020B0604020202020204" pitchFamily="34" charset="0"/>
                        </a:rPr>
                        <a:t>Total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600" b="0" i="0" u="none" strike="noStrike">
                          <a:effectLs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-19.72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257504712"/>
                  </a:ext>
                </a:extLst>
              </a:tr>
              <a:tr h="108236">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39099477"/>
                  </a:ext>
                </a:extLst>
              </a:tr>
              <a:tr h="128854">
                <a:tc gridSpan="8">
                  <a:txBody>
                    <a:bodyPr/>
                    <a:lstStyle/>
                    <a:p>
                      <a:pPr algn="l" fontAlgn="b"/>
                      <a:r>
                        <a:rPr lang="en-US" sz="700" b="1" i="0" u="none" strike="noStrike">
                          <a:effectLs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514384724"/>
                  </a:ext>
                </a:extLst>
              </a:tr>
              <a:tr h="108236">
                <a:tc gridSpan="2">
                  <a:txBody>
                    <a:bodyPr/>
                    <a:lstStyle/>
                    <a:p>
                      <a:pPr algn="l" fontAlgn="b"/>
                      <a:r>
                        <a:rPr lang="en-US" sz="6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12113.11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latin typeface="Arial" panose="020B0604020202020204" pitchFamily="34" charset="0"/>
                        </a:rPr>
                        <a:t>61.33%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103639214"/>
                  </a:ext>
                </a:extLst>
              </a:tr>
              <a:tr h="108236">
                <a:tc gridSpan="2">
                  <a:txBody>
                    <a:bodyPr/>
                    <a:lstStyle/>
                    <a:p>
                      <a:pPr algn="l" fontAlgn="b"/>
                      <a:r>
                        <a:rPr lang="en-US" sz="6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12113.11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latin typeface="Arial" panose="020B0604020202020204" pitchFamily="34" charset="0"/>
                        </a:rPr>
                        <a:t>86.34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815711902"/>
                  </a:ext>
                </a:extLst>
              </a:tr>
              <a:tr h="108236">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561354519"/>
                  </a:ext>
                </a:extLst>
              </a:tr>
              <a:tr h="128854">
                <a:tc gridSpan="8">
                  <a:txBody>
                    <a:bodyPr/>
                    <a:lstStyle/>
                    <a:p>
                      <a:pPr algn="l" fontAlgn="b"/>
                      <a:r>
                        <a:rPr lang="en-US" sz="700" b="1" i="0" u="none" strike="noStrike">
                          <a:effectLs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414736491"/>
                  </a:ext>
                </a:extLst>
              </a:tr>
              <a:tr h="108236">
                <a:tc gridSpan="2">
                  <a:txBody>
                    <a:bodyPr/>
                    <a:lstStyle/>
                    <a:p>
                      <a:pPr algn="l" fontAlgn="b"/>
                      <a:r>
                        <a:rPr lang="en-US" sz="600" b="0" i="0" u="none" strike="noStrike">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19,751.51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197.52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18561755"/>
                  </a:ext>
                </a:extLst>
              </a:tr>
              <a:tr h="103083">
                <a:tc gridSpan="2">
                  <a:txBody>
                    <a:bodyPr/>
                    <a:lstStyle/>
                    <a:p>
                      <a:pPr algn="l" fontAlgn="b"/>
                      <a:r>
                        <a:rPr lang="en-US" sz="600" b="0" i="0" u="none" strike="noStrike">
                          <a:effectLs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140.30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033974746"/>
                  </a:ext>
                </a:extLst>
              </a:tr>
              <a:tr h="103083">
                <a:tc gridSpan="2">
                  <a:txBody>
                    <a:bodyPr/>
                    <a:lstStyle/>
                    <a:p>
                      <a:pPr algn="l" fontAlgn="b"/>
                      <a:r>
                        <a:rPr lang="en-US" sz="600" b="0" i="0" u="none" strike="noStrike">
                          <a:effectLs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b"/>
                      <a:r>
                        <a:rPr lang="en-US" sz="600" b="0" i="0" u="none" strike="noStrike">
                          <a:effectLs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506950195"/>
                  </a:ext>
                </a:extLst>
              </a:tr>
              <a:tr h="103083">
                <a:tc gridSpan="2">
                  <a:txBody>
                    <a:bodyPr/>
                    <a:lstStyle/>
                    <a:p>
                      <a:pPr algn="l" fontAlgn="b"/>
                      <a:r>
                        <a:rPr lang="en-US" sz="600" b="0" i="0" u="none" strike="noStrike">
                          <a:effectLs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43.00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30.65%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588974029"/>
                  </a:ext>
                </a:extLst>
              </a:tr>
              <a:tr h="103083">
                <a:tc gridSpan="2">
                  <a:txBody>
                    <a:bodyPr/>
                    <a:lstStyle/>
                    <a:p>
                      <a:pPr algn="l" fontAlgn="b"/>
                      <a:r>
                        <a:rPr lang="en-US" sz="600" b="0" i="0" u="none" strike="noStrike">
                          <a:effectLs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56.40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40.20%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473194518"/>
                  </a:ext>
                </a:extLst>
              </a:tr>
              <a:tr h="103083">
                <a:tc gridSpan="2">
                  <a:txBody>
                    <a:bodyPr/>
                    <a:lstStyle/>
                    <a:p>
                      <a:pPr algn="l" fontAlgn="b"/>
                      <a:r>
                        <a:rPr lang="en-US" sz="600" b="0" i="0" u="none" strike="noStrike">
                          <a:effectLs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40.90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29.15%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314686448"/>
                  </a:ext>
                </a:extLst>
              </a:tr>
              <a:tr h="108236">
                <a:tc gridSpan="2">
                  <a:txBody>
                    <a:bodyPr/>
                    <a:lstStyle/>
                    <a:p>
                      <a:pPr algn="l" fontAlgn="b"/>
                      <a:r>
                        <a:rPr lang="en-US" sz="600" b="0" i="0" u="none" strike="noStrike">
                          <a:effectLs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139055366"/>
                  </a:ext>
                </a:extLst>
              </a:tr>
              <a:tr h="108236">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874134338"/>
                  </a:ext>
                </a:extLst>
              </a:tr>
              <a:tr h="128854">
                <a:tc gridSpan="8">
                  <a:txBody>
                    <a:bodyPr/>
                    <a:lstStyle/>
                    <a:p>
                      <a:pPr algn="l" fontAlgn="b"/>
                      <a:r>
                        <a:rPr lang="en-US" sz="700" b="1" i="0" u="none" strike="noStrike">
                          <a:effectLs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2529701304"/>
                  </a:ext>
                </a:extLst>
              </a:tr>
              <a:tr h="118546">
                <a:tc>
                  <a:txBody>
                    <a:bodyPr/>
                    <a:lstStyle/>
                    <a:p>
                      <a:pPr algn="ctr" fontAlgn="b"/>
                      <a:r>
                        <a:rPr lang="en-US" sz="600" b="1" i="0" u="none" strike="noStrike">
                          <a:effectLs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1105288289"/>
                  </a:ext>
                </a:extLst>
              </a:tr>
              <a:tr h="108236">
                <a:tc>
                  <a:txBody>
                    <a:bodyPr/>
                    <a:lstStyle/>
                    <a:p>
                      <a:pPr algn="ctr" fontAlgn="b"/>
                      <a:r>
                        <a:rPr lang="en-US" sz="600" b="1" i="0" u="none" strike="noStrike">
                          <a:effectLs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64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600" b="1" i="0" u="none" strike="noStrike">
                          <a:effectLst/>
                          <a:latin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191307958"/>
                  </a:ext>
                </a:extLst>
              </a:tr>
              <a:tr h="98631">
                <a:tc>
                  <a:txBody>
                    <a:bodyPr/>
                    <a:lstStyle/>
                    <a:p>
                      <a:pPr algn="ctr" fontAlgn="b"/>
                      <a:r>
                        <a:rPr lang="en-US" sz="600" b="1" i="0" u="none" strike="noStrike">
                          <a:effectLs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13.00%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dirty="0">
                          <a:effectLst/>
                          <a:latin typeface="Arial" panose="020B0604020202020204" pitchFamily="34" charset="0"/>
                        </a:rPr>
                        <a:t>64.00%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398544005"/>
                  </a:ext>
                </a:extLst>
              </a:tr>
            </a:tbl>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r>
              <a:rPr lang="en-US" dirty="0"/>
              <a:t>New Strong ownership</a:t>
            </a:r>
          </a:p>
          <a:p>
            <a:r>
              <a:rPr lang="en-US" dirty="0"/>
              <a:t>Management</a:t>
            </a:r>
          </a:p>
          <a:p>
            <a:r>
              <a:rPr lang="en-US" dirty="0"/>
              <a:t>Tenured staff</a:t>
            </a:r>
          </a:p>
          <a:p>
            <a:r>
              <a:rPr lang="en-US" dirty="0"/>
              <a:t>Large facility</a:t>
            </a:r>
          </a:p>
          <a:p>
            <a:r>
              <a:rPr lang="en-US" dirty="0"/>
              <a:t>Advertising</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Young advisors</a:t>
            </a:r>
          </a:p>
          <a:p>
            <a:r>
              <a:rPr lang="en-US" dirty="0"/>
              <a:t>Young techs</a:t>
            </a:r>
          </a:p>
          <a:p>
            <a:r>
              <a:rPr lang="en-US" dirty="0"/>
              <a:t>Long car wash</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229</TotalTime>
  <Words>1509</Words>
  <Application>Microsoft Office PowerPoint</Application>
  <PresentationFormat>Widescreen</PresentationFormat>
  <Paragraphs>649</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Uli De Martino</cp:lastModifiedBy>
  <cp:revision>14</cp:revision>
  <dcterms:created xsi:type="dcterms:W3CDTF">2022-12-04T13:10:55Z</dcterms:created>
  <dcterms:modified xsi:type="dcterms:W3CDTF">2024-03-29T15:01:15Z</dcterms:modified>
</cp:coreProperties>
</file>