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7" d="100"/>
          <a:sy n="97" d="100"/>
        </p:scale>
        <p:origin x="37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erine Mayo" userId="68f4e9fe-87ec-4472-bac2-b18901ea9ffb" providerId="ADAL" clId="{C7E7765E-1412-4D3C-B102-EECA3B5D8E96}"/>
    <pc:docChg chg="undo custSel modSld">
      <pc:chgData name="Katherine Mayo" userId="68f4e9fe-87ec-4472-bac2-b18901ea9ffb" providerId="ADAL" clId="{C7E7765E-1412-4D3C-B102-EECA3B5D8E96}" dt="2024-04-01T20:47:41.588" v="9931" actId="20577"/>
      <pc:docMkLst>
        <pc:docMk/>
      </pc:docMkLst>
      <pc:sldChg chg="modSp mod">
        <pc:chgData name="Katherine Mayo" userId="68f4e9fe-87ec-4472-bac2-b18901ea9ffb" providerId="ADAL" clId="{C7E7765E-1412-4D3C-B102-EECA3B5D8E96}" dt="2024-03-29T21:32:36.203" v="5011" actId="20577"/>
        <pc:sldMkLst>
          <pc:docMk/>
          <pc:sldMk cId="4167117408" sldId="258"/>
        </pc:sldMkLst>
        <pc:spChg chg="mod">
          <ac:chgData name="Katherine Mayo" userId="68f4e9fe-87ec-4472-bac2-b18901ea9ffb" providerId="ADAL" clId="{C7E7765E-1412-4D3C-B102-EECA3B5D8E96}" dt="2024-03-29T21:32:36.203" v="5011" actId="20577"/>
          <ac:spMkLst>
            <pc:docMk/>
            <pc:sldMk cId="4167117408" sldId="258"/>
            <ac:spMk id="3" creationId="{DC1AC215-6A1E-4C59-EFD0-D293BFB95537}"/>
          </ac:spMkLst>
        </pc:spChg>
      </pc:sldChg>
      <pc:sldChg chg="modSp mod">
        <pc:chgData name="Katherine Mayo" userId="68f4e9fe-87ec-4472-bac2-b18901ea9ffb" providerId="ADAL" clId="{C7E7765E-1412-4D3C-B102-EECA3B5D8E96}" dt="2024-03-29T21:02:56.034" v="1014" actId="20577"/>
        <pc:sldMkLst>
          <pc:docMk/>
          <pc:sldMk cId="2924363353" sldId="259"/>
        </pc:sldMkLst>
        <pc:spChg chg="mod">
          <ac:chgData name="Katherine Mayo" userId="68f4e9fe-87ec-4472-bac2-b18901ea9ffb" providerId="ADAL" clId="{C7E7765E-1412-4D3C-B102-EECA3B5D8E96}" dt="2024-03-29T21:02:56.034" v="1014" actId="20577"/>
          <ac:spMkLst>
            <pc:docMk/>
            <pc:sldMk cId="2924363353" sldId="259"/>
            <ac:spMk id="3" creationId="{0CC31931-4847-F763-D4D1-1433E7E0CE49}"/>
          </ac:spMkLst>
        </pc:spChg>
      </pc:sldChg>
      <pc:sldChg chg="modSp mod">
        <pc:chgData name="Katherine Mayo" userId="68f4e9fe-87ec-4472-bac2-b18901ea9ffb" providerId="ADAL" clId="{C7E7765E-1412-4D3C-B102-EECA3B5D8E96}" dt="2024-03-30T17:55:45.663" v="7399" actId="20577"/>
        <pc:sldMkLst>
          <pc:docMk/>
          <pc:sldMk cId="3985272254" sldId="265"/>
        </pc:sldMkLst>
        <pc:spChg chg="mod">
          <ac:chgData name="Katherine Mayo" userId="68f4e9fe-87ec-4472-bac2-b18901ea9ffb" providerId="ADAL" clId="{C7E7765E-1412-4D3C-B102-EECA3B5D8E96}" dt="2024-03-30T17:55:45.663" v="7399" actId="20577"/>
          <ac:spMkLst>
            <pc:docMk/>
            <pc:sldMk cId="3985272254" sldId="265"/>
            <ac:spMk id="3" creationId="{203A9D90-6288-FF85-A14B-EAAC61E0E9A8}"/>
          </ac:spMkLst>
        </pc:spChg>
      </pc:sldChg>
      <pc:sldChg chg="modSp mod">
        <pc:chgData name="Katherine Mayo" userId="68f4e9fe-87ec-4472-bac2-b18901ea9ffb" providerId="ADAL" clId="{C7E7765E-1412-4D3C-B102-EECA3B5D8E96}" dt="2024-03-30T17:53:22.545" v="6902" actId="20577"/>
        <pc:sldMkLst>
          <pc:docMk/>
          <pc:sldMk cId="4226099158" sldId="266"/>
        </pc:sldMkLst>
        <pc:spChg chg="mod">
          <ac:chgData name="Katherine Mayo" userId="68f4e9fe-87ec-4472-bac2-b18901ea9ffb" providerId="ADAL" clId="{C7E7765E-1412-4D3C-B102-EECA3B5D8E96}" dt="2024-03-30T17:53:22.545" v="6902" actId="20577"/>
          <ac:spMkLst>
            <pc:docMk/>
            <pc:sldMk cId="4226099158" sldId="266"/>
            <ac:spMk id="3" creationId="{203A9D90-6288-FF85-A14B-EAAC61E0E9A8}"/>
          </ac:spMkLst>
        </pc:spChg>
      </pc:sldChg>
      <pc:sldChg chg="modSp mod">
        <pc:chgData name="Katherine Mayo" userId="68f4e9fe-87ec-4472-bac2-b18901ea9ffb" providerId="ADAL" clId="{C7E7765E-1412-4D3C-B102-EECA3B5D8E96}" dt="2024-03-30T17:59:59.338" v="8439" actId="20577"/>
        <pc:sldMkLst>
          <pc:docMk/>
          <pc:sldMk cId="850427537" sldId="267"/>
        </pc:sldMkLst>
        <pc:spChg chg="mod">
          <ac:chgData name="Katherine Mayo" userId="68f4e9fe-87ec-4472-bac2-b18901ea9ffb" providerId="ADAL" clId="{C7E7765E-1412-4D3C-B102-EECA3B5D8E96}" dt="2024-03-30T17:59:59.338" v="8439" actId="20577"/>
          <ac:spMkLst>
            <pc:docMk/>
            <pc:sldMk cId="850427537" sldId="267"/>
            <ac:spMk id="3" creationId="{203A9D90-6288-FF85-A14B-EAAC61E0E9A8}"/>
          </ac:spMkLst>
        </pc:spChg>
      </pc:sldChg>
      <pc:sldChg chg="modSp mod">
        <pc:chgData name="Katherine Mayo" userId="68f4e9fe-87ec-4472-bac2-b18901ea9ffb" providerId="ADAL" clId="{C7E7765E-1412-4D3C-B102-EECA3B5D8E96}" dt="2024-03-30T18:03:43.235" v="8841" actId="2165"/>
        <pc:sldMkLst>
          <pc:docMk/>
          <pc:sldMk cId="3364109993" sldId="268"/>
        </pc:sldMkLst>
        <pc:spChg chg="mod">
          <ac:chgData name="Katherine Mayo" userId="68f4e9fe-87ec-4472-bac2-b18901ea9ffb" providerId="ADAL" clId="{C7E7765E-1412-4D3C-B102-EECA3B5D8E96}" dt="2024-03-30T18:02:19.564" v="8714" actId="1076"/>
          <ac:spMkLst>
            <pc:docMk/>
            <pc:sldMk cId="3364109993" sldId="268"/>
            <ac:spMk id="2" creationId="{103DC290-7A27-95C0-53A2-21B3816BBA33}"/>
          </ac:spMkLst>
        </pc:spChg>
        <pc:spChg chg="mod">
          <ac:chgData name="Katherine Mayo" userId="68f4e9fe-87ec-4472-bac2-b18901ea9ffb" providerId="ADAL" clId="{C7E7765E-1412-4D3C-B102-EECA3B5D8E96}" dt="2024-03-30T18:02:22.283" v="8715" actId="1076"/>
          <ac:spMkLst>
            <pc:docMk/>
            <pc:sldMk cId="3364109993" sldId="268"/>
            <ac:spMk id="3" creationId="{203A9D90-6288-FF85-A14B-EAAC61E0E9A8}"/>
          </ac:spMkLst>
        </pc:spChg>
        <pc:graphicFrameChg chg="mod modGraphic">
          <ac:chgData name="Katherine Mayo" userId="68f4e9fe-87ec-4472-bac2-b18901ea9ffb" providerId="ADAL" clId="{C7E7765E-1412-4D3C-B102-EECA3B5D8E96}" dt="2024-03-30T18:03:43.235" v="8841" actId="2165"/>
          <ac:graphicFrameMkLst>
            <pc:docMk/>
            <pc:sldMk cId="3364109993" sldId="268"/>
            <ac:graphicFrameMk id="4" creationId="{BC8B6778-11BB-9A9A-F0BF-8949F85F8237}"/>
          </ac:graphicFrameMkLst>
        </pc:graphicFrameChg>
      </pc:sldChg>
      <pc:sldChg chg="modSp mod">
        <pc:chgData name="Katherine Mayo" userId="68f4e9fe-87ec-4472-bac2-b18901ea9ffb" providerId="ADAL" clId="{C7E7765E-1412-4D3C-B102-EECA3B5D8E96}" dt="2024-04-01T20:47:41.588" v="9931" actId="20577"/>
        <pc:sldMkLst>
          <pc:docMk/>
          <pc:sldMk cId="3799370086" sldId="269"/>
        </pc:sldMkLst>
        <pc:spChg chg="mod">
          <ac:chgData name="Katherine Mayo" userId="68f4e9fe-87ec-4472-bac2-b18901ea9ffb" providerId="ADAL" clId="{C7E7765E-1412-4D3C-B102-EECA3B5D8E96}" dt="2024-04-01T20:47:41.588" v="9931" actId="20577"/>
          <ac:spMkLst>
            <pc:docMk/>
            <pc:sldMk cId="3799370086" sldId="269"/>
            <ac:spMk id="3" creationId="{203A9D90-6288-FF85-A14B-EAAC61E0E9A8}"/>
          </ac:spMkLst>
        </pc:spChg>
      </pc:sldChg>
      <pc:sldChg chg="modSp mod">
        <pc:chgData name="Katherine Mayo" userId="68f4e9fe-87ec-4472-bac2-b18901ea9ffb" providerId="ADAL" clId="{C7E7765E-1412-4D3C-B102-EECA3B5D8E96}" dt="2024-03-29T21:08:39.915" v="1772" actId="20577"/>
        <pc:sldMkLst>
          <pc:docMk/>
          <pc:sldMk cId="3887641486" sldId="270"/>
        </pc:sldMkLst>
        <pc:spChg chg="mod">
          <ac:chgData name="Katherine Mayo" userId="68f4e9fe-87ec-4472-bac2-b18901ea9ffb" providerId="ADAL" clId="{C7E7765E-1412-4D3C-B102-EECA3B5D8E96}" dt="2024-03-29T21:08:39.915" v="1772" actId="20577"/>
          <ac:spMkLst>
            <pc:docMk/>
            <pc:sldMk cId="3887641486" sldId="270"/>
            <ac:spMk id="3" creationId="{0CC31931-4847-F763-D4D1-1433E7E0CE49}"/>
          </ac:spMkLst>
        </pc:spChg>
      </pc:sldChg>
      <pc:sldChg chg="modSp mod">
        <pc:chgData name="Katherine Mayo" userId="68f4e9fe-87ec-4472-bac2-b18901ea9ffb" providerId="ADAL" clId="{C7E7765E-1412-4D3C-B102-EECA3B5D8E96}" dt="2024-03-29T21:13:10.707" v="2597" actId="20577"/>
        <pc:sldMkLst>
          <pc:docMk/>
          <pc:sldMk cId="1306592365" sldId="271"/>
        </pc:sldMkLst>
        <pc:spChg chg="mod">
          <ac:chgData name="Katherine Mayo" userId="68f4e9fe-87ec-4472-bac2-b18901ea9ffb" providerId="ADAL" clId="{C7E7765E-1412-4D3C-B102-EECA3B5D8E96}" dt="2024-03-29T21:13:10.707" v="2597" actId="20577"/>
          <ac:spMkLst>
            <pc:docMk/>
            <pc:sldMk cId="1306592365" sldId="271"/>
            <ac:spMk id="3" creationId="{0CC31931-4847-F763-D4D1-1433E7E0CE49}"/>
          </ac:spMkLst>
        </pc:spChg>
        <pc:picChg chg="mod">
          <ac:chgData name="Katherine Mayo" userId="68f4e9fe-87ec-4472-bac2-b18901ea9ffb" providerId="ADAL" clId="{C7E7765E-1412-4D3C-B102-EECA3B5D8E96}" dt="2024-03-29T21:09:05.837" v="1802" actId="1076"/>
          <ac:picMkLst>
            <pc:docMk/>
            <pc:sldMk cId="1306592365" sldId="271"/>
            <ac:picMk id="8" creationId="{39A45CAA-25DC-64E9-3F92-17EE2A87C376}"/>
          </ac:picMkLst>
        </pc:picChg>
      </pc:sldChg>
      <pc:sldChg chg="modSp mod">
        <pc:chgData name="Katherine Mayo" userId="68f4e9fe-87ec-4472-bac2-b18901ea9ffb" providerId="ADAL" clId="{C7E7765E-1412-4D3C-B102-EECA3B5D8E96}" dt="2024-03-29T21:19:01.587" v="3244" actId="14100"/>
        <pc:sldMkLst>
          <pc:docMk/>
          <pc:sldMk cId="1901477980" sldId="272"/>
        </pc:sldMkLst>
        <pc:spChg chg="mod">
          <ac:chgData name="Katherine Mayo" userId="68f4e9fe-87ec-4472-bac2-b18901ea9ffb" providerId="ADAL" clId="{C7E7765E-1412-4D3C-B102-EECA3B5D8E96}" dt="2024-03-29T21:16:31.346" v="3243" actId="1076"/>
          <ac:spMkLst>
            <pc:docMk/>
            <pc:sldMk cId="1901477980" sldId="272"/>
            <ac:spMk id="3" creationId="{0CC31931-4847-F763-D4D1-1433E7E0CE49}"/>
          </ac:spMkLst>
        </pc:spChg>
        <pc:picChg chg="mod">
          <ac:chgData name="Katherine Mayo" userId="68f4e9fe-87ec-4472-bac2-b18901ea9ffb" providerId="ADAL" clId="{C7E7765E-1412-4D3C-B102-EECA3B5D8E96}" dt="2024-03-29T21:19:01.587" v="3244" actId="14100"/>
          <ac:picMkLst>
            <pc:docMk/>
            <pc:sldMk cId="1901477980" sldId="272"/>
            <ac:picMk id="8" creationId="{0D1BD3F1-81FC-73C3-385A-9911A33FFBDE}"/>
          </ac:picMkLst>
        </pc:picChg>
      </pc:sldChg>
      <pc:sldChg chg="modSp mod">
        <pc:chgData name="Katherine Mayo" userId="68f4e9fe-87ec-4472-bac2-b18901ea9ffb" providerId="ADAL" clId="{C7E7765E-1412-4D3C-B102-EECA3B5D8E96}" dt="2024-03-29T21:25:31.041" v="4188" actId="20577"/>
        <pc:sldMkLst>
          <pc:docMk/>
          <pc:sldMk cId="3333452679" sldId="273"/>
        </pc:sldMkLst>
        <pc:spChg chg="mod">
          <ac:chgData name="Katherine Mayo" userId="68f4e9fe-87ec-4472-bac2-b18901ea9ffb" providerId="ADAL" clId="{C7E7765E-1412-4D3C-B102-EECA3B5D8E96}" dt="2024-03-29T21:25:31.041" v="4188" actId="20577"/>
          <ac:spMkLst>
            <pc:docMk/>
            <pc:sldMk cId="3333452679" sldId="273"/>
            <ac:spMk id="3" creationId="{0CC31931-4847-F763-D4D1-1433E7E0CE49}"/>
          </ac:spMkLst>
        </pc:spChg>
        <pc:picChg chg="mod">
          <ac:chgData name="Katherine Mayo" userId="68f4e9fe-87ec-4472-bac2-b18901ea9ffb" providerId="ADAL" clId="{C7E7765E-1412-4D3C-B102-EECA3B5D8E96}" dt="2024-03-29T21:22:39.124" v="3612" actId="1076"/>
          <ac:picMkLst>
            <pc:docMk/>
            <pc:sldMk cId="3333452679" sldId="273"/>
            <ac:picMk id="8" creationId="{4C9C2CCB-4D11-DDC7-5FD9-3E771211D5B2}"/>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Cadillac of Jackson</a:t>
            </a:r>
          </a:p>
          <a:p>
            <a:pPr algn="ctr"/>
            <a:r>
              <a:rPr lang="en-US" sz="3200" dirty="0"/>
              <a:t>Jon Hill/Katherine Mayo</a:t>
            </a:r>
          </a:p>
          <a:p>
            <a:pPr algn="ctr"/>
            <a:r>
              <a:rPr lang="en-US" sz="3200" dirty="0"/>
              <a:t>Class N436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More outreach possibilities in our community as a Brand Ambassador.</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area is growing and there is an opportunity for more visibility in our community.</a:t>
            </a:r>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Social media impressions from previous employees and disgruntled customers.</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Other dealerships/repair facilities poaching staff.</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Our objectives for our service department involve our director, manager, advisors, and technicians being held accountable for their respective actions.  To that end, we are would like to set individual and department goals when it comes to the training necessary to increase our product knowledge in the ever-changing world of automotive technology.</a:t>
            </a:r>
          </a:p>
          <a:p>
            <a:pPr marL="0" indent="0">
              <a:buNone/>
            </a:pPr>
            <a:r>
              <a:rPr lang="en-US" dirty="0"/>
              <a:t>A secondary objective is to improve our community outreach and increase the recruiting potential for our service department, whether those recruits/hires are for technicians, service advisors, clerical, or runners.</a:t>
            </a:r>
          </a:p>
          <a:p>
            <a:pPr marL="0" indent="0">
              <a:buNone/>
            </a:pPr>
            <a:r>
              <a:rPr lang="en-US" dirty="0"/>
              <a:t>Thirdly, our objective is ultimately higher gross profit for the department.  Without the other two objectives, higher gross profit is just a pipe dream.</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In order to work on our objective of self-accountability, we are going to give each employee goals and objectives to complete.  By having the Service Director check in with them weekly, giving positive affirmations and encouragements when needed, we should see the employees flourish.</a:t>
            </a:r>
          </a:p>
          <a:p>
            <a:pPr marL="0" indent="0">
              <a:buNone/>
            </a:pPr>
            <a:r>
              <a:rPr lang="en-US" dirty="0"/>
              <a:t>Concerning training, we will monitor testing in the manufacturer's website.  We also intend to schedule trainers from different entities to come to the dealership and perform workshops.</a:t>
            </a:r>
          </a:p>
          <a:p>
            <a:pPr marL="0" indent="0">
              <a:buNone/>
            </a:pPr>
            <a:r>
              <a:rPr lang="en-US" dirty="0"/>
              <a:t>Regarding recruiting strategies, we are enrolled with Paycom and will use their site to reach more qualified applicants.  Additionally, we will search out programs in our area that cater to those who want to pursue this type of career and begin to have a bigger presence in those programs.</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With the ultimate goal of a higher gross profit and plans in the works for achieving the first and second objectives, we can focus a little more on the brass tacks of tactics for the ultimate objective.  Higher gross profit for the service department.</a:t>
            </a:r>
          </a:p>
          <a:p>
            <a:r>
              <a:rPr lang="en-US" dirty="0"/>
              <a:t>The parts manager, recently hired, will be responsible for giving parts counter metrics and maintaining them with every repair order handled from the service department.</a:t>
            </a:r>
          </a:p>
          <a:p>
            <a:r>
              <a:rPr lang="en-US" dirty="0"/>
              <a:t>The service director will have weekly meetings on new subject matters as it pertains to repairs and EV technologies. </a:t>
            </a:r>
          </a:p>
          <a:p>
            <a:r>
              <a:rPr lang="en-US" dirty="0"/>
              <a:t>Utilizing our Paycom website, we will review and keep abreast of what our market holds as far as qualified applicants are concerned.  This will help us identify what would make our dealership more appealing as a career versus a different location.</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08508" y="219040"/>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08508" y="948645"/>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65487928"/>
              </p:ext>
            </p:extLst>
          </p:nvPr>
        </p:nvGraphicFramePr>
        <p:xfrm>
          <a:off x="608508" y="1336843"/>
          <a:ext cx="9132492" cy="37654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Maintain Parts RO GP% set up</a:t>
                      </a:r>
                    </a:p>
                  </a:txBody>
                  <a:tcPr/>
                </a:tc>
                <a:tc>
                  <a:txBody>
                    <a:bodyPr/>
                    <a:lstStyle/>
                    <a:p>
                      <a:r>
                        <a:rPr lang="en-US" dirty="0"/>
                        <a:t>Parts Counter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Boost Parts RP GP% with competitive pricing</a:t>
                      </a:r>
                    </a:p>
                  </a:txBody>
                  <a:tcPr/>
                </a:tc>
                <a:tc>
                  <a:txBody>
                    <a:bodyPr/>
                    <a:lstStyle/>
                    <a:p>
                      <a:r>
                        <a:rPr lang="en-US" dirty="0"/>
                        <a:t>Parts Manager</a:t>
                      </a:r>
                    </a:p>
                  </a:txBody>
                  <a:tcPr/>
                </a:tc>
                <a:tc>
                  <a:txBody>
                    <a:bodyPr/>
                    <a:lstStyle/>
                    <a:p>
                      <a:r>
                        <a:rPr lang="en-US" dirty="0"/>
                        <a:t>Weekly/Monthly</a:t>
                      </a:r>
                    </a:p>
                  </a:txBody>
                  <a:tcPr/>
                </a:tc>
                <a:extLst>
                  <a:ext uri="{0D108BD9-81ED-4DB2-BD59-A6C34878D82A}">
                    <a16:rowId xmlns:a16="http://schemas.microsoft.com/office/drawing/2014/main" val="107845787"/>
                  </a:ext>
                </a:extLst>
              </a:tr>
              <a:tr h="565004">
                <a:tc>
                  <a:txBody>
                    <a:bodyPr/>
                    <a:lstStyle/>
                    <a:p>
                      <a:r>
                        <a:rPr lang="en-US" dirty="0"/>
                        <a:t>Training</a:t>
                      </a:r>
                    </a:p>
                  </a:txBody>
                  <a:tcPr/>
                </a:tc>
                <a:tc>
                  <a:txBody>
                    <a:bodyPr/>
                    <a:lstStyle/>
                    <a:p>
                      <a:r>
                        <a:rPr lang="en-US" dirty="0"/>
                        <a:t>Individuals</a:t>
                      </a:r>
                    </a:p>
                  </a:txBody>
                  <a:tcPr/>
                </a:tc>
                <a:tc>
                  <a:txBody>
                    <a:bodyPr/>
                    <a:lstStyle/>
                    <a:p>
                      <a:r>
                        <a:rPr lang="en-US" dirty="0"/>
                        <a:t>Training to be completed quarterly</a:t>
                      </a:r>
                    </a:p>
                  </a:txBody>
                  <a:tcPr/>
                </a:tc>
                <a:extLst>
                  <a:ext uri="{0D108BD9-81ED-4DB2-BD59-A6C34878D82A}">
                    <a16:rowId xmlns:a16="http://schemas.microsoft.com/office/drawing/2014/main" val="1530126605"/>
                  </a:ext>
                </a:extLst>
              </a:tr>
              <a:tr h="565004">
                <a:tc>
                  <a:txBody>
                    <a:bodyPr/>
                    <a:lstStyle/>
                    <a:p>
                      <a:r>
                        <a:rPr lang="en-US" dirty="0"/>
                        <a:t>ASE Training</a:t>
                      </a:r>
                    </a:p>
                  </a:txBody>
                  <a:tcPr/>
                </a:tc>
                <a:tc>
                  <a:txBody>
                    <a:bodyPr/>
                    <a:lstStyle/>
                    <a:p>
                      <a:r>
                        <a:rPr lang="en-US" dirty="0"/>
                        <a:t>Service Director</a:t>
                      </a:r>
                    </a:p>
                  </a:txBody>
                  <a:tcPr/>
                </a:tc>
                <a:tc>
                  <a:txBody>
                    <a:bodyPr/>
                    <a:lstStyle/>
                    <a:p>
                      <a:r>
                        <a:rPr lang="en-US" dirty="0"/>
                        <a:t>Monthly</a:t>
                      </a:r>
                    </a:p>
                  </a:txBody>
                  <a:tcPr/>
                </a:tc>
                <a:extLst>
                  <a:ext uri="{0D108BD9-81ED-4DB2-BD59-A6C34878D82A}">
                    <a16:rowId xmlns:a16="http://schemas.microsoft.com/office/drawing/2014/main" val="1950345431"/>
                  </a:ext>
                </a:extLst>
              </a:tr>
              <a:tr h="565004">
                <a:tc>
                  <a:txBody>
                    <a:bodyPr/>
                    <a:lstStyle/>
                    <a:p>
                      <a:r>
                        <a:rPr lang="en-US" dirty="0"/>
                        <a:t>Review Applicants/Potential hires</a:t>
                      </a:r>
                    </a:p>
                  </a:txBody>
                  <a:tcPr/>
                </a:tc>
                <a:tc>
                  <a:txBody>
                    <a:bodyPr/>
                    <a:lstStyle/>
                    <a:p>
                      <a:r>
                        <a:rPr lang="en-US" dirty="0"/>
                        <a:t>General Manager/Controller</a:t>
                      </a:r>
                    </a:p>
                  </a:txBody>
                  <a:tcPr/>
                </a:tc>
                <a:tc>
                  <a:txBody>
                    <a:bodyPr/>
                    <a:lstStyle/>
                    <a:p>
                      <a:r>
                        <a:rPr lang="en-US" dirty="0"/>
                        <a:t>Semi-Monthly</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In conclusion, we are making strides in the right direction, but need to continue working on our weaknesses.  Improving our Service Department means that we will need to improve as managers and stewards of both our technicians’ time and the knowledge of our service advisors.  By having a clear mission statement and goal with our staff, we can hold people accountable to that goal of a higher level of customer service and a greater depth of product knowledge.</a:t>
            </a:r>
          </a:p>
          <a:p>
            <a:pPr marL="0" indent="0">
              <a:buNone/>
            </a:pPr>
            <a:r>
              <a:rPr lang="en-US" dirty="0"/>
              <a:t>     In stepping up to improve our visibility and footprint in our market, we will      increase awareness of our facility, which should help increase our productivity and facility usage.  We feel that along with our new all-inclusive payroll system and updated advertising, we will be able to bring on new talent in our department to handle the new business that is sure to follow.</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778900" cy="388077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a:t>
            </a:r>
            <a:r>
              <a:rPr lang="en-US" dirty="0">
                <a:solidFill>
                  <a:srgbClr val="221E1F"/>
                </a:solidFill>
                <a:latin typeface="Calibri" panose="020F0502020204030204" pitchFamily="34" charset="0"/>
              </a:rPr>
              <a:t>we utilize television, websites, OTT, and social media to market the dealership in general. However, the attention on the Service department has been lacking.</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One of our goals is to create an overall awareness of the service we can provide for General Motors owners, not just Cadillac.  This is in addition to shifting some focus off of the “vehicle selling” side of the business and putting a little spotlight on our service department.</a:t>
            </a:r>
          </a:p>
          <a:p>
            <a:r>
              <a:rPr lang="en-US" sz="1800" b="0" i="0" u="none" strike="noStrike" baseline="0" dirty="0">
                <a:solidFill>
                  <a:srgbClr val="221E1F"/>
                </a:solidFill>
                <a:latin typeface="Calibri" panose="020F0502020204030204" pitchFamily="34" charset="0"/>
              </a:rPr>
              <a:t>We plan to meet with the representatives from the local TV stations and LMA Accounts to strategize a marketing plan that will maximize our exposure in our market.</a:t>
            </a:r>
          </a:p>
          <a:p>
            <a:r>
              <a:rPr lang="en-US" sz="1800" b="0" i="0" u="none" strike="noStrike" baseline="0" dirty="0">
                <a:solidFill>
                  <a:srgbClr val="221E1F"/>
                </a:solidFill>
                <a:latin typeface="Calibri" panose="020F0502020204030204" pitchFamily="34" charset="0"/>
              </a:rPr>
              <a:t>In order to evaluate the effectiveness of our changes, we plan to monitor the media and google account analytics that are provided through our advertising accounts.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hav</a:t>
            </a:r>
            <a:r>
              <a:rPr lang="en-US" dirty="0">
                <a:solidFill>
                  <a:srgbClr val="221E1F"/>
                </a:solidFill>
                <a:latin typeface="Calibri" panose="020F0502020204030204" pitchFamily="34" charset="0"/>
              </a:rPr>
              <a:t>e a three-tier system of pay for our techs: A=premium, B=midgrade, and quick lube techs are paid at their skill level.</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 is to increase our gross per RO.</a:t>
            </a:r>
          </a:p>
          <a:p>
            <a:r>
              <a:rPr lang="en-US" sz="1800" b="0" i="0" u="none" strike="noStrike" baseline="0" dirty="0">
                <a:solidFill>
                  <a:srgbClr val="221E1F"/>
                </a:solidFill>
                <a:latin typeface="Calibri" panose="020F0502020204030204" pitchFamily="34" charset="0"/>
              </a:rPr>
              <a:t>We plan to submit yearly for warranty labor rate increases.  Additionally, we want to increase, not just the number of RO’s to increase production, but also the amount of upsells our advisors and technicians add to these RO’s.</a:t>
            </a:r>
          </a:p>
          <a:p>
            <a:r>
              <a:rPr lang="en-US" sz="1800" b="0" i="0" u="none" strike="noStrike" baseline="0" dirty="0">
                <a:solidFill>
                  <a:srgbClr val="221E1F"/>
                </a:solidFill>
                <a:latin typeface="Calibri" panose="020F0502020204030204" pitchFamily="34" charset="0"/>
              </a:rPr>
              <a:t>Using our new reporting system, </a:t>
            </a:r>
            <a:r>
              <a:rPr lang="en-US" sz="1800" b="0" i="0" u="none" strike="noStrike" baseline="0" dirty="0" err="1">
                <a:solidFill>
                  <a:srgbClr val="221E1F"/>
                </a:solidFill>
                <a:latin typeface="Calibri" panose="020F0502020204030204" pitchFamily="34" charset="0"/>
              </a:rPr>
              <a:t>DealerOps</a:t>
            </a:r>
            <a:r>
              <a:rPr lang="en-US" sz="1800" b="0" i="0" u="none" strike="noStrike" baseline="0" dirty="0">
                <a:solidFill>
                  <a:srgbClr val="221E1F"/>
                </a:solidFill>
                <a:latin typeface="Calibri" panose="020F0502020204030204" pitchFamily="34" charset="0"/>
              </a:rPr>
              <a:t>, we are going to be able to monitor our progress weekly.</a:t>
            </a:r>
          </a:p>
          <a:p>
            <a:endParaRPr lang="en-US" dirty="0"/>
          </a:p>
        </p:txBody>
      </p:sp>
      <p:pic>
        <p:nvPicPr>
          <p:cNvPr id="7" name="Content Placeholder 6">
            <a:extLst>
              <a:ext uri="{FF2B5EF4-FFF2-40B4-BE49-F238E27FC236}">
                <a16:creationId xmlns:a16="http://schemas.microsoft.com/office/drawing/2014/main" id="{23BB8F5C-4EFF-D2DB-329E-EDE894DFDAA9}"/>
              </a:ext>
            </a:extLst>
          </p:cNvPr>
          <p:cNvPicPr>
            <a:picLocks noGrp="1" noChangeAspect="1"/>
          </p:cNvPicPr>
          <p:nvPr>
            <p:ph sz="quarter" idx="4"/>
          </p:nvPr>
        </p:nvPicPr>
        <p:blipFill>
          <a:blip r:embed="rId2"/>
          <a:stretch>
            <a:fillRect/>
          </a:stretch>
        </p:blipFill>
        <p:spPr>
          <a:xfrm>
            <a:off x="5500062" y="1930400"/>
            <a:ext cx="5615810" cy="2997201"/>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expense percentages are monitored and set up by our corporate offices to standardize the 10 dealerships owned.</a:t>
            </a:r>
          </a:p>
          <a:p>
            <a:r>
              <a:rPr lang="en-US" sz="1800" b="0" i="0" u="none" strike="noStrike" baseline="0" dirty="0">
                <a:solidFill>
                  <a:srgbClr val="221E1F"/>
                </a:solidFill>
                <a:latin typeface="Calibri" panose="020F0502020204030204" pitchFamily="34" charset="0"/>
              </a:rPr>
              <a:t>In order to maximize our “gross to expense” issue, we understand that we need to grow the gross.</a:t>
            </a:r>
          </a:p>
          <a:p>
            <a:r>
              <a:rPr lang="en-US" dirty="0">
                <a:solidFill>
                  <a:srgbClr val="221E1F"/>
                </a:solidFill>
                <a:latin typeface="Calibri" panose="020F0502020204030204" pitchFamily="34" charset="0"/>
              </a:rPr>
              <a:t>We intend to maximize our marketing campaigns and pricing strategies to further grow our footprint in our market.  This should help increase our gross profit percentages without growing our expenses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Using </a:t>
            </a:r>
            <a:r>
              <a:rPr lang="en-US" sz="1800" b="0" i="0" u="none" strike="noStrike" baseline="0" dirty="0" err="1">
                <a:solidFill>
                  <a:srgbClr val="221E1F"/>
                </a:solidFill>
                <a:latin typeface="Calibri" panose="020F0502020204030204" pitchFamily="34" charset="0"/>
              </a:rPr>
              <a:t>DealerOps</a:t>
            </a:r>
            <a:r>
              <a:rPr lang="en-US" sz="1800" b="0" i="0" u="none" strike="noStrike" baseline="0" dirty="0">
                <a:solidFill>
                  <a:srgbClr val="221E1F"/>
                </a:solidFill>
                <a:latin typeface="Calibri" panose="020F0502020204030204" pitchFamily="34" charset="0"/>
              </a:rPr>
              <a:t>, we will monitor our expenses and analyze our strategy, readjusting if needed.</a:t>
            </a:r>
          </a:p>
          <a:p>
            <a:endParaRPr lang="en-US" dirty="0"/>
          </a:p>
        </p:txBody>
      </p:sp>
      <p:pic>
        <p:nvPicPr>
          <p:cNvPr id="8" name="Content Placeholder 7">
            <a:extLst>
              <a:ext uri="{FF2B5EF4-FFF2-40B4-BE49-F238E27FC236}">
                <a16:creationId xmlns:a16="http://schemas.microsoft.com/office/drawing/2014/main" id="{39A45CAA-25DC-64E9-3F92-17EE2A87C376}"/>
              </a:ext>
            </a:extLst>
          </p:cNvPr>
          <p:cNvPicPr>
            <a:picLocks noGrp="1" noChangeAspect="1"/>
          </p:cNvPicPr>
          <p:nvPr>
            <p:ph sz="half" idx="2"/>
          </p:nvPr>
        </p:nvPicPr>
        <p:blipFill>
          <a:blip r:embed="rId2"/>
          <a:stretch>
            <a:fillRect/>
          </a:stretch>
        </p:blipFill>
        <p:spPr>
          <a:xfrm>
            <a:off x="5793452" y="1816628"/>
            <a:ext cx="4477542" cy="3579701"/>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14179"/>
            <a:ext cx="4184035"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service department works on a Team Based Leadership, though not a team pay, for th</a:t>
            </a:r>
            <a:r>
              <a:rPr lang="en-US" dirty="0">
                <a:solidFill>
                  <a:srgbClr val="221E1F"/>
                </a:solidFill>
                <a:latin typeface="Calibri" panose="020F0502020204030204" pitchFamily="34" charset="0"/>
              </a:rPr>
              <a:t>e technicians.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 is to keep the team leaders engaged and actively involved in the work coming into and going out of the shop.  This should help with accountability and retention.</a:t>
            </a:r>
          </a:p>
          <a:p>
            <a:r>
              <a:rPr lang="en-US" sz="1800" b="0" i="0" u="none" strike="noStrike" baseline="0" dirty="0">
                <a:solidFill>
                  <a:srgbClr val="221E1F"/>
                </a:solidFill>
                <a:latin typeface="Calibri" panose="020F0502020204030204" pitchFamily="34" charset="0"/>
              </a:rPr>
              <a:t>We plan to give recognition to the technicians for doing efficient work and being more productive with their time.</a:t>
            </a:r>
          </a:p>
          <a:p>
            <a:r>
              <a:rPr lang="en-US" sz="1800" b="0" i="0" u="none" strike="noStrike" baseline="0" dirty="0">
                <a:solidFill>
                  <a:srgbClr val="221E1F"/>
                </a:solidFill>
                <a:latin typeface="Calibri" panose="020F0502020204030204" pitchFamily="34" charset="0"/>
              </a:rPr>
              <a:t>In order to review the plan, </a:t>
            </a:r>
            <a:r>
              <a:rPr lang="en-US" sz="1800" b="0" i="0" u="none" strike="noStrike" baseline="0" dirty="0" err="1">
                <a:solidFill>
                  <a:srgbClr val="221E1F"/>
                </a:solidFill>
                <a:latin typeface="Calibri" panose="020F0502020204030204" pitchFamily="34" charset="0"/>
              </a:rPr>
              <a:t>DealerOps</a:t>
            </a:r>
            <a:r>
              <a:rPr lang="en-US" sz="1800" b="0" i="0" u="none" strike="noStrike" baseline="0" dirty="0">
                <a:solidFill>
                  <a:srgbClr val="221E1F"/>
                </a:solidFill>
                <a:latin typeface="Calibri" panose="020F0502020204030204" pitchFamily="34" charset="0"/>
              </a:rPr>
              <a:t> will provide reports, in near real-time, showing daily/weekly/monthly productivity of individuals and the department as a whole.</a:t>
            </a:r>
          </a:p>
          <a:p>
            <a:endParaRPr lang="en-US" dirty="0"/>
          </a:p>
        </p:txBody>
      </p:sp>
      <p:pic>
        <p:nvPicPr>
          <p:cNvPr id="8" name="Content Placeholder 7">
            <a:extLst>
              <a:ext uri="{FF2B5EF4-FFF2-40B4-BE49-F238E27FC236}">
                <a16:creationId xmlns:a16="http://schemas.microsoft.com/office/drawing/2014/main" id="{0D1BD3F1-81FC-73C3-385A-9911A33FFBDE}"/>
              </a:ext>
            </a:extLst>
          </p:cNvPr>
          <p:cNvPicPr>
            <a:picLocks noGrp="1" noChangeAspect="1"/>
          </p:cNvPicPr>
          <p:nvPr>
            <p:ph sz="half" idx="2"/>
          </p:nvPr>
        </p:nvPicPr>
        <p:blipFill>
          <a:blip r:embed="rId2"/>
          <a:stretch>
            <a:fillRect/>
          </a:stretch>
        </p:blipFill>
        <p:spPr>
          <a:xfrm>
            <a:off x="5397190" y="1019829"/>
            <a:ext cx="5963363" cy="4818341"/>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98811"/>
            <a:ext cx="5243964"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hours of operation are 7:30 am through 6:00 pm, Monday through Friday.  Saturdays, we are open from 7:30 am until 3:00 pm.  Most of the surrounding dealerships are not open on Saturdays at all.</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would love to have a high facility utilization because there is room for improvement on our facility utilization, however, the hours of business are not something that we can adjust at the current time.  </a:t>
            </a:r>
          </a:p>
          <a:p>
            <a:r>
              <a:rPr lang="en-US" sz="1800" b="0" i="0" u="none" strike="noStrike" baseline="0" dirty="0">
                <a:solidFill>
                  <a:srgbClr val="221E1F"/>
                </a:solidFill>
                <a:latin typeface="Calibri" panose="020F0502020204030204" pitchFamily="34" charset="0"/>
              </a:rPr>
              <a:t>We plan to hire a few more technicians to add to our mix, as well as replace non-efficient employees to increase the productivity in the hours we currently have.</a:t>
            </a:r>
          </a:p>
          <a:p>
            <a:r>
              <a:rPr lang="en-US" sz="1800" b="0" i="0" u="none" strike="noStrike" baseline="0" dirty="0">
                <a:solidFill>
                  <a:srgbClr val="221E1F"/>
                </a:solidFill>
                <a:latin typeface="Calibri" panose="020F0502020204030204" pitchFamily="34" charset="0"/>
              </a:rPr>
              <a:t>The Service Director will monitor productivity daily and make adjustments as necessary.  </a:t>
            </a:r>
          </a:p>
          <a:p>
            <a:endParaRPr lang="en-US" dirty="0"/>
          </a:p>
        </p:txBody>
      </p:sp>
      <p:pic>
        <p:nvPicPr>
          <p:cNvPr id="8" name="Content Placeholder 7">
            <a:extLst>
              <a:ext uri="{FF2B5EF4-FFF2-40B4-BE49-F238E27FC236}">
                <a16:creationId xmlns:a16="http://schemas.microsoft.com/office/drawing/2014/main" id="{4C9C2CCB-4D11-DDC7-5FD9-3E771211D5B2}"/>
              </a:ext>
            </a:extLst>
          </p:cNvPr>
          <p:cNvPicPr>
            <a:picLocks noGrp="1" noChangeAspect="1"/>
          </p:cNvPicPr>
          <p:nvPr>
            <p:ph sz="half" idx="2"/>
          </p:nvPr>
        </p:nvPicPr>
        <p:blipFill>
          <a:blip r:embed="rId2"/>
          <a:stretch>
            <a:fillRect/>
          </a:stretch>
        </p:blipFill>
        <p:spPr>
          <a:xfrm>
            <a:off x="6884585" y="1426117"/>
            <a:ext cx="3664982" cy="4409583"/>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Our discussion with the Service Director did not yield any information that wasn’t already recognized.  It did highlight the fact that we are servicing a much older range of vehicles than what it might appear.  Additionally, our RO’s without upsells is a high percentage.  </a:t>
            </a:r>
          </a:p>
          <a:p>
            <a:r>
              <a:rPr lang="en-US" dirty="0"/>
              <a:t>The service director’s, who has only been with use for 5 months, is to shape up the advisors and technicians and create a better mix of competitive/maintenance/repair jobs to increase the gross profit for </a:t>
            </a:r>
            <a:r>
              <a:rPr lang="en-US"/>
              <a:t>his department.</a:t>
            </a:r>
            <a:endParaRPr lang="en-US" dirty="0"/>
          </a:p>
        </p:txBody>
      </p:sp>
      <p:pic>
        <p:nvPicPr>
          <p:cNvPr id="8" name="Content Placeholder 7">
            <a:extLst>
              <a:ext uri="{FF2B5EF4-FFF2-40B4-BE49-F238E27FC236}">
                <a16:creationId xmlns:a16="http://schemas.microsoft.com/office/drawing/2014/main" id="{7DBC3214-6629-C940-E26C-FA151F71880E}"/>
              </a:ext>
            </a:extLst>
          </p:cNvPr>
          <p:cNvPicPr>
            <a:picLocks noGrp="1" noChangeAspect="1"/>
          </p:cNvPicPr>
          <p:nvPr>
            <p:ph sz="half" idx="2"/>
          </p:nvPr>
        </p:nvPicPr>
        <p:blipFill>
          <a:blip r:embed="rId2"/>
          <a:stretch>
            <a:fillRect/>
          </a:stretch>
        </p:blipFill>
        <p:spPr>
          <a:xfrm>
            <a:off x="5574754" y="997948"/>
            <a:ext cx="5939912" cy="486210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marR="0">
              <a:spcBef>
                <a:spcPts val="0"/>
              </a:spcBef>
              <a:spcAft>
                <a:spcPts val="0"/>
              </a:spcAft>
            </a:pPr>
            <a:r>
              <a:rPr lang="en-US" dirty="0"/>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Leadership with a clear vision and goals that are reaffirmed weekly or as needed 	individually.</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Open Door Policy for all employees for any situation.</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Knowledge of process for department guidance.</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Customer Premium Experience focused.</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Lose sight of goals due to failed leadership previously.</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Too busy to make sure everyone is choosing to walk in the vision of current leadership.</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Too forgiving at time from poor judgment.</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Not strict enough at times.</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Lack of product knowledge and processes in the quickly changing service world.</a:t>
            </a:r>
          </a:p>
          <a:p>
            <a:endParaRPr lang="en-US" dirty="0"/>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202</TotalTime>
  <Words>1470</Words>
  <Application>Microsoft Office PowerPoint</Application>
  <PresentationFormat>Widescreen</PresentationFormat>
  <Paragraphs>104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Katherine Mayo</cp:lastModifiedBy>
  <cp:revision>7</cp:revision>
  <dcterms:created xsi:type="dcterms:W3CDTF">2022-12-04T13:10:55Z</dcterms:created>
  <dcterms:modified xsi:type="dcterms:W3CDTF">2024-04-01T20:47:48Z</dcterms:modified>
</cp:coreProperties>
</file>