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5" r:id="rId4"/>
    <p:sldId id="276" r:id="rId5"/>
    <p:sldId id="277" r:id="rId6"/>
    <p:sldId id="270" r:id="rId7"/>
    <p:sldId id="271" r:id="rId8"/>
    <p:sldId id="272" r:id="rId9"/>
    <p:sldId id="274" r:id="rId10"/>
    <p:sldId id="278" r:id="rId11"/>
    <p:sldId id="279" r:id="rId12"/>
    <p:sldId id="273" r:id="rId13"/>
    <p:sldId id="258" r:id="rId14"/>
    <p:sldId id="257" r:id="rId15"/>
    <p:sldId id="262" r:id="rId16"/>
    <p:sldId id="263" r:id="rId17"/>
    <p:sldId id="264" r:id="rId18"/>
    <p:sldId id="265" r:id="rId19"/>
    <p:sldId id="266" r:id="rId20"/>
    <p:sldId id="267" r:id="rId21"/>
    <p:sldId id="268" r:id="rId22"/>
    <p:sldId id="269"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249A43-28F9-4BC8-AF1B-A7CAD4B38E41}" v="39" dt="2024-03-26T19:29:01.0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a Erie" userId="c8f7dbc1-8734-4953-8b44-f2e8d5c8342d" providerId="ADAL" clId="{48249A43-28F9-4BC8-AF1B-A7CAD4B38E41}"/>
    <pc:docChg chg="undo custSel addSld delSld modSld sldOrd">
      <pc:chgData name="Lora Erie" userId="c8f7dbc1-8734-4953-8b44-f2e8d5c8342d" providerId="ADAL" clId="{48249A43-28F9-4BC8-AF1B-A7CAD4B38E41}" dt="2024-03-26T19:48:56.422" v="12632" actId="14100"/>
      <pc:docMkLst>
        <pc:docMk/>
      </pc:docMkLst>
      <pc:sldChg chg="modSp mod">
        <pc:chgData name="Lora Erie" userId="c8f7dbc1-8734-4953-8b44-f2e8d5c8342d" providerId="ADAL" clId="{48249A43-28F9-4BC8-AF1B-A7CAD4B38E41}" dt="2024-03-21T17:30:08.189" v="2844" actId="255"/>
        <pc:sldMkLst>
          <pc:docMk/>
          <pc:sldMk cId="407074056" sldId="256"/>
        </pc:sldMkLst>
        <pc:spChg chg="mod">
          <ac:chgData name="Lora Erie" userId="c8f7dbc1-8734-4953-8b44-f2e8d5c8342d" providerId="ADAL" clId="{48249A43-28F9-4BC8-AF1B-A7CAD4B38E41}" dt="2024-03-21T17:22:43.698" v="2409" actId="120"/>
          <ac:spMkLst>
            <pc:docMk/>
            <pc:sldMk cId="407074056" sldId="256"/>
            <ac:spMk id="2" creationId="{3E0A9F39-3A40-DAF5-FB29-F9EF6B43BC8E}"/>
          </ac:spMkLst>
        </pc:spChg>
        <pc:spChg chg="mod">
          <ac:chgData name="Lora Erie" userId="c8f7dbc1-8734-4953-8b44-f2e8d5c8342d" providerId="ADAL" clId="{48249A43-28F9-4BC8-AF1B-A7CAD4B38E41}" dt="2024-03-21T17:30:08.189" v="2844" actId="255"/>
          <ac:spMkLst>
            <pc:docMk/>
            <pc:sldMk cId="407074056" sldId="256"/>
            <ac:spMk id="3" creationId="{3D24D94E-9ADE-FBA4-4E04-F5102B2316CA}"/>
          </ac:spMkLst>
        </pc:spChg>
      </pc:sldChg>
      <pc:sldChg chg="addSp modSp mod">
        <pc:chgData name="Lora Erie" userId="c8f7dbc1-8734-4953-8b44-f2e8d5c8342d" providerId="ADAL" clId="{48249A43-28F9-4BC8-AF1B-A7CAD4B38E41}" dt="2024-03-26T19:13:00.591" v="9014" actId="20577"/>
        <pc:sldMkLst>
          <pc:docMk/>
          <pc:sldMk cId="3839221384" sldId="257"/>
        </pc:sldMkLst>
        <pc:spChg chg="mod">
          <ac:chgData name="Lora Erie" userId="c8f7dbc1-8734-4953-8b44-f2e8d5c8342d" providerId="ADAL" clId="{48249A43-28F9-4BC8-AF1B-A7CAD4B38E41}" dt="2024-02-28T19:25:16.849" v="460" actId="14100"/>
          <ac:spMkLst>
            <pc:docMk/>
            <pc:sldMk cId="3839221384" sldId="257"/>
            <ac:spMk id="2" creationId="{103DC290-7A27-95C0-53A2-21B3816BBA33}"/>
          </ac:spMkLst>
        </pc:spChg>
        <pc:spChg chg="mod">
          <ac:chgData name="Lora Erie" userId="c8f7dbc1-8734-4953-8b44-f2e8d5c8342d" providerId="ADAL" clId="{48249A43-28F9-4BC8-AF1B-A7CAD4B38E41}" dt="2024-03-26T19:13:00.591" v="9014" actId="20577"/>
          <ac:spMkLst>
            <pc:docMk/>
            <pc:sldMk cId="3839221384" sldId="257"/>
            <ac:spMk id="3" creationId="{203A9D90-6288-FF85-A14B-EAAC61E0E9A8}"/>
          </ac:spMkLst>
        </pc:spChg>
        <pc:spChg chg="add mod">
          <ac:chgData name="Lora Erie" userId="c8f7dbc1-8734-4953-8b44-f2e8d5c8342d" providerId="ADAL" clId="{48249A43-28F9-4BC8-AF1B-A7CAD4B38E41}" dt="2024-02-28T19:25:30.458" v="462" actId="207"/>
          <ac:spMkLst>
            <pc:docMk/>
            <pc:sldMk cId="3839221384" sldId="257"/>
            <ac:spMk id="4" creationId="{08EF2ABE-1861-1675-3768-EF46AC762978}"/>
          </ac:spMkLst>
        </pc:spChg>
      </pc:sldChg>
      <pc:sldChg chg="addSp delSp modSp mod">
        <pc:chgData name="Lora Erie" userId="c8f7dbc1-8734-4953-8b44-f2e8d5c8342d" providerId="ADAL" clId="{48249A43-28F9-4BC8-AF1B-A7CAD4B38E41}" dt="2024-03-26T17:20:51.774" v="8072" actId="1076"/>
        <pc:sldMkLst>
          <pc:docMk/>
          <pc:sldMk cId="4167117408" sldId="258"/>
        </pc:sldMkLst>
        <pc:spChg chg="mod">
          <ac:chgData name="Lora Erie" userId="c8f7dbc1-8734-4953-8b44-f2e8d5c8342d" providerId="ADAL" clId="{48249A43-28F9-4BC8-AF1B-A7CAD4B38E41}" dt="2024-03-26T17:20:48.364" v="8071" actId="14100"/>
          <ac:spMkLst>
            <pc:docMk/>
            <pc:sldMk cId="4167117408" sldId="258"/>
            <ac:spMk id="3" creationId="{DC1AC215-6A1E-4C59-EFD0-D293BFB95537}"/>
          </ac:spMkLst>
        </pc:spChg>
        <pc:spChg chg="add del mod">
          <ac:chgData name="Lora Erie" userId="c8f7dbc1-8734-4953-8b44-f2e8d5c8342d" providerId="ADAL" clId="{48249A43-28F9-4BC8-AF1B-A7CAD4B38E41}" dt="2024-02-27T17:09:53.173" v="1"/>
          <ac:spMkLst>
            <pc:docMk/>
            <pc:sldMk cId="4167117408" sldId="258"/>
            <ac:spMk id="5" creationId="{19B52C44-A45F-2591-0BB1-909AEAD7C31C}"/>
          </ac:spMkLst>
        </pc:spChg>
        <pc:spChg chg="add del mod">
          <ac:chgData name="Lora Erie" userId="c8f7dbc1-8734-4953-8b44-f2e8d5c8342d" providerId="ADAL" clId="{48249A43-28F9-4BC8-AF1B-A7CAD4B38E41}" dt="2024-02-27T17:10:15.426" v="6" actId="478"/>
          <ac:spMkLst>
            <pc:docMk/>
            <pc:sldMk cId="4167117408" sldId="258"/>
            <ac:spMk id="10" creationId="{B6C52F1C-63BF-E640-FAFF-D2A06CCD686D}"/>
          </ac:spMkLst>
        </pc:spChg>
        <pc:spChg chg="add del mod">
          <ac:chgData name="Lora Erie" userId="c8f7dbc1-8734-4953-8b44-f2e8d5c8342d" providerId="ADAL" clId="{48249A43-28F9-4BC8-AF1B-A7CAD4B38E41}" dt="2024-02-27T17:10:48.318" v="11"/>
          <ac:spMkLst>
            <pc:docMk/>
            <pc:sldMk cId="4167117408" sldId="258"/>
            <ac:spMk id="12" creationId="{2B842E5C-B520-457B-14C7-A9CF3B3E7315}"/>
          </ac:spMkLst>
        </pc:spChg>
        <pc:graphicFrameChg chg="add del mod">
          <ac:chgData name="Lora Erie" userId="c8f7dbc1-8734-4953-8b44-f2e8d5c8342d" providerId="ADAL" clId="{48249A43-28F9-4BC8-AF1B-A7CAD4B38E41}" dt="2024-02-27T17:10:31.264" v="9" actId="478"/>
          <ac:graphicFrameMkLst>
            <pc:docMk/>
            <pc:sldMk cId="4167117408" sldId="258"/>
            <ac:graphicFrameMk id="7" creationId="{A7A62688-FD9A-A2C9-18BC-8B1FD5399E5D}"/>
          </ac:graphicFrameMkLst>
        </pc:graphicFrameChg>
        <pc:graphicFrameChg chg="add del mod">
          <ac:chgData name="Lora Erie" userId="c8f7dbc1-8734-4953-8b44-f2e8d5c8342d" providerId="ADAL" clId="{48249A43-28F9-4BC8-AF1B-A7CAD4B38E41}" dt="2024-02-27T17:10:32.751" v="10" actId="478"/>
          <ac:graphicFrameMkLst>
            <pc:docMk/>
            <pc:sldMk cId="4167117408" sldId="258"/>
            <ac:graphicFrameMk id="8" creationId="{00000000-0008-0000-0500-00000D040000}"/>
          </ac:graphicFrameMkLst>
        </pc:graphicFrameChg>
        <pc:graphicFrameChg chg="add mod modGraphic">
          <ac:chgData name="Lora Erie" userId="c8f7dbc1-8734-4953-8b44-f2e8d5c8342d" providerId="ADAL" clId="{48249A43-28F9-4BC8-AF1B-A7CAD4B38E41}" dt="2024-02-27T17:21:25.010" v="119"/>
          <ac:graphicFrameMkLst>
            <pc:docMk/>
            <pc:sldMk cId="4167117408" sldId="258"/>
            <ac:graphicFrameMk id="13" creationId="{FB1CC15D-AFC0-957A-76F3-6519C3EB0392}"/>
          </ac:graphicFrameMkLst>
        </pc:graphicFrameChg>
        <pc:graphicFrameChg chg="add mod modGraphic">
          <ac:chgData name="Lora Erie" userId="c8f7dbc1-8734-4953-8b44-f2e8d5c8342d" providerId="ADAL" clId="{48249A43-28F9-4BC8-AF1B-A7CAD4B38E41}" dt="2024-02-27T17:21:37.131" v="120" actId="1076"/>
          <ac:graphicFrameMkLst>
            <pc:docMk/>
            <pc:sldMk cId="4167117408" sldId="258"/>
            <ac:graphicFrameMk id="14" creationId="{0E45360C-ACC2-353B-B9EB-CFE836F71687}"/>
          </ac:graphicFrameMkLst>
        </pc:graphicFrameChg>
        <pc:graphicFrameChg chg="add mod">
          <ac:chgData name="Lora Erie" userId="c8f7dbc1-8734-4953-8b44-f2e8d5c8342d" providerId="ADAL" clId="{48249A43-28F9-4BC8-AF1B-A7CAD4B38E41}" dt="2024-03-26T17:20:51.774" v="8072" actId="1076"/>
          <ac:graphicFrameMkLst>
            <pc:docMk/>
            <pc:sldMk cId="4167117408" sldId="258"/>
            <ac:graphicFrameMk id="15" creationId="{00000000-0008-0000-0500-00000D040000}"/>
          </ac:graphicFrameMkLst>
        </pc:graphicFrameChg>
        <pc:graphicFrameChg chg="add mod">
          <ac:chgData name="Lora Erie" userId="c8f7dbc1-8734-4953-8b44-f2e8d5c8342d" providerId="ADAL" clId="{48249A43-28F9-4BC8-AF1B-A7CAD4B38E41}" dt="2024-02-27T17:20:51.635" v="115"/>
          <ac:graphicFrameMkLst>
            <pc:docMk/>
            <pc:sldMk cId="4167117408" sldId="258"/>
            <ac:graphicFrameMk id="16" creationId="{D19B1138-DB4E-300B-5DC5-6DCDAD234D54}"/>
          </ac:graphicFrameMkLst>
        </pc:graphicFrameChg>
        <pc:picChg chg="del">
          <ac:chgData name="Lora Erie" userId="c8f7dbc1-8734-4953-8b44-f2e8d5c8342d" providerId="ADAL" clId="{48249A43-28F9-4BC8-AF1B-A7CAD4B38E41}" dt="2024-02-27T17:09:30.659" v="0" actId="478"/>
          <ac:picMkLst>
            <pc:docMk/>
            <pc:sldMk cId="4167117408" sldId="258"/>
            <ac:picMk id="6" creationId="{7D7FBF6D-1B6B-4091-9ABF-B967D33EAC3F}"/>
          </ac:picMkLst>
        </pc:picChg>
      </pc:sldChg>
      <pc:sldChg chg="modSp mod">
        <pc:chgData name="Lora Erie" userId="c8f7dbc1-8734-4953-8b44-f2e8d5c8342d" providerId="ADAL" clId="{48249A43-28F9-4BC8-AF1B-A7CAD4B38E41}" dt="2024-03-21T18:00:22.805" v="4204" actId="12"/>
        <pc:sldMkLst>
          <pc:docMk/>
          <pc:sldMk cId="2924363353" sldId="259"/>
        </pc:sldMkLst>
        <pc:spChg chg="mod">
          <ac:chgData name="Lora Erie" userId="c8f7dbc1-8734-4953-8b44-f2e8d5c8342d" providerId="ADAL" clId="{48249A43-28F9-4BC8-AF1B-A7CAD4B38E41}" dt="2024-03-21T18:00:22.805" v="4204" actId="12"/>
          <ac:spMkLst>
            <pc:docMk/>
            <pc:sldMk cId="2924363353" sldId="259"/>
            <ac:spMk id="3" creationId="{0CC31931-4847-F763-D4D1-1433E7E0CE49}"/>
          </ac:spMkLst>
        </pc:spChg>
      </pc:sldChg>
      <pc:sldChg chg="addSp modSp mod">
        <pc:chgData name="Lora Erie" userId="c8f7dbc1-8734-4953-8b44-f2e8d5c8342d" providerId="ADAL" clId="{48249A43-28F9-4BC8-AF1B-A7CAD4B38E41}" dt="2024-02-28T20:05:04.234" v="892" actId="20577"/>
        <pc:sldMkLst>
          <pc:docMk/>
          <pc:sldMk cId="2417698126" sldId="262"/>
        </pc:sldMkLst>
        <pc:spChg chg="mod">
          <ac:chgData name="Lora Erie" userId="c8f7dbc1-8734-4953-8b44-f2e8d5c8342d" providerId="ADAL" clId="{48249A43-28F9-4BC8-AF1B-A7CAD4B38E41}" dt="2024-02-28T20:02:14.305" v="736" actId="14100"/>
          <ac:spMkLst>
            <pc:docMk/>
            <pc:sldMk cId="2417698126" sldId="262"/>
            <ac:spMk id="2" creationId="{103DC290-7A27-95C0-53A2-21B3816BBA33}"/>
          </ac:spMkLst>
        </pc:spChg>
        <pc:spChg chg="mod">
          <ac:chgData name="Lora Erie" userId="c8f7dbc1-8734-4953-8b44-f2e8d5c8342d" providerId="ADAL" clId="{48249A43-28F9-4BC8-AF1B-A7CAD4B38E41}" dt="2024-02-28T20:05:04.234" v="892" actId="20577"/>
          <ac:spMkLst>
            <pc:docMk/>
            <pc:sldMk cId="2417698126" sldId="262"/>
            <ac:spMk id="3" creationId="{203A9D90-6288-FF85-A14B-EAAC61E0E9A8}"/>
          </ac:spMkLst>
        </pc:spChg>
        <pc:spChg chg="add mod">
          <ac:chgData name="Lora Erie" userId="c8f7dbc1-8734-4953-8b44-f2e8d5c8342d" providerId="ADAL" clId="{48249A43-28F9-4BC8-AF1B-A7CAD4B38E41}" dt="2024-02-28T20:02:40.344" v="753" actId="20577"/>
          <ac:spMkLst>
            <pc:docMk/>
            <pc:sldMk cId="2417698126" sldId="262"/>
            <ac:spMk id="4" creationId="{C2A5633D-0C00-D30D-B8BA-C55C8AF76109}"/>
          </ac:spMkLst>
        </pc:spChg>
      </pc:sldChg>
      <pc:sldChg chg="addSp modSp mod">
        <pc:chgData name="Lora Erie" userId="c8f7dbc1-8734-4953-8b44-f2e8d5c8342d" providerId="ADAL" clId="{48249A43-28F9-4BC8-AF1B-A7CAD4B38E41}" dt="2024-03-21T17:33:52.029" v="3050" actId="20577"/>
        <pc:sldMkLst>
          <pc:docMk/>
          <pc:sldMk cId="3912869560" sldId="263"/>
        </pc:sldMkLst>
        <pc:spChg chg="mod">
          <ac:chgData name="Lora Erie" userId="c8f7dbc1-8734-4953-8b44-f2e8d5c8342d" providerId="ADAL" clId="{48249A43-28F9-4BC8-AF1B-A7CAD4B38E41}" dt="2024-03-21T17:33:52.029" v="3050" actId="20577"/>
          <ac:spMkLst>
            <pc:docMk/>
            <pc:sldMk cId="3912869560" sldId="263"/>
            <ac:spMk id="3" creationId="{203A9D90-6288-FF85-A14B-EAAC61E0E9A8}"/>
          </ac:spMkLst>
        </pc:spChg>
        <pc:spChg chg="add mod">
          <ac:chgData name="Lora Erie" userId="c8f7dbc1-8734-4953-8b44-f2e8d5c8342d" providerId="ADAL" clId="{48249A43-28F9-4BC8-AF1B-A7CAD4B38E41}" dt="2024-03-19T16:37:51.509" v="1453" actId="1076"/>
          <ac:spMkLst>
            <pc:docMk/>
            <pc:sldMk cId="3912869560" sldId="263"/>
            <ac:spMk id="4" creationId="{2378D811-2AA4-212A-6A46-18A579AE9629}"/>
          </ac:spMkLst>
        </pc:spChg>
      </pc:sldChg>
      <pc:sldChg chg="addSp modSp mod">
        <pc:chgData name="Lora Erie" userId="c8f7dbc1-8734-4953-8b44-f2e8d5c8342d" providerId="ADAL" clId="{48249A43-28F9-4BC8-AF1B-A7CAD4B38E41}" dt="2024-03-21T17:34:47.289" v="3106" actId="20577"/>
        <pc:sldMkLst>
          <pc:docMk/>
          <pc:sldMk cId="627664966" sldId="264"/>
        </pc:sldMkLst>
        <pc:spChg chg="mod">
          <ac:chgData name="Lora Erie" userId="c8f7dbc1-8734-4953-8b44-f2e8d5c8342d" providerId="ADAL" clId="{48249A43-28F9-4BC8-AF1B-A7CAD4B38E41}" dt="2024-03-21T17:34:47.289" v="3106" actId="20577"/>
          <ac:spMkLst>
            <pc:docMk/>
            <pc:sldMk cId="627664966" sldId="264"/>
            <ac:spMk id="3" creationId="{203A9D90-6288-FF85-A14B-EAAC61E0E9A8}"/>
          </ac:spMkLst>
        </pc:spChg>
        <pc:spChg chg="add mod">
          <ac:chgData name="Lora Erie" userId="c8f7dbc1-8734-4953-8b44-f2e8d5c8342d" providerId="ADAL" clId="{48249A43-28F9-4BC8-AF1B-A7CAD4B38E41}" dt="2024-03-19T16:51:18.077" v="1777" actId="20577"/>
          <ac:spMkLst>
            <pc:docMk/>
            <pc:sldMk cId="627664966" sldId="264"/>
            <ac:spMk id="4" creationId="{D6201D9D-AF59-116A-750B-BB9015184CA4}"/>
          </ac:spMkLst>
        </pc:spChg>
      </pc:sldChg>
      <pc:sldChg chg="modSp mod">
        <pc:chgData name="Lora Erie" userId="c8f7dbc1-8734-4953-8b44-f2e8d5c8342d" providerId="ADAL" clId="{48249A43-28F9-4BC8-AF1B-A7CAD4B38E41}" dt="2024-03-26T19:11:42.351" v="8972" actId="12"/>
        <pc:sldMkLst>
          <pc:docMk/>
          <pc:sldMk cId="3985272254" sldId="265"/>
        </pc:sldMkLst>
        <pc:spChg chg="mod">
          <ac:chgData name="Lora Erie" userId="c8f7dbc1-8734-4953-8b44-f2e8d5c8342d" providerId="ADAL" clId="{48249A43-28F9-4BC8-AF1B-A7CAD4B38E41}" dt="2024-03-26T19:11:42.351" v="8972" actId="12"/>
          <ac:spMkLst>
            <pc:docMk/>
            <pc:sldMk cId="3985272254" sldId="265"/>
            <ac:spMk id="3" creationId="{203A9D90-6288-FF85-A14B-EAAC61E0E9A8}"/>
          </ac:spMkLst>
        </pc:spChg>
      </pc:sldChg>
      <pc:sldChg chg="modSp mod">
        <pc:chgData name="Lora Erie" userId="c8f7dbc1-8734-4953-8b44-f2e8d5c8342d" providerId="ADAL" clId="{48249A43-28F9-4BC8-AF1B-A7CAD4B38E41}" dt="2024-03-26T19:18:20.253" v="9466" actId="12"/>
        <pc:sldMkLst>
          <pc:docMk/>
          <pc:sldMk cId="4226099158" sldId="266"/>
        </pc:sldMkLst>
        <pc:spChg chg="mod">
          <ac:chgData name="Lora Erie" userId="c8f7dbc1-8734-4953-8b44-f2e8d5c8342d" providerId="ADAL" clId="{48249A43-28F9-4BC8-AF1B-A7CAD4B38E41}" dt="2024-03-26T19:18:20.253" v="9466" actId="12"/>
          <ac:spMkLst>
            <pc:docMk/>
            <pc:sldMk cId="4226099158" sldId="266"/>
            <ac:spMk id="3" creationId="{203A9D90-6288-FF85-A14B-EAAC61E0E9A8}"/>
          </ac:spMkLst>
        </pc:spChg>
      </pc:sldChg>
      <pc:sldChg chg="modSp mod">
        <pc:chgData name="Lora Erie" userId="c8f7dbc1-8734-4953-8b44-f2e8d5c8342d" providerId="ADAL" clId="{48249A43-28F9-4BC8-AF1B-A7CAD4B38E41}" dt="2024-03-26T19:25:43.095" v="10045" actId="12"/>
        <pc:sldMkLst>
          <pc:docMk/>
          <pc:sldMk cId="850427537" sldId="267"/>
        </pc:sldMkLst>
        <pc:spChg chg="mod">
          <ac:chgData name="Lora Erie" userId="c8f7dbc1-8734-4953-8b44-f2e8d5c8342d" providerId="ADAL" clId="{48249A43-28F9-4BC8-AF1B-A7CAD4B38E41}" dt="2024-03-26T19:25:43.095" v="10045" actId="12"/>
          <ac:spMkLst>
            <pc:docMk/>
            <pc:sldMk cId="850427537" sldId="267"/>
            <ac:spMk id="3" creationId="{203A9D90-6288-FF85-A14B-EAAC61E0E9A8}"/>
          </ac:spMkLst>
        </pc:spChg>
      </pc:sldChg>
      <pc:sldChg chg="modSp mod">
        <pc:chgData name="Lora Erie" userId="c8f7dbc1-8734-4953-8b44-f2e8d5c8342d" providerId="ADAL" clId="{48249A43-28F9-4BC8-AF1B-A7CAD4B38E41}" dt="2024-03-26T19:48:56.422" v="12632" actId="14100"/>
        <pc:sldMkLst>
          <pc:docMk/>
          <pc:sldMk cId="3364109993" sldId="268"/>
        </pc:sldMkLst>
        <pc:graphicFrameChg chg="mod modGraphic">
          <ac:chgData name="Lora Erie" userId="c8f7dbc1-8734-4953-8b44-f2e8d5c8342d" providerId="ADAL" clId="{48249A43-28F9-4BC8-AF1B-A7CAD4B38E41}" dt="2024-03-26T19:48:56.422" v="12632" actId="14100"/>
          <ac:graphicFrameMkLst>
            <pc:docMk/>
            <pc:sldMk cId="3364109993" sldId="268"/>
            <ac:graphicFrameMk id="4" creationId="{BC8B6778-11BB-9A9A-F0BF-8949F85F8237}"/>
          </ac:graphicFrameMkLst>
        </pc:graphicFrameChg>
      </pc:sldChg>
      <pc:sldChg chg="modSp mod">
        <pc:chgData name="Lora Erie" userId="c8f7dbc1-8734-4953-8b44-f2e8d5c8342d" providerId="ADAL" clId="{48249A43-28F9-4BC8-AF1B-A7CAD4B38E41}" dt="2024-03-26T19:43:46.659" v="12630" actId="20577"/>
        <pc:sldMkLst>
          <pc:docMk/>
          <pc:sldMk cId="3799370086" sldId="269"/>
        </pc:sldMkLst>
        <pc:spChg chg="mod">
          <ac:chgData name="Lora Erie" userId="c8f7dbc1-8734-4953-8b44-f2e8d5c8342d" providerId="ADAL" clId="{48249A43-28F9-4BC8-AF1B-A7CAD4B38E41}" dt="2024-03-26T19:43:46.659" v="12630" actId="20577"/>
          <ac:spMkLst>
            <pc:docMk/>
            <pc:sldMk cId="3799370086" sldId="269"/>
            <ac:spMk id="3" creationId="{203A9D90-6288-FF85-A14B-EAAC61E0E9A8}"/>
          </ac:spMkLst>
        </pc:spChg>
      </pc:sldChg>
      <pc:sldChg chg="addSp delSp modSp mod">
        <pc:chgData name="Lora Erie" userId="c8f7dbc1-8734-4953-8b44-f2e8d5c8342d" providerId="ADAL" clId="{48249A43-28F9-4BC8-AF1B-A7CAD4B38E41}" dt="2024-03-21T18:20:13.178" v="5551" actId="20577"/>
        <pc:sldMkLst>
          <pc:docMk/>
          <pc:sldMk cId="3887641486" sldId="270"/>
        </pc:sldMkLst>
        <pc:spChg chg="mod">
          <ac:chgData name="Lora Erie" userId="c8f7dbc1-8734-4953-8b44-f2e8d5c8342d" providerId="ADAL" clId="{48249A43-28F9-4BC8-AF1B-A7CAD4B38E41}" dt="2024-03-21T18:20:13.178" v="5551" actId="20577"/>
          <ac:spMkLst>
            <pc:docMk/>
            <pc:sldMk cId="3887641486" sldId="270"/>
            <ac:spMk id="3" creationId="{0CC31931-4847-F763-D4D1-1433E7E0CE49}"/>
          </ac:spMkLst>
        </pc:spChg>
        <pc:spChg chg="add del mod">
          <ac:chgData name="Lora Erie" userId="c8f7dbc1-8734-4953-8b44-f2e8d5c8342d" providerId="ADAL" clId="{48249A43-28F9-4BC8-AF1B-A7CAD4B38E41}" dt="2024-03-14T13:38:49.341" v="897"/>
          <ac:spMkLst>
            <pc:docMk/>
            <pc:sldMk cId="3887641486" sldId="270"/>
            <ac:spMk id="5" creationId="{73933F6D-0E53-4ED4-8530-CC79DCF82A7A}"/>
          </ac:spMkLst>
        </pc:spChg>
        <pc:spChg chg="add del mod">
          <ac:chgData name="Lora Erie" userId="c8f7dbc1-8734-4953-8b44-f2e8d5c8342d" providerId="ADAL" clId="{48249A43-28F9-4BC8-AF1B-A7CAD4B38E41}" dt="2024-03-14T13:40:13.287" v="909" actId="478"/>
          <ac:spMkLst>
            <pc:docMk/>
            <pc:sldMk cId="3887641486" sldId="270"/>
            <ac:spMk id="8" creationId="{A34233D1-2EAC-3CFF-5D65-91694610736F}"/>
          </ac:spMkLst>
        </pc:spChg>
        <pc:graphicFrameChg chg="add del mod modGraphic">
          <ac:chgData name="Lora Erie" userId="c8f7dbc1-8734-4953-8b44-f2e8d5c8342d" providerId="ADAL" clId="{48249A43-28F9-4BC8-AF1B-A7CAD4B38E41}" dt="2024-03-14T13:39:31.990" v="906" actId="478"/>
          <ac:graphicFrameMkLst>
            <pc:docMk/>
            <pc:sldMk cId="3887641486" sldId="270"/>
            <ac:graphicFrameMk id="6" creationId="{3450694E-BC92-AED8-6856-B32EEAD4725B}"/>
          </ac:graphicFrameMkLst>
        </pc:graphicFrameChg>
        <pc:graphicFrameChg chg="add del mod">
          <ac:chgData name="Lora Erie" userId="c8f7dbc1-8734-4953-8b44-f2e8d5c8342d" providerId="ADAL" clId="{48249A43-28F9-4BC8-AF1B-A7CAD4B38E41}" dt="2024-03-14T13:40:20.218" v="910" actId="478"/>
          <ac:graphicFrameMkLst>
            <pc:docMk/>
            <pc:sldMk cId="3887641486" sldId="270"/>
            <ac:graphicFrameMk id="9" creationId="{BE06E07D-C024-8FC8-4C3A-0174BDE549D2}"/>
          </ac:graphicFrameMkLst>
        </pc:graphicFrameChg>
        <pc:graphicFrameChg chg="add mod">
          <ac:chgData name="Lora Erie" userId="c8f7dbc1-8734-4953-8b44-f2e8d5c8342d" providerId="ADAL" clId="{48249A43-28F9-4BC8-AF1B-A7CAD4B38E41}" dt="2024-03-21T18:12:57.805" v="4869" actId="1076"/>
          <ac:graphicFrameMkLst>
            <pc:docMk/>
            <pc:sldMk cId="3887641486" sldId="270"/>
            <ac:graphicFrameMk id="11" creationId="{7909F239-B356-B24D-389C-5087148AAF04}"/>
          </ac:graphicFrameMkLst>
        </pc:graphicFrameChg>
        <pc:picChg chg="del mod">
          <ac:chgData name="Lora Erie" userId="c8f7dbc1-8734-4953-8b44-f2e8d5c8342d" providerId="ADAL" clId="{48249A43-28F9-4BC8-AF1B-A7CAD4B38E41}" dt="2024-03-14T13:37:24.196" v="896" actId="478"/>
          <ac:picMkLst>
            <pc:docMk/>
            <pc:sldMk cId="3887641486" sldId="270"/>
            <ac:picMk id="10" creationId="{C3022619-ABD1-BF3C-F7D9-E56C642C5D22}"/>
          </ac:picMkLst>
        </pc:picChg>
      </pc:sldChg>
      <pc:sldChg chg="addSp delSp modSp mod">
        <pc:chgData name="Lora Erie" userId="c8f7dbc1-8734-4953-8b44-f2e8d5c8342d" providerId="ADAL" clId="{48249A43-28F9-4BC8-AF1B-A7CAD4B38E41}" dt="2024-03-21T18:24:35.187" v="6061" actId="20577"/>
        <pc:sldMkLst>
          <pc:docMk/>
          <pc:sldMk cId="1306592365" sldId="271"/>
        </pc:sldMkLst>
        <pc:spChg chg="mod">
          <ac:chgData name="Lora Erie" userId="c8f7dbc1-8734-4953-8b44-f2e8d5c8342d" providerId="ADAL" clId="{48249A43-28F9-4BC8-AF1B-A7CAD4B38E41}" dt="2024-03-21T18:24:35.187" v="6061" actId="20577"/>
          <ac:spMkLst>
            <pc:docMk/>
            <pc:sldMk cId="1306592365" sldId="271"/>
            <ac:spMk id="3" creationId="{0CC31931-4847-F763-D4D1-1433E7E0CE49}"/>
          </ac:spMkLst>
        </pc:spChg>
        <pc:spChg chg="add del mod">
          <ac:chgData name="Lora Erie" userId="c8f7dbc1-8734-4953-8b44-f2e8d5c8342d" providerId="ADAL" clId="{48249A43-28F9-4BC8-AF1B-A7CAD4B38E41}" dt="2024-03-14T14:13:34.407" v="914"/>
          <ac:spMkLst>
            <pc:docMk/>
            <pc:sldMk cId="1306592365" sldId="271"/>
            <ac:spMk id="5" creationId="{CBE1B3A0-694B-15BC-6DD6-EB0D2F4F6F76}"/>
          </ac:spMkLst>
        </pc:spChg>
        <pc:graphicFrameChg chg="add mod modGraphic">
          <ac:chgData name="Lora Erie" userId="c8f7dbc1-8734-4953-8b44-f2e8d5c8342d" providerId="ADAL" clId="{48249A43-28F9-4BC8-AF1B-A7CAD4B38E41}" dt="2024-03-21T18:20:28.196" v="5552" actId="1076"/>
          <ac:graphicFrameMkLst>
            <pc:docMk/>
            <pc:sldMk cId="1306592365" sldId="271"/>
            <ac:graphicFrameMk id="7" creationId="{F852736D-40A5-9398-3500-08C867F714F7}"/>
          </ac:graphicFrameMkLst>
        </pc:graphicFrameChg>
        <pc:picChg chg="del">
          <ac:chgData name="Lora Erie" userId="c8f7dbc1-8734-4953-8b44-f2e8d5c8342d" providerId="ADAL" clId="{48249A43-28F9-4BC8-AF1B-A7CAD4B38E41}" dt="2024-03-14T14:13:31.914" v="913" actId="478"/>
          <ac:picMkLst>
            <pc:docMk/>
            <pc:sldMk cId="1306592365" sldId="271"/>
            <ac:picMk id="6" creationId="{C2A3775D-51A5-D12F-8A3D-32A5B63F1D82}"/>
          </ac:picMkLst>
        </pc:picChg>
      </pc:sldChg>
      <pc:sldChg chg="addSp delSp modSp mod">
        <pc:chgData name="Lora Erie" userId="c8f7dbc1-8734-4953-8b44-f2e8d5c8342d" providerId="ADAL" clId="{48249A43-28F9-4BC8-AF1B-A7CAD4B38E41}" dt="2024-03-26T19:05:28.908" v="8674" actId="20577"/>
        <pc:sldMkLst>
          <pc:docMk/>
          <pc:sldMk cId="1901477980" sldId="272"/>
        </pc:sldMkLst>
        <pc:spChg chg="mod">
          <ac:chgData name="Lora Erie" userId="c8f7dbc1-8734-4953-8b44-f2e8d5c8342d" providerId="ADAL" clId="{48249A43-28F9-4BC8-AF1B-A7CAD4B38E41}" dt="2024-03-26T19:05:28.908" v="8674" actId="20577"/>
          <ac:spMkLst>
            <pc:docMk/>
            <pc:sldMk cId="1901477980" sldId="272"/>
            <ac:spMk id="3" creationId="{0CC31931-4847-F763-D4D1-1433E7E0CE49}"/>
          </ac:spMkLst>
        </pc:spChg>
        <pc:spChg chg="add del mod">
          <ac:chgData name="Lora Erie" userId="c8f7dbc1-8734-4953-8b44-f2e8d5c8342d" providerId="ADAL" clId="{48249A43-28F9-4BC8-AF1B-A7CAD4B38E41}" dt="2024-03-14T14:27:55.100" v="922"/>
          <ac:spMkLst>
            <pc:docMk/>
            <pc:sldMk cId="1901477980" sldId="272"/>
            <ac:spMk id="5" creationId="{673D88A6-BD6D-6899-873C-6AD743EBFEF2}"/>
          </ac:spMkLst>
        </pc:spChg>
        <pc:spChg chg="add del mod">
          <ac:chgData name="Lora Erie" userId="c8f7dbc1-8734-4953-8b44-f2e8d5c8342d" providerId="ADAL" clId="{48249A43-28F9-4BC8-AF1B-A7CAD4B38E41}" dt="2024-03-14T14:28:13.197" v="927" actId="478"/>
          <ac:spMkLst>
            <pc:docMk/>
            <pc:sldMk cId="1901477980" sldId="272"/>
            <ac:spMk id="9" creationId="{7D72909A-A5AB-B01C-79B2-EACF9D632A63}"/>
          </ac:spMkLst>
        </pc:spChg>
        <pc:graphicFrameChg chg="add del mod">
          <ac:chgData name="Lora Erie" userId="c8f7dbc1-8734-4953-8b44-f2e8d5c8342d" providerId="ADAL" clId="{48249A43-28F9-4BC8-AF1B-A7CAD4B38E41}" dt="2024-03-14T14:28:02.657" v="923" actId="478"/>
          <ac:graphicFrameMkLst>
            <pc:docMk/>
            <pc:sldMk cId="1901477980" sldId="272"/>
            <ac:graphicFrameMk id="7" creationId="{DFF56812-015A-068D-06E1-05755FA44822}"/>
          </ac:graphicFrameMkLst>
        </pc:graphicFrameChg>
        <pc:graphicFrameChg chg="add del mod">
          <ac:chgData name="Lora Erie" userId="c8f7dbc1-8734-4953-8b44-f2e8d5c8342d" providerId="ADAL" clId="{48249A43-28F9-4BC8-AF1B-A7CAD4B38E41}" dt="2024-03-14T14:28:17.003" v="928" actId="478"/>
          <ac:graphicFrameMkLst>
            <pc:docMk/>
            <pc:sldMk cId="1901477980" sldId="272"/>
            <ac:graphicFrameMk id="10" creationId="{BDB4EFA2-549A-0CDA-4BEA-81B2E41AF925}"/>
          </ac:graphicFrameMkLst>
        </pc:graphicFrameChg>
        <pc:graphicFrameChg chg="add del mod">
          <ac:chgData name="Lora Erie" userId="c8f7dbc1-8734-4953-8b44-f2e8d5c8342d" providerId="ADAL" clId="{48249A43-28F9-4BC8-AF1B-A7CAD4B38E41}" dt="2024-03-19T13:32:12.381" v="983" actId="21"/>
          <ac:graphicFrameMkLst>
            <pc:docMk/>
            <pc:sldMk cId="1901477980" sldId="272"/>
            <ac:graphicFrameMk id="11" creationId="{AC7CD1D5-C780-451A-AD94-0F07F90FC306}"/>
          </ac:graphicFrameMkLst>
        </pc:graphicFrameChg>
        <pc:picChg chg="del mod">
          <ac:chgData name="Lora Erie" userId="c8f7dbc1-8734-4953-8b44-f2e8d5c8342d" providerId="ADAL" clId="{48249A43-28F9-4BC8-AF1B-A7CAD4B38E41}" dt="2024-03-14T14:27:52.599" v="921" actId="478"/>
          <ac:picMkLst>
            <pc:docMk/>
            <pc:sldMk cId="1901477980" sldId="272"/>
            <ac:picMk id="6" creationId="{D4C80DC3-BDC2-5C76-B2D1-6B01142DEC0F}"/>
          </ac:picMkLst>
        </pc:picChg>
      </pc:sldChg>
      <pc:sldChg chg="addSp delSp modSp mod">
        <pc:chgData name="Lora Erie" userId="c8f7dbc1-8734-4953-8b44-f2e8d5c8342d" providerId="ADAL" clId="{48249A43-28F9-4BC8-AF1B-A7CAD4B38E41}" dt="2024-03-26T19:11:07.176" v="8970" actId="20577"/>
        <pc:sldMkLst>
          <pc:docMk/>
          <pc:sldMk cId="3333452679" sldId="273"/>
        </pc:sldMkLst>
        <pc:spChg chg="mod">
          <ac:chgData name="Lora Erie" userId="c8f7dbc1-8734-4953-8b44-f2e8d5c8342d" providerId="ADAL" clId="{48249A43-28F9-4BC8-AF1B-A7CAD4B38E41}" dt="2024-03-26T19:11:07.176" v="8970" actId="20577"/>
          <ac:spMkLst>
            <pc:docMk/>
            <pc:sldMk cId="3333452679" sldId="273"/>
            <ac:spMk id="3" creationId="{0CC31931-4847-F763-D4D1-1433E7E0CE49}"/>
          </ac:spMkLst>
        </pc:spChg>
        <pc:spChg chg="add del mod">
          <ac:chgData name="Lora Erie" userId="c8f7dbc1-8734-4953-8b44-f2e8d5c8342d" providerId="ADAL" clId="{48249A43-28F9-4BC8-AF1B-A7CAD4B38E41}" dt="2024-03-14T14:51:49.313" v="933" actId="478"/>
          <ac:spMkLst>
            <pc:docMk/>
            <pc:sldMk cId="3333452679" sldId="273"/>
            <ac:spMk id="5" creationId="{F2F22126-5C17-5F07-82A9-EF9928B724BE}"/>
          </ac:spMkLst>
        </pc:spChg>
        <pc:graphicFrameChg chg="add mod modGraphic">
          <ac:chgData name="Lora Erie" userId="c8f7dbc1-8734-4953-8b44-f2e8d5c8342d" providerId="ADAL" clId="{48249A43-28F9-4BC8-AF1B-A7CAD4B38E41}" dt="2024-03-26T18:00:43.522" v="8463" actId="20577"/>
          <ac:graphicFrameMkLst>
            <pc:docMk/>
            <pc:sldMk cId="3333452679" sldId="273"/>
            <ac:graphicFrameMk id="7" creationId="{1EED0EBC-0275-A9DA-C03E-4A5335290614}"/>
          </ac:graphicFrameMkLst>
        </pc:graphicFrameChg>
        <pc:picChg chg="del">
          <ac:chgData name="Lora Erie" userId="c8f7dbc1-8734-4953-8b44-f2e8d5c8342d" providerId="ADAL" clId="{48249A43-28F9-4BC8-AF1B-A7CAD4B38E41}" dt="2024-03-14T14:51:45.905" v="932" actId="478"/>
          <ac:picMkLst>
            <pc:docMk/>
            <pc:sldMk cId="3333452679" sldId="273"/>
            <ac:picMk id="6" creationId="{681EB027-545B-A4F6-0B0F-100EA5E6CAB4}"/>
          </ac:picMkLst>
        </pc:picChg>
      </pc:sldChg>
      <pc:sldChg chg="addSp delSp modSp new mod">
        <pc:chgData name="Lora Erie" userId="c8f7dbc1-8734-4953-8b44-f2e8d5c8342d" providerId="ADAL" clId="{48249A43-28F9-4BC8-AF1B-A7CAD4B38E41}" dt="2024-03-19T14:03:37.711" v="1006" actId="14100"/>
        <pc:sldMkLst>
          <pc:docMk/>
          <pc:sldMk cId="3887771341" sldId="274"/>
        </pc:sldMkLst>
        <pc:spChg chg="del">
          <ac:chgData name="Lora Erie" userId="c8f7dbc1-8734-4953-8b44-f2e8d5c8342d" providerId="ADAL" clId="{48249A43-28F9-4BC8-AF1B-A7CAD4B38E41}" dt="2024-03-19T13:32:36.936" v="988" actId="478"/>
          <ac:spMkLst>
            <pc:docMk/>
            <pc:sldMk cId="3887771341" sldId="274"/>
            <ac:spMk id="2" creationId="{50D8E5C9-77B7-D37E-EDCA-D5D978DABAE4}"/>
          </ac:spMkLst>
        </pc:spChg>
        <pc:spChg chg="add mod">
          <ac:chgData name="Lora Erie" userId="c8f7dbc1-8734-4953-8b44-f2e8d5c8342d" providerId="ADAL" clId="{48249A43-28F9-4BC8-AF1B-A7CAD4B38E41}" dt="2024-03-19T13:32:53.235" v="990" actId="1076"/>
          <ac:spMkLst>
            <pc:docMk/>
            <pc:sldMk cId="3887771341" sldId="274"/>
            <ac:spMk id="3" creationId="{22621A03-F5E4-2CB6-83A7-84953E4261A1}"/>
          </ac:spMkLst>
        </pc:spChg>
        <pc:spChg chg="add del mod">
          <ac:chgData name="Lora Erie" userId="c8f7dbc1-8734-4953-8b44-f2e8d5c8342d" providerId="ADAL" clId="{48249A43-28F9-4BC8-AF1B-A7CAD4B38E41}" dt="2024-03-19T14:02:48.276" v="996" actId="478"/>
          <ac:spMkLst>
            <pc:docMk/>
            <pc:sldMk cId="3887771341" sldId="274"/>
            <ac:spMk id="5" creationId="{F027BF31-F67C-9BA4-C363-FD8C8E20C4AD}"/>
          </ac:spMkLst>
        </pc:spChg>
        <pc:graphicFrameChg chg="add del mod">
          <ac:chgData name="Lora Erie" userId="c8f7dbc1-8734-4953-8b44-f2e8d5c8342d" providerId="ADAL" clId="{48249A43-28F9-4BC8-AF1B-A7CAD4B38E41}" dt="2024-03-19T14:03:16.899" v="1003" actId="478"/>
          <ac:graphicFrameMkLst>
            <pc:docMk/>
            <pc:sldMk cId="3887771341" sldId="274"/>
            <ac:graphicFrameMk id="6" creationId="{78E35CEF-77EF-90A0-FC73-2B8F25721036}"/>
          </ac:graphicFrameMkLst>
        </pc:graphicFrameChg>
        <pc:graphicFrameChg chg="add del mod">
          <ac:chgData name="Lora Erie" userId="c8f7dbc1-8734-4953-8b44-f2e8d5c8342d" providerId="ADAL" clId="{48249A43-28F9-4BC8-AF1B-A7CAD4B38E41}" dt="2024-03-19T14:02:22.750" v="993" actId="478"/>
          <ac:graphicFrameMkLst>
            <pc:docMk/>
            <pc:sldMk cId="3887771341" sldId="274"/>
            <ac:graphicFrameMk id="11" creationId="{AC7CD1D5-C780-451A-AD94-0F07F90FC306}"/>
          </ac:graphicFrameMkLst>
        </pc:graphicFrameChg>
        <pc:picChg chg="add del mod">
          <ac:chgData name="Lora Erie" userId="c8f7dbc1-8734-4953-8b44-f2e8d5c8342d" providerId="ADAL" clId="{48249A43-28F9-4BC8-AF1B-A7CAD4B38E41}" dt="2024-03-19T14:03:15.427" v="1002" actId="478"/>
          <ac:picMkLst>
            <pc:docMk/>
            <pc:sldMk cId="3887771341" sldId="274"/>
            <ac:picMk id="8" creationId="{26D4555B-5782-4DA7-0210-1179E583EE60}"/>
          </ac:picMkLst>
        </pc:picChg>
        <pc:picChg chg="add mod">
          <ac:chgData name="Lora Erie" userId="c8f7dbc1-8734-4953-8b44-f2e8d5c8342d" providerId="ADAL" clId="{48249A43-28F9-4BC8-AF1B-A7CAD4B38E41}" dt="2024-03-19T14:03:37.711" v="1006" actId="14100"/>
          <ac:picMkLst>
            <pc:docMk/>
            <pc:sldMk cId="3887771341" sldId="274"/>
            <ac:picMk id="9" creationId="{1D5F4D5C-E498-3C70-96E6-E03DCB8439AB}"/>
          </ac:picMkLst>
        </pc:picChg>
      </pc:sldChg>
      <pc:sldChg chg="new del">
        <pc:chgData name="Lora Erie" userId="c8f7dbc1-8734-4953-8b44-f2e8d5c8342d" providerId="ADAL" clId="{48249A43-28F9-4BC8-AF1B-A7CAD4B38E41}" dt="2024-03-21T17:20:27.202" v="2389" actId="680"/>
        <pc:sldMkLst>
          <pc:docMk/>
          <pc:sldMk cId="1400051946" sldId="275"/>
        </pc:sldMkLst>
      </pc:sldChg>
      <pc:sldChg chg="modSp add mod">
        <pc:chgData name="Lora Erie" userId="c8f7dbc1-8734-4953-8b44-f2e8d5c8342d" providerId="ADAL" clId="{48249A43-28F9-4BC8-AF1B-A7CAD4B38E41}" dt="2024-03-26T16:59:10.464" v="7007" actId="6549"/>
        <pc:sldMkLst>
          <pc:docMk/>
          <pc:sldMk cId="1659939670" sldId="275"/>
        </pc:sldMkLst>
        <pc:spChg chg="mod">
          <ac:chgData name="Lora Erie" userId="c8f7dbc1-8734-4953-8b44-f2e8d5c8342d" providerId="ADAL" clId="{48249A43-28F9-4BC8-AF1B-A7CAD4B38E41}" dt="2024-03-26T16:59:10.464" v="7007" actId="6549"/>
          <ac:spMkLst>
            <pc:docMk/>
            <pc:sldMk cId="1659939670" sldId="275"/>
            <ac:spMk id="3" creationId="{0CC31931-4847-F763-D4D1-1433E7E0CE49}"/>
          </ac:spMkLst>
        </pc:spChg>
      </pc:sldChg>
      <pc:sldChg chg="modSp add mod">
        <pc:chgData name="Lora Erie" userId="c8f7dbc1-8734-4953-8b44-f2e8d5c8342d" providerId="ADAL" clId="{48249A43-28F9-4BC8-AF1B-A7CAD4B38E41}" dt="2024-03-21T18:09:18.318" v="4866" actId="1076"/>
        <pc:sldMkLst>
          <pc:docMk/>
          <pc:sldMk cId="2265964717" sldId="276"/>
        </pc:sldMkLst>
        <pc:spChg chg="mod">
          <ac:chgData name="Lora Erie" userId="c8f7dbc1-8734-4953-8b44-f2e8d5c8342d" providerId="ADAL" clId="{48249A43-28F9-4BC8-AF1B-A7CAD4B38E41}" dt="2024-03-21T18:09:18.318" v="4866" actId="1076"/>
          <ac:spMkLst>
            <pc:docMk/>
            <pc:sldMk cId="2265964717" sldId="276"/>
            <ac:spMk id="3" creationId="{0CC31931-4847-F763-D4D1-1433E7E0CE49}"/>
          </ac:spMkLst>
        </pc:spChg>
      </pc:sldChg>
      <pc:sldChg chg="modSp add mod">
        <pc:chgData name="Lora Erie" userId="c8f7dbc1-8734-4953-8b44-f2e8d5c8342d" providerId="ADAL" clId="{48249A43-28F9-4BC8-AF1B-A7CAD4B38E41}" dt="2024-03-21T18:09:23.163" v="4867" actId="1076"/>
        <pc:sldMkLst>
          <pc:docMk/>
          <pc:sldMk cId="2887871209" sldId="277"/>
        </pc:sldMkLst>
        <pc:spChg chg="mod">
          <ac:chgData name="Lora Erie" userId="c8f7dbc1-8734-4953-8b44-f2e8d5c8342d" providerId="ADAL" clId="{48249A43-28F9-4BC8-AF1B-A7CAD4B38E41}" dt="2024-03-21T18:09:23.163" v="4867" actId="1076"/>
          <ac:spMkLst>
            <pc:docMk/>
            <pc:sldMk cId="2887871209" sldId="277"/>
            <ac:spMk id="3" creationId="{0CC31931-4847-F763-D4D1-1433E7E0CE49}"/>
          </ac:spMkLst>
        </pc:spChg>
      </pc:sldChg>
      <pc:sldChg chg="addSp modSp new mod ord">
        <pc:chgData name="Lora Erie" userId="c8f7dbc1-8734-4953-8b44-f2e8d5c8342d" providerId="ADAL" clId="{48249A43-28F9-4BC8-AF1B-A7CAD4B38E41}" dt="2024-03-26T19:05:51.256" v="8691" actId="1076"/>
        <pc:sldMkLst>
          <pc:docMk/>
          <pc:sldMk cId="327398781" sldId="278"/>
        </pc:sldMkLst>
        <pc:spChg chg="mod">
          <ac:chgData name="Lora Erie" userId="c8f7dbc1-8734-4953-8b44-f2e8d5c8342d" providerId="ADAL" clId="{48249A43-28F9-4BC8-AF1B-A7CAD4B38E41}" dt="2024-03-26T19:05:43.120" v="8689" actId="20577"/>
          <ac:spMkLst>
            <pc:docMk/>
            <pc:sldMk cId="327398781" sldId="278"/>
            <ac:spMk id="2" creationId="{2EF3E41C-4EAA-FF0B-D3B7-2E039B74147F}"/>
          </ac:spMkLst>
        </pc:spChg>
        <pc:picChg chg="add mod">
          <ac:chgData name="Lora Erie" userId="c8f7dbc1-8734-4953-8b44-f2e8d5c8342d" providerId="ADAL" clId="{48249A43-28F9-4BC8-AF1B-A7CAD4B38E41}" dt="2024-03-26T19:05:51.256" v="8691" actId="1076"/>
          <ac:picMkLst>
            <pc:docMk/>
            <pc:sldMk cId="327398781" sldId="278"/>
            <ac:picMk id="3" creationId="{290B3A4C-6FC7-FFA0-3BA7-05858321F935}"/>
          </ac:picMkLst>
        </pc:picChg>
      </pc:sldChg>
      <pc:sldChg chg="add del ord">
        <pc:chgData name="Lora Erie" userId="c8f7dbc1-8734-4953-8b44-f2e8d5c8342d" providerId="ADAL" clId="{48249A43-28F9-4BC8-AF1B-A7CAD4B38E41}" dt="2024-03-26T19:03:29.170" v="8468" actId="2890"/>
        <pc:sldMkLst>
          <pc:docMk/>
          <pc:sldMk cId="3833631737" sldId="278"/>
        </pc:sldMkLst>
      </pc:sldChg>
      <pc:sldChg chg="addSp delSp modSp new mod ord">
        <pc:chgData name="Lora Erie" userId="c8f7dbc1-8734-4953-8b44-f2e8d5c8342d" providerId="ADAL" clId="{48249A43-28F9-4BC8-AF1B-A7CAD4B38E41}" dt="2024-03-26T19:08:18.094" v="8709" actId="1076"/>
        <pc:sldMkLst>
          <pc:docMk/>
          <pc:sldMk cId="3570897152" sldId="279"/>
        </pc:sldMkLst>
        <pc:spChg chg="del">
          <ac:chgData name="Lora Erie" userId="c8f7dbc1-8734-4953-8b44-f2e8d5c8342d" providerId="ADAL" clId="{48249A43-28F9-4BC8-AF1B-A7CAD4B38E41}" dt="2024-03-26T19:07:51.751" v="8695"/>
          <ac:spMkLst>
            <pc:docMk/>
            <pc:sldMk cId="3570897152" sldId="279"/>
            <ac:spMk id="2" creationId="{98F7F3C3-E5BB-36AF-D631-95BD46A9E6E9}"/>
          </ac:spMkLst>
        </pc:spChg>
        <pc:spChg chg="add mod">
          <ac:chgData name="Lora Erie" userId="c8f7dbc1-8734-4953-8b44-f2e8d5c8342d" providerId="ADAL" clId="{48249A43-28F9-4BC8-AF1B-A7CAD4B38E41}" dt="2024-03-26T19:07:57.310" v="8706" actId="20577"/>
          <ac:spMkLst>
            <pc:docMk/>
            <pc:sldMk cId="3570897152" sldId="279"/>
            <ac:spMk id="3" creationId="{BA4D88B6-6E66-E370-8331-E3E59339F8C5}"/>
          </ac:spMkLst>
        </pc:spChg>
        <pc:picChg chg="add mod">
          <ac:chgData name="Lora Erie" userId="c8f7dbc1-8734-4953-8b44-f2e8d5c8342d" providerId="ADAL" clId="{48249A43-28F9-4BC8-AF1B-A7CAD4B38E41}" dt="2024-03-26T19:08:18.094" v="8709" actId="1076"/>
          <ac:picMkLst>
            <pc:docMk/>
            <pc:sldMk cId="3570897152" sldId="279"/>
            <ac:picMk id="4" creationId="{3C8EAF4E-B2D0-5028-13A1-3FD066A041DC}"/>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5E93-4629-8B35-5F55307FED17}"/>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5E93-4629-8B35-5F55307FED17}"/>
              </c:ext>
            </c:extLst>
          </c:dPt>
          <c:cat>
            <c:strRef>
              <c:f>'[RO Analysis by Tech (1) - 100 RO Analysis.xlsm]Summary Report'!$J$20:$J$22</c:f>
              <c:strCache>
                <c:ptCount val="3"/>
                <c:pt idx="0">
                  <c:v>Percent Competitive</c:v>
                </c:pt>
                <c:pt idx="1">
                  <c:v>Percent Maintenance </c:v>
                </c:pt>
                <c:pt idx="2">
                  <c:v>Percent Repair </c:v>
                </c:pt>
              </c:strCache>
            </c:strRef>
          </c:cat>
          <c:val>
            <c:numRef>
              <c:f>'[RO Analysis by Tech (1) - 100 RO Analysis.xlsm]Summary Report'!$I$20:$I$22</c:f>
              <c:numCache>
                <c:formatCode>0.00%</c:formatCode>
                <c:ptCount val="3"/>
                <c:pt idx="0">
                  <c:v>0.11585514056550272</c:v>
                </c:pt>
                <c:pt idx="1">
                  <c:v>0.208863323341165</c:v>
                </c:pt>
                <c:pt idx="2">
                  <c:v>0.6752815360933323</c:v>
                </c:pt>
              </c:numCache>
            </c:numRef>
          </c:val>
          <c:extLst>
            <c:ext xmlns:c16="http://schemas.microsoft.com/office/drawing/2014/chart" uri="{C3380CC4-5D6E-409C-BE32-E72D297353CC}">
              <c16:uniqueId val="{00000004-5E93-4629-8B35-5F55307FED17}"/>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803242" y="2336168"/>
            <a:ext cx="8585516" cy="1646302"/>
          </a:xfrm>
        </p:spPr>
        <p:txBody>
          <a:bodyPr/>
          <a:lstStyle/>
          <a:p>
            <a:pPr algn="l"/>
            <a:r>
              <a:rPr lang="en-US" dirty="0"/>
              <a:t>SERVICE DEPARTMENT ANALYSIS:</a:t>
            </a:r>
            <a:br>
              <a:rPr lang="en-US" dirty="0"/>
            </a:br>
            <a:r>
              <a:rPr lang="en-US" sz="6000" b="1" dirty="0"/>
              <a:t>MTN VIEW CDJR</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2212532" y="3982470"/>
            <a:ext cx="7766936" cy="1096899"/>
          </a:xfrm>
        </p:spPr>
        <p:txBody>
          <a:bodyPr>
            <a:normAutofit lnSpcReduction="10000"/>
          </a:bodyPr>
          <a:lstStyle/>
          <a:p>
            <a:pPr algn="l"/>
            <a:r>
              <a:rPr lang="en-US" sz="3200" dirty="0"/>
              <a:t>Lora Erie - </a:t>
            </a:r>
            <a:r>
              <a:rPr lang="en-US" sz="2000" dirty="0"/>
              <a:t>27</a:t>
            </a:r>
          </a:p>
          <a:p>
            <a:pPr algn="l"/>
            <a:r>
              <a:rPr lang="en-US" sz="3200" dirty="0"/>
              <a:t>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3E41C-4EAA-FF0B-D3B7-2E039B74147F}"/>
              </a:ext>
            </a:extLst>
          </p:cNvPr>
          <p:cNvSpPr>
            <a:spLocks noGrp="1"/>
          </p:cNvSpPr>
          <p:nvPr>
            <p:ph type="title"/>
          </p:nvPr>
        </p:nvSpPr>
        <p:spPr/>
        <p:txBody>
          <a:bodyPr>
            <a:normAutofit/>
          </a:bodyPr>
          <a:lstStyle/>
          <a:p>
            <a:r>
              <a:rPr lang="en-US" sz="2800" dirty="0"/>
              <a:t>CURRENT TECH PRODUCTIVITY BOARD &amp; GOALS</a:t>
            </a:r>
            <a:br>
              <a:rPr lang="en-US" sz="2800" dirty="0"/>
            </a:br>
            <a:r>
              <a:rPr lang="en-US" sz="2800" dirty="0"/>
              <a:t>as of 03/26/24</a:t>
            </a:r>
          </a:p>
        </p:txBody>
      </p:sp>
      <p:pic>
        <p:nvPicPr>
          <p:cNvPr id="3" name="Picture 2">
            <a:extLst>
              <a:ext uri="{FF2B5EF4-FFF2-40B4-BE49-F238E27FC236}">
                <a16:creationId xmlns:a16="http://schemas.microsoft.com/office/drawing/2014/main" id="{290B3A4C-6FC7-FFA0-3BA7-05858321F935}"/>
              </a:ext>
            </a:extLst>
          </p:cNvPr>
          <p:cNvPicPr>
            <a:picLocks noChangeAspect="1"/>
          </p:cNvPicPr>
          <p:nvPr/>
        </p:nvPicPr>
        <p:blipFill>
          <a:blip r:embed="rId2"/>
          <a:stretch>
            <a:fillRect/>
          </a:stretch>
        </p:blipFill>
        <p:spPr>
          <a:xfrm>
            <a:off x="1712007" y="1712245"/>
            <a:ext cx="6295402" cy="4721552"/>
          </a:xfrm>
          <a:prstGeom prst="rect">
            <a:avLst/>
          </a:prstGeom>
        </p:spPr>
      </p:pic>
    </p:spTree>
    <p:extLst>
      <p:ext uri="{BB962C8B-B14F-4D97-AF65-F5344CB8AC3E}">
        <p14:creationId xmlns:p14="http://schemas.microsoft.com/office/powerpoint/2010/main" val="327398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A4D88B6-6E66-E370-8331-E3E59339F8C5}"/>
              </a:ext>
            </a:extLst>
          </p:cNvPr>
          <p:cNvSpPr>
            <a:spLocks noGrp="1"/>
          </p:cNvSpPr>
          <p:nvPr>
            <p:ph type="title"/>
          </p:nvPr>
        </p:nvSpPr>
        <p:spPr>
          <a:xfrm>
            <a:off x="677863" y="609600"/>
            <a:ext cx="8596312" cy="1320800"/>
          </a:xfrm>
        </p:spPr>
        <p:txBody>
          <a:bodyPr>
            <a:normAutofit/>
          </a:bodyPr>
          <a:lstStyle/>
          <a:p>
            <a:r>
              <a:rPr lang="en-US" sz="2800" dirty="0"/>
              <a:t>CURRENT ADVISOR PRODUCTIVITY BOARD &amp; GOALS</a:t>
            </a:r>
            <a:br>
              <a:rPr lang="en-US" sz="2800" dirty="0"/>
            </a:br>
            <a:r>
              <a:rPr lang="en-US" sz="2800" dirty="0"/>
              <a:t>as of 03/26/24</a:t>
            </a:r>
          </a:p>
        </p:txBody>
      </p:sp>
      <p:pic>
        <p:nvPicPr>
          <p:cNvPr id="4" name="Picture 3">
            <a:extLst>
              <a:ext uri="{FF2B5EF4-FFF2-40B4-BE49-F238E27FC236}">
                <a16:creationId xmlns:a16="http://schemas.microsoft.com/office/drawing/2014/main" id="{3C8EAF4E-B2D0-5028-13A1-3FD066A041DC}"/>
              </a:ext>
            </a:extLst>
          </p:cNvPr>
          <p:cNvPicPr>
            <a:picLocks noChangeAspect="1"/>
          </p:cNvPicPr>
          <p:nvPr/>
        </p:nvPicPr>
        <p:blipFill>
          <a:blip r:embed="rId2"/>
          <a:stretch>
            <a:fillRect/>
          </a:stretch>
        </p:blipFill>
        <p:spPr>
          <a:xfrm>
            <a:off x="1344538" y="1580971"/>
            <a:ext cx="6762572" cy="5071929"/>
          </a:xfrm>
          <a:prstGeom prst="rect">
            <a:avLst/>
          </a:prstGeom>
        </p:spPr>
      </p:pic>
    </p:spTree>
    <p:extLst>
      <p:ext uri="{BB962C8B-B14F-4D97-AF65-F5344CB8AC3E}">
        <p14:creationId xmlns:p14="http://schemas.microsoft.com/office/powerpoint/2010/main" val="3570897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4167974"/>
            <a:ext cx="8596668" cy="2296919"/>
          </a:xfrm>
        </p:spPr>
        <p:txBody>
          <a:bodyPr/>
          <a:lstStyle/>
          <a:p>
            <a:r>
              <a:rPr lang="en-US" sz="1800" b="0" i="0" u="none" strike="noStrike" baseline="0" dirty="0">
                <a:solidFill>
                  <a:srgbClr val="221E1F"/>
                </a:solidFill>
                <a:latin typeface="Calibri" panose="020F0502020204030204" pitchFamily="34" charset="0"/>
              </a:rPr>
              <a:t>Current practices: </a:t>
            </a:r>
            <a:r>
              <a:rPr lang="en-US" sz="1400" dirty="0">
                <a:solidFill>
                  <a:srgbClr val="221E1F"/>
                </a:solidFill>
                <a:latin typeface="Calibri" panose="020F0502020204030204" pitchFamily="34" charset="0"/>
              </a:rPr>
              <a:t>Shop foreman and top techs have 2 bays each; all others have 1 bay</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Increase facility utilization to NADA Guide 75%</a:t>
            </a:r>
          </a:p>
          <a:p>
            <a:r>
              <a:rPr lang="en-US" sz="1800" b="0" i="0" u="none" strike="noStrike" baseline="0" dirty="0">
                <a:solidFill>
                  <a:srgbClr val="221E1F"/>
                </a:solidFill>
                <a:latin typeface="Calibri" panose="020F0502020204030204" pitchFamily="34" charset="0"/>
              </a:rPr>
              <a:t>Plans to achieve your goals: </a:t>
            </a:r>
            <a:r>
              <a:rPr lang="en-US" sz="1400" b="0" i="0" u="none" strike="noStrike" baseline="0" dirty="0">
                <a:solidFill>
                  <a:srgbClr val="221E1F"/>
                </a:solidFill>
                <a:latin typeface="Calibri" panose="020F0502020204030204" pitchFamily="34" charset="0"/>
              </a:rPr>
              <a:t>Move oil changes to clean up bays (outsourcing clean up) and hire additional technicians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r>
              <a:rPr lang="en-US" sz="1400" b="0" i="0" u="none" strike="noStrike" baseline="0" dirty="0">
                <a:solidFill>
                  <a:srgbClr val="221E1F"/>
                </a:solidFill>
                <a:latin typeface="Calibri" panose="020F0502020204030204" pitchFamily="34" charset="0"/>
              </a:rPr>
              <a:t>Monitor tech board and financials</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Table 6">
            <a:extLst>
              <a:ext uri="{FF2B5EF4-FFF2-40B4-BE49-F238E27FC236}">
                <a16:creationId xmlns:a16="http://schemas.microsoft.com/office/drawing/2014/main" id="{1EED0EBC-0275-A9DA-C03E-4A5335290614}"/>
              </a:ext>
            </a:extLst>
          </p:cNvPr>
          <p:cNvGraphicFramePr>
            <a:graphicFrameLocks noGrp="1"/>
          </p:cNvGraphicFramePr>
          <p:nvPr>
            <p:extLst>
              <p:ext uri="{D42A27DB-BD31-4B8C-83A1-F6EECF244321}">
                <p14:modId xmlns:p14="http://schemas.microsoft.com/office/powerpoint/2010/main" val="1555561845"/>
              </p:ext>
            </p:extLst>
          </p:nvPr>
        </p:nvGraphicFramePr>
        <p:xfrm>
          <a:off x="5429654" y="290558"/>
          <a:ext cx="3604911" cy="3674868"/>
        </p:xfrm>
        <a:graphic>
          <a:graphicData uri="http://schemas.openxmlformats.org/drawingml/2006/table">
            <a:tbl>
              <a:tblPr/>
              <a:tblGrid>
                <a:gridCol w="1722626">
                  <a:extLst>
                    <a:ext uri="{9D8B030D-6E8A-4147-A177-3AD203B41FA5}">
                      <a16:colId xmlns:a16="http://schemas.microsoft.com/office/drawing/2014/main" val="3333958617"/>
                    </a:ext>
                  </a:extLst>
                </a:gridCol>
                <a:gridCol w="806693">
                  <a:extLst>
                    <a:ext uri="{9D8B030D-6E8A-4147-A177-3AD203B41FA5}">
                      <a16:colId xmlns:a16="http://schemas.microsoft.com/office/drawing/2014/main" val="3077348852"/>
                    </a:ext>
                  </a:extLst>
                </a:gridCol>
                <a:gridCol w="537796">
                  <a:extLst>
                    <a:ext uri="{9D8B030D-6E8A-4147-A177-3AD203B41FA5}">
                      <a16:colId xmlns:a16="http://schemas.microsoft.com/office/drawing/2014/main" val="4130061608"/>
                    </a:ext>
                  </a:extLst>
                </a:gridCol>
                <a:gridCol w="537796">
                  <a:extLst>
                    <a:ext uri="{9D8B030D-6E8A-4147-A177-3AD203B41FA5}">
                      <a16:colId xmlns:a16="http://schemas.microsoft.com/office/drawing/2014/main" val="1488847606"/>
                    </a:ext>
                  </a:extLst>
                </a:gridCol>
              </a:tblGrid>
              <a:tr h="167666">
                <a:tc gridSpan="4">
                  <a:txBody>
                    <a:bodyPr/>
                    <a:lstStyle/>
                    <a:p>
                      <a:pPr algn="ctr" fontAlgn="b"/>
                      <a:r>
                        <a:rPr lang="en-US" sz="1100" b="1" i="0" u="none" strike="noStrike" dirty="0">
                          <a:solidFill>
                            <a:srgbClr val="FFFFFF"/>
                          </a:solidFill>
                          <a:effectLst/>
                          <a:latin typeface="Tahoma" panose="020B0604030504040204" pitchFamily="34" charset="0"/>
                        </a:rPr>
                        <a:t>FACILITY POTENTIAL</a:t>
                      </a:r>
                    </a:p>
                  </a:txBody>
                  <a:tcPr marL="8397" marR="8397" marT="839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548235"/>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83185828"/>
                  </a:ext>
                </a:extLst>
              </a:tr>
              <a:tr h="290179">
                <a:tc>
                  <a:txBody>
                    <a:bodyPr/>
                    <a:lstStyle/>
                    <a:p>
                      <a:pPr algn="l" fontAlgn="b"/>
                      <a:r>
                        <a:rPr lang="en-US" sz="1100" b="0" i="0" u="none" strike="noStrike">
                          <a:solidFill>
                            <a:srgbClr val="FFFFFF"/>
                          </a:solidFill>
                          <a:effectLst/>
                          <a:latin typeface="Tahoma" panose="020B0604030504040204" pitchFamily="34" charset="0"/>
                        </a:rPr>
                        <a:t>Number of Bays</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r" fontAlgn="b"/>
                      <a:r>
                        <a:rPr lang="en-US" sz="1100" b="0" i="0" u="none" strike="noStrike" dirty="0">
                          <a:solidFill>
                            <a:srgbClr val="000000"/>
                          </a:solidFill>
                          <a:effectLst/>
                          <a:latin typeface="Tahoma" panose="020B0604030504040204" pitchFamily="34" charset="0"/>
                        </a:rPr>
                        <a:t>18</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dirty="0">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952257225"/>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Tahoma" panose="020B0604030504040204" pitchFamily="34" charset="0"/>
                        </a:rPr>
                        <a:t>x</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117848386"/>
                  </a:ext>
                </a:extLst>
              </a:tr>
              <a:tr h="167666">
                <a:tc>
                  <a:txBody>
                    <a:bodyPr/>
                    <a:lstStyle/>
                    <a:p>
                      <a:pPr algn="l" fontAlgn="b"/>
                      <a:r>
                        <a:rPr lang="en-US" sz="1100" b="0" i="0" u="none" strike="noStrike">
                          <a:solidFill>
                            <a:srgbClr val="FFFFFF"/>
                          </a:solidFill>
                          <a:effectLst/>
                          <a:latin typeface="Tahoma" panose="020B0604030504040204" pitchFamily="34" charset="0"/>
                        </a:rPr>
                        <a:t>Number of Days</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r" fontAlgn="b"/>
                      <a:r>
                        <a:rPr lang="en-US" sz="1100" b="0" i="0" u="none" strike="noStrike">
                          <a:solidFill>
                            <a:srgbClr val="000000"/>
                          </a:solidFill>
                          <a:effectLst/>
                          <a:latin typeface="Tahoma" panose="020B0604030504040204" pitchFamily="34" charset="0"/>
                        </a:rPr>
                        <a:t>25</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833135241"/>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Tahoma" panose="020B0604030504040204" pitchFamily="34" charset="0"/>
                        </a:rPr>
                        <a:t>x</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099983535"/>
                  </a:ext>
                </a:extLst>
              </a:tr>
              <a:tr h="167666">
                <a:tc>
                  <a:txBody>
                    <a:bodyPr/>
                    <a:lstStyle/>
                    <a:p>
                      <a:pPr algn="l" fontAlgn="b"/>
                      <a:r>
                        <a:rPr lang="en-US" sz="1100" b="0" i="0" u="none" strike="noStrike" dirty="0">
                          <a:solidFill>
                            <a:srgbClr val="FFFFFF"/>
                          </a:solidFill>
                          <a:effectLst/>
                          <a:latin typeface="Tahoma" panose="020B0604030504040204" pitchFamily="34" charset="0"/>
                        </a:rPr>
                        <a:t>Number of Hours</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r" fontAlgn="b"/>
                      <a:r>
                        <a:rPr lang="en-US" sz="1100" b="0" i="0" u="none" strike="noStrike">
                          <a:solidFill>
                            <a:srgbClr val="000000"/>
                          </a:solidFill>
                          <a:effectLst/>
                          <a:latin typeface="Tahoma" panose="020B0604030504040204" pitchFamily="34" charset="0"/>
                        </a:rPr>
                        <a:t>8</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4024825808"/>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Tahoma" panose="020B0604030504040204" pitchFamily="34" charset="0"/>
                        </a:rPr>
                        <a:t>x</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958389002"/>
                  </a:ext>
                </a:extLst>
              </a:tr>
              <a:tr h="167666">
                <a:tc>
                  <a:txBody>
                    <a:bodyPr/>
                    <a:lstStyle/>
                    <a:p>
                      <a:pPr algn="l" fontAlgn="b"/>
                      <a:r>
                        <a:rPr lang="en-US" sz="1100" b="0" i="0" u="none" strike="noStrike">
                          <a:solidFill>
                            <a:srgbClr val="FFFFFF"/>
                          </a:solidFill>
                          <a:effectLst/>
                          <a:latin typeface="Tahoma" panose="020B0604030504040204" pitchFamily="34" charset="0"/>
                        </a:rPr>
                        <a:t>Effective Labor Rate</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    146.25 </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768944650"/>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r" fontAlgn="b"/>
                      <a:r>
                        <a:rPr lang="en-US" sz="1100" b="0" i="1" u="none" strike="noStrike">
                          <a:solidFill>
                            <a:srgbClr val="FFFFFF"/>
                          </a:solidFill>
                          <a:effectLst/>
                          <a:latin typeface="Tahoma" panose="020B0604030504040204" pitchFamily="34" charset="0"/>
                        </a:rPr>
                        <a:t> </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1103411786"/>
                  </a:ext>
                </a:extLst>
              </a:tr>
              <a:tr h="167666">
                <a:tc>
                  <a:txBody>
                    <a:bodyPr/>
                    <a:lstStyle/>
                    <a:p>
                      <a:pPr algn="l" fontAlgn="b"/>
                      <a:r>
                        <a:rPr lang="en-US" sz="1100" b="1" i="0" u="none" strike="noStrike">
                          <a:solidFill>
                            <a:srgbClr val="FFFFFF"/>
                          </a:solidFill>
                          <a:effectLst/>
                          <a:latin typeface="Tahoma" panose="020B0604030504040204" pitchFamily="34" charset="0"/>
                        </a:rPr>
                        <a:t>FACILITY POTENTIAL</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100" b="0" i="0" u="none" strike="noStrike" dirty="0">
                          <a:solidFill>
                            <a:srgbClr val="000000"/>
                          </a:solidFill>
                          <a:effectLst/>
                          <a:latin typeface="Tahoma" panose="020B0604030504040204" pitchFamily="34" charset="0"/>
                        </a:rPr>
                        <a:t> $  526,500 </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093370959"/>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548235"/>
                    </a:solidFill>
                  </a:tcPr>
                </a:tc>
                <a:extLst>
                  <a:ext uri="{0D108BD9-81ED-4DB2-BD59-A6C34878D82A}">
                    <a16:rowId xmlns:a16="http://schemas.microsoft.com/office/drawing/2014/main" val="2380872785"/>
                  </a:ext>
                </a:extLst>
              </a:tr>
              <a:tr h="167666">
                <a:tc>
                  <a:txBody>
                    <a:bodyPr/>
                    <a:lstStyle/>
                    <a:p>
                      <a:pPr algn="l" fontAlgn="b"/>
                      <a:endParaRPr lang="en-US" sz="1100" b="0" i="0" u="none" strike="noStrike">
                        <a:solidFill>
                          <a:srgbClr val="000000"/>
                        </a:solidFill>
                        <a:effectLst/>
                        <a:latin typeface="Tahoma" panose="020B0604030504040204" pitchFamily="34" charset="0"/>
                      </a:endParaRPr>
                    </a:p>
                  </a:txBody>
                  <a:tcPr marL="8397" marR="8397" marT="839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Tahoma" panose="020B0604030504040204" pitchFamily="34" charset="0"/>
                      </a:endParaRPr>
                    </a:p>
                  </a:txBody>
                  <a:tcPr marL="8397" marR="8397" marT="839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Tahoma" panose="020B0604030504040204" pitchFamily="34" charset="0"/>
                      </a:endParaRPr>
                    </a:p>
                  </a:txBody>
                  <a:tcPr marL="8397" marR="8397" marT="839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Tahoma" panose="020B0604030504040204" pitchFamily="34" charset="0"/>
                      </a:endParaRPr>
                    </a:p>
                  </a:txBody>
                  <a:tcPr marL="8397" marR="8397" marT="8397"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2482580"/>
                  </a:ext>
                </a:extLst>
              </a:tr>
              <a:tr h="167666">
                <a:tc gridSpan="4">
                  <a:txBody>
                    <a:bodyPr/>
                    <a:lstStyle/>
                    <a:p>
                      <a:pPr algn="ctr" fontAlgn="b"/>
                      <a:r>
                        <a:rPr lang="en-US" sz="1100" b="1" i="0" u="none" strike="noStrike">
                          <a:solidFill>
                            <a:srgbClr val="FFFFFF"/>
                          </a:solidFill>
                          <a:effectLst/>
                          <a:latin typeface="Tahoma" panose="020B0604030504040204" pitchFamily="34" charset="0"/>
                        </a:rPr>
                        <a:t>FACILITY UTILIZATION</a:t>
                      </a:r>
                    </a:p>
                  </a:txBody>
                  <a:tcPr marL="8397" marR="8397" marT="8397"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548235"/>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7920412"/>
                  </a:ext>
                </a:extLst>
              </a:tr>
              <a:tr h="167666">
                <a:tc>
                  <a:txBody>
                    <a:bodyPr/>
                    <a:lstStyle/>
                    <a:p>
                      <a:pPr algn="l" fontAlgn="b"/>
                      <a:r>
                        <a:rPr lang="en-US" sz="1100" b="0" i="0" u="none" strike="noStrike">
                          <a:solidFill>
                            <a:srgbClr val="FFFFFF"/>
                          </a:solidFill>
                          <a:effectLst/>
                          <a:latin typeface="Tahoma" panose="020B0604030504040204" pitchFamily="34" charset="0"/>
                        </a:rPr>
                        <a:t>Total Labor Sales</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  266,682 </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042035014"/>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ctr" fontAlgn="b"/>
                      <a:r>
                        <a:rPr lang="en-US" sz="1100" b="0" i="0" u="none" strike="noStrike">
                          <a:solidFill>
                            <a:srgbClr val="FFFFFF"/>
                          </a:solidFill>
                          <a:effectLst/>
                          <a:latin typeface="Tahoma" panose="020B0604030504040204" pitchFamily="34" charset="0"/>
                        </a:rPr>
                        <a:t>÷</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009403236"/>
                  </a:ext>
                </a:extLst>
              </a:tr>
              <a:tr h="167666">
                <a:tc>
                  <a:txBody>
                    <a:bodyPr/>
                    <a:lstStyle/>
                    <a:p>
                      <a:pPr algn="l" fontAlgn="b"/>
                      <a:r>
                        <a:rPr lang="en-US" sz="1100" b="0" i="0" u="none" strike="noStrike">
                          <a:solidFill>
                            <a:srgbClr val="FFFFFF"/>
                          </a:solidFill>
                          <a:effectLst/>
                          <a:latin typeface="Tahoma" panose="020B0604030504040204" pitchFamily="34" charset="0"/>
                        </a:rPr>
                        <a:t>Facility Potential</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100" b="0" i="0" u="none" strike="noStrike" dirty="0">
                          <a:solidFill>
                            <a:srgbClr val="000000"/>
                          </a:solidFill>
                          <a:effectLst/>
                          <a:latin typeface="Tahoma" panose="020B0604030504040204" pitchFamily="34" charset="0"/>
                        </a:rPr>
                        <a:t> $  526,500 </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1973217006"/>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r" fontAlgn="b"/>
                      <a:r>
                        <a:rPr lang="en-US" sz="1100" b="0" i="1" u="none" strike="noStrike">
                          <a:solidFill>
                            <a:srgbClr val="FFFFFF"/>
                          </a:solidFill>
                          <a:effectLst/>
                          <a:latin typeface="Tahoma" panose="020B0604030504040204" pitchFamily="34" charset="0"/>
                        </a:rPr>
                        <a:t> </a:t>
                      </a:r>
                    </a:p>
                  </a:txBody>
                  <a:tcPr marL="8397" marR="8397" marT="839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1414142378"/>
                  </a:ext>
                </a:extLst>
              </a:tr>
              <a:tr h="167666">
                <a:tc>
                  <a:txBody>
                    <a:bodyPr/>
                    <a:lstStyle/>
                    <a:p>
                      <a:pPr algn="l" fontAlgn="b"/>
                      <a:r>
                        <a:rPr lang="en-US" sz="1100" b="1" i="0" u="none" strike="noStrike">
                          <a:solidFill>
                            <a:srgbClr val="FFFFFF"/>
                          </a:solidFill>
                          <a:effectLst/>
                          <a:latin typeface="Tahoma" panose="020B0604030504040204" pitchFamily="34" charset="0"/>
                        </a:rPr>
                        <a:t>FACILITY UTILIZATION</a:t>
                      </a:r>
                    </a:p>
                  </a:txBody>
                  <a:tcPr marL="8397" marR="8397" marT="8397"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548235"/>
                    </a:solidFill>
                  </a:tcPr>
                </a:tc>
                <a:tc>
                  <a:txBody>
                    <a:bodyPr/>
                    <a:lstStyle/>
                    <a:p>
                      <a:pPr algn="r" fontAlgn="b"/>
                      <a:r>
                        <a:rPr lang="en-US" sz="1100" b="0" i="0" u="none" strike="noStrike" dirty="0">
                          <a:solidFill>
                            <a:srgbClr val="000000"/>
                          </a:solidFill>
                          <a:effectLst/>
                          <a:latin typeface="Tahoma" panose="020B0604030504040204" pitchFamily="34" charset="0"/>
                        </a:rPr>
                        <a:t>50.65%</a:t>
                      </a:r>
                    </a:p>
                  </a:txBody>
                  <a:tcPr marL="8397" marR="8397" marT="83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63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3527918288"/>
                  </a:ext>
                </a:extLst>
              </a:tr>
              <a:tr h="167666">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w="6350" cap="flat" cmpd="sng" algn="ctr">
                      <a:solidFill>
                        <a:srgbClr val="000000"/>
                      </a:solidFill>
                      <a:prstDash val="solid"/>
                      <a:round/>
                      <a:headEnd type="none" w="med" len="med"/>
                      <a:tailEnd type="none" w="med" len="med"/>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a:noFill/>
                    </a:lnR>
                    <a:lnT>
                      <a:noFill/>
                    </a:lnT>
                    <a:lnB>
                      <a:noFill/>
                    </a:lnB>
                    <a:solidFill>
                      <a:srgbClr val="548235"/>
                    </a:solidFill>
                  </a:tcPr>
                </a:tc>
                <a:tc>
                  <a:txBody>
                    <a:bodyPr/>
                    <a:lstStyle/>
                    <a:p>
                      <a:pPr algn="l" fontAlgn="b"/>
                      <a:r>
                        <a:rPr lang="en-US" sz="1100" b="0" i="0" u="none" strike="noStrike">
                          <a:solidFill>
                            <a:srgbClr val="000000"/>
                          </a:solidFill>
                          <a:effectLst/>
                          <a:latin typeface="Tahoma" panose="020B060403050404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a:noFill/>
                    </a:lnB>
                    <a:solidFill>
                      <a:srgbClr val="548235"/>
                    </a:solidFill>
                  </a:tcPr>
                </a:tc>
                <a:extLst>
                  <a:ext uri="{0D108BD9-81ED-4DB2-BD59-A6C34878D82A}">
                    <a16:rowId xmlns:a16="http://schemas.microsoft.com/office/drawing/2014/main" val="2009265642"/>
                  </a:ext>
                </a:extLst>
              </a:tr>
              <a:tr h="216023">
                <a:tc>
                  <a:txBody>
                    <a:bodyPr/>
                    <a:lstStyle/>
                    <a:p>
                      <a:pPr algn="l" fontAlgn="b"/>
                      <a:r>
                        <a:rPr lang="en-US" sz="1000" b="0" i="0" u="none" strike="noStrike" dirty="0">
                          <a:solidFill>
                            <a:srgbClr val="000000"/>
                          </a:solidFill>
                          <a:effectLst/>
                          <a:latin typeface="Calibri" panose="020F0502020204030204" pitchFamily="34" charset="0"/>
                        </a:rPr>
                        <a:t> </a:t>
                      </a:r>
                    </a:p>
                  </a:txBody>
                  <a:tcPr marL="8397" marR="8397" marT="8397"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397" marR="8397" marT="8397" marB="0" anchor="b">
                    <a:lnL>
                      <a:noFill/>
                    </a:lnL>
                    <a:lnR>
                      <a:noFill/>
                    </a:lnR>
                    <a:lnT>
                      <a:noFill/>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397" marR="8397" marT="8397" marB="0" anchor="b">
                    <a:lnL>
                      <a:noFill/>
                    </a:lnL>
                    <a:lnR>
                      <a:noFill/>
                    </a:lnR>
                    <a:lnT>
                      <a:noFill/>
                    </a:lnT>
                    <a:lnB w="190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397" marR="8397" marT="8397"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548235"/>
                    </a:solidFill>
                  </a:tcPr>
                </a:tc>
                <a:extLst>
                  <a:ext uri="{0D108BD9-81ED-4DB2-BD59-A6C34878D82A}">
                    <a16:rowId xmlns:a16="http://schemas.microsoft.com/office/drawing/2014/main" val="379620922"/>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86088"/>
            <a:ext cx="4184035" cy="3017546"/>
          </a:xfrm>
        </p:spPr>
        <p:txBody>
          <a:bodyPr>
            <a:normAutofit/>
          </a:bodyPr>
          <a:lstStyle/>
          <a:p>
            <a:r>
              <a:rPr lang="en-US" sz="1200" dirty="0"/>
              <a:t>A goal is to have as few one-time ROs as possible, preferably through upsells. Both advisors and technicians receive spiffs on items such as BG products and services.</a:t>
            </a:r>
          </a:p>
          <a:p>
            <a:r>
              <a:rPr lang="en-US" sz="1200" dirty="0"/>
              <a:t>Labor hours per RO, non-high line, are slightly above NADA guide. Number of ROs per advisor per day are significantly below guide.</a:t>
            </a:r>
          </a:p>
          <a:p>
            <a:r>
              <a:rPr lang="en-US" sz="1200" dirty="0"/>
              <a:t>Work Mix = less than ideal. Plan to increase competitive and maintenance through advertising.</a:t>
            </a:r>
          </a:p>
          <a:p>
            <a:r>
              <a:rPr lang="en-US" sz="1200" dirty="0"/>
              <a:t>Majority of vehicles analyzed were over four-years-old which equates to customer retention and competitive pricing.</a:t>
            </a:r>
          </a:p>
          <a:p>
            <a:endParaRPr lang="en-US" sz="1200" dirty="0"/>
          </a:p>
        </p:txBody>
      </p:sp>
      <p:graphicFrame>
        <p:nvGraphicFramePr>
          <p:cNvPr id="13" name="Content Placeholder 12">
            <a:extLst>
              <a:ext uri="{FF2B5EF4-FFF2-40B4-BE49-F238E27FC236}">
                <a16:creationId xmlns:a16="http://schemas.microsoft.com/office/drawing/2014/main" id="{FB1CC15D-AFC0-957A-76F3-6519C3EB0392}"/>
              </a:ext>
            </a:extLst>
          </p:cNvPr>
          <p:cNvGraphicFramePr>
            <a:graphicFrameLocks noGrp="1"/>
          </p:cNvGraphicFramePr>
          <p:nvPr>
            <p:ph sz="half" idx="2"/>
            <p:extLst>
              <p:ext uri="{D42A27DB-BD31-4B8C-83A1-F6EECF244321}">
                <p14:modId xmlns:p14="http://schemas.microsoft.com/office/powerpoint/2010/main" val="9260963"/>
              </p:ext>
            </p:extLst>
          </p:nvPr>
        </p:nvGraphicFramePr>
        <p:xfrm>
          <a:off x="5119591" y="550547"/>
          <a:ext cx="4746199" cy="4713541"/>
        </p:xfrm>
        <a:graphic>
          <a:graphicData uri="http://schemas.openxmlformats.org/drawingml/2006/table">
            <a:tbl>
              <a:tblPr/>
              <a:tblGrid>
                <a:gridCol w="461733">
                  <a:extLst>
                    <a:ext uri="{9D8B030D-6E8A-4147-A177-3AD203B41FA5}">
                      <a16:colId xmlns:a16="http://schemas.microsoft.com/office/drawing/2014/main" val="3058599444"/>
                    </a:ext>
                  </a:extLst>
                </a:gridCol>
                <a:gridCol w="479588">
                  <a:extLst>
                    <a:ext uri="{9D8B030D-6E8A-4147-A177-3AD203B41FA5}">
                      <a16:colId xmlns:a16="http://schemas.microsoft.com/office/drawing/2014/main" val="3506935368"/>
                    </a:ext>
                  </a:extLst>
                </a:gridCol>
                <a:gridCol w="28468">
                  <a:extLst>
                    <a:ext uri="{9D8B030D-6E8A-4147-A177-3AD203B41FA5}">
                      <a16:colId xmlns:a16="http://schemas.microsoft.com/office/drawing/2014/main" val="185403649"/>
                    </a:ext>
                  </a:extLst>
                </a:gridCol>
                <a:gridCol w="561568">
                  <a:extLst>
                    <a:ext uri="{9D8B030D-6E8A-4147-A177-3AD203B41FA5}">
                      <a16:colId xmlns:a16="http://schemas.microsoft.com/office/drawing/2014/main" val="2488281121"/>
                    </a:ext>
                  </a:extLst>
                </a:gridCol>
                <a:gridCol w="208280">
                  <a:extLst>
                    <a:ext uri="{9D8B030D-6E8A-4147-A177-3AD203B41FA5}">
                      <a16:colId xmlns:a16="http://schemas.microsoft.com/office/drawing/2014/main" val="3777126051"/>
                    </a:ext>
                  </a:extLst>
                </a:gridCol>
                <a:gridCol w="625218">
                  <a:extLst>
                    <a:ext uri="{9D8B030D-6E8A-4147-A177-3AD203B41FA5}">
                      <a16:colId xmlns:a16="http://schemas.microsoft.com/office/drawing/2014/main" val="389382900"/>
                    </a:ext>
                  </a:extLst>
                </a:gridCol>
                <a:gridCol w="143511">
                  <a:extLst>
                    <a:ext uri="{9D8B030D-6E8A-4147-A177-3AD203B41FA5}">
                      <a16:colId xmlns:a16="http://schemas.microsoft.com/office/drawing/2014/main" val="3842663006"/>
                    </a:ext>
                  </a:extLst>
                </a:gridCol>
                <a:gridCol w="590757">
                  <a:extLst>
                    <a:ext uri="{9D8B030D-6E8A-4147-A177-3AD203B41FA5}">
                      <a16:colId xmlns:a16="http://schemas.microsoft.com/office/drawing/2014/main" val="3280519909"/>
                    </a:ext>
                  </a:extLst>
                </a:gridCol>
                <a:gridCol w="419842">
                  <a:extLst>
                    <a:ext uri="{9D8B030D-6E8A-4147-A177-3AD203B41FA5}">
                      <a16:colId xmlns:a16="http://schemas.microsoft.com/office/drawing/2014/main" val="4033874061"/>
                    </a:ext>
                  </a:extLst>
                </a:gridCol>
                <a:gridCol w="696864">
                  <a:extLst>
                    <a:ext uri="{9D8B030D-6E8A-4147-A177-3AD203B41FA5}">
                      <a16:colId xmlns:a16="http://schemas.microsoft.com/office/drawing/2014/main" val="2228824548"/>
                    </a:ext>
                  </a:extLst>
                </a:gridCol>
                <a:gridCol w="530370">
                  <a:extLst>
                    <a:ext uri="{9D8B030D-6E8A-4147-A177-3AD203B41FA5}">
                      <a16:colId xmlns:a16="http://schemas.microsoft.com/office/drawing/2014/main" val="1269583319"/>
                    </a:ext>
                  </a:extLst>
                </a:gridCol>
              </a:tblGrid>
              <a:tr h="184197">
                <a:tc gridSpan="11">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3032568"/>
                  </a:ext>
                </a:extLst>
              </a:tr>
              <a:tr h="127776">
                <a:tc gridSpan="11">
                  <a:txBody>
                    <a:bodyPr/>
                    <a:lstStyle/>
                    <a:p>
                      <a:pPr algn="ctr" fontAlgn="b"/>
                      <a:r>
                        <a:rPr lang="en-US" sz="800" b="1"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lnL w="1905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91248299"/>
                  </a:ext>
                </a:extLst>
              </a:tr>
              <a:tr h="101793">
                <a:tc gridSpan="2">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rowSpan="2" hMerge="1">
                  <a:txBody>
                    <a:bodyPr/>
                    <a:lstStyle/>
                    <a:p>
                      <a:endParaRPr lang="en-US"/>
                    </a:p>
                  </a:txBody>
                  <a:tcPr>
                    <a:lnL w="6350" cap="flat" cmpd="sng" algn="ctr">
                      <a:solidFill>
                        <a:srgbClr val="000000"/>
                      </a:solidFill>
                      <a:prstDash val="solid"/>
                      <a:round/>
                      <a:headEnd type="none" w="med" len="med"/>
                      <a:tailEnd type="none" w="med" len="med"/>
                    </a:lnL>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extLst>
                  <a:ext uri="{0D108BD9-81ED-4DB2-BD59-A6C34878D82A}">
                    <a16:rowId xmlns:a16="http://schemas.microsoft.com/office/drawing/2014/main" val="4011454444"/>
                  </a:ext>
                </a:extLst>
              </a:tr>
              <a:tr h="101793">
                <a:tc gridSpan="2">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gridSpan="2">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3213598583"/>
                  </a:ext>
                </a:extLst>
              </a:tr>
              <a:tr h="191664">
                <a:tc gridSpan="3">
                  <a:txBody>
                    <a:bodyPr/>
                    <a:lstStyle/>
                    <a:p>
                      <a:pPr algn="l" fontAlgn="b"/>
                      <a:r>
                        <a:rPr lang="en-US" sz="800" b="0" i="0" u="none" strike="noStrike" dirty="0">
                          <a:effectLst/>
                          <a:latin typeface="Arial" panose="020B0604020202020204" pitchFamily="34" charset="0"/>
                        </a:rPr>
                        <a:t>Competitive</a:t>
                      </a:r>
                    </a:p>
                    <a:p>
                      <a:pPr algn="l" fontAlgn="b"/>
                      <a:r>
                        <a:rPr lang="en-US" sz="6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l" fontAlgn="b"/>
                      <a:r>
                        <a:rPr lang="en-US" sz="6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dirty="0"/>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dirty="0">
                          <a:effectLst/>
                          <a:latin typeface="Arial" panose="020B0604020202020204" pitchFamily="34" charset="0"/>
                        </a:rPr>
                        <a:t> $      2,435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dirty="0">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r" fontAlgn="b"/>
                      <a:r>
                        <a:rPr lang="en-US" sz="800" b="0" i="0" u="none" strike="noStrike" dirty="0">
                          <a:effectLst/>
                          <a:latin typeface="Arial" panose="020B0604020202020204" pitchFamily="34" charset="0"/>
                        </a:rPr>
                        <a:t>28.60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85.14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latin typeface="Arial" panose="020B0604020202020204" pitchFamily="34" charset="0"/>
                        </a:rPr>
                        <a:t>85.14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b"/>
                      <a:r>
                        <a:rPr lang="en-US" sz="800" b="0" i="0" u="none" strike="noStrike" dirty="0">
                          <a:effectLst/>
                          <a:latin typeface="Arial" panose="020B0604020202020204" pitchFamily="34" charset="0"/>
                        </a:rPr>
                        <a:t>FRH Average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369598575"/>
                  </a:ext>
                </a:extLst>
              </a:tr>
              <a:tr h="191664">
                <a:tc gridSpan="3">
                  <a:txBody>
                    <a:bodyPr/>
                    <a:lstStyle/>
                    <a:p>
                      <a:pPr algn="l" fontAlgn="b"/>
                      <a:r>
                        <a:rPr lang="en-US" sz="800" b="0" i="0" u="none" strike="noStrike" dirty="0">
                          <a:effectLst/>
                          <a:latin typeface="Arial" panose="020B0604020202020204" pitchFamily="34" charset="0"/>
                        </a:rPr>
                        <a:t>Maintenance</a:t>
                      </a:r>
                    </a:p>
                    <a:p>
                      <a:pPr algn="l" fontAlgn="b"/>
                      <a:r>
                        <a:rPr lang="en-US" sz="600" b="0" i="0" u="none" strike="noStrike" dirty="0">
                          <a:effectLst/>
                          <a:latin typeface="Arial" panose="020B0604020202020204" pitchFamily="34" charset="0"/>
                        </a:rPr>
                        <a:t>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dirty="0"/>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7,042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r" fontAlgn="b"/>
                      <a:r>
                        <a:rPr lang="en-US" sz="800" b="0" i="0" u="none" strike="noStrike" dirty="0">
                          <a:effectLst/>
                          <a:latin typeface="Arial" panose="020B0604020202020204" pitchFamily="34" charset="0"/>
                        </a:rPr>
                        <a:t>51.56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0" i="0" u="none" strike="noStrike" dirty="0">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136.59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latin typeface="Arial" panose="020B0604020202020204" pitchFamily="34" charset="0"/>
                        </a:rPr>
                        <a:t>136.59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FRH Average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335828265"/>
                  </a:ext>
                </a:extLst>
              </a:tr>
              <a:tr h="191664">
                <a:tc gridSpan="3">
                  <a:txBody>
                    <a:bodyPr/>
                    <a:lstStyle/>
                    <a:p>
                      <a:pPr algn="l" fontAlgn="b"/>
                      <a:r>
                        <a:rPr lang="en-US" sz="800" b="0" i="0" u="none" strike="noStrike" dirty="0">
                          <a:effectLst/>
                          <a:latin typeface="Arial" panose="020B0604020202020204" pitchFamily="34" charset="0"/>
                        </a:rPr>
                        <a:t>Repair</a:t>
                      </a:r>
                    </a:p>
                    <a:p>
                      <a:pPr algn="l" fontAlgn="b"/>
                      <a:r>
                        <a:rPr lang="en-US" sz="6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dirty="0"/>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27,606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166.70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0" i="0" u="none" strike="noStrike" dirty="0">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165.60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dirty="0">
                          <a:effectLst/>
                          <a:latin typeface="Arial" panose="020B0604020202020204" pitchFamily="34" charset="0"/>
                        </a:rPr>
                        <a:t>165.60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FRH Average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59063976"/>
                  </a:ext>
                </a:extLst>
              </a:tr>
              <a:tr h="191664">
                <a:tc gridSpan="3">
                  <a:txBody>
                    <a:bodyPr/>
                    <a:lstStyle/>
                    <a:p>
                      <a:pPr algn="l" fontAlgn="b"/>
                      <a:r>
                        <a:rPr lang="en-US" sz="800" b="0" i="0" u="none" strike="noStrike" dirty="0">
                          <a:effectLst/>
                          <a:latin typeface="Arial" panose="020B0604020202020204" pitchFamily="34" charset="0"/>
                        </a:rPr>
                        <a:t>Totals</a:t>
                      </a:r>
                    </a:p>
                    <a:p>
                      <a:pPr algn="l" fontAlgn="b"/>
                      <a:r>
                        <a:rPr lang="en-US" sz="6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dirty="0"/>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37,084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r" fontAlgn="b"/>
                      <a:r>
                        <a:rPr lang="en-US" sz="800" b="0" i="0" u="none" strike="noStrike">
                          <a:effectLst/>
                          <a:latin typeface="Arial" panose="020B0604020202020204" pitchFamily="34" charset="0"/>
                        </a:rPr>
                        <a:t>246.86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150.22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dirty="0">
                          <a:effectLst/>
                          <a:latin typeface="Arial" panose="020B0604020202020204" pitchFamily="34" charset="0"/>
                        </a:rPr>
                        <a:t>150.22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b"/>
                      <a:r>
                        <a:rPr lang="en-US" sz="800" b="0" i="0" u="none" strike="noStrike" dirty="0">
                          <a:effectLst/>
                          <a:latin typeface="Arial" panose="020B0604020202020204" pitchFamily="34" charset="0"/>
                        </a:rPr>
                        <a:t>Customer ELR</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184601845"/>
                  </a:ext>
                </a:extLst>
              </a:tr>
              <a:tr h="766655">
                <a:tc gridSpan="2">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gridSpan="2">
                  <a:txBody>
                    <a:bodyPr/>
                    <a:lstStyle/>
                    <a:p>
                      <a:pPr algn="r" fontAlgn="b"/>
                      <a:r>
                        <a:rPr lang="en-US" sz="800" b="0" i="0" u="none" strike="noStrike" dirty="0">
                          <a:effectLst/>
                          <a:latin typeface="Arial" panose="020B0604020202020204" pitchFamily="34" charset="0"/>
                        </a:rPr>
                        <a:t>Target Labor Rate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r" fontAlgn="b"/>
                      <a:r>
                        <a:rPr lang="en-US" sz="600" b="0" i="0" u="none" strike="noStrike" dirty="0">
                          <a:effectLst/>
                          <a:latin typeface="Arial" panose="020B0604020202020204" pitchFamily="34" charset="0"/>
                        </a:rPr>
                        <a:t>168.83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800" b="0" i="0" u="none" strike="noStrike" dirty="0">
                          <a:effectLst/>
                          <a:latin typeface="Arial" panose="020B0604020202020204" pitchFamily="34" charset="0"/>
                        </a:rPr>
                        <a:t>168.83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800" b="0" i="0" u="none" strike="noStrike" dirty="0">
                          <a:effectLst/>
                          <a:latin typeface="Arial" panose="020B0604020202020204" pitchFamily="34" charset="0"/>
                        </a:rPr>
                        <a:t>Per FRH</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163971723"/>
                  </a:ext>
                </a:extLst>
              </a:tr>
              <a:tr h="383327">
                <a:tc gridSpan="3">
                  <a:txBody>
                    <a:bodyPr/>
                    <a:lstStyle/>
                    <a:p>
                      <a:pPr algn="ctr" fontAlgn="b"/>
                      <a:r>
                        <a:rPr lang="en-US" sz="800" b="0" i="0" u="none" strike="noStrike" dirty="0">
                          <a:effectLst/>
                          <a:latin typeface="Arial" panose="020B0604020202020204" pitchFamily="34" charset="0"/>
                        </a:rPr>
                        <a:t>Total Ro's in Sample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95</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gridSpan="2">
                  <a:txBody>
                    <a:bodyPr/>
                    <a:lstStyle/>
                    <a:p>
                      <a:pPr algn="r" fontAlgn="b"/>
                      <a:r>
                        <a:rPr lang="en-US" sz="800" b="0" i="0" u="none" strike="noStrike">
                          <a:effectLst/>
                          <a:latin typeface="Arial" panose="020B0604020202020204" pitchFamily="34" charset="0"/>
                        </a:rPr>
                        <a:t>Difference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algn="r" fontAlgn="b"/>
                      <a:r>
                        <a:rPr lang="en-US" sz="600" b="0" i="0" u="none" strike="noStrike">
                          <a:effectLst/>
                          <a:latin typeface="Arial" panose="020B0604020202020204" pitchFamily="34" charset="0"/>
                        </a:rPr>
                        <a:t>-18.61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latin typeface="Arial" panose="020B0604020202020204" pitchFamily="34" charset="0"/>
                        </a:rPr>
                        <a:t>-18.61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b"/>
                      <a:r>
                        <a:rPr lang="en-US" sz="800" b="0" i="0" u="none" strike="noStrike" dirty="0">
                          <a:effectLst/>
                          <a:latin typeface="Arial" panose="020B0604020202020204" pitchFamily="34" charset="0"/>
                        </a:rPr>
                        <a:t>Per FRH</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230698976"/>
                  </a:ext>
                </a:extLst>
              </a:tr>
              <a:tr h="101793">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r"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1421783240"/>
                  </a:ext>
                </a:extLst>
              </a:tr>
              <a:tr h="121182">
                <a:tc gridSpan="10">
                  <a:txBody>
                    <a:bodyPr/>
                    <a:lstStyle/>
                    <a:p>
                      <a:pPr algn="l" fontAlgn="b"/>
                      <a:r>
                        <a:rPr lang="en-US" sz="800" b="1" i="0" u="none" strike="noStrike" dirty="0">
                          <a:effectLst/>
                          <a:latin typeface="Arial" panose="020B0604020202020204" pitchFamily="34" charset="0"/>
                        </a:rPr>
                        <a:t>Cost of Labor</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2442437020"/>
                  </a:ext>
                </a:extLst>
              </a:tr>
              <a:tr h="101793">
                <a:tc gridSpan="3">
                  <a:txBody>
                    <a:bodyPr/>
                    <a:lstStyle/>
                    <a:p>
                      <a:pPr algn="l" fontAlgn="b"/>
                      <a:r>
                        <a:rPr lang="en-US" sz="800" b="0" i="0" u="none" strike="noStrike">
                          <a:effectLst/>
                          <a:latin typeface="Arial" panose="020B0604020202020204" pitchFamily="34" charset="0"/>
                        </a:rPr>
                        <a:t>Total Cost of Labor</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7158.02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dirty="0">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ctr" fontAlgn="b"/>
                      <a:r>
                        <a:rPr lang="en-US" sz="800" b="0" i="0" u="none" strike="noStrike">
                          <a:effectLst/>
                          <a:latin typeface="Arial" panose="020B0604020202020204" pitchFamily="34" charset="0"/>
                        </a:rPr>
                        <a:t>19.30%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Percent Cost of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853071455"/>
                  </a:ext>
                </a:extLst>
              </a:tr>
              <a:tr h="101793">
                <a:tc gridSpan="3">
                  <a:txBody>
                    <a:bodyPr/>
                    <a:lstStyle/>
                    <a:p>
                      <a:pPr algn="l" fontAlgn="b"/>
                      <a:r>
                        <a:rPr lang="en-US" sz="800" b="0" i="0" u="none" strike="noStrike">
                          <a:effectLst/>
                          <a:latin typeface="Arial" panose="020B0604020202020204" pitchFamily="34" charset="0"/>
                        </a:rPr>
                        <a:t>Total Cost of Labor</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7158.02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dirty="0">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a:effectLst/>
                          <a:latin typeface="Arial" panose="020B0604020202020204" pitchFamily="34" charset="0"/>
                        </a:rPr>
                        <a:t>Total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ctr" fontAlgn="b"/>
                      <a:r>
                        <a:rPr lang="en-US" sz="800" b="0" i="0" u="none" strike="noStrike">
                          <a:effectLst/>
                          <a:latin typeface="Arial" panose="020B0604020202020204" pitchFamily="34" charset="0"/>
                        </a:rPr>
                        <a:t>29.00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Cost per FRH</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521120593"/>
                  </a:ext>
                </a:extLst>
              </a:tr>
              <a:tr h="101793">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1772857894"/>
                  </a:ext>
                </a:extLst>
              </a:tr>
              <a:tr h="121182">
                <a:tc gridSpan="10">
                  <a:txBody>
                    <a:bodyPr/>
                    <a:lstStyle/>
                    <a:p>
                      <a:pPr algn="l" fontAlgn="b"/>
                      <a:r>
                        <a:rPr lang="en-US" sz="800" b="1" i="0" u="none" strike="noStrike" dirty="0">
                          <a:effectLst/>
                          <a:latin typeface="Arial" panose="020B0604020202020204" pitchFamily="34" charset="0"/>
                        </a:rPr>
                        <a:t>Repair Order Measurements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536814501"/>
                  </a:ext>
                </a:extLst>
              </a:tr>
              <a:tr h="101793">
                <a:tc gridSpan="3">
                  <a:txBody>
                    <a:bodyPr/>
                    <a:lstStyle/>
                    <a:p>
                      <a:pPr algn="l" fontAlgn="b"/>
                      <a:r>
                        <a:rPr lang="en-US" sz="800" b="0" i="0" u="none" strike="noStrike">
                          <a:effectLst/>
                          <a:latin typeface="Arial" panose="020B0604020202020204" pitchFamily="34" charset="0"/>
                        </a:rPr>
                        <a:t>Total Labor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37,083.67</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390.35</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a:effectLst/>
                          <a:latin typeface="Arial" panose="020B0604020202020204" pitchFamily="34" charset="0"/>
                        </a:rPr>
                        <a:t>Avg Labor per RO</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908234206"/>
                  </a:ext>
                </a:extLst>
              </a:tr>
              <a:tr h="96946">
                <a:tc gridSpan="3">
                  <a:txBody>
                    <a:bodyPr/>
                    <a:lstStyle/>
                    <a:p>
                      <a:pPr algn="l" fontAlgn="b"/>
                      <a:r>
                        <a:rPr lang="en-US" sz="800" b="0" i="0" u="none" strike="noStrike">
                          <a:effectLst/>
                          <a:latin typeface="Arial" panose="020B0604020202020204" pitchFamily="34" charset="0"/>
                        </a:rPr>
                        <a:t>Total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246.86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2.60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Avg FRH's per RO</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230966083"/>
                  </a:ext>
                </a:extLst>
              </a:tr>
              <a:tr h="96946">
                <a:tc gridSpan="3">
                  <a:txBody>
                    <a:bodyPr/>
                    <a:lstStyle/>
                    <a:p>
                      <a:pPr algn="l" fontAlgn="b"/>
                      <a:r>
                        <a:rPr lang="en-US" sz="800" b="0" i="0" u="none" strike="noStrike">
                          <a:effectLst/>
                          <a:latin typeface="Arial" panose="020B0604020202020204" pitchFamily="34" charset="0"/>
                        </a:rPr>
                        <a:t>Menu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800" b="0" i="0" u="none" strike="noStrike" dirty="0">
                          <a:effectLst/>
                          <a:latin typeface="Arial" panose="020B0604020202020204" pitchFamily="34" charset="0"/>
                        </a:rPr>
                        <a:t>Percent Menu Sales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845528580"/>
                  </a:ext>
                </a:extLst>
              </a:tr>
              <a:tr h="96946">
                <a:tc gridSpan="3">
                  <a:txBody>
                    <a:bodyPr/>
                    <a:lstStyle/>
                    <a:p>
                      <a:pPr algn="l" fontAlgn="b"/>
                      <a:r>
                        <a:rPr lang="en-US" sz="800" b="0" i="0" u="none" strike="noStrike">
                          <a:effectLst/>
                          <a:latin typeface="Arial" panose="020B0604020202020204" pitchFamily="34" charset="0"/>
                        </a:rPr>
                        <a:t>Competitive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28.60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11.59%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Percent Competitive</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4053887660"/>
                  </a:ext>
                </a:extLst>
              </a:tr>
              <a:tr h="96946">
                <a:tc gridSpan="3">
                  <a:txBody>
                    <a:bodyPr/>
                    <a:lstStyle/>
                    <a:p>
                      <a:pPr algn="l" fontAlgn="b"/>
                      <a:r>
                        <a:rPr lang="en-US" sz="800" b="0" i="0" u="none" strike="noStrike">
                          <a:effectLst/>
                          <a:latin typeface="Arial" panose="020B0604020202020204" pitchFamily="34" charset="0"/>
                        </a:rPr>
                        <a:t>Maintenance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51.56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20.89%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Percent Maintenance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053288495"/>
                  </a:ext>
                </a:extLst>
              </a:tr>
              <a:tr h="96946">
                <a:tc gridSpan="3">
                  <a:txBody>
                    <a:bodyPr/>
                    <a:lstStyle/>
                    <a:p>
                      <a:pPr algn="l" fontAlgn="b"/>
                      <a:r>
                        <a:rPr lang="en-US" sz="800" b="0" i="0" u="none" strike="noStrike">
                          <a:effectLst/>
                          <a:latin typeface="Arial" panose="020B0604020202020204" pitchFamily="34" charset="0"/>
                        </a:rPr>
                        <a:t>Repair FRH</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166.70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FRHs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67.53%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Percent Repair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264624558"/>
                  </a:ext>
                </a:extLst>
              </a:tr>
              <a:tr h="101793">
                <a:tc gridSpan="3">
                  <a:txBody>
                    <a:bodyPr/>
                    <a:lstStyle/>
                    <a:p>
                      <a:pPr algn="l" fontAlgn="b"/>
                      <a:r>
                        <a:rPr lang="en-US" sz="800" b="0" i="0" u="none" strike="noStrike">
                          <a:effectLst/>
                          <a:latin typeface="Arial" panose="020B0604020202020204" pitchFamily="34" charset="0"/>
                        </a:rPr>
                        <a:t>One item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800" b="0" i="0" u="none" strike="noStrike">
                          <a:effectLst/>
                          <a:latin typeface="Arial" panose="020B0604020202020204" pitchFamily="34" charset="0"/>
                        </a:rPr>
                        <a:t>21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l" fontAlgn="b"/>
                      <a:r>
                        <a:rPr lang="en-US" sz="800" b="0" i="0" u="none" strike="noStrike" dirty="0">
                          <a:effectLst/>
                          <a:latin typeface="Arial" panose="020B0604020202020204" pitchFamily="34" charset="0"/>
                        </a:rPr>
                        <a:t>Total ROs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800" b="0" i="0" u="none" strike="noStrike">
                          <a:effectLst/>
                          <a:latin typeface="Arial" panose="020B0604020202020204" pitchFamily="34"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r" fontAlgn="b"/>
                      <a:r>
                        <a:rPr lang="en-US" sz="800" b="0" i="0" u="none" strike="noStrike">
                          <a:effectLst/>
                          <a:latin typeface="Arial" panose="020B0604020202020204" pitchFamily="34" charset="0"/>
                        </a:rPr>
                        <a:t>22.11%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800" b="0" i="0" u="none" strike="noStrike" dirty="0">
                          <a:effectLst/>
                          <a:latin typeface="Arial" panose="020B0604020202020204" pitchFamily="34" charset="0"/>
                        </a:rPr>
                        <a:t>Percent One Item RO</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940653840"/>
                  </a:ext>
                </a:extLst>
              </a:tr>
              <a:tr h="101793">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ctr"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gridSpan="2">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124985487"/>
                  </a:ext>
                </a:extLst>
              </a:tr>
              <a:tr h="121182">
                <a:tc gridSpan="10">
                  <a:txBody>
                    <a:bodyPr/>
                    <a:lstStyle/>
                    <a:p>
                      <a:pPr algn="l" fontAlgn="b"/>
                      <a:r>
                        <a:rPr lang="en-US" sz="800" b="1" i="0" u="none" strike="noStrike" dirty="0">
                          <a:effectLst/>
                          <a:latin typeface="Arial" panose="020B0604020202020204" pitchFamily="34" charset="0"/>
                        </a:rPr>
                        <a:t>Model Year Analysis</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2590699143"/>
                  </a:ext>
                </a:extLst>
              </a:tr>
              <a:tr h="111489">
                <a:tc>
                  <a:txBody>
                    <a:bodyPr/>
                    <a:lstStyle/>
                    <a:p>
                      <a:pPr algn="ctr" fontAlgn="b"/>
                      <a:r>
                        <a:rPr lang="en-US" sz="800" b="1" i="0" u="none" strike="noStrike">
                          <a:effectLst/>
                          <a:latin typeface="Arial" panose="020B0604020202020204" pitchFamily="34" charset="0"/>
                        </a:rPr>
                        <a:t>2025</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latin typeface="Arial" panose="020B0604020202020204" pitchFamily="34" charset="0"/>
                        </a:rPr>
                        <a:t>2024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800" b="1" i="0" u="none" strike="noStrike">
                          <a:effectLst/>
                          <a:latin typeface="Arial" panose="020B0604020202020204" pitchFamily="34" charset="0"/>
                        </a:rPr>
                        <a:t>2023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endParaRPr lang="en-US"/>
                    </a:p>
                  </a:txBody>
                  <a:tcPr>
                    <a:lnL w="6350" cap="flat" cmpd="sng" algn="ctr">
                      <a:solidFill>
                        <a:srgbClr val="000000"/>
                      </a:solidFill>
                      <a:prstDash val="solid"/>
                      <a:round/>
                      <a:headEnd type="none" w="med" len="med"/>
                      <a:tailEnd type="none" w="med" len="med"/>
                    </a:lnL>
                  </a:tcPr>
                </a:tc>
                <a:tc>
                  <a:txBody>
                    <a:bodyPr/>
                    <a:lstStyle/>
                    <a:p>
                      <a:pPr algn="ctr" fontAlgn="b"/>
                      <a:r>
                        <a:rPr lang="en-US" sz="800" b="1" i="0" u="none" strike="noStrike" dirty="0">
                          <a:effectLst/>
                          <a:latin typeface="Arial" panose="020B0604020202020204" pitchFamily="34" charset="0"/>
                        </a:rPr>
                        <a:t>2022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gridSpan="3">
                  <a:txBody>
                    <a:bodyPr/>
                    <a:lstStyle/>
                    <a:p>
                      <a:pPr algn="ctr" fontAlgn="b"/>
                      <a:r>
                        <a:rPr lang="en-US" sz="800" b="1" i="0" u="none" strike="noStrike">
                          <a:effectLst/>
                          <a:latin typeface="Arial" panose="020B0604020202020204" pitchFamily="34" charset="0"/>
                        </a:rPr>
                        <a:t>2021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800" b="1" i="0" u="none" strike="noStrike" dirty="0">
                          <a:effectLst/>
                          <a:latin typeface="Arial" panose="020B0604020202020204" pitchFamily="34" charset="0"/>
                        </a:rPr>
                        <a:t>2020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tc>
                  <a:txBody>
                    <a:bodyPr/>
                    <a:lstStyle/>
                    <a:p>
                      <a:pPr algn="ctr" fontAlgn="b"/>
                      <a:r>
                        <a:rPr lang="en-US" sz="800" b="1" i="0" u="none" strike="noStrike">
                          <a:effectLst/>
                          <a:latin typeface="Arial" panose="020B0604020202020204" pitchFamily="34" charset="0"/>
                        </a:rPr>
                        <a:t>Older</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extLst>
                  <a:ext uri="{0D108BD9-81ED-4DB2-BD59-A6C34878D82A}">
                    <a16:rowId xmlns:a16="http://schemas.microsoft.com/office/drawing/2014/main" val="2236266972"/>
                  </a:ext>
                </a:extLst>
              </a:tr>
              <a:tr h="101793">
                <a:tc>
                  <a:txBody>
                    <a:bodyPr/>
                    <a:lstStyle/>
                    <a:p>
                      <a:pPr algn="ctr" fontAlgn="b"/>
                      <a:r>
                        <a:rPr lang="en-US" sz="800" b="1" i="0" u="none" strike="noStrike">
                          <a:effectLst/>
                          <a:latin typeface="Arial" panose="020B0604020202020204" pitchFamily="34" charset="0"/>
                        </a:rPr>
                        <a:t>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n-US"/>
                    </a:p>
                  </a:txBody>
                  <a:tcPr>
                    <a:lnL w="6350" cap="flat" cmpd="sng" algn="ctr">
                      <a:solidFill>
                        <a:srgbClr val="000000"/>
                      </a:solidFill>
                      <a:prstDash val="solid"/>
                      <a:round/>
                      <a:headEnd type="none" w="med" len="med"/>
                      <a:tailEnd type="none" w="med" len="med"/>
                    </a:lnL>
                  </a:tcPr>
                </a:tc>
                <a:tc>
                  <a:txBody>
                    <a:bodyPr/>
                    <a:lstStyle/>
                    <a:p>
                      <a:pPr algn="ctr" fontAlgn="b"/>
                      <a:r>
                        <a:rPr lang="en-US" sz="800" b="1" i="0" u="none" strike="noStrike" dirty="0">
                          <a:effectLst/>
                          <a:latin typeface="Arial" panose="020B0604020202020204" pitchFamily="34" charset="0"/>
                        </a:rPr>
                        <a:t>14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3">
                  <a:txBody>
                    <a:bodyPr/>
                    <a:lstStyle/>
                    <a:p>
                      <a:pPr algn="ctr" fontAlgn="b"/>
                      <a:r>
                        <a:rPr lang="en-US" sz="800" b="1" i="0" u="none" strike="noStrike">
                          <a:effectLst/>
                          <a:latin typeface="Arial" panose="020B0604020202020204" pitchFamily="34" charset="0"/>
                        </a:rPr>
                        <a:t>16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dirty="0">
                          <a:effectLst/>
                          <a:latin typeface="Arial" panose="020B0604020202020204" pitchFamily="34" charset="0"/>
                        </a:rPr>
                        <a:t>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53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916909087"/>
                  </a:ext>
                </a:extLst>
              </a:tr>
              <a:tr h="106641">
                <a:tc>
                  <a:txBody>
                    <a:bodyPr/>
                    <a:lstStyle/>
                    <a:p>
                      <a:pPr algn="ctr" fontAlgn="b"/>
                      <a:r>
                        <a:rPr lang="en-US" sz="800" b="1" i="0" u="none" strike="noStrike">
                          <a:effectLst/>
                          <a:latin typeface="Arial" panose="020B0604020202020204" pitchFamily="34" charset="0"/>
                        </a:rPr>
                        <a:t>0.00%</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1.05%</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800" b="1" i="0" u="none" strike="noStrike">
                          <a:effectLst/>
                          <a:latin typeface="Arial" panose="020B0604020202020204" pitchFamily="34" charset="0"/>
                        </a:rPr>
                        <a:t>2.11%</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n-US"/>
                    </a:p>
                  </a:txBody>
                  <a:tcPr>
                    <a:lnL w="6350" cap="flat" cmpd="sng" algn="ctr">
                      <a:solidFill>
                        <a:srgbClr val="000000"/>
                      </a:solidFill>
                      <a:prstDash val="solid"/>
                      <a:round/>
                      <a:headEnd type="none" w="med" len="med"/>
                      <a:tailEnd type="none" w="med" len="med"/>
                    </a:lnL>
                  </a:tcPr>
                </a:tc>
                <a:tc>
                  <a:txBody>
                    <a:bodyPr/>
                    <a:lstStyle/>
                    <a:p>
                      <a:pPr algn="ctr" fontAlgn="b"/>
                      <a:r>
                        <a:rPr lang="en-US" sz="800" b="1" i="0" u="none" strike="noStrike" dirty="0">
                          <a:effectLst/>
                          <a:latin typeface="Arial" panose="020B0604020202020204" pitchFamily="34" charset="0"/>
                        </a:rPr>
                        <a:t>14.74%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3">
                  <a:txBody>
                    <a:bodyPr/>
                    <a:lstStyle/>
                    <a:p>
                      <a:pPr algn="ctr" fontAlgn="b"/>
                      <a:r>
                        <a:rPr lang="en-US" sz="800" b="1" i="0" u="none" strike="noStrike">
                          <a:effectLst/>
                          <a:latin typeface="Arial" panose="020B0604020202020204" pitchFamily="34" charset="0"/>
                        </a:rPr>
                        <a:t>16.84%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9.47%</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r>
                        <a:rPr lang="en-US" sz="800" b="1" i="0" u="none" strike="noStrike" dirty="0">
                          <a:effectLst/>
                          <a:latin typeface="Arial" panose="020B0604020202020204" pitchFamily="34" charset="0"/>
                        </a:rPr>
                        <a:t>55.79%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866962845"/>
                  </a:ext>
                </a:extLst>
              </a:tr>
            </a:tbl>
          </a:graphicData>
        </a:graphic>
      </p:graphicFrame>
      <p:graphicFrame>
        <p:nvGraphicFramePr>
          <p:cNvPr id="14" name="Table 13">
            <a:extLst>
              <a:ext uri="{FF2B5EF4-FFF2-40B4-BE49-F238E27FC236}">
                <a16:creationId xmlns:a16="http://schemas.microsoft.com/office/drawing/2014/main" id="{0E45360C-ACC2-353B-B9EB-CFE836F71687}"/>
              </a:ext>
            </a:extLst>
          </p:cNvPr>
          <p:cNvGraphicFramePr>
            <a:graphicFrameLocks noGrp="1"/>
          </p:cNvGraphicFramePr>
          <p:nvPr>
            <p:extLst>
              <p:ext uri="{D42A27DB-BD31-4B8C-83A1-F6EECF244321}">
                <p14:modId xmlns:p14="http://schemas.microsoft.com/office/powerpoint/2010/main" val="3573492709"/>
              </p:ext>
            </p:extLst>
          </p:nvPr>
        </p:nvGraphicFramePr>
        <p:xfrm>
          <a:off x="9917319" y="4919707"/>
          <a:ext cx="611356" cy="344381"/>
        </p:xfrm>
        <a:graphic>
          <a:graphicData uri="http://schemas.openxmlformats.org/drawingml/2006/table">
            <a:tbl>
              <a:tblPr/>
              <a:tblGrid>
                <a:gridCol w="611356">
                  <a:extLst>
                    <a:ext uri="{9D8B030D-6E8A-4147-A177-3AD203B41FA5}">
                      <a16:colId xmlns:a16="http://schemas.microsoft.com/office/drawing/2014/main" val="474799413"/>
                    </a:ext>
                  </a:extLst>
                </a:gridCol>
              </a:tblGrid>
              <a:tr h="149560">
                <a:tc>
                  <a:txBody>
                    <a:bodyPr/>
                    <a:lstStyle/>
                    <a:p>
                      <a:pPr algn="ctr" fontAlgn="b"/>
                      <a:r>
                        <a:rPr lang="en-US" sz="1000" b="1" i="0" u="none" strike="noStrike" dirty="0">
                          <a:effectLst/>
                          <a:latin typeface="Arial" panose="020B0604020202020204" pitchFamily="34" charset="0"/>
                        </a:rPr>
                        <a:t>Total</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BF8F"/>
                    </a:solidFill>
                  </a:tcPr>
                </a:tc>
                <a:extLst>
                  <a:ext uri="{0D108BD9-81ED-4DB2-BD59-A6C34878D82A}">
                    <a16:rowId xmlns:a16="http://schemas.microsoft.com/office/drawing/2014/main" val="2185324946"/>
                  </a:ext>
                </a:extLst>
              </a:tr>
              <a:tr h="191981">
                <a:tc>
                  <a:txBody>
                    <a:bodyPr/>
                    <a:lstStyle/>
                    <a:p>
                      <a:pPr algn="ctr" fontAlgn="ctr"/>
                      <a:r>
                        <a:rPr lang="en-US" sz="1000" b="1" i="0" u="none" strike="noStrike" dirty="0">
                          <a:effectLst/>
                          <a:latin typeface="Arial" panose="020B0604020202020204" pitchFamily="34" charset="0"/>
                        </a:rPr>
                        <a:t>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255615495"/>
                  </a:ext>
                </a:extLst>
              </a:tr>
            </a:tbl>
          </a:graphicData>
        </a:graphic>
      </p:graphicFrame>
      <p:graphicFrame>
        <p:nvGraphicFramePr>
          <p:cNvPr id="15" name="Chart 14">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3337390627"/>
              </p:ext>
            </p:extLst>
          </p:nvPr>
        </p:nvGraphicFramePr>
        <p:xfrm>
          <a:off x="581257" y="4484905"/>
          <a:ext cx="4409223" cy="17904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7117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79191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Strong, supportive management </a:t>
            </a:r>
          </a:p>
          <a:p>
            <a:r>
              <a:rPr lang="en-US" dirty="0"/>
              <a:t>Team cohesion</a:t>
            </a:r>
          </a:p>
          <a:p>
            <a:r>
              <a:rPr lang="en-US" dirty="0"/>
              <a:t>Combined tech experience: 297 years (167 with only our brands!)</a:t>
            </a:r>
          </a:p>
          <a:p>
            <a:r>
              <a:rPr lang="en-US" dirty="0"/>
              <a:t>Combined service advisor experience: 63 years</a:t>
            </a:r>
          </a:p>
          <a:p>
            <a:r>
              <a:rPr lang="en-US" dirty="0"/>
              <a:t>Air-conditioned shop</a:t>
            </a:r>
          </a:p>
          <a:p>
            <a:r>
              <a:rPr lang="en-US" dirty="0"/>
              <a:t>Personal and professional growth are encouraged</a:t>
            </a:r>
          </a:p>
          <a:p>
            <a:r>
              <a:rPr lang="en-US" dirty="0"/>
              <a:t>Dealership reputation </a:t>
            </a:r>
          </a:p>
          <a:p>
            <a:r>
              <a:rPr lang="en-US" dirty="0"/>
              <a:t>Newer facility = new equipment (built in 2018)</a:t>
            </a:r>
          </a:p>
          <a:p>
            <a:r>
              <a:rPr lang="en-US" dirty="0"/>
              <a:t>Clean, organized, and managed tool room</a:t>
            </a:r>
          </a:p>
          <a:p>
            <a:endParaRPr lang="en-US" dirty="0"/>
          </a:p>
        </p:txBody>
      </p:sp>
      <p:sp>
        <p:nvSpPr>
          <p:cNvPr id="4" name="TextBox 3">
            <a:extLst>
              <a:ext uri="{FF2B5EF4-FFF2-40B4-BE49-F238E27FC236}">
                <a16:creationId xmlns:a16="http://schemas.microsoft.com/office/drawing/2014/main" id="{08EF2ABE-1861-1675-3768-EF46AC762978}"/>
              </a:ext>
            </a:extLst>
          </p:cNvPr>
          <p:cNvSpPr txBox="1"/>
          <p:nvPr/>
        </p:nvSpPr>
        <p:spPr>
          <a:xfrm>
            <a:off x="677334" y="1596383"/>
            <a:ext cx="3305006" cy="369332"/>
          </a:xfrm>
          <a:prstGeom prst="rect">
            <a:avLst/>
          </a:prstGeom>
          <a:noFill/>
        </p:spPr>
        <p:txBody>
          <a:bodyPr wrap="square" rtlCol="0">
            <a:spAutoFit/>
          </a:bodyPr>
          <a:lstStyle/>
          <a:p>
            <a:r>
              <a:rPr lang="en-US" dirty="0">
                <a:solidFill>
                  <a:schemeClr val="accent1">
                    <a:lumMod val="50000"/>
                  </a:schemeClr>
                </a:solidFill>
              </a:rPr>
              <a:t>STRENGTHS</a:t>
            </a:r>
          </a:p>
        </p:txBody>
      </p:sp>
    </p:spTree>
    <p:extLst>
      <p:ext uri="{BB962C8B-B14F-4D97-AF65-F5344CB8AC3E}">
        <p14:creationId xmlns:p14="http://schemas.microsoft.com/office/powerpoint/2010/main" val="3839221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877368"/>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Communication between advisors and techs</a:t>
            </a:r>
          </a:p>
          <a:p>
            <a:r>
              <a:rPr lang="en-US" dirty="0"/>
              <a:t>BDC scheduling (and overscheduling)</a:t>
            </a:r>
          </a:p>
          <a:p>
            <a:r>
              <a:rPr lang="en-US"/>
              <a:t>Wait time for parts</a:t>
            </a:r>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C2A5633D-0C00-D30D-B8BA-C55C8AF76109}"/>
              </a:ext>
            </a:extLst>
          </p:cNvPr>
          <p:cNvSpPr txBox="1"/>
          <p:nvPr/>
        </p:nvSpPr>
        <p:spPr>
          <a:xfrm>
            <a:off x="677334" y="1596383"/>
            <a:ext cx="3305006" cy="369332"/>
          </a:xfrm>
          <a:prstGeom prst="rect">
            <a:avLst/>
          </a:prstGeom>
          <a:noFill/>
        </p:spPr>
        <p:txBody>
          <a:bodyPr wrap="square" rtlCol="0">
            <a:spAutoFit/>
          </a:bodyPr>
          <a:lstStyle/>
          <a:p>
            <a:r>
              <a:rPr lang="en-US" dirty="0">
                <a:solidFill>
                  <a:schemeClr val="accent1">
                    <a:lumMod val="50000"/>
                  </a:schemeClr>
                </a:solidFill>
              </a:rPr>
              <a:t>WEAKNESSES</a:t>
            </a:r>
          </a:p>
        </p:txBody>
      </p:sp>
    </p:spTree>
    <p:extLst>
      <p:ext uri="{BB962C8B-B14F-4D97-AF65-F5344CB8AC3E}">
        <p14:creationId xmlns:p14="http://schemas.microsoft.com/office/powerpoint/2010/main" val="2417698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220410"/>
            <a:ext cx="8596668" cy="3880773"/>
          </a:xfrm>
        </p:spPr>
        <p:txBody>
          <a:bodyPr/>
          <a:lstStyle/>
          <a:p>
            <a:r>
              <a:rPr lang="en-US" dirty="0"/>
              <a:t>Install non-dealer competitive pricing board visible to customers</a:t>
            </a:r>
          </a:p>
          <a:p>
            <a:r>
              <a:rPr lang="en-US" dirty="0"/>
              <a:t>Build strong relationships/partnerships with local businesses</a:t>
            </a:r>
          </a:p>
          <a:p>
            <a:r>
              <a:rPr lang="en-US" dirty="0"/>
              <a:t>Reach out to fleet companies to let them know we are interested in their service/parts business, as well as vehicle sales</a:t>
            </a:r>
          </a:p>
          <a:p>
            <a:r>
              <a:rPr lang="en-US" dirty="0"/>
              <a:t>Population of neighboring larger city is expanding </a:t>
            </a:r>
          </a:p>
          <a:p>
            <a:endParaRPr lang="en-US" dirty="0"/>
          </a:p>
          <a:p>
            <a:endParaRPr lang="en-US" dirty="0"/>
          </a:p>
        </p:txBody>
      </p:sp>
      <p:sp>
        <p:nvSpPr>
          <p:cNvPr id="4" name="TextBox 3">
            <a:extLst>
              <a:ext uri="{FF2B5EF4-FFF2-40B4-BE49-F238E27FC236}">
                <a16:creationId xmlns:a16="http://schemas.microsoft.com/office/drawing/2014/main" id="{2378D811-2AA4-212A-6A46-18A579AE9629}"/>
              </a:ext>
            </a:extLst>
          </p:cNvPr>
          <p:cNvSpPr txBox="1"/>
          <p:nvPr/>
        </p:nvSpPr>
        <p:spPr>
          <a:xfrm>
            <a:off x="677334" y="1639112"/>
            <a:ext cx="3305006" cy="369332"/>
          </a:xfrm>
          <a:prstGeom prst="rect">
            <a:avLst/>
          </a:prstGeom>
          <a:noFill/>
        </p:spPr>
        <p:txBody>
          <a:bodyPr wrap="square" rtlCol="0">
            <a:spAutoFit/>
          </a:bodyPr>
          <a:lstStyle/>
          <a:p>
            <a:r>
              <a:rPr lang="en-US" dirty="0">
                <a:solidFill>
                  <a:schemeClr val="accent1">
                    <a:lumMod val="50000"/>
                  </a:schemeClr>
                </a:solidFill>
              </a:rPr>
              <a:t>OPPORTUNITIES</a:t>
            </a:r>
          </a:p>
        </p:txBody>
      </p:sp>
    </p:spTree>
    <p:extLst>
      <p:ext uri="{BB962C8B-B14F-4D97-AF65-F5344CB8AC3E}">
        <p14:creationId xmlns:p14="http://schemas.microsoft.com/office/powerpoint/2010/main" val="3912869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Tennessee dealers stealing TN-resident employees (Georgia has income tax/Tennessee does not)</a:t>
            </a:r>
          </a:p>
          <a:p>
            <a:r>
              <a:rPr lang="en-US" dirty="0"/>
              <a:t>Parts supply shortages</a:t>
            </a:r>
          </a:p>
          <a:p>
            <a:r>
              <a:rPr lang="en-US" dirty="0"/>
              <a:t>CSI surveys that penalize service advisors for the deficiencies of other departments</a:t>
            </a:r>
          </a:p>
          <a:p>
            <a:r>
              <a:rPr lang="en-US" dirty="0"/>
              <a:t>Extended maintenance intervals on current models</a:t>
            </a:r>
          </a:p>
          <a:p>
            <a:endParaRPr lang="en-US" dirty="0"/>
          </a:p>
          <a:p>
            <a:pPr marL="0" indent="0">
              <a:buNone/>
            </a:pPr>
            <a:endParaRPr lang="en-US" dirty="0"/>
          </a:p>
        </p:txBody>
      </p:sp>
      <p:sp>
        <p:nvSpPr>
          <p:cNvPr id="4" name="TextBox 3">
            <a:extLst>
              <a:ext uri="{FF2B5EF4-FFF2-40B4-BE49-F238E27FC236}">
                <a16:creationId xmlns:a16="http://schemas.microsoft.com/office/drawing/2014/main" id="{D6201D9D-AF59-116A-750B-BB9015184CA4}"/>
              </a:ext>
            </a:extLst>
          </p:cNvPr>
          <p:cNvSpPr txBox="1"/>
          <p:nvPr/>
        </p:nvSpPr>
        <p:spPr>
          <a:xfrm>
            <a:off x="677334" y="1639112"/>
            <a:ext cx="3305006" cy="369332"/>
          </a:xfrm>
          <a:prstGeom prst="rect">
            <a:avLst/>
          </a:prstGeom>
          <a:noFill/>
        </p:spPr>
        <p:txBody>
          <a:bodyPr wrap="square" rtlCol="0">
            <a:spAutoFit/>
          </a:bodyPr>
          <a:lstStyle/>
          <a:p>
            <a:r>
              <a:rPr lang="en-US" dirty="0">
                <a:solidFill>
                  <a:schemeClr val="accent1">
                    <a:lumMod val="50000"/>
                  </a:schemeClr>
                </a:solidFill>
              </a:rPr>
              <a:t>THREATS</a:t>
            </a:r>
          </a:p>
        </p:txBody>
      </p:sp>
    </p:spTree>
    <p:extLst>
      <p:ext uri="{BB962C8B-B14F-4D97-AF65-F5344CB8AC3E}">
        <p14:creationId xmlns:p14="http://schemas.microsoft.com/office/powerpoint/2010/main" val="627664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Ameliorate tech proficiency</a:t>
            </a:r>
          </a:p>
          <a:p>
            <a:pPr lvl="1"/>
            <a:r>
              <a:rPr lang="en-US" dirty="0"/>
              <a:t>Work more closely with Parts Department to ensure optimum stocking levels</a:t>
            </a:r>
          </a:p>
          <a:p>
            <a:pPr lvl="1"/>
            <a:r>
              <a:rPr lang="en-US" dirty="0"/>
              <a:t>Increase gross by 3% year-over-year; current goal $250k</a:t>
            </a:r>
          </a:p>
          <a:p>
            <a:pPr lvl="1"/>
            <a:r>
              <a:rPr lang="en-US" dirty="0"/>
              <a:t>Boost number of ROs per advisor</a:t>
            </a:r>
          </a:p>
          <a:p>
            <a:pPr lvl="1"/>
            <a:r>
              <a:rPr lang="en-US" dirty="0"/>
              <a:t>Increase fixed absorption to 100%</a:t>
            </a:r>
          </a:p>
          <a:p>
            <a:pPr lvl="1"/>
            <a:endParaRPr lang="en-US" dirty="0"/>
          </a:p>
          <a:p>
            <a:pPr lvl="1"/>
            <a:endParaRPr lang="en-US" dirty="0"/>
          </a:p>
          <a:p>
            <a:pPr lvl="1"/>
            <a:endParaRPr lang="en-US" dirty="0"/>
          </a:p>
          <a:p>
            <a:pPr lvl="1"/>
            <a:endParaRPr lang="en-US" dirty="0"/>
          </a:p>
          <a:p>
            <a:pPr marL="457200" lvl="1" indent="0">
              <a:buNone/>
            </a:pPr>
            <a:endParaRPr lang="en-US" dirty="0"/>
          </a:p>
          <a:p>
            <a:pPr marL="457200" lvl="1" indent="0">
              <a:buNone/>
            </a:pPr>
            <a:endParaRPr lang="en-US" dirty="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Continue weekly department meetings and invite parts personnel to attend</a:t>
            </a:r>
          </a:p>
          <a:p>
            <a:pPr lvl="1"/>
            <a:r>
              <a:rPr lang="en-US" dirty="0"/>
              <a:t>Move oil changes to former detail area freeing up 3-4 bays for bigger jobs</a:t>
            </a:r>
          </a:p>
          <a:p>
            <a:pPr lvl="1"/>
            <a:r>
              <a:rPr lang="en-US" dirty="0"/>
              <a:t>Encourage peer training and supervision (master techs teaching lower-level techs)</a:t>
            </a:r>
          </a:p>
          <a:p>
            <a:pPr lvl="1"/>
            <a:r>
              <a:rPr lang="en-US" dirty="0"/>
              <a:t>Post competitive pricing board</a:t>
            </a:r>
          </a:p>
          <a:p>
            <a:pPr lvl="1"/>
            <a:r>
              <a:rPr lang="en-US" dirty="0"/>
              <a:t>Discuss altering parts pay plans to include labor sales</a:t>
            </a:r>
          </a:p>
          <a:p>
            <a:pPr lvl="1"/>
            <a:r>
              <a:rPr lang="en-US" dirty="0"/>
              <a:t>Ensure parts department is tracking lost sales</a:t>
            </a:r>
          </a:p>
          <a:p>
            <a:pPr marL="457200" lvl="1" indent="0">
              <a:buNone/>
            </a:pPr>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040947"/>
            <a:ext cx="8596668" cy="3880773"/>
          </a:xfrm>
        </p:spPr>
        <p:txBody>
          <a:bodyPr/>
          <a:lstStyle/>
          <a:p>
            <a:pPr marL="0" indent="0">
              <a:buNone/>
            </a:pPr>
            <a:r>
              <a:rPr lang="en-US" sz="1800" b="1" i="0" u="none" strike="noStrike" baseline="0" dirty="0">
                <a:solidFill>
                  <a:srgbClr val="221E1F"/>
                </a:solidFill>
                <a:latin typeface="Calibri" panose="020F0502020204030204" pitchFamily="34" charset="0"/>
              </a:rPr>
              <a:t>Current practices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Mtn. View CDJR utilizes a variety of marketing avenues in order to gain optimal exposure through email blasts, mailers, and digital advertising. </a:t>
            </a:r>
          </a:p>
          <a:p>
            <a:r>
              <a:rPr lang="en-US" dirty="0">
                <a:solidFill>
                  <a:srgbClr val="221E1F"/>
                </a:solidFill>
                <a:latin typeface="Calibri" panose="020F0502020204030204" pitchFamily="34" charset="0"/>
              </a:rPr>
              <a:t>Social media platforms such as Facebook, Instagram, and TikTok are also used to reach a wider variety of consumers.</a:t>
            </a:r>
          </a:p>
          <a:p>
            <a:r>
              <a:rPr lang="en-US" dirty="0">
                <a:solidFill>
                  <a:srgbClr val="221E1F"/>
                </a:solidFill>
                <a:latin typeface="Calibri" panose="020F0502020204030204" pitchFamily="34" charset="0"/>
              </a:rPr>
              <a:t>Car People Marketing, </a:t>
            </a:r>
            <a:r>
              <a:rPr lang="en-US" dirty="0" err="1">
                <a:solidFill>
                  <a:srgbClr val="221E1F"/>
                </a:solidFill>
                <a:latin typeface="Calibri" panose="020F0502020204030204" pitchFamily="34" charset="0"/>
              </a:rPr>
              <a:t>Stellantis</a:t>
            </a:r>
            <a:r>
              <a:rPr lang="en-US" dirty="0">
                <a:solidFill>
                  <a:srgbClr val="221E1F"/>
                </a:solidFill>
                <a:latin typeface="Calibri" panose="020F0502020204030204" pitchFamily="34" charset="0"/>
              </a:rPr>
              <a:t> Marketing, and Recall Masters are a few of the top vendors.  </a:t>
            </a:r>
            <a:r>
              <a:rPr lang="en-US" sz="1800" b="0" i="0" u="none" strike="noStrike" baseline="0" dirty="0">
                <a:solidFill>
                  <a:srgbClr val="221E1F"/>
                </a:solidFill>
                <a:latin typeface="Calibri" panose="020F0502020204030204" pitchFamily="34" charset="0"/>
              </a:rPr>
              <a:t> </a:t>
            </a:r>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The Service Manager will relay all goals to personnel</a:t>
            </a:r>
          </a:p>
          <a:p>
            <a:pPr lvl="1"/>
            <a:r>
              <a:rPr lang="en-US" dirty="0"/>
              <a:t>The General Manager will work with outside vehicle detailing company to transition from in-house clean-up department</a:t>
            </a:r>
          </a:p>
          <a:p>
            <a:pPr lvl="1"/>
            <a:r>
              <a:rPr lang="en-US" dirty="0"/>
              <a:t>The Shop Foreman will pair up lower-level techs who showcase high potential with master techs for on-the-job training</a:t>
            </a:r>
          </a:p>
          <a:p>
            <a:pPr lvl="1"/>
            <a:r>
              <a:rPr lang="en-US" dirty="0"/>
              <a:t>Consider revising technician pay plans to encourage productivity</a:t>
            </a:r>
          </a:p>
          <a:p>
            <a:pPr lvl="1"/>
            <a:r>
              <a:rPr lang="en-US" dirty="0"/>
              <a:t>Implement variable diagnostic rates</a:t>
            </a:r>
          </a:p>
          <a:p>
            <a:pPr marL="457200" lvl="1" indent="0">
              <a:buNone/>
            </a:pPr>
            <a:endParaRPr lang="en-US" dirty="0"/>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42992219"/>
              </p:ext>
            </p:extLst>
          </p:nvPr>
        </p:nvGraphicFramePr>
        <p:xfrm>
          <a:off x="677335" y="1707528"/>
          <a:ext cx="8235930" cy="4936386"/>
        </p:xfrm>
        <a:graphic>
          <a:graphicData uri="http://schemas.openxmlformats.org/drawingml/2006/table">
            <a:tbl>
              <a:tblPr firstRow="1" bandRow="1">
                <a:tableStyleId>{5C22544A-7EE6-4342-B048-85BDC9FD1C3A}</a:tableStyleId>
              </a:tblPr>
              <a:tblGrid>
                <a:gridCol w="2745310">
                  <a:extLst>
                    <a:ext uri="{9D8B030D-6E8A-4147-A177-3AD203B41FA5}">
                      <a16:colId xmlns:a16="http://schemas.microsoft.com/office/drawing/2014/main" val="2235853955"/>
                    </a:ext>
                  </a:extLst>
                </a:gridCol>
                <a:gridCol w="2745310">
                  <a:extLst>
                    <a:ext uri="{9D8B030D-6E8A-4147-A177-3AD203B41FA5}">
                      <a16:colId xmlns:a16="http://schemas.microsoft.com/office/drawing/2014/main" val="4174400132"/>
                    </a:ext>
                  </a:extLst>
                </a:gridCol>
                <a:gridCol w="2745310">
                  <a:extLst>
                    <a:ext uri="{9D8B030D-6E8A-4147-A177-3AD203B41FA5}">
                      <a16:colId xmlns:a16="http://schemas.microsoft.com/office/drawing/2014/main" val="1146395385"/>
                    </a:ext>
                  </a:extLst>
                </a:gridCol>
              </a:tblGrid>
              <a:tr h="60779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455826">
                <a:tc>
                  <a:txBody>
                    <a:bodyPr/>
                    <a:lstStyle/>
                    <a:p>
                      <a:r>
                        <a:rPr lang="en-US" dirty="0"/>
                        <a:t>Relay goals to personnel</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2400365483"/>
                  </a:ext>
                </a:extLst>
              </a:tr>
              <a:tr h="607791">
                <a:tc>
                  <a:txBody>
                    <a:bodyPr/>
                    <a:lstStyle/>
                    <a:p>
                      <a:r>
                        <a:rPr lang="en-US" dirty="0"/>
                        <a:t>Outsource clean-up to free service bays</a:t>
                      </a:r>
                    </a:p>
                  </a:txBody>
                  <a:tcPr/>
                </a:tc>
                <a:tc>
                  <a:txBody>
                    <a:bodyPr/>
                    <a:lstStyle/>
                    <a:p>
                      <a:r>
                        <a:rPr lang="en-US" dirty="0"/>
                        <a:t>General Manager</a:t>
                      </a:r>
                    </a:p>
                  </a:txBody>
                  <a:tcPr/>
                </a:tc>
                <a:tc>
                  <a:txBody>
                    <a:bodyPr/>
                    <a:lstStyle/>
                    <a:p>
                      <a:r>
                        <a:rPr lang="en-US" dirty="0"/>
                        <a:t>May 1</a:t>
                      </a:r>
                    </a:p>
                  </a:txBody>
                  <a:tcPr/>
                </a:tc>
                <a:extLst>
                  <a:ext uri="{0D108BD9-81ED-4DB2-BD59-A6C34878D82A}">
                    <a16:rowId xmlns:a16="http://schemas.microsoft.com/office/drawing/2014/main" val="107845787"/>
                  </a:ext>
                </a:extLst>
              </a:tr>
              <a:tr h="607791">
                <a:tc>
                  <a:txBody>
                    <a:bodyPr/>
                    <a:lstStyle/>
                    <a:p>
                      <a:r>
                        <a:rPr lang="en-US" dirty="0"/>
                        <a:t>In-house apprentice program</a:t>
                      </a:r>
                    </a:p>
                  </a:txBody>
                  <a:tcPr/>
                </a:tc>
                <a:tc>
                  <a:txBody>
                    <a:bodyPr/>
                    <a:lstStyle/>
                    <a:p>
                      <a:r>
                        <a:rPr lang="en-US" dirty="0"/>
                        <a:t>Service Manager &amp; Shop Foreman</a:t>
                      </a:r>
                    </a:p>
                  </a:txBody>
                  <a:tcPr/>
                </a:tc>
                <a:tc>
                  <a:txBody>
                    <a:bodyPr/>
                    <a:lstStyle/>
                    <a:p>
                      <a:r>
                        <a:rPr lang="en-US" dirty="0"/>
                        <a:t>April 1</a:t>
                      </a:r>
                    </a:p>
                  </a:txBody>
                  <a:tcPr/>
                </a:tc>
                <a:extLst>
                  <a:ext uri="{0D108BD9-81ED-4DB2-BD59-A6C34878D82A}">
                    <a16:rowId xmlns:a16="http://schemas.microsoft.com/office/drawing/2014/main" val="1530126605"/>
                  </a:ext>
                </a:extLst>
              </a:tr>
              <a:tr h="607791">
                <a:tc>
                  <a:txBody>
                    <a:bodyPr/>
                    <a:lstStyle/>
                    <a:p>
                      <a:r>
                        <a:rPr lang="en-US" dirty="0"/>
                        <a:t>Implement variable diagnostic rates</a:t>
                      </a:r>
                    </a:p>
                  </a:txBody>
                  <a:tcPr/>
                </a:tc>
                <a:tc>
                  <a:txBody>
                    <a:bodyPr/>
                    <a:lstStyle/>
                    <a:p>
                      <a:r>
                        <a:rPr lang="en-US" dirty="0"/>
                        <a:t>Service Manager</a:t>
                      </a:r>
                    </a:p>
                  </a:txBody>
                  <a:tcPr/>
                </a:tc>
                <a:tc>
                  <a:txBody>
                    <a:bodyPr/>
                    <a:lstStyle/>
                    <a:p>
                      <a:r>
                        <a:rPr lang="en-US" dirty="0"/>
                        <a:t>May 1</a:t>
                      </a:r>
                    </a:p>
                  </a:txBody>
                  <a:tcPr/>
                </a:tc>
                <a:extLst>
                  <a:ext uri="{0D108BD9-81ED-4DB2-BD59-A6C34878D82A}">
                    <a16:rowId xmlns:a16="http://schemas.microsoft.com/office/drawing/2014/main" val="1950345431"/>
                  </a:ext>
                </a:extLst>
              </a:tr>
              <a:tr h="607791">
                <a:tc>
                  <a:txBody>
                    <a:bodyPr/>
                    <a:lstStyle/>
                    <a:p>
                      <a:r>
                        <a:rPr lang="en-US" dirty="0"/>
                        <a:t>Discuss altering parts pay plans</a:t>
                      </a:r>
                    </a:p>
                  </a:txBody>
                  <a:tcPr/>
                </a:tc>
                <a:tc>
                  <a:txBody>
                    <a:bodyPr/>
                    <a:lstStyle/>
                    <a:p>
                      <a:r>
                        <a:rPr lang="en-US" dirty="0"/>
                        <a:t>General Manager &amp; Service Manager</a:t>
                      </a:r>
                    </a:p>
                  </a:txBody>
                  <a:tcPr/>
                </a:tc>
                <a:tc>
                  <a:txBody>
                    <a:bodyPr/>
                    <a:lstStyle/>
                    <a:p>
                      <a:r>
                        <a:rPr lang="en-US" dirty="0"/>
                        <a:t>May 1</a:t>
                      </a:r>
                    </a:p>
                  </a:txBody>
                  <a:tcPr/>
                </a:tc>
                <a:extLst>
                  <a:ext uri="{0D108BD9-81ED-4DB2-BD59-A6C34878D82A}">
                    <a16:rowId xmlns:a16="http://schemas.microsoft.com/office/drawing/2014/main" val="1960891333"/>
                  </a:ext>
                </a:extLst>
              </a:tr>
              <a:tr h="607791">
                <a:tc>
                  <a:txBody>
                    <a:bodyPr/>
                    <a:lstStyle/>
                    <a:p>
                      <a:r>
                        <a:rPr lang="en-US" dirty="0"/>
                        <a:t>Discuss altering tech pay plans</a:t>
                      </a:r>
                    </a:p>
                  </a:txBody>
                  <a:tcPr/>
                </a:tc>
                <a:tc>
                  <a:txBody>
                    <a:bodyPr/>
                    <a:lstStyle/>
                    <a:p>
                      <a:r>
                        <a:rPr lang="en-US" dirty="0"/>
                        <a:t>General Manager &amp; Service Manager</a:t>
                      </a:r>
                    </a:p>
                  </a:txBody>
                  <a:tcPr/>
                </a:tc>
                <a:tc>
                  <a:txBody>
                    <a:bodyPr/>
                    <a:lstStyle/>
                    <a:p>
                      <a:r>
                        <a:rPr lang="en-US" dirty="0"/>
                        <a:t>May 1</a:t>
                      </a:r>
                    </a:p>
                  </a:txBody>
                  <a:tcPr/>
                </a:tc>
                <a:extLst>
                  <a:ext uri="{0D108BD9-81ED-4DB2-BD59-A6C34878D82A}">
                    <a16:rowId xmlns:a16="http://schemas.microsoft.com/office/drawing/2014/main" val="4137224325"/>
                  </a:ext>
                </a:extLst>
              </a:tr>
              <a:tr h="607791">
                <a:tc>
                  <a:txBody>
                    <a:bodyPr/>
                    <a:lstStyle/>
                    <a:p>
                      <a:r>
                        <a:rPr lang="en-US" dirty="0"/>
                        <a:t>Post competitive pricing board</a:t>
                      </a:r>
                    </a:p>
                  </a:txBody>
                  <a:tcPr/>
                </a:tc>
                <a:tc>
                  <a:txBody>
                    <a:bodyPr/>
                    <a:lstStyle/>
                    <a:p>
                      <a:r>
                        <a:rPr lang="en-US" dirty="0"/>
                        <a:t>Service Manager</a:t>
                      </a:r>
                    </a:p>
                  </a:txBody>
                  <a:tcPr/>
                </a:tc>
                <a:tc>
                  <a:txBody>
                    <a:bodyPr/>
                    <a:lstStyle/>
                    <a:p>
                      <a:r>
                        <a:rPr lang="en-US" dirty="0"/>
                        <a:t>April 1</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44239"/>
            <a:ext cx="8596668" cy="4597123"/>
          </a:xfrm>
        </p:spPr>
        <p:txBody>
          <a:bodyPr/>
          <a:lstStyle/>
          <a:p>
            <a:pPr marL="0" indent="0">
              <a:buNone/>
            </a:pPr>
            <a:r>
              <a:rPr lang="en-US" sz="1400" dirty="0"/>
              <a:t>The service department has been profitable and continually exceeding overall sales and gross goals even though calculations prove tech proficiency and facility utilization are low. The amount of heavy-duty truck services is a big part of these issues. Eliminating the in-house clean up department and moving oil changes to that area will free up service bays to bring in more of those big jobs. The initial addition of two technicians to fill those bays should yield an additional $14k per month per bay.</a:t>
            </a:r>
          </a:p>
          <a:p>
            <a:pPr marL="0" indent="0">
              <a:buNone/>
            </a:pPr>
            <a:r>
              <a:rPr lang="en-US" sz="1400" dirty="0"/>
              <a:t>Implementing a variable diagnostic rate system and charging a larger minimum diagnostic fee for vehicles ten years and older will help recoup time lost on tracking down issues on aged vehicles. </a:t>
            </a:r>
          </a:p>
          <a:p>
            <a:pPr marL="0" indent="0">
              <a:buNone/>
            </a:pPr>
            <a:r>
              <a:rPr lang="en-US" sz="1400" dirty="0"/>
              <a:t>Posting a non-dealer competitive pricing board in the service drive will help eliminate the perception of dealerships being more expensive than independent shops. Changing the mindset of our customers will aid in retention and customer satisfaction.</a:t>
            </a:r>
          </a:p>
          <a:p>
            <a:pPr marL="0" indent="0">
              <a:buNone/>
            </a:pPr>
            <a:r>
              <a:rPr lang="en-US" sz="1400" dirty="0"/>
              <a:t>Adjusting pay plans for technicians and parts personnel to promote productivity will help both departments become more profitable, thereby increasing fixed absorption. </a:t>
            </a:r>
          </a:p>
          <a:p>
            <a:pPr marL="0" indent="0">
              <a:buNone/>
            </a:pPr>
            <a:r>
              <a:rPr lang="en-US" sz="1400" dirty="0"/>
              <a:t>Mtn. View CDJR has a strong service department, dedicated staff, and unlimited potential. Implementing these changes and monitoring the results will elevate the dealership to the elite status of sustainable success.</a:t>
            </a:r>
          </a:p>
          <a:p>
            <a:pPr marL="0" indent="0">
              <a:buNone/>
            </a:pPr>
            <a:endParaRPr lang="en-US" sz="1400"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870032"/>
            <a:ext cx="8596668" cy="3880773"/>
          </a:xfrm>
        </p:spPr>
        <p:txBody>
          <a:bodyPr/>
          <a:lstStyle/>
          <a:p>
            <a:pPr marL="0" indent="0">
              <a:buNone/>
            </a:pPr>
            <a:r>
              <a:rPr lang="en-US" sz="1800" b="1" i="0" u="none" strike="noStrike" baseline="0" dirty="0">
                <a:solidFill>
                  <a:srgbClr val="221E1F"/>
                </a:solidFill>
                <a:latin typeface="Calibri" panose="020F0502020204030204" pitchFamily="34" charset="0"/>
              </a:rPr>
              <a:t>Goals for improvement:</a:t>
            </a:r>
          </a:p>
          <a:p>
            <a:r>
              <a:rPr lang="en-US" sz="1800" i="0" u="none" strike="noStrike" baseline="0" dirty="0">
                <a:solidFill>
                  <a:srgbClr val="221E1F"/>
                </a:solidFill>
                <a:latin typeface="Calibri" panose="020F0502020204030204" pitchFamily="34" charset="0"/>
              </a:rPr>
              <a:t>Mtn. View CDJR’s goal is to reach as many potential customers as possible and capture the market. The dealership employs an in-house Marketing Director whose job it is to stay on top of current trends, as well as OEM programs. </a:t>
            </a:r>
          </a:p>
          <a:p>
            <a:r>
              <a:rPr lang="en-US" dirty="0"/>
              <a:t>Increase, then maintain, overall employee satisfaction.</a:t>
            </a:r>
          </a:p>
          <a:p>
            <a:r>
              <a:rPr lang="en-US" dirty="0"/>
              <a:t>Retain current customer base while growing business.</a:t>
            </a:r>
          </a:p>
          <a:p>
            <a:r>
              <a:rPr lang="en-US" dirty="0"/>
              <a:t>Begin New Customer Orientation Seminars to introduce the department.</a:t>
            </a:r>
          </a:p>
          <a:p>
            <a:endParaRPr lang="en-US" dirty="0"/>
          </a:p>
          <a:p>
            <a:pPr marL="0" indent="0">
              <a:buNone/>
            </a:pPr>
            <a:endParaRPr lang="en-US" dirty="0"/>
          </a:p>
        </p:txBody>
      </p:sp>
    </p:spTree>
    <p:extLst>
      <p:ext uri="{BB962C8B-B14F-4D97-AF65-F5344CB8AC3E}">
        <p14:creationId xmlns:p14="http://schemas.microsoft.com/office/powerpoint/2010/main" val="1659939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0"/>
            <a:ext cx="8596668" cy="3880773"/>
          </a:xfrm>
        </p:spPr>
        <p:txBody>
          <a:bodyPr/>
          <a:lstStyle/>
          <a:p>
            <a:pPr marL="0" indent="0">
              <a:buNone/>
            </a:pPr>
            <a:r>
              <a:rPr lang="en-US" sz="1800" b="1" i="0" u="none" strike="noStrike" baseline="0" dirty="0">
                <a:solidFill>
                  <a:srgbClr val="221E1F"/>
                </a:solidFill>
                <a:latin typeface="Calibri" panose="020F0502020204030204" pitchFamily="34" charset="0"/>
              </a:rPr>
              <a:t>Plans to achieve goals:</a:t>
            </a:r>
          </a:p>
          <a:p>
            <a:r>
              <a:rPr lang="en-US" dirty="0"/>
              <a:t>Ensure the advisors understand and explain the value of preventative maintenance. Preventative maintenance programs are valuable tools in increasing hours per RO.</a:t>
            </a:r>
          </a:p>
          <a:p>
            <a:r>
              <a:rPr lang="en-US" dirty="0"/>
              <a:t>Reach out to large corporations within a 20-mile radius of the dealership (i.e. Amazon, FedEx, UPS, Erlanger Hospital, University of Tennessee at Chattanooga) to make sure their employees know we are just across the border from the city.</a:t>
            </a:r>
          </a:p>
          <a:p>
            <a:r>
              <a:rPr lang="en-US" dirty="0"/>
              <a:t>CONTINUAL TRAINING of all employees. </a:t>
            </a:r>
          </a:p>
          <a:p>
            <a:r>
              <a:rPr lang="en-US" dirty="0"/>
              <a:t>All goals are written on a board located in an interior employee hallway visible to all service employees.</a:t>
            </a:r>
          </a:p>
          <a:p>
            <a:pPr marL="0" indent="0">
              <a:buNone/>
            </a:pPr>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2265964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0"/>
            <a:ext cx="8596668" cy="3880773"/>
          </a:xfrm>
        </p:spPr>
        <p:txBody>
          <a:bodyPr/>
          <a:lstStyle/>
          <a:p>
            <a:pPr marL="0" indent="0">
              <a:buNone/>
            </a:pPr>
            <a:r>
              <a:rPr lang="en-US" sz="1800" b="1" i="0" u="none" strike="noStrike" baseline="0" dirty="0">
                <a:solidFill>
                  <a:srgbClr val="221E1F"/>
                </a:solidFill>
                <a:latin typeface="Calibri" panose="020F0502020204030204" pitchFamily="34" charset="0"/>
              </a:rPr>
              <a:t>Plans to evaluate changes:</a:t>
            </a:r>
          </a:p>
          <a:p>
            <a:r>
              <a:rPr lang="en-US" dirty="0"/>
              <a:t>Weekly department meetings and monthly one-on-one sessions with advisors and technicians will aid management in evaluating the overall attitudes and commitments of the employees.</a:t>
            </a:r>
          </a:p>
          <a:p>
            <a:r>
              <a:rPr lang="en-US" dirty="0"/>
              <a:t>Monitor technician proficiency.</a:t>
            </a:r>
          </a:p>
          <a:p>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2887871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08034" y="3207164"/>
            <a:ext cx="9541820" cy="3304117"/>
          </a:xfrm>
        </p:spPr>
        <p:txBody>
          <a:bodyPr/>
          <a:lstStyle/>
          <a:p>
            <a:pPr algn="l"/>
            <a:r>
              <a:rPr lang="en-US" sz="1800" b="0" i="0" u="none" strike="noStrike" baseline="0" dirty="0">
                <a:solidFill>
                  <a:srgbClr val="000000"/>
                </a:solidFill>
                <a:latin typeface="Calibri" panose="020F0502020204030204" pitchFamily="34" charset="0"/>
              </a:rPr>
              <a:t>Current practices: </a:t>
            </a:r>
            <a:r>
              <a:rPr lang="en-US" sz="1400" b="0" i="0" u="none" strike="noStrike" baseline="0" dirty="0">
                <a:solidFill>
                  <a:srgbClr val="000000"/>
                </a:solidFill>
                <a:latin typeface="Calibri" panose="020F0502020204030204" pitchFamily="34" charset="0"/>
              </a:rPr>
              <a:t>Technicians are paid flat rate while oil changers are paid hourly. </a:t>
            </a:r>
            <a:r>
              <a:rPr lang="en-US" sz="1400" dirty="0">
                <a:solidFill>
                  <a:srgbClr val="000000"/>
                </a:solidFill>
                <a:latin typeface="Calibri" panose="020F0502020204030204" pitchFamily="34" charset="0"/>
              </a:rPr>
              <a:t>There are no immediate plans to change this structure.</a:t>
            </a:r>
            <a:endParaRPr lang="en-US" sz="14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Ensuring the proper technician is on the job is key to optimizing labor costs. Doing so should decrease comebacks and allow work to be completed in an optimal timeframe.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a:t>
            </a:r>
            <a:r>
              <a:rPr lang="en-US" sz="1400" b="0" i="0" u="none" strike="noStrike" baseline="0" dirty="0">
                <a:solidFill>
                  <a:srgbClr val="221E1F"/>
                </a:solidFill>
                <a:latin typeface="Calibri" panose="020F0502020204030204" pitchFamily="34" charset="0"/>
              </a:rPr>
              <a:t>Analyze technician proficiency on a regular basis, and review repair orders daily.</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r>
              <a:rPr lang="en-US" sz="1400" b="0" i="0" u="none" strike="noStrike" baseline="0" dirty="0">
                <a:solidFill>
                  <a:srgbClr val="221E1F"/>
                </a:solidFill>
                <a:latin typeface="Calibri" panose="020F0502020204030204" pitchFamily="34" charset="0"/>
              </a:rPr>
              <a:t>Sales should increase when the correct techs are given jobs.  </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11" name="Table 10">
            <a:extLst>
              <a:ext uri="{FF2B5EF4-FFF2-40B4-BE49-F238E27FC236}">
                <a16:creationId xmlns:a16="http://schemas.microsoft.com/office/drawing/2014/main" id="{7909F239-B356-B24D-389C-5087148AAF04}"/>
              </a:ext>
            </a:extLst>
          </p:cNvPr>
          <p:cNvGraphicFramePr>
            <a:graphicFrameLocks noGrp="1"/>
          </p:cNvGraphicFramePr>
          <p:nvPr>
            <p:extLst>
              <p:ext uri="{D42A27DB-BD31-4B8C-83A1-F6EECF244321}">
                <p14:modId xmlns:p14="http://schemas.microsoft.com/office/powerpoint/2010/main" val="3296873173"/>
              </p:ext>
            </p:extLst>
          </p:nvPr>
        </p:nvGraphicFramePr>
        <p:xfrm>
          <a:off x="3972719" y="1378721"/>
          <a:ext cx="5664200" cy="1714500"/>
        </p:xfrm>
        <a:graphic>
          <a:graphicData uri="http://schemas.openxmlformats.org/drawingml/2006/table">
            <a:tbl>
              <a:tblPr/>
              <a:tblGrid>
                <a:gridCol w="609942">
                  <a:extLst>
                    <a:ext uri="{9D8B030D-6E8A-4147-A177-3AD203B41FA5}">
                      <a16:colId xmlns:a16="http://schemas.microsoft.com/office/drawing/2014/main" val="861056875"/>
                    </a:ext>
                  </a:extLst>
                </a:gridCol>
                <a:gridCol w="1105520">
                  <a:extLst>
                    <a:ext uri="{9D8B030D-6E8A-4147-A177-3AD203B41FA5}">
                      <a16:colId xmlns:a16="http://schemas.microsoft.com/office/drawing/2014/main" val="304926871"/>
                    </a:ext>
                  </a:extLst>
                </a:gridCol>
                <a:gridCol w="1115050">
                  <a:extLst>
                    <a:ext uri="{9D8B030D-6E8A-4147-A177-3AD203B41FA5}">
                      <a16:colId xmlns:a16="http://schemas.microsoft.com/office/drawing/2014/main" val="2902367758"/>
                    </a:ext>
                  </a:extLst>
                </a:gridCol>
                <a:gridCol w="953034">
                  <a:extLst>
                    <a:ext uri="{9D8B030D-6E8A-4147-A177-3AD203B41FA5}">
                      <a16:colId xmlns:a16="http://schemas.microsoft.com/office/drawing/2014/main" val="921141434"/>
                    </a:ext>
                  </a:extLst>
                </a:gridCol>
                <a:gridCol w="800549">
                  <a:extLst>
                    <a:ext uri="{9D8B030D-6E8A-4147-A177-3AD203B41FA5}">
                      <a16:colId xmlns:a16="http://schemas.microsoft.com/office/drawing/2014/main" val="4030663294"/>
                    </a:ext>
                  </a:extLst>
                </a:gridCol>
                <a:gridCol w="1080105">
                  <a:extLst>
                    <a:ext uri="{9D8B030D-6E8A-4147-A177-3AD203B41FA5}">
                      <a16:colId xmlns:a16="http://schemas.microsoft.com/office/drawing/2014/main" val="1346286364"/>
                    </a:ext>
                  </a:extLst>
                </a:gridCol>
              </a:tblGrid>
              <a:tr h="247650">
                <a:tc gridSpan="6">
                  <a:txBody>
                    <a:bodyPr/>
                    <a:lstStyle/>
                    <a:p>
                      <a:pPr algn="ctr" fontAlgn="ctr"/>
                      <a:r>
                        <a:rPr lang="en-US" sz="1400" b="1" i="0" u="none" strike="noStrike">
                          <a:solidFill>
                            <a:srgbClr val="000000"/>
                          </a:solidFill>
                          <a:effectLst/>
                          <a:latin typeface="Tahoma" panose="020B0604030504040204" pitchFamily="34" charset="0"/>
                        </a:rPr>
                        <a:t>    Service Department Sales And Gross  (Labor Only)              </a:t>
                      </a:r>
                    </a:p>
                  </a:txBody>
                  <a:tcPr marL="9525" marR="9525" marT="9525"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8928768"/>
                  </a:ext>
                </a:extLst>
              </a:tr>
              <a:tr h="247650">
                <a:tc gridSpan="6">
                  <a:txBody>
                    <a:bodyPr/>
                    <a:lstStyle/>
                    <a:p>
                      <a:pPr algn="ctr" fontAlgn="b"/>
                      <a:r>
                        <a:rPr lang="en-US" sz="1200" b="1" i="0" u="none" strike="noStrike" dirty="0">
                          <a:solidFill>
                            <a:srgbClr val="548235"/>
                          </a:solidFill>
                          <a:effectLst/>
                          <a:latin typeface="Tahoma" panose="020B0604030504040204" pitchFamily="34" charset="0"/>
                        </a:rPr>
                        <a:t>February 2024</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96072237"/>
                  </a:ext>
                </a:extLst>
              </a:tr>
              <a:tr h="40005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548235"/>
                    </a:solidFill>
                  </a:tcPr>
                </a:tc>
                <a:tc>
                  <a:txBody>
                    <a:bodyPr/>
                    <a:lstStyle/>
                    <a:p>
                      <a:pPr algn="ctr" fontAlgn="b"/>
                      <a:r>
                        <a:rPr lang="en-US" sz="1200" b="0" i="0" u="none" strike="noStrike">
                          <a:solidFill>
                            <a:srgbClr val="FFFFFF"/>
                          </a:solidFill>
                          <a:effectLst/>
                          <a:latin typeface="Arial" panose="020B0604020202020204" pitchFamily="34" charset="0"/>
                        </a:rPr>
                        <a:t>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b"/>
                      <a:r>
                        <a:rPr lang="en-US" sz="1200" b="0" i="0" u="none" strike="noStrike">
                          <a:solidFill>
                            <a:srgbClr val="FFFFFF"/>
                          </a:solidFill>
                          <a:effectLst/>
                          <a:latin typeface="Arial" panose="020B0604020202020204" pitchFamily="34" charset="0"/>
                        </a:rPr>
                        <a:t>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b"/>
                      <a:r>
                        <a:rPr lang="en-US" sz="1200" b="0" i="0" u="none" strike="noStrike">
                          <a:solidFill>
                            <a:srgbClr val="FFFFFF"/>
                          </a:solidFill>
                          <a:effectLst/>
                          <a:latin typeface="Arial" panose="020B0604020202020204" pitchFamily="34" charset="0"/>
                        </a:rPr>
                        <a:t>Gross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b"/>
                      <a:r>
                        <a:rPr lang="en-US" sz="1200" b="0" i="0" u="none" strike="noStrike">
                          <a:solidFill>
                            <a:srgbClr val="FFFFFF"/>
                          </a:solidFill>
                          <a:effectLst/>
                          <a:latin typeface="Arial" panose="020B0604020202020204" pitchFamily="34" charset="0"/>
                        </a:rPr>
                        <a:t>Gross as % of 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b"/>
                      <a:r>
                        <a:rPr lang="en-US" sz="1200" b="0" i="0" u="none" strike="noStrike">
                          <a:solidFill>
                            <a:srgbClr val="FFFFFF"/>
                          </a:solidFill>
                          <a:effectLst/>
                          <a:latin typeface="Arial" panose="020B0604020202020204" pitchFamily="34" charset="0"/>
                        </a:rPr>
                        <a:t>%Sales Contribution</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extLst>
                  <a:ext uri="{0D108BD9-81ED-4DB2-BD59-A6C34878D82A}">
                    <a16:rowId xmlns:a16="http://schemas.microsoft.com/office/drawing/2014/main" val="2892511950"/>
                  </a:ext>
                </a:extLst>
              </a:tr>
              <a:tr h="20955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548235"/>
                    </a:solidFill>
                  </a:tcPr>
                </a:tc>
                <a:tc>
                  <a:txBody>
                    <a:bodyPr/>
                    <a:lstStyle/>
                    <a:p>
                      <a:pPr algn="l" fontAlgn="b"/>
                      <a:r>
                        <a:rPr lang="en-US" sz="1200" b="0" i="0" u="none" strike="noStrike">
                          <a:solidFill>
                            <a:srgbClr val="000000"/>
                          </a:solidFill>
                          <a:effectLst/>
                          <a:latin typeface="Calibri" panose="020F0502020204030204" pitchFamily="34" charset="0"/>
                        </a:rPr>
                        <a:t>Customer </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148,424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117,780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Calibri" panose="020F0502020204030204" pitchFamily="34" charset="0"/>
                        </a:rPr>
                        <a:t>79.35%</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200" b="0" i="0" u="none" strike="noStrike">
                          <a:solidFill>
                            <a:srgbClr val="000000"/>
                          </a:solidFill>
                          <a:effectLst/>
                          <a:latin typeface="Calibri" panose="020F0502020204030204" pitchFamily="34" charset="0"/>
                        </a:rPr>
                        <a:t>55.66%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963913726"/>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548235"/>
                    </a:solidFill>
                  </a:tcPr>
                </a:tc>
                <a:tc>
                  <a:txBody>
                    <a:bodyPr/>
                    <a:lstStyle/>
                    <a:p>
                      <a:pPr algn="l" fontAlgn="b"/>
                      <a:r>
                        <a:rPr lang="en-US" sz="1200" b="0" i="0" u="none" strike="noStrike">
                          <a:solidFill>
                            <a:srgbClr val="000000"/>
                          </a:solidFill>
                          <a:effectLst/>
                          <a:latin typeface="Calibri" panose="020F0502020204030204" pitchFamily="34" charset="0"/>
                        </a:rPr>
                        <a:t>Warranty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77,142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61,965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Calibri" panose="020F0502020204030204" pitchFamily="34" charset="0"/>
                        </a:rPr>
                        <a:t>80.33%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200" b="0" i="0" u="none" strike="noStrike">
                          <a:solidFill>
                            <a:srgbClr val="000000"/>
                          </a:solidFill>
                          <a:effectLst/>
                          <a:latin typeface="Calibri" panose="020F0502020204030204" pitchFamily="34" charset="0"/>
                        </a:rPr>
                        <a:t>28.93%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4275445230"/>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548235"/>
                    </a:solidFill>
                  </a:tcPr>
                </a:tc>
                <a:tc>
                  <a:txBody>
                    <a:bodyPr/>
                    <a:lstStyle/>
                    <a:p>
                      <a:pPr algn="l" fontAlgn="b"/>
                      <a:r>
                        <a:rPr lang="en-US" sz="1200" b="0" i="0" u="none" strike="noStrike">
                          <a:solidFill>
                            <a:srgbClr val="000000"/>
                          </a:solidFill>
                          <a:effectLst/>
                          <a:latin typeface="Calibri" panose="020F0502020204030204" pitchFamily="34" charset="0"/>
                        </a:rPr>
                        <a:t>Internal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41,116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34,893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Calibri" panose="020F0502020204030204" pitchFamily="34" charset="0"/>
                        </a:rPr>
                        <a:t>84.86%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200" b="0" i="0" u="none" strike="noStrike">
                          <a:solidFill>
                            <a:srgbClr val="000000"/>
                          </a:solidFill>
                          <a:effectLst/>
                          <a:latin typeface="Calibri" panose="020F0502020204030204" pitchFamily="34" charset="0"/>
                        </a:rPr>
                        <a:t>15.42%</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2073175670"/>
                  </a:ext>
                </a:extLst>
              </a:tr>
              <a:tr h="20955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a:noFill/>
                    </a:lnB>
                    <a:solidFill>
                      <a:srgbClr val="548235"/>
                    </a:solidFill>
                  </a:tcPr>
                </a:tc>
                <a:tc>
                  <a:txBody>
                    <a:bodyPr/>
                    <a:lstStyle/>
                    <a:p>
                      <a:pPr algn="r" fontAlgn="b"/>
                      <a:r>
                        <a:rPr lang="en-US" sz="1200" b="1" i="0" u="none" strike="noStrike">
                          <a:solidFill>
                            <a:srgbClr val="000000"/>
                          </a:solidFill>
                          <a:effectLst/>
                          <a:latin typeface="Arial" panose="020B0604020202020204" pitchFamily="34" charset="0"/>
                        </a:rPr>
                        <a:t>Total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 $           266,682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l" fontAlgn="b"/>
                      <a:r>
                        <a:rPr lang="en-US" sz="1200" b="0" i="0" u="none" strike="noStrike">
                          <a:solidFill>
                            <a:srgbClr val="000000"/>
                          </a:solidFill>
                          <a:effectLst/>
                          <a:latin typeface="Calibri" panose="020F0502020204030204" pitchFamily="34" charset="0"/>
                        </a:rPr>
                        <a:t> $      214,638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200" b="0" i="0" u="none" strike="noStrike">
                          <a:solidFill>
                            <a:srgbClr val="000000"/>
                          </a:solidFill>
                          <a:effectLst/>
                          <a:latin typeface="Calibri" panose="020F0502020204030204" pitchFamily="34" charset="0"/>
                        </a:rPr>
                        <a:t>80.48%</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200" b="0" i="0" u="none" strike="noStrike" dirty="0">
                          <a:solidFill>
                            <a:srgbClr val="000000"/>
                          </a:solidFill>
                          <a:effectLst/>
                          <a:latin typeface="Calibri" panose="020F0502020204030204" pitchFamily="34" charset="0"/>
                        </a:rPr>
                        <a:t>100.00%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412707281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20144" y="4518810"/>
            <a:ext cx="8911047" cy="2138379"/>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400" dirty="0">
                <a:solidFill>
                  <a:srgbClr val="221E1F"/>
                </a:solidFill>
                <a:latin typeface="Calibri" panose="020F0502020204030204" pitchFamily="34" charset="0"/>
              </a:rPr>
              <a:t>The expense structure is controlled by the auto group’s owners and is standard across the nine stores.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Increasing sold hours to exceed available hours.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a:t>
            </a:r>
            <a:r>
              <a:rPr lang="en-US" sz="1400" b="0" i="0" u="none" strike="noStrike" baseline="0" dirty="0">
                <a:solidFill>
                  <a:srgbClr val="221E1F"/>
                </a:solidFill>
                <a:latin typeface="Calibri" panose="020F0502020204030204" pitchFamily="34" charset="0"/>
              </a:rPr>
              <a:t>Upsell, ensure parts is properly stocking inventory, and make sure the right tech is on the right job.</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r>
              <a:rPr lang="en-US" sz="1400" b="0" i="0" u="none" strike="noStrike" baseline="0" dirty="0">
                <a:solidFill>
                  <a:srgbClr val="221E1F"/>
                </a:solidFill>
                <a:latin typeface="Calibri" panose="020F0502020204030204" pitchFamily="34" charset="0"/>
              </a:rPr>
              <a:t>Monitoring the gap between sold hours and available hours.</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F852736D-40A5-9398-3500-08C867F714F7}"/>
              </a:ext>
            </a:extLst>
          </p:cNvPr>
          <p:cNvGraphicFramePr>
            <a:graphicFrameLocks noGrp="1"/>
          </p:cNvGraphicFramePr>
          <p:nvPr>
            <p:ph sz="half" idx="2"/>
            <p:extLst>
              <p:ext uri="{D42A27DB-BD31-4B8C-83A1-F6EECF244321}">
                <p14:modId xmlns:p14="http://schemas.microsoft.com/office/powerpoint/2010/main" val="4169365044"/>
              </p:ext>
            </p:extLst>
          </p:nvPr>
        </p:nvGraphicFramePr>
        <p:xfrm>
          <a:off x="5142880" y="1270000"/>
          <a:ext cx="4375506" cy="3425668"/>
        </p:xfrm>
        <a:graphic>
          <a:graphicData uri="http://schemas.openxmlformats.org/drawingml/2006/table">
            <a:tbl>
              <a:tblPr/>
              <a:tblGrid>
                <a:gridCol w="696598">
                  <a:extLst>
                    <a:ext uri="{9D8B030D-6E8A-4147-A177-3AD203B41FA5}">
                      <a16:colId xmlns:a16="http://schemas.microsoft.com/office/drawing/2014/main" val="3149434903"/>
                    </a:ext>
                  </a:extLst>
                </a:gridCol>
                <a:gridCol w="1534692">
                  <a:extLst>
                    <a:ext uri="{9D8B030D-6E8A-4147-A177-3AD203B41FA5}">
                      <a16:colId xmlns:a16="http://schemas.microsoft.com/office/drawing/2014/main" val="2610658285"/>
                    </a:ext>
                  </a:extLst>
                </a:gridCol>
                <a:gridCol w="1175509">
                  <a:extLst>
                    <a:ext uri="{9D8B030D-6E8A-4147-A177-3AD203B41FA5}">
                      <a16:colId xmlns:a16="http://schemas.microsoft.com/office/drawing/2014/main" val="2100423221"/>
                    </a:ext>
                  </a:extLst>
                </a:gridCol>
                <a:gridCol w="968707">
                  <a:extLst>
                    <a:ext uri="{9D8B030D-6E8A-4147-A177-3AD203B41FA5}">
                      <a16:colId xmlns:a16="http://schemas.microsoft.com/office/drawing/2014/main" val="1820635044"/>
                    </a:ext>
                  </a:extLst>
                </a:gridCol>
              </a:tblGrid>
              <a:tr h="230722">
                <a:tc gridSpan="4">
                  <a:txBody>
                    <a:bodyPr/>
                    <a:lstStyle/>
                    <a:p>
                      <a:pPr algn="ctr" fontAlgn="b"/>
                      <a:r>
                        <a:rPr lang="en-US" sz="1200" b="1" i="0" u="none" strike="noStrike" dirty="0">
                          <a:solidFill>
                            <a:srgbClr val="000000"/>
                          </a:solidFill>
                          <a:effectLst/>
                          <a:latin typeface="Tahoma" panose="020B0604030504040204" pitchFamily="34" charset="0"/>
                        </a:rPr>
                        <a:t>Service Department Profit Centering</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9172947"/>
                  </a:ext>
                </a:extLst>
              </a:tr>
              <a:tr h="241708">
                <a:tc gridSpan="4">
                  <a:txBody>
                    <a:bodyPr/>
                    <a:lstStyle/>
                    <a:p>
                      <a:pPr algn="ctr" fontAlgn="b"/>
                      <a:r>
                        <a:rPr lang="en-US" sz="1200" b="0" i="0" u="none" strike="noStrike">
                          <a:solidFill>
                            <a:srgbClr val="548235"/>
                          </a:solidFill>
                          <a:effectLst/>
                          <a:latin typeface="Tahoma" panose="020B0604030504040204" pitchFamily="34" charset="0"/>
                        </a:rPr>
                        <a:t>February 2024</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6622655"/>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548235"/>
                    </a:solidFill>
                  </a:tcPr>
                </a:tc>
                <a:tc>
                  <a:txBody>
                    <a:bodyPr/>
                    <a:lstStyle/>
                    <a:p>
                      <a:pPr algn="l" fontAlgn="b"/>
                      <a:r>
                        <a:rPr lang="en-US" sz="1200" b="0" i="0" u="none" strike="noStrike">
                          <a:solidFill>
                            <a:srgbClr val="FFFFFF"/>
                          </a:solidFill>
                          <a:effectLst/>
                          <a:latin typeface="Tahoma" panose="020B060403050404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ctr" fontAlgn="b"/>
                      <a:r>
                        <a:rPr lang="en-US" sz="1200" b="0" i="0" u="none" strike="noStrike">
                          <a:solidFill>
                            <a:srgbClr val="FFFFFF"/>
                          </a:solidFill>
                          <a:effectLst/>
                          <a:latin typeface="Tahoma" panose="020B060403050404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548235"/>
                    </a:solidFill>
                  </a:tcPr>
                </a:tc>
                <a:extLst>
                  <a:ext uri="{0D108BD9-81ED-4DB2-BD59-A6C34878D82A}">
                    <a16:rowId xmlns:a16="http://schemas.microsoft.com/office/drawing/2014/main" val="1301054277"/>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216,550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US" sz="1200" b="0" i="0" u="none" strike="noStrike">
                          <a:solidFill>
                            <a:srgbClr val="FFFFFF"/>
                          </a:solidFill>
                          <a:effectLst/>
                          <a:latin typeface="Tahoma" panose="020B060403050404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548235"/>
                    </a:solidFill>
                  </a:tcPr>
                </a:tc>
                <a:extLst>
                  <a:ext uri="{0D108BD9-81ED-4DB2-BD59-A6C34878D82A}">
                    <a16:rowId xmlns:a16="http://schemas.microsoft.com/office/drawing/2014/main" val="1708152281"/>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315090680"/>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98,105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45.30%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264975243"/>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79,299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36.62%</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373663105"/>
                  </a:ext>
                </a:extLst>
              </a:tr>
              <a:tr h="432877">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952472660"/>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67,223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31.04%</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00023109"/>
                  </a:ext>
                </a:extLst>
              </a:tr>
              <a:tr h="432877">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4284828433"/>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200" b="0" i="0" u="none" strike="noStrike">
                          <a:solidFill>
                            <a:srgbClr val="000000"/>
                          </a:solidFill>
                          <a:effectLst/>
                          <a:latin typeface="Tahoma" panose="020B060403050404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799877771"/>
                  </a:ext>
                </a:extLst>
              </a:tr>
              <a:tr h="230722">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165,328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200" b="0" i="0" u="none" strike="noStrike">
                          <a:solidFill>
                            <a:srgbClr val="000000"/>
                          </a:solidFill>
                          <a:effectLst/>
                          <a:latin typeface="Tahoma" panose="020B0604030504040204" pitchFamily="34" charset="0"/>
                        </a:rPr>
                        <a:t>76.35%</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179651493"/>
                  </a:ext>
                </a:extLst>
              </a:tr>
              <a:tr h="241708">
                <a:tc>
                  <a:txBody>
                    <a:bodyPr/>
                    <a:lstStyle/>
                    <a:p>
                      <a:pPr algn="l" fontAlgn="b"/>
                      <a:r>
                        <a:rPr lang="en-US" sz="1200" b="0" i="0" u="none" strike="noStrike">
                          <a:solidFill>
                            <a:srgbClr val="000000"/>
                          </a:solidFill>
                          <a:effectLst/>
                          <a:latin typeface="Tahoma" panose="020B060403050404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548235"/>
                    </a:solidFill>
                  </a:tcPr>
                </a:tc>
                <a:tc>
                  <a:txBody>
                    <a:bodyPr/>
                    <a:lstStyle/>
                    <a:p>
                      <a:pPr algn="l" fontAlgn="b"/>
                      <a:r>
                        <a:rPr lang="en-US" sz="1200" b="0" i="0" u="none" strike="noStrike">
                          <a:solidFill>
                            <a:srgbClr val="000000"/>
                          </a:solidFill>
                          <a:effectLst/>
                          <a:latin typeface="Tahoma" panose="020B060403050404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Tahoma" panose="020B0604030504040204" pitchFamily="34" charset="0"/>
                        </a:rPr>
                        <a:t> $      51,222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200" b="0" i="0" u="none" strike="noStrike" dirty="0">
                          <a:solidFill>
                            <a:srgbClr val="000000"/>
                          </a:solidFill>
                          <a:effectLst/>
                          <a:latin typeface="Tahoma" panose="020B0604030504040204" pitchFamily="34" charset="0"/>
                        </a:rPr>
                        <a:t>23.65%</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160773372"/>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96566"/>
            <a:ext cx="8962322"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400" b="0" i="0" u="none" strike="noStrike" baseline="0" dirty="0">
                <a:solidFill>
                  <a:srgbClr val="221E1F"/>
                </a:solidFill>
                <a:latin typeface="Calibri" panose="020F0502020204030204" pitchFamily="34" charset="0"/>
              </a:rPr>
              <a:t>Tech proficiency is low even though the service department is profitable and hitting </a:t>
            </a:r>
            <a:r>
              <a:rPr lang="en-US" sz="1400" dirty="0">
                <a:solidFill>
                  <a:srgbClr val="221E1F"/>
                </a:solidFill>
                <a:latin typeface="Calibri" panose="020F0502020204030204" pitchFamily="34" charset="0"/>
              </a:rPr>
              <a:t>overall monthly sales goals. Mtn. View utilizes both a variable diagnostic rate as well as a labor pricing matrix, both of which help with gross.</a:t>
            </a:r>
            <a:endParaRPr lang="en-US" sz="14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To increase technician proficiency to 125% by October 1, 2024.</a:t>
            </a:r>
          </a:p>
          <a:p>
            <a:r>
              <a:rPr lang="en-US" sz="1800" b="0" i="0" u="none" strike="noStrike" baseline="0" dirty="0">
                <a:solidFill>
                  <a:srgbClr val="221E1F"/>
                </a:solidFill>
                <a:latin typeface="Calibri" panose="020F0502020204030204" pitchFamily="34" charset="0"/>
              </a:rPr>
              <a:t>Plans to achieve your goals: </a:t>
            </a:r>
            <a:r>
              <a:rPr lang="en-US" sz="1400" b="0" i="0" u="none" strike="noStrike" baseline="0" dirty="0">
                <a:solidFill>
                  <a:srgbClr val="221E1F"/>
                </a:solidFill>
                <a:latin typeface="Calibri" panose="020F0502020204030204" pitchFamily="34" charset="0"/>
              </a:rPr>
              <a:t>Discuss altering parts consultant pay plans to reward quicker parts turnaround; ensure parts personnel are properly tracking lost sales to improve stock; make sure proper tech is on each job; address unsold labor hours. </a:t>
            </a:r>
            <a:r>
              <a:rPr lang="en-US" sz="1400" dirty="0">
                <a:solidFill>
                  <a:srgbClr val="221E1F"/>
                </a:solidFill>
                <a:latin typeface="Calibri" panose="020F0502020204030204" pitchFamily="34" charset="0"/>
              </a:rPr>
              <a:t>Goal and progress boards are up in service employee hallway for daily viewing/monitoring.</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Weekly monitoring of tech proficiency and advisor efficiency.</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2621A03-F5E4-2CB6-83A7-84953E4261A1}"/>
              </a:ext>
            </a:extLst>
          </p:cNvPr>
          <p:cNvSpPr>
            <a:spLocks noGrp="1"/>
          </p:cNvSpPr>
          <p:nvPr>
            <p:ph type="title"/>
          </p:nvPr>
        </p:nvSpPr>
        <p:spPr>
          <a:xfrm>
            <a:off x="416764" y="421593"/>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9" name="Picture 8">
            <a:extLst>
              <a:ext uri="{FF2B5EF4-FFF2-40B4-BE49-F238E27FC236}">
                <a16:creationId xmlns:a16="http://schemas.microsoft.com/office/drawing/2014/main" id="{1D5F4D5C-E498-3C70-96E6-E03DCB8439AB}"/>
              </a:ext>
            </a:extLst>
          </p:cNvPr>
          <p:cNvPicPr>
            <a:picLocks noChangeAspect="1"/>
          </p:cNvPicPr>
          <p:nvPr/>
        </p:nvPicPr>
        <p:blipFill>
          <a:blip r:embed="rId2"/>
          <a:stretch>
            <a:fillRect/>
          </a:stretch>
        </p:blipFill>
        <p:spPr>
          <a:xfrm>
            <a:off x="416764" y="1305548"/>
            <a:ext cx="8932335" cy="4714288"/>
          </a:xfrm>
          <a:prstGeom prst="rect">
            <a:avLst/>
          </a:prstGeom>
        </p:spPr>
      </p:pic>
    </p:spTree>
    <p:extLst>
      <p:ext uri="{BB962C8B-B14F-4D97-AF65-F5344CB8AC3E}">
        <p14:creationId xmlns:p14="http://schemas.microsoft.com/office/powerpoint/2010/main" val="3887771341"/>
      </p:ext>
    </p:extLst>
  </p:cSld>
  <p:clrMapOvr>
    <a:masterClrMapping/>
  </p:clrMapOvr>
</p:sld>
</file>

<file path=ppt/theme/theme1.xml><?xml version="1.0" encoding="utf-8"?>
<a:theme xmlns:a="http://schemas.openxmlformats.org/drawingml/2006/main" name="Face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740</TotalTime>
  <Words>1987</Words>
  <Application>Microsoft Office PowerPoint</Application>
  <PresentationFormat>Widescreen</PresentationFormat>
  <Paragraphs>492</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Tahoma</vt:lpstr>
      <vt:lpstr>Trebuchet MS</vt:lpstr>
      <vt:lpstr>Wingdings 3</vt:lpstr>
      <vt:lpstr>Facet</vt:lpstr>
      <vt:lpstr>SERVICE DEPARTMENT ANALYSIS: MTN VIEW CDJR</vt:lpstr>
      <vt:lpstr>   Marketing  </vt:lpstr>
      <vt:lpstr>   Marketing  </vt:lpstr>
      <vt:lpstr>   Marketing  </vt:lpstr>
      <vt:lpstr>   Marketing  </vt:lpstr>
      <vt:lpstr>  Analyze Cost of Labor   </vt:lpstr>
      <vt:lpstr> Changes in Expense Structure    </vt:lpstr>
      <vt:lpstr> Productivity   </vt:lpstr>
      <vt:lpstr> Productivity   </vt:lpstr>
      <vt:lpstr>CURRENT TECH PRODUCTIVITY BOARD &amp; GOALS as of 03/26/24</vt:lpstr>
      <vt:lpstr>CURRENT ADVISOR PRODUCTIVITY BOARD &amp; GOALS as of 03/26/24</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Lora Erie</cp:lastModifiedBy>
  <cp:revision>6</cp:revision>
  <dcterms:created xsi:type="dcterms:W3CDTF">2022-12-04T13:10:55Z</dcterms:created>
  <dcterms:modified xsi:type="dcterms:W3CDTF">2024-03-26T19:49:00Z</dcterms:modified>
</cp:coreProperties>
</file>