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2" d="100"/>
          <a:sy n="82" d="100"/>
        </p:scale>
        <p:origin x="72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6/6/2024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6/6/2024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6/6/2024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6/6/2024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6/6/2024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6/6/2024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6/6/2024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6/6/2024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fontScale="62500" lnSpcReduction="20000"/>
          </a:bodyPr>
          <a:lstStyle/>
          <a:p>
            <a:pPr algn="ctr"/>
            <a:r>
              <a:rPr lang="en-US" sz="3200" dirty="0"/>
              <a:t>Dain Whyte N436</a:t>
            </a:r>
          </a:p>
          <a:p>
            <a:pPr algn="ctr"/>
            <a:r>
              <a:rPr lang="en-US" sz="3200" dirty="0"/>
              <a:t>FRED HAAS NISSAN</a:t>
            </a:r>
          </a:p>
          <a:p>
            <a:pPr algn="ctr"/>
            <a:r>
              <a:rPr lang="en-US" sz="3200" dirty="0"/>
              <a:t>FEBRUARY 2024</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r>
              <a:rPr lang="en-US" dirty="0"/>
              <a:t>1. More Advertising with TV and radio to reach customer base around our area</a:t>
            </a:r>
          </a:p>
          <a:p>
            <a:r>
              <a:rPr lang="en-US" dirty="0"/>
              <a:t>2. Longer hours to accommodate the customer</a:t>
            </a:r>
          </a:p>
          <a:p>
            <a:r>
              <a:rPr lang="en-US" dirty="0"/>
              <a:t>3. Create a daily special package and have a digital display for the customer to see.</a:t>
            </a:r>
          </a:p>
          <a:p>
            <a:r>
              <a:rPr lang="en-US" dirty="0"/>
              <a:t>4.  Increase our rental vehicles utilization to outside body shops and customers not in for service.</a:t>
            </a:r>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r>
              <a:rPr lang="en-US" dirty="0"/>
              <a:t>1. The ability to obtain experience technicians is getting harder </a:t>
            </a:r>
          </a:p>
          <a:p>
            <a:r>
              <a:rPr lang="en-US" dirty="0"/>
              <a:t>2. Independent shops around us and us not having competitive pricing</a:t>
            </a:r>
          </a:p>
          <a:p>
            <a:r>
              <a:rPr lang="en-US" dirty="0"/>
              <a:t>3. New dealerships opening up in our area which could possibly take our current customers away.</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r>
              <a:rPr lang="en-US" dirty="0"/>
              <a:t>1. Increase the Tech Proficiency from 58.37% to 80% by the end of 12/31/2024</a:t>
            </a:r>
          </a:p>
          <a:p>
            <a:r>
              <a:rPr lang="en-US" dirty="0"/>
              <a:t>2. Improve hours sold by repair order.  </a:t>
            </a:r>
          </a:p>
          <a:p>
            <a:r>
              <a:rPr lang="en-US" dirty="0"/>
              <a:t>3. Start having customer appreciation events to explain the necessary maintenance for their vehicles.</a:t>
            </a:r>
          </a:p>
          <a:p>
            <a:r>
              <a:rPr lang="en-US" dirty="0"/>
              <a:t>4.  Work on setting up a competitive pricing board.</a:t>
            </a:r>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r>
              <a:rPr lang="en-US" dirty="0"/>
              <a:t>1. Train the Lube Technicians to be more productive </a:t>
            </a:r>
          </a:p>
          <a:p>
            <a:r>
              <a:rPr lang="en-US" dirty="0"/>
              <a:t>2. Hire more qualified technicians</a:t>
            </a:r>
          </a:p>
          <a:p>
            <a:r>
              <a:rPr lang="en-US" dirty="0"/>
              <a:t>3. Change our business hours to be more aligned with the sales department and shops around us.</a:t>
            </a:r>
          </a:p>
          <a:p>
            <a:r>
              <a:rPr lang="en-US" dirty="0"/>
              <a:t>4.  Possible to add a service greeter.</a:t>
            </a:r>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r>
              <a:rPr lang="en-US" dirty="0"/>
              <a:t>1. We have a Service Drive Manager to Assist the advisor when needed</a:t>
            </a:r>
          </a:p>
          <a:p>
            <a:r>
              <a:rPr lang="en-US" dirty="0"/>
              <a:t>2. Service Drive Manager needs to take a turn on any declined work</a:t>
            </a:r>
          </a:p>
          <a:p>
            <a:r>
              <a:rPr lang="en-US" dirty="0"/>
              <a:t>3. Send more digital coupons to customers</a:t>
            </a:r>
          </a:p>
          <a:p>
            <a:r>
              <a:rPr lang="en-US" dirty="0"/>
              <a:t>4. Send out a daily special to customers to incentivize them to come in sooner</a:t>
            </a:r>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207389862"/>
              </p:ext>
            </p:extLst>
          </p:nvPr>
        </p:nvGraphicFramePr>
        <p:xfrm>
          <a:off x="677334" y="1818624"/>
          <a:ext cx="9132492" cy="474526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Advisor daily meeting</a:t>
                      </a:r>
                    </a:p>
                  </a:txBody>
                  <a:tcPr/>
                </a:tc>
                <a:tc>
                  <a:txBody>
                    <a:bodyPr/>
                    <a:lstStyle/>
                    <a:p>
                      <a:r>
                        <a:rPr lang="en-US" dirty="0"/>
                        <a:t>Service Drive Manager </a:t>
                      </a:r>
                    </a:p>
                  </a:txBody>
                  <a:tcPr/>
                </a:tc>
                <a:tc>
                  <a:txBody>
                    <a:bodyPr/>
                    <a:lstStyle/>
                    <a:p>
                      <a:r>
                        <a:rPr lang="en-US" dirty="0"/>
                        <a:t>Every day</a:t>
                      </a:r>
                    </a:p>
                  </a:txBody>
                  <a:tcPr/>
                </a:tc>
                <a:extLst>
                  <a:ext uri="{0D108BD9-81ED-4DB2-BD59-A6C34878D82A}">
                    <a16:rowId xmlns:a16="http://schemas.microsoft.com/office/drawing/2014/main" val="2400365483"/>
                  </a:ext>
                </a:extLst>
              </a:tr>
              <a:tr h="565004">
                <a:tc>
                  <a:txBody>
                    <a:bodyPr/>
                    <a:lstStyle/>
                    <a:p>
                      <a:r>
                        <a:rPr lang="en-US" dirty="0"/>
                        <a:t>Service BDC meeting</a:t>
                      </a:r>
                    </a:p>
                  </a:txBody>
                  <a:tcPr/>
                </a:tc>
                <a:tc>
                  <a:txBody>
                    <a:bodyPr/>
                    <a:lstStyle/>
                    <a:p>
                      <a:r>
                        <a:rPr lang="en-US" dirty="0"/>
                        <a:t>Service Manager</a:t>
                      </a:r>
                    </a:p>
                  </a:txBody>
                  <a:tcPr/>
                </a:tc>
                <a:tc>
                  <a:txBody>
                    <a:bodyPr/>
                    <a:lstStyle/>
                    <a:p>
                      <a:r>
                        <a:rPr lang="en-US" dirty="0"/>
                        <a:t>Every Day</a:t>
                      </a:r>
                    </a:p>
                  </a:txBody>
                  <a:tcPr/>
                </a:tc>
                <a:extLst>
                  <a:ext uri="{0D108BD9-81ED-4DB2-BD59-A6C34878D82A}">
                    <a16:rowId xmlns:a16="http://schemas.microsoft.com/office/drawing/2014/main" val="107845787"/>
                  </a:ext>
                </a:extLst>
              </a:tr>
              <a:tr h="565004">
                <a:tc>
                  <a:txBody>
                    <a:bodyPr/>
                    <a:lstStyle/>
                    <a:p>
                      <a:r>
                        <a:rPr lang="en-US" dirty="0"/>
                        <a:t>Technician Meetings</a:t>
                      </a:r>
                    </a:p>
                  </a:txBody>
                  <a:tcPr/>
                </a:tc>
                <a:tc>
                  <a:txBody>
                    <a:bodyPr/>
                    <a:lstStyle/>
                    <a:p>
                      <a:r>
                        <a:rPr lang="en-US" dirty="0"/>
                        <a:t>Shop Foreman</a:t>
                      </a:r>
                    </a:p>
                  </a:txBody>
                  <a:tcPr/>
                </a:tc>
                <a:tc>
                  <a:txBody>
                    <a:bodyPr/>
                    <a:lstStyle/>
                    <a:p>
                      <a:r>
                        <a:rPr lang="en-US" dirty="0"/>
                        <a:t>Weekly </a:t>
                      </a:r>
                    </a:p>
                  </a:txBody>
                  <a:tcPr/>
                </a:tc>
                <a:extLst>
                  <a:ext uri="{0D108BD9-81ED-4DB2-BD59-A6C34878D82A}">
                    <a16:rowId xmlns:a16="http://schemas.microsoft.com/office/drawing/2014/main" val="1530126605"/>
                  </a:ext>
                </a:extLst>
              </a:tr>
              <a:tr h="565004">
                <a:tc>
                  <a:txBody>
                    <a:bodyPr/>
                    <a:lstStyle/>
                    <a:p>
                      <a:r>
                        <a:rPr lang="en-US" dirty="0"/>
                        <a:t>Extend service hours of operation</a:t>
                      </a:r>
                    </a:p>
                  </a:txBody>
                  <a:tcPr/>
                </a:tc>
                <a:tc>
                  <a:txBody>
                    <a:bodyPr/>
                    <a:lstStyle/>
                    <a:p>
                      <a:r>
                        <a:rPr lang="en-US" dirty="0"/>
                        <a:t>GM/Service Manager</a:t>
                      </a:r>
                    </a:p>
                  </a:txBody>
                  <a:tcPr/>
                </a:tc>
                <a:tc>
                  <a:txBody>
                    <a:bodyPr/>
                    <a:lstStyle/>
                    <a:p>
                      <a:r>
                        <a:rPr lang="en-US" dirty="0"/>
                        <a:t>June 30, 2024</a:t>
                      </a:r>
                    </a:p>
                  </a:txBody>
                  <a:tcPr/>
                </a:tc>
                <a:extLst>
                  <a:ext uri="{0D108BD9-81ED-4DB2-BD59-A6C34878D82A}">
                    <a16:rowId xmlns:a16="http://schemas.microsoft.com/office/drawing/2014/main" val="1950345431"/>
                  </a:ext>
                </a:extLst>
              </a:tr>
              <a:tr h="565004">
                <a:tc>
                  <a:txBody>
                    <a:bodyPr/>
                    <a:lstStyle/>
                    <a:p>
                      <a:r>
                        <a:rPr lang="en-US" dirty="0"/>
                        <a:t>Setup competitive pricing menus</a:t>
                      </a:r>
                    </a:p>
                  </a:txBody>
                  <a:tcPr/>
                </a:tc>
                <a:tc>
                  <a:txBody>
                    <a:bodyPr/>
                    <a:lstStyle/>
                    <a:p>
                      <a:r>
                        <a:rPr lang="en-US" dirty="0"/>
                        <a:t>Service Manager</a:t>
                      </a:r>
                    </a:p>
                  </a:txBody>
                  <a:tcPr/>
                </a:tc>
                <a:tc>
                  <a:txBody>
                    <a:bodyPr/>
                    <a:lstStyle/>
                    <a:p>
                      <a:r>
                        <a:rPr lang="en-US" dirty="0"/>
                        <a:t>June 30, 2024</a:t>
                      </a:r>
                    </a:p>
                    <a:p>
                      <a:endParaRPr lang="en-US" dirty="0"/>
                    </a:p>
                  </a:txBody>
                  <a:tcPr/>
                </a:tc>
                <a:extLst>
                  <a:ext uri="{0D108BD9-81ED-4DB2-BD59-A6C34878D82A}">
                    <a16:rowId xmlns:a16="http://schemas.microsoft.com/office/drawing/2014/main" val="1960891333"/>
                  </a:ext>
                </a:extLst>
              </a:tr>
              <a:tr h="565004">
                <a:tc>
                  <a:txBody>
                    <a:bodyPr/>
                    <a:lstStyle/>
                    <a:p>
                      <a:r>
                        <a:rPr lang="en-US" dirty="0"/>
                        <a:t>Hire a Service Greeter</a:t>
                      </a:r>
                    </a:p>
                  </a:txBody>
                  <a:tcPr/>
                </a:tc>
                <a:tc>
                  <a:txBody>
                    <a:bodyPr/>
                    <a:lstStyle/>
                    <a:p>
                      <a:r>
                        <a:rPr lang="en-US" dirty="0"/>
                        <a:t>Service Manager</a:t>
                      </a:r>
                    </a:p>
                  </a:txBody>
                  <a:tcPr/>
                </a:tc>
                <a:tc>
                  <a:txBody>
                    <a:bodyPr/>
                    <a:lstStyle/>
                    <a:p>
                      <a:r>
                        <a:rPr lang="en-US" dirty="0"/>
                        <a:t>June 30, 2024</a:t>
                      </a:r>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a:t>
            </a:r>
          </a:p>
          <a:p>
            <a:r>
              <a:rPr lang="en-US" dirty="0"/>
              <a:t>We have a great department that works well together, but we need to focus on selling more lines on the repair orders and making sure that the job gets to the proper technician.</a:t>
            </a:r>
          </a:p>
          <a:p>
            <a:r>
              <a:rPr lang="en-US" dirty="0"/>
              <a:t>The lube technicians need to be train to look for additional items needed in order to upsell the customer.</a:t>
            </a:r>
          </a:p>
          <a:p>
            <a:r>
              <a:rPr lang="en-US" dirty="0"/>
              <a:t>Posting of the daily specials should help increase sells.</a:t>
            </a:r>
          </a:p>
          <a:p>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Current practices Ramp up social media blast and digital advertising</a:t>
            </a:r>
          </a:p>
          <a:p>
            <a:r>
              <a:rPr lang="en-US" sz="1800" b="0" i="0" u="none" strike="noStrike" baseline="0" dirty="0">
                <a:solidFill>
                  <a:schemeClr val="tx1"/>
                </a:solidFill>
                <a:latin typeface="Calibri" panose="020F0502020204030204" pitchFamily="34" charset="0"/>
              </a:rPr>
              <a:t>Goals for improvement </a:t>
            </a:r>
            <a:r>
              <a:rPr lang="en-US" dirty="0">
                <a:solidFill>
                  <a:schemeClr val="tx1"/>
                </a:solidFill>
                <a:latin typeface="Calibri" panose="020F0502020204030204" pitchFamily="34" charset="0"/>
              </a:rPr>
              <a:t> Increase hours	</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Plans to achieve your goals  We target our competition to warn our unfair share</a:t>
            </a:r>
          </a:p>
          <a:p>
            <a:r>
              <a:rPr lang="en-US" sz="1800" b="0" i="0" u="none" strike="noStrike" baseline="0" dirty="0">
                <a:solidFill>
                  <a:schemeClr val="tx1"/>
                </a:solidFill>
                <a:latin typeface="Calibri" panose="020F0502020204030204" pitchFamily="34" charset="0"/>
              </a:rPr>
              <a:t>Plans to evaluate your changes Track RO count daily</a:t>
            </a:r>
          </a:p>
          <a:p>
            <a:endParaRPr lang="en-US" dirty="0"/>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Running reports daily to monitor the Productivity</a:t>
            </a:r>
          </a:p>
          <a:p>
            <a:r>
              <a:rPr lang="en-US" sz="1800" b="0" i="0" u="none" strike="noStrike" baseline="0" dirty="0">
                <a:solidFill>
                  <a:srgbClr val="221E1F"/>
                </a:solidFill>
                <a:latin typeface="Calibri" panose="020F0502020204030204" pitchFamily="34" charset="0"/>
              </a:rPr>
              <a:t>Goals for improvement Have the lube technicians be more productive </a:t>
            </a:r>
          </a:p>
          <a:p>
            <a:r>
              <a:rPr lang="en-US" sz="1800" b="0" i="0" u="none" strike="noStrike" baseline="0" dirty="0">
                <a:solidFill>
                  <a:srgbClr val="221E1F"/>
                </a:solidFill>
                <a:latin typeface="Calibri" panose="020F0502020204030204" pitchFamily="34" charset="0"/>
              </a:rPr>
              <a:t>Plans to achieve your goals Training, Increas</a:t>
            </a:r>
            <a:r>
              <a:rPr lang="en-US" dirty="0">
                <a:solidFill>
                  <a:srgbClr val="221E1F"/>
                </a:solidFill>
                <a:latin typeface="Calibri" panose="020F0502020204030204" pitchFamily="34" charset="0"/>
              </a:rPr>
              <a:t>e Ro Count and try to get more lines per RO</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Compare Current Reports to EOM and go over with the staff</a:t>
            </a:r>
          </a:p>
          <a:p>
            <a:endParaRPr lang="en-US" dirty="0"/>
          </a:p>
        </p:txBody>
      </p:sp>
      <p:pic>
        <p:nvPicPr>
          <p:cNvPr id="10" name="Content Placeholder 9">
            <a:extLst>
              <a:ext uri="{FF2B5EF4-FFF2-40B4-BE49-F238E27FC236}">
                <a16:creationId xmlns:a16="http://schemas.microsoft.com/office/drawing/2014/main" id="{C3022619-ABD1-BF3C-F7D9-E56C642C5D22}"/>
              </a:ext>
            </a:extLst>
          </p:cNvPr>
          <p:cNvPicPr>
            <a:picLocks noGrp="1" noChangeAspect="1"/>
          </p:cNvPicPr>
          <p:nvPr>
            <p:ph sz="quarter" idx="4"/>
          </p:nvPr>
        </p:nvPicPr>
        <p:blipFill>
          <a:blip r:embed="rId2"/>
          <a:stretch>
            <a:fillRect/>
          </a:stretch>
        </p:blipFill>
        <p:spPr>
          <a:xfrm>
            <a:off x="5569201" y="2293005"/>
            <a:ext cx="4186237" cy="2271990"/>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r>
              <a:rPr lang="en-US" dirty="0">
                <a:solidFill>
                  <a:srgbClr val="221E1F"/>
                </a:solidFill>
                <a:latin typeface="Calibri" panose="020F0502020204030204" pitchFamily="34" charset="0"/>
              </a:rPr>
              <a:t>Expenses are monitor daily.</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Increase Departmental Gross and Technicians Productivity</a:t>
            </a:r>
          </a:p>
          <a:p>
            <a:r>
              <a:rPr lang="en-US" sz="1800" b="0" i="0" u="none" strike="noStrike" baseline="0" dirty="0">
                <a:solidFill>
                  <a:srgbClr val="221E1F"/>
                </a:solidFill>
                <a:latin typeface="Calibri" panose="020F0502020204030204" pitchFamily="34" charset="0"/>
              </a:rPr>
              <a:t>Plans to achieve your goals Work with Service Advisors to sell more on repair orders</a:t>
            </a:r>
          </a:p>
          <a:p>
            <a:r>
              <a:rPr lang="en-US" sz="1800" b="0" i="0" u="none" strike="noStrike" baseline="0" dirty="0">
                <a:solidFill>
                  <a:srgbClr val="221E1F"/>
                </a:solidFill>
                <a:latin typeface="Calibri" panose="020F0502020204030204" pitchFamily="34" charset="0"/>
              </a:rPr>
              <a:t>Plans to evaluate your changes Compare Current Report to EOM</a:t>
            </a:r>
          </a:p>
          <a:p>
            <a:endParaRPr lang="en-US" dirty="0"/>
          </a:p>
        </p:txBody>
      </p:sp>
      <p:pic>
        <p:nvPicPr>
          <p:cNvPr id="6" name="Content Placeholder 5">
            <a:extLst>
              <a:ext uri="{FF2B5EF4-FFF2-40B4-BE49-F238E27FC236}">
                <a16:creationId xmlns:a16="http://schemas.microsoft.com/office/drawing/2014/main" id="{C2A3775D-51A5-D12F-8A3D-32A5B63F1D82}"/>
              </a:ext>
            </a:extLst>
          </p:cNvPr>
          <p:cNvPicPr>
            <a:picLocks noGrp="1" noChangeAspect="1"/>
          </p:cNvPicPr>
          <p:nvPr>
            <p:ph sz="half" idx="2"/>
          </p:nvPr>
        </p:nvPicPr>
        <p:blipFill>
          <a:blip r:embed="rId2"/>
          <a:stretch>
            <a:fillRect/>
          </a:stretch>
        </p:blipFill>
        <p:spPr>
          <a:xfrm>
            <a:off x="5089525" y="2439501"/>
            <a:ext cx="4184650" cy="3323610"/>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Assigning the job to the right technician</a:t>
            </a:r>
          </a:p>
          <a:p>
            <a:r>
              <a:rPr lang="en-US" sz="1800" b="0" i="0" u="none" strike="noStrike" baseline="0" dirty="0">
                <a:solidFill>
                  <a:srgbClr val="221E1F"/>
                </a:solidFill>
                <a:latin typeface="Calibri" panose="020F0502020204030204" pitchFamily="34" charset="0"/>
              </a:rPr>
              <a:t>Goals for improvement Have the Advisors sell more of the item's technicians </a:t>
            </a:r>
            <a:r>
              <a:rPr lang="en-US" dirty="0">
                <a:solidFill>
                  <a:srgbClr val="221E1F"/>
                </a:solidFill>
                <a:latin typeface="Calibri" panose="020F0502020204030204" pitchFamily="34" charset="0"/>
              </a:rPr>
              <a:t>say are needed</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Have daily meeting with the Advisors</a:t>
            </a:r>
          </a:p>
          <a:p>
            <a:r>
              <a:rPr lang="en-US" sz="1800" b="0" i="0" u="none" strike="noStrike" baseline="0" dirty="0">
                <a:solidFill>
                  <a:srgbClr val="221E1F"/>
                </a:solidFill>
                <a:latin typeface="Calibri" panose="020F0502020204030204" pitchFamily="34" charset="0"/>
              </a:rPr>
              <a:t>Plans to evaluate your changes Compare current reports to EOM</a:t>
            </a:r>
          </a:p>
          <a:p>
            <a:endParaRPr lang="en-US" dirty="0"/>
          </a:p>
        </p:txBody>
      </p:sp>
      <p:pic>
        <p:nvPicPr>
          <p:cNvPr id="6" name="Content Placeholder 5">
            <a:extLst>
              <a:ext uri="{FF2B5EF4-FFF2-40B4-BE49-F238E27FC236}">
                <a16:creationId xmlns:a16="http://schemas.microsoft.com/office/drawing/2014/main" id="{D4C80DC3-BDC2-5C76-B2D1-6B01142DEC0F}"/>
              </a:ext>
            </a:extLst>
          </p:cNvPr>
          <p:cNvPicPr>
            <a:picLocks noGrp="1" noChangeAspect="1"/>
          </p:cNvPicPr>
          <p:nvPr>
            <p:ph sz="half" idx="2"/>
          </p:nvPr>
        </p:nvPicPr>
        <p:blipFill>
          <a:blip r:embed="rId2"/>
          <a:stretch>
            <a:fillRect/>
          </a:stretch>
        </p:blipFill>
        <p:spPr>
          <a:xfrm>
            <a:off x="4975668" y="1930400"/>
            <a:ext cx="4184650" cy="3403434"/>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Master Techs have a </a:t>
            </a:r>
            <a:r>
              <a:rPr lang="en-US" sz="1800" b="0" i="0" u="none" strike="noStrike" baseline="0" dirty="0" err="1">
                <a:solidFill>
                  <a:srgbClr val="221E1F"/>
                </a:solidFill>
                <a:latin typeface="Calibri" panose="020F0502020204030204" pitchFamily="34" charset="0"/>
              </a:rPr>
              <a:t>helpher</a:t>
            </a:r>
            <a:r>
              <a:rPr lang="en-US" sz="1800" b="0" i="0" u="none" strike="noStrike" baseline="0" dirty="0">
                <a:solidFill>
                  <a:srgbClr val="221E1F"/>
                </a:solidFill>
                <a:latin typeface="Calibri" panose="020F0502020204030204" pitchFamily="34" charset="0"/>
              </a:rPr>
              <a:t> and All </a:t>
            </a:r>
            <a:r>
              <a:rPr lang="en-US" sz="1800" b="0" i="0" u="none" strike="noStrike" baseline="0" dirty="0" err="1">
                <a:solidFill>
                  <a:srgbClr val="221E1F"/>
                </a:solidFill>
                <a:latin typeface="Calibri" panose="020F0502020204030204" pitchFamily="34" charset="0"/>
              </a:rPr>
              <a:t>Techicians</a:t>
            </a:r>
            <a:r>
              <a:rPr lang="en-US" sz="1800" b="0" i="0" u="none" strike="noStrike" baseline="0" dirty="0">
                <a:solidFill>
                  <a:srgbClr val="221E1F"/>
                </a:solidFill>
                <a:latin typeface="Calibri" panose="020F0502020204030204" pitchFamily="34" charset="0"/>
              </a:rPr>
              <a:t> have 2 bays </a:t>
            </a:r>
          </a:p>
          <a:p>
            <a:r>
              <a:rPr lang="en-US" sz="1800" b="0" i="0" u="none" strike="noStrike" baseline="0" dirty="0">
                <a:solidFill>
                  <a:srgbClr val="221E1F"/>
                </a:solidFill>
                <a:latin typeface="Calibri" panose="020F0502020204030204" pitchFamily="34" charset="0"/>
              </a:rPr>
              <a:t>Goals for improvement Increase RO count and more lines per RO</a:t>
            </a:r>
          </a:p>
          <a:p>
            <a:r>
              <a:rPr lang="en-US" sz="1800" b="0" i="0" u="none" strike="noStrike" baseline="0" dirty="0">
                <a:solidFill>
                  <a:srgbClr val="221E1F"/>
                </a:solidFill>
                <a:latin typeface="Calibri" panose="020F0502020204030204" pitchFamily="34" charset="0"/>
              </a:rPr>
              <a:t>Plans to achieve your goals Service Advisors to work with the customers and explain what is needed</a:t>
            </a:r>
          </a:p>
          <a:p>
            <a:r>
              <a:rPr lang="en-US" sz="1800" b="0" i="0" u="none" strike="noStrike" baseline="0" dirty="0">
                <a:solidFill>
                  <a:srgbClr val="221E1F"/>
                </a:solidFill>
                <a:latin typeface="Calibri" panose="020F0502020204030204" pitchFamily="34" charset="0"/>
              </a:rPr>
              <a:t>Plans to evaluate your changes </a:t>
            </a:r>
            <a:r>
              <a:rPr lang="en-US" dirty="0">
                <a:solidFill>
                  <a:srgbClr val="221E1F"/>
                </a:solidFill>
                <a:latin typeface="Calibri" panose="020F0502020204030204" pitchFamily="34" charset="0"/>
              </a:rPr>
              <a:t>Compare current reports to EOM</a:t>
            </a:r>
            <a:endParaRPr lang="en-US" sz="1800" b="0" i="0" u="none" strike="noStrike" baseline="0" dirty="0">
              <a:solidFill>
                <a:srgbClr val="221E1F"/>
              </a:solidFill>
              <a:latin typeface="Calibri" panose="020F0502020204030204" pitchFamily="34" charset="0"/>
            </a:endParaRPr>
          </a:p>
          <a:p>
            <a:endParaRPr lang="en-US" dirty="0"/>
          </a:p>
        </p:txBody>
      </p:sp>
      <p:pic>
        <p:nvPicPr>
          <p:cNvPr id="6" name="Content Placeholder 5">
            <a:extLst>
              <a:ext uri="{FF2B5EF4-FFF2-40B4-BE49-F238E27FC236}">
                <a16:creationId xmlns:a16="http://schemas.microsoft.com/office/drawing/2014/main" id="{681EB027-545B-A4F6-0B0F-100EA5E6CAB4}"/>
              </a:ext>
            </a:extLst>
          </p:cNvPr>
          <p:cNvPicPr>
            <a:picLocks noGrp="1" noChangeAspect="1"/>
          </p:cNvPicPr>
          <p:nvPr>
            <p:ph sz="half" idx="2"/>
          </p:nvPr>
        </p:nvPicPr>
        <p:blipFill>
          <a:blip r:embed="rId2"/>
          <a:stretch>
            <a:fillRect/>
          </a:stretch>
        </p:blipFill>
        <p:spPr>
          <a:xfrm>
            <a:off x="5614987" y="2196306"/>
            <a:ext cx="3133725" cy="3810000"/>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Details from discussions that you had with the service manager a  bout your repair order analysis. We realized that we are selling a lot of one line RO.  We discuss making sure the service Advisors are getting all recalls done and also try to upsell the items that the technicians are saying need done.</a:t>
            </a:r>
          </a:p>
          <a:p>
            <a:endParaRPr lang="en-US" dirty="0"/>
          </a:p>
        </p:txBody>
      </p:sp>
      <p:pic>
        <p:nvPicPr>
          <p:cNvPr id="6" name="Content Placeholder 5">
            <a:extLst>
              <a:ext uri="{FF2B5EF4-FFF2-40B4-BE49-F238E27FC236}">
                <a16:creationId xmlns:a16="http://schemas.microsoft.com/office/drawing/2014/main" id="{7D7FBF6D-1B6B-4091-9ABF-B967D33EAC3F}"/>
              </a:ext>
            </a:extLst>
          </p:cNvPr>
          <p:cNvPicPr>
            <a:picLocks noGrp="1" noChangeAspect="1"/>
          </p:cNvPicPr>
          <p:nvPr>
            <p:ph sz="half" idx="2"/>
          </p:nvPr>
        </p:nvPicPr>
        <p:blipFill>
          <a:blip r:embed="rId2"/>
          <a:stretch>
            <a:fillRect/>
          </a:stretch>
        </p:blipFill>
        <p:spPr>
          <a:xfrm>
            <a:off x="5089525" y="2402538"/>
            <a:ext cx="4184650" cy="3397537"/>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r>
              <a:rPr lang="en-US" dirty="0"/>
              <a:t>1. We have great customer Retention and Great KPI</a:t>
            </a:r>
          </a:p>
          <a:p>
            <a:r>
              <a:rPr lang="en-US" dirty="0"/>
              <a:t>2. Strong and experience management team</a:t>
            </a:r>
          </a:p>
          <a:p>
            <a:r>
              <a:rPr lang="en-US" dirty="0"/>
              <a:t>3. Strong Service BDC Department that makes appointments and follows up with the customers.</a:t>
            </a:r>
          </a:p>
          <a:p>
            <a:r>
              <a:rPr lang="en-US" dirty="0"/>
              <a:t>4. We have developed a great service drive and have continuous training which helps the advisors sell more work</a:t>
            </a:r>
          </a:p>
          <a:p>
            <a:r>
              <a:rPr lang="en-US" dirty="0"/>
              <a:t>5. We added the tech videos that are sent to the customer to see what repairs we are recommending.</a:t>
            </a:r>
          </a:p>
          <a:p>
            <a:endParaRPr lang="en-US" dirty="0"/>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r>
              <a:rPr lang="en-US" dirty="0"/>
              <a:t>1. Need more experience technicians</a:t>
            </a:r>
          </a:p>
          <a:p>
            <a:r>
              <a:rPr lang="en-US" dirty="0"/>
              <a:t>2. Need a second carwash in order to get the customers vehicle out more quickly.</a:t>
            </a:r>
          </a:p>
          <a:p>
            <a:r>
              <a:rPr lang="en-US" dirty="0"/>
              <a:t>3. Need the shop to be open more hours, they currently close at 7:00 pm and only work until 3 on Saturday. </a:t>
            </a:r>
          </a:p>
          <a:p>
            <a:r>
              <a:rPr lang="en-US" dirty="0"/>
              <a:t>4. Need to have the flexibility to be more competitive with the shops around us.</a:t>
            </a:r>
          </a:p>
          <a:p>
            <a:r>
              <a:rPr lang="en-US" dirty="0"/>
              <a:t>5. OEM parts are taking way to long to get.</a:t>
            </a:r>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145</TotalTime>
  <Words>894</Words>
  <Application>Microsoft Office PowerPoint</Application>
  <PresentationFormat>Widescreen</PresentationFormat>
  <Paragraphs>111</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Susan Wagner</cp:lastModifiedBy>
  <cp:revision>8</cp:revision>
  <dcterms:created xsi:type="dcterms:W3CDTF">2022-12-04T13:10:55Z</dcterms:created>
  <dcterms:modified xsi:type="dcterms:W3CDTF">2024-06-07T01:29:27Z</dcterms:modified>
</cp:coreProperties>
</file>