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nt Karr" userId="83ecf9bd-0595-40a4-9103-ee2133e3ac5a" providerId="ADAL" clId="{28FE1599-F5C9-4C30-A21C-3E0D7F0875D3}"/>
    <pc:docChg chg="custSel modSld">
      <pc:chgData name="Grant Karr" userId="83ecf9bd-0595-40a4-9103-ee2133e3ac5a" providerId="ADAL" clId="{28FE1599-F5C9-4C30-A21C-3E0D7F0875D3}" dt="2024-07-15T22:14:37.813" v="1976" actId="20577"/>
      <pc:docMkLst>
        <pc:docMk/>
      </pc:docMkLst>
      <pc:sldChg chg="modSp mod">
        <pc:chgData name="Grant Karr" userId="83ecf9bd-0595-40a4-9103-ee2133e3ac5a" providerId="ADAL" clId="{28FE1599-F5C9-4C30-A21C-3E0D7F0875D3}" dt="2024-07-15T22:00:02.690" v="605" actId="20577"/>
        <pc:sldMkLst>
          <pc:docMk/>
          <pc:sldMk cId="4226099158" sldId="266"/>
        </pc:sldMkLst>
        <pc:spChg chg="mod">
          <ac:chgData name="Grant Karr" userId="83ecf9bd-0595-40a4-9103-ee2133e3ac5a" providerId="ADAL" clId="{28FE1599-F5C9-4C30-A21C-3E0D7F0875D3}" dt="2024-07-15T22:00:02.690" v="605" actId="20577"/>
          <ac:spMkLst>
            <pc:docMk/>
            <pc:sldMk cId="4226099158" sldId="266"/>
            <ac:spMk id="3" creationId="{203A9D90-6288-FF85-A14B-EAAC61E0E9A8}"/>
          </ac:spMkLst>
        </pc:spChg>
      </pc:sldChg>
      <pc:sldChg chg="modSp mod">
        <pc:chgData name="Grant Karr" userId="83ecf9bd-0595-40a4-9103-ee2133e3ac5a" providerId="ADAL" clId="{28FE1599-F5C9-4C30-A21C-3E0D7F0875D3}" dt="2024-07-15T22:06:49.315" v="1022" actId="20577"/>
        <pc:sldMkLst>
          <pc:docMk/>
          <pc:sldMk cId="850427537" sldId="267"/>
        </pc:sldMkLst>
        <pc:spChg chg="mod">
          <ac:chgData name="Grant Karr" userId="83ecf9bd-0595-40a4-9103-ee2133e3ac5a" providerId="ADAL" clId="{28FE1599-F5C9-4C30-A21C-3E0D7F0875D3}" dt="2024-07-15T22:06:49.315" v="1022" actId="20577"/>
          <ac:spMkLst>
            <pc:docMk/>
            <pc:sldMk cId="850427537" sldId="267"/>
            <ac:spMk id="3" creationId="{203A9D90-6288-FF85-A14B-EAAC61E0E9A8}"/>
          </ac:spMkLst>
        </pc:spChg>
      </pc:sldChg>
      <pc:sldChg chg="modSp mod">
        <pc:chgData name="Grant Karr" userId="83ecf9bd-0595-40a4-9103-ee2133e3ac5a" providerId="ADAL" clId="{28FE1599-F5C9-4C30-A21C-3E0D7F0875D3}" dt="2024-07-15T22:11:27.261" v="1370" actId="1076"/>
        <pc:sldMkLst>
          <pc:docMk/>
          <pc:sldMk cId="3364109993" sldId="268"/>
        </pc:sldMkLst>
        <pc:spChg chg="mod">
          <ac:chgData name="Grant Karr" userId="83ecf9bd-0595-40a4-9103-ee2133e3ac5a" providerId="ADAL" clId="{28FE1599-F5C9-4C30-A21C-3E0D7F0875D3}" dt="2024-07-15T22:11:14.908" v="1368" actId="14100"/>
          <ac:spMkLst>
            <pc:docMk/>
            <pc:sldMk cId="3364109993" sldId="268"/>
            <ac:spMk id="2" creationId="{103DC290-7A27-95C0-53A2-21B3816BBA33}"/>
          </ac:spMkLst>
        </pc:spChg>
        <pc:spChg chg="mod">
          <ac:chgData name="Grant Karr" userId="83ecf9bd-0595-40a4-9103-ee2133e3ac5a" providerId="ADAL" clId="{28FE1599-F5C9-4C30-A21C-3E0D7F0875D3}" dt="2024-07-15T22:11:20.595" v="1369" actId="1076"/>
          <ac:spMkLst>
            <pc:docMk/>
            <pc:sldMk cId="3364109993" sldId="268"/>
            <ac:spMk id="3" creationId="{203A9D90-6288-FF85-A14B-EAAC61E0E9A8}"/>
          </ac:spMkLst>
        </pc:spChg>
        <pc:graphicFrameChg chg="mod modGraphic">
          <ac:chgData name="Grant Karr" userId="83ecf9bd-0595-40a4-9103-ee2133e3ac5a" providerId="ADAL" clId="{28FE1599-F5C9-4C30-A21C-3E0D7F0875D3}" dt="2024-07-15T22:11:27.261" v="1370" actId="1076"/>
          <ac:graphicFrameMkLst>
            <pc:docMk/>
            <pc:sldMk cId="3364109993" sldId="268"/>
            <ac:graphicFrameMk id="4" creationId="{BC8B6778-11BB-9A9A-F0BF-8949F85F8237}"/>
          </ac:graphicFrameMkLst>
        </pc:graphicFrameChg>
      </pc:sldChg>
      <pc:sldChg chg="modSp mod">
        <pc:chgData name="Grant Karr" userId="83ecf9bd-0595-40a4-9103-ee2133e3ac5a" providerId="ADAL" clId="{28FE1599-F5C9-4C30-A21C-3E0D7F0875D3}" dt="2024-07-15T22:14:37.813" v="1976" actId="20577"/>
        <pc:sldMkLst>
          <pc:docMk/>
          <pc:sldMk cId="3799370086" sldId="269"/>
        </pc:sldMkLst>
        <pc:spChg chg="mod">
          <ac:chgData name="Grant Karr" userId="83ecf9bd-0595-40a4-9103-ee2133e3ac5a" providerId="ADAL" clId="{28FE1599-F5C9-4C30-A21C-3E0D7F0875D3}" dt="2024-07-15T22:14:37.813" v="1976" actId="20577"/>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5275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347991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4247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38005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35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893409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03838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56556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5674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2A54C80-263E-416B-A8E0-580EDEADCBDC}" type="datetimeFigureOut">
              <a:rPr lang="en-US" smtClean="0"/>
              <a:t>7/15/2024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9954A3-9DFD-4C44-94BA-B95130A3BA1C}" type="slidenum">
              <a:rPr lang="en-US" smtClean="0"/>
              <a:t>‹#›</a:t>
            </a:fld>
            <a:endParaRPr lang="en-US" dirty="0"/>
          </a:p>
        </p:txBody>
      </p:sp>
    </p:spTree>
    <p:extLst>
      <p:ext uri="{BB962C8B-B14F-4D97-AF65-F5344CB8AC3E}">
        <p14:creationId xmlns:p14="http://schemas.microsoft.com/office/powerpoint/2010/main" val="1325401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00452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7/15/2024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045387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478564" y="1888620"/>
            <a:ext cx="11109533" cy="1897167"/>
          </a:xfrm>
        </p:spPr>
        <p:txBody>
          <a:bodyPr>
            <a:normAutofit/>
          </a:bodyPr>
          <a:lstStyle/>
          <a:p>
            <a:pPr algn="ctr"/>
            <a:r>
              <a:rPr lang="en-US" dirty="0">
                <a:solidFill>
                  <a:schemeClr val="tx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Reed Chevrolet</a:t>
            </a:r>
          </a:p>
          <a:p>
            <a:pPr algn="ctr"/>
            <a:r>
              <a:rPr lang="en-US" sz="3200" dirty="0"/>
              <a:t>Grant Karr</a:t>
            </a:r>
          </a:p>
          <a:p>
            <a:pPr algn="ctr"/>
            <a:r>
              <a:rPr lang="en-US" sz="3200" dirty="0"/>
              <a:t>N436</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Opportunities:</a:t>
            </a:r>
          </a:p>
          <a:p>
            <a:pPr lvl="1"/>
            <a:r>
              <a:rPr lang="en-US" dirty="0"/>
              <a:t>UIO count with orphaned owners is high; owners are not servicing with their original dealer</a:t>
            </a:r>
          </a:p>
          <a:p>
            <a:pPr lvl="1"/>
            <a:r>
              <a:rPr lang="en-US" dirty="0"/>
              <a:t>Robust sales department growth, particularly in new cars</a:t>
            </a:r>
          </a:p>
          <a:p>
            <a:pPr lvl="1"/>
            <a:r>
              <a:rPr lang="en-US" dirty="0"/>
              <a:t>New facility open June 2024 with increased capacity, amenities, and better location</a:t>
            </a:r>
          </a:p>
          <a:p>
            <a:pPr lvl="1"/>
            <a:r>
              <a:rPr lang="en-US" dirty="0"/>
              <a:t>Co-located with another store in our auto group; increased traffic!</a:t>
            </a:r>
          </a:p>
          <a:p>
            <a:pPr lvl="1"/>
            <a:r>
              <a:rPr lang="en-US" dirty="0"/>
              <a:t>Video MPIs- currently implementing in quick lube and will expand to main shop</a:t>
            </a:r>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Threats:</a:t>
            </a:r>
          </a:p>
          <a:p>
            <a:pPr lvl="1"/>
            <a:r>
              <a:rPr lang="en-US" dirty="0"/>
              <a:t>Unwillingness to change or follow through on new processes after the initial “honeymoon” period</a:t>
            </a:r>
          </a:p>
          <a:p>
            <a:pPr lvl="1"/>
            <a:r>
              <a:rPr lang="en-US" dirty="0"/>
              <a:t>Closest geographical OEM competitor opened a new facility with 2x shop space April 2024</a:t>
            </a:r>
          </a:p>
          <a:p>
            <a:pPr lvl="1"/>
            <a:r>
              <a:rPr lang="en-US" dirty="0"/>
              <a:t>OEM parts sourcing and logistical issues</a:t>
            </a:r>
          </a:p>
          <a:p>
            <a:pPr lvl="1"/>
            <a:r>
              <a:rPr lang="en-US" dirty="0"/>
              <a:t>Skilled tech recruiting both in and out</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Objectives:</a:t>
            </a:r>
          </a:p>
          <a:p>
            <a:pPr lvl="1"/>
            <a:r>
              <a:rPr lang="en-US" dirty="0"/>
              <a:t>Training- meaningful, clear, concise, regularly scheduled, and consistent</a:t>
            </a:r>
          </a:p>
          <a:p>
            <a:pPr lvl="1"/>
            <a:r>
              <a:rPr lang="en-US" dirty="0"/>
              <a:t>Video MPIs throughout the shop</a:t>
            </a:r>
          </a:p>
          <a:p>
            <a:pPr lvl="1"/>
            <a:r>
              <a:rPr lang="en-US" dirty="0"/>
              <a:t>Advisor goals and accountability to hit them (total gross, hours/RO, ELR, </a:t>
            </a:r>
            <a:r>
              <a:rPr lang="en-US" dirty="0" err="1"/>
              <a:t>etc</a:t>
            </a:r>
            <a:r>
              <a:rPr lang="en-US" dirty="0"/>
              <a:t>)</a:t>
            </a:r>
          </a:p>
          <a:p>
            <a:pPr lvl="1"/>
            <a:r>
              <a:rPr lang="en-US" dirty="0"/>
              <a:t>Consistent communication within the department tracking our progress</a:t>
            </a:r>
          </a:p>
          <a:p>
            <a:pPr lvl="1"/>
            <a:r>
              <a:rPr lang="en-US" dirty="0"/>
              <a:t>Get everyone bought in to realize our true potential!</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Strategies:</a:t>
            </a:r>
          </a:p>
          <a:p>
            <a:pPr lvl="1"/>
            <a:r>
              <a:rPr lang="en-US" dirty="0"/>
              <a:t>Designate training champions for the department. Once an advisor has demonstrated proficiency in a particular area, assign them a training topic to present their peers.</a:t>
            </a:r>
          </a:p>
          <a:p>
            <a:pPr lvl="1"/>
            <a:r>
              <a:rPr lang="en-US" dirty="0"/>
              <a:t>Coordinate with JM&amp;A and OEM training resources to received specialized, in-person instruction</a:t>
            </a:r>
          </a:p>
          <a:p>
            <a:pPr lvl="1"/>
            <a:r>
              <a:rPr lang="en-US" dirty="0"/>
              <a:t>Develop goals and track them weekly. Success doesn’t happen by accident!</a:t>
            </a:r>
          </a:p>
          <a:p>
            <a:pPr lvl="1"/>
            <a:r>
              <a:rPr lang="en-US" dirty="0"/>
              <a:t>Re-evaluate software providers for alignment with our processes</a:t>
            </a:r>
          </a:p>
          <a:p>
            <a:pPr lvl="1"/>
            <a:r>
              <a:rPr lang="en-US" dirty="0"/>
              <a:t>Regular check ins from me to reinforce the processes, good behavior, and motivate the team</a:t>
            </a:r>
          </a:p>
          <a:p>
            <a:pPr lvl="1"/>
            <a:r>
              <a:rPr lang="en-US" dirty="0"/>
              <a:t>Incorporate recognition program for long term success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Tactics:</a:t>
            </a:r>
          </a:p>
          <a:p>
            <a:pPr lvl="1"/>
            <a:r>
              <a:rPr lang="en-US" dirty="0"/>
              <a:t>Training- sharpen the saw! Adopt a culture of learning, training, and seeking constant improvement</a:t>
            </a:r>
          </a:p>
          <a:p>
            <a:pPr lvl="1"/>
            <a:r>
              <a:rPr lang="en-US" dirty="0"/>
              <a:t>Manage the expectations of our guests; let them know what the process will be and follow through with our commitments on timing, communication, and service experience</a:t>
            </a:r>
          </a:p>
          <a:p>
            <a:pPr lvl="1"/>
            <a:r>
              <a:rPr lang="en-US" dirty="0"/>
              <a:t>Bring our department into the 21</a:t>
            </a:r>
            <a:r>
              <a:rPr lang="en-US" baseline="30000" dirty="0"/>
              <a:t>st</a:t>
            </a:r>
            <a:r>
              <a:rPr lang="en-US" dirty="0"/>
              <a:t> century; video, texting, mobile pay!</a:t>
            </a:r>
          </a:p>
          <a:p>
            <a:pPr lvl="1"/>
            <a:r>
              <a:rPr lang="en-US" dirty="0"/>
              <a:t>Commit to the changes!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097280" y="286603"/>
            <a:ext cx="10058400" cy="884171"/>
          </a:xfrm>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045405"/>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391222928"/>
              </p:ext>
            </p:extLst>
          </p:nvPr>
        </p:nvGraphicFramePr>
        <p:xfrm>
          <a:off x="677334" y="1425517"/>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Training plan- weekly</a:t>
                      </a:r>
                    </a:p>
                  </a:txBody>
                  <a:tcPr/>
                </a:tc>
                <a:tc>
                  <a:txBody>
                    <a:bodyPr/>
                    <a:lstStyle/>
                    <a:p>
                      <a:r>
                        <a:rPr lang="en-US" dirty="0"/>
                        <a:t>Joe Gazarek</a:t>
                      </a:r>
                    </a:p>
                  </a:txBody>
                  <a:tcPr/>
                </a:tc>
                <a:tc>
                  <a:txBody>
                    <a:bodyPr/>
                    <a:lstStyle/>
                    <a:p>
                      <a:r>
                        <a:rPr lang="en-US" dirty="0"/>
                        <a:t>8/1/24</a:t>
                      </a:r>
                    </a:p>
                  </a:txBody>
                  <a:tcPr/>
                </a:tc>
                <a:extLst>
                  <a:ext uri="{0D108BD9-81ED-4DB2-BD59-A6C34878D82A}">
                    <a16:rowId xmlns:a16="http://schemas.microsoft.com/office/drawing/2014/main" val="2400365483"/>
                  </a:ext>
                </a:extLst>
              </a:tr>
              <a:tr h="565004">
                <a:tc>
                  <a:txBody>
                    <a:bodyPr/>
                    <a:lstStyle/>
                    <a:p>
                      <a:r>
                        <a:rPr lang="en-US" dirty="0"/>
                        <a:t>Formal training- 3</a:t>
                      </a:r>
                      <a:r>
                        <a:rPr lang="en-US" baseline="30000" dirty="0"/>
                        <a:t>rd</a:t>
                      </a:r>
                      <a:r>
                        <a:rPr lang="en-US" dirty="0"/>
                        <a:t> party</a:t>
                      </a:r>
                    </a:p>
                  </a:txBody>
                  <a:tcPr/>
                </a:tc>
                <a:tc>
                  <a:txBody>
                    <a:bodyPr/>
                    <a:lstStyle/>
                    <a:p>
                      <a:r>
                        <a:rPr lang="en-US" dirty="0"/>
                        <a:t>Grant Karr</a:t>
                      </a:r>
                    </a:p>
                  </a:txBody>
                  <a:tcPr/>
                </a:tc>
                <a:tc>
                  <a:txBody>
                    <a:bodyPr/>
                    <a:lstStyle/>
                    <a:p>
                      <a:r>
                        <a:rPr lang="en-US" dirty="0"/>
                        <a:t>9/1/24</a:t>
                      </a:r>
                    </a:p>
                  </a:txBody>
                  <a:tcPr/>
                </a:tc>
                <a:extLst>
                  <a:ext uri="{0D108BD9-81ED-4DB2-BD59-A6C34878D82A}">
                    <a16:rowId xmlns:a16="http://schemas.microsoft.com/office/drawing/2014/main" val="107845787"/>
                  </a:ext>
                </a:extLst>
              </a:tr>
              <a:tr h="565004">
                <a:tc>
                  <a:txBody>
                    <a:bodyPr/>
                    <a:lstStyle/>
                    <a:p>
                      <a:r>
                        <a:rPr lang="en-US" dirty="0"/>
                        <a:t>Goal setting for advisors</a:t>
                      </a:r>
                    </a:p>
                  </a:txBody>
                  <a:tcPr/>
                </a:tc>
                <a:tc>
                  <a:txBody>
                    <a:bodyPr/>
                    <a:lstStyle/>
                    <a:p>
                      <a:r>
                        <a:rPr lang="en-US" dirty="0"/>
                        <a:t>Joe Gazarek</a:t>
                      </a:r>
                    </a:p>
                  </a:txBody>
                  <a:tcPr/>
                </a:tc>
                <a:tc>
                  <a:txBody>
                    <a:bodyPr/>
                    <a:lstStyle/>
                    <a:p>
                      <a:r>
                        <a:rPr lang="en-US" dirty="0"/>
                        <a:t>8/1/24</a:t>
                      </a:r>
                    </a:p>
                  </a:txBody>
                  <a:tcPr/>
                </a:tc>
                <a:extLst>
                  <a:ext uri="{0D108BD9-81ED-4DB2-BD59-A6C34878D82A}">
                    <a16:rowId xmlns:a16="http://schemas.microsoft.com/office/drawing/2014/main" val="1530126605"/>
                  </a:ext>
                </a:extLst>
              </a:tr>
              <a:tr h="565004">
                <a:tc>
                  <a:txBody>
                    <a:bodyPr/>
                    <a:lstStyle/>
                    <a:p>
                      <a:r>
                        <a:rPr lang="en-US" dirty="0"/>
                        <a:t>Goal setting for technicians</a:t>
                      </a:r>
                    </a:p>
                  </a:txBody>
                  <a:tcPr/>
                </a:tc>
                <a:tc>
                  <a:txBody>
                    <a:bodyPr/>
                    <a:lstStyle/>
                    <a:p>
                      <a:r>
                        <a:rPr lang="en-US" dirty="0"/>
                        <a:t>Joe Gazarek</a:t>
                      </a:r>
                    </a:p>
                  </a:txBody>
                  <a:tcPr/>
                </a:tc>
                <a:tc>
                  <a:txBody>
                    <a:bodyPr/>
                    <a:lstStyle/>
                    <a:p>
                      <a:r>
                        <a:rPr lang="en-US" dirty="0"/>
                        <a:t>8/1/24</a:t>
                      </a:r>
                    </a:p>
                  </a:txBody>
                  <a:tcPr/>
                </a:tc>
                <a:extLst>
                  <a:ext uri="{0D108BD9-81ED-4DB2-BD59-A6C34878D82A}">
                    <a16:rowId xmlns:a16="http://schemas.microsoft.com/office/drawing/2014/main" val="1950345431"/>
                  </a:ext>
                </a:extLst>
              </a:tr>
              <a:tr h="565004">
                <a:tc>
                  <a:txBody>
                    <a:bodyPr/>
                    <a:lstStyle/>
                    <a:p>
                      <a:r>
                        <a:rPr lang="en-US" dirty="0"/>
                        <a:t>Goal setting for dispatch</a:t>
                      </a:r>
                    </a:p>
                  </a:txBody>
                  <a:tcPr/>
                </a:tc>
                <a:tc>
                  <a:txBody>
                    <a:bodyPr/>
                    <a:lstStyle/>
                    <a:p>
                      <a:r>
                        <a:rPr lang="en-US" dirty="0"/>
                        <a:t>Joe Gazarek</a:t>
                      </a:r>
                    </a:p>
                  </a:txBody>
                  <a:tcPr/>
                </a:tc>
                <a:tc>
                  <a:txBody>
                    <a:bodyPr/>
                    <a:lstStyle/>
                    <a:p>
                      <a:r>
                        <a:rPr lang="en-US" dirty="0"/>
                        <a:t>8/1/24</a:t>
                      </a:r>
                    </a:p>
                  </a:txBody>
                  <a:tcPr/>
                </a:tc>
                <a:extLst>
                  <a:ext uri="{0D108BD9-81ED-4DB2-BD59-A6C34878D82A}">
                    <a16:rowId xmlns:a16="http://schemas.microsoft.com/office/drawing/2014/main" val="1960891333"/>
                  </a:ext>
                </a:extLst>
              </a:tr>
              <a:tr h="565004">
                <a:tc>
                  <a:txBody>
                    <a:bodyPr/>
                    <a:lstStyle/>
                    <a:p>
                      <a:r>
                        <a:rPr lang="en-US" dirty="0"/>
                        <a:t>Video MPI on 90% CP ROs</a:t>
                      </a:r>
                    </a:p>
                  </a:txBody>
                  <a:tcPr/>
                </a:tc>
                <a:tc>
                  <a:txBody>
                    <a:bodyPr/>
                    <a:lstStyle/>
                    <a:p>
                      <a:r>
                        <a:rPr lang="en-US" dirty="0"/>
                        <a:t>Joe Gazarek</a:t>
                      </a:r>
                    </a:p>
                  </a:txBody>
                  <a:tcPr/>
                </a:tc>
                <a:tc>
                  <a:txBody>
                    <a:bodyPr/>
                    <a:lstStyle/>
                    <a:p>
                      <a:r>
                        <a:rPr lang="en-US" dirty="0"/>
                        <a:t>9/1/24</a:t>
                      </a:r>
                    </a:p>
                  </a:txBody>
                  <a:tcPr/>
                </a:tc>
                <a:extLst>
                  <a:ext uri="{0D108BD9-81ED-4DB2-BD59-A6C34878D82A}">
                    <a16:rowId xmlns:a16="http://schemas.microsoft.com/office/drawing/2014/main" val="4137224325"/>
                  </a:ext>
                </a:extLst>
              </a:tr>
              <a:tr h="565004">
                <a:tc>
                  <a:txBody>
                    <a:bodyPr/>
                    <a:lstStyle/>
                    <a:p>
                      <a:r>
                        <a:rPr lang="en-US" dirty="0"/>
                        <a:t>Performance review and process meeting- monthly</a:t>
                      </a:r>
                    </a:p>
                  </a:txBody>
                  <a:tcPr/>
                </a:tc>
                <a:tc>
                  <a:txBody>
                    <a:bodyPr/>
                    <a:lstStyle/>
                    <a:p>
                      <a:r>
                        <a:rPr lang="en-US" dirty="0"/>
                        <a:t>Grant Karr</a:t>
                      </a:r>
                    </a:p>
                  </a:txBody>
                  <a:tcPr/>
                </a:tc>
                <a:tc>
                  <a:txBody>
                    <a:bodyPr/>
                    <a:lstStyle/>
                    <a:p>
                      <a:r>
                        <a:rPr lang="en-US" dirty="0"/>
                        <a:t>8/1/24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Synopsis:</a:t>
            </a:r>
          </a:p>
          <a:p>
            <a:pPr lvl="1"/>
            <a:r>
              <a:rPr lang="en-US" dirty="0"/>
              <a:t>A deep dive into the department highlighted a few things for me. How do our advisors know what success looks like without the terms being defined? How can we get them to see the need for change, be open to it, adopt it, and implement it with a good attitude? Training, communication, and consistency is key. Once we have their buy in on the overall benefits, our “why”, for improving the customer experience, the adoption of those changes encounters less resistance. It is time to be done with business and usual. Good is the enemy of great!</a:t>
            </a:r>
          </a:p>
          <a:p>
            <a:pPr lvl="1"/>
            <a:endParaRPr lang="en-US" dirty="0"/>
          </a:p>
          <a:p>
            <a:pPr lvl="1"/>
            <a:endParaRPr lang="en-US" dirty="0"/>
          </a:p>
          <a:p>
            <a:pPr lvl="1"/>
            <a:r>
              <a:rPr lang="en-US" dirty="0"/>
              <a:t>#Beatyesterday</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u="sng" dirty="0">
                <a:solidFill>
                  <a:schemeClr val="tx1"/>
                </a:solidFill>
                <a:latin typeface="Calibri" panose="020F0502020204030204" pitchFamily="34" charset="0"/>
              </a:rPr>
              <a:t>Current</a:t>
            </a:r>
            <a:r>
              <a:rPr lang="en-US" sz="1800" dirty="0">
                <a:solidFill>
                  <a:schemeClr val="tx1"/>
                </a:solidFill>
                <a:latin typeface="Calibri" panose="020F0502020204030204" pitchFamily="34" charset="0"/>
              </a:rPr>
              <a:t>: Combination of Gannet digital marketing, </a:t>
            </a:r>
            <a:r>
              <a:rPr lang="en-US" sz="1800" dirty="0" err="1">
                <a:solidFill>
                  <a:schemeClr val="tx1"/>
                </a:solidFill>
                <a:latin typeface="Calibri" panose="020F0502020204030204" pitchFamily="34" charset="0"/>
              </a:rPr>
              <a:t>Vinsolutions</a:t>
            </a:r>
            <a:r>
              <a:rPr lang="en-US" sz="1800" dirty="0">
                <a:solidFill>
                  <a:schemeClr val="tx1"/>
                </a:solidFill>
                <a:latin typeface="Calibri" panose="020F0502020204030204" pitchFamily="34" charset="0"/>
              </a:rPr>
              <a:t> AMP, and X-Time’s engage platform </a:t>
            </a:r>
            <a:r>
              <a:rPr lang="en-US" sz="1800" b="0" i="0" u="none" strike="noStrike" baseline="0" dirty="0">
                <a:solidFill>
                  <a:schemeClr val="tx1"/>
                </a:solidFill>
                <a:latin typeface="Calibri" panose="020F0502020204030204" pitchFamily="34" charset="0"/>
              </a:rPr>
              <a:t> </a:t>
            </a:r>
          </a:p>
          <a:p>
            <a:r>
              <a:rPr lang="en-US" sz="1800" b="0" i="0" u="sng" strike="noStrike" baseline="0" dirty="0">
                <a:solidFill>
                  <a:schemeClr val="tx1"/>
                </a:solidFill>
                <a:latin typeface="Calibri" panose="020F0502020204030204" pitchFamily="34" charset="0"/>
              </a:rPr>
              <a:t>Goals for improvement</a:t>
            </a:r>
            <a:r>
              <a:rPr lang="en-US" sz="1800" b="0" i="0" u="none" strike="noStrike" baseline="0" dirty="0">
                <a:solidFill>
                  <a:schemeClr val="tx1"/>
                </a:solidFill>
                <a:latin typeface="Calibri" panose="020F0502020204030204" pitchFamily="34" charset="0"/>
              </a:rPr>
              <a:t>: Couple marketing to grow labor hours sold to improve shop efficiency with our new 46 bay facility (opened June 1, 2024)</a:t>
            </a:r>
          </a:p>
          <a:p>
            <a:r>
              <a:rPr lang="en-US" sz="1800" b="0" i="0" u="sng" strike="noStrike" baseline="0" dirty="0">
                <a:solidFill>
                  <a:schemeClr val="tx1"/>
                </a:solidFill>
                <a:latin typeface="Calibri" panose="020F0502020204030204" pitchFamily="34" charset="0"/>
              </a:rPr>
              <a:t>Plans to achieve your goals</a:t>
            </a:r>
            <a:r>
              <a:rPr lang="en-US" sz="1800" b="0" i="0" u="none" strike="noStrike" baseline="0" dirty="0">
                <a:solidFill>
                  <a:schemeClr val="tx1"/>
                </a:solidFill>
                <a:latin typeface="Calibri" panose="020F0502020204030204" pitchFamily="34" charset="0"/>
              </a:rPr>
              <a:t>: Video/social campaigns to highlight our capacity, training, expertise, and state-of-the-art equipment; targeted email and text campaign with invitation to service with new amenities and hours</a:t>
            </a:r>
          </a:p>
          <a:p>
            <a:r>
              <a:rPr lang="en-US" sz="1800" b="0" i="0" u="sng" strike="noStrike" baseline="0" dirty="0">
                <a:solidFill>
                  <a:schemeClr val="tx1"/>
                </a:solidFill>
                <a:latin typeface="Calibri" panose="020F0502020204030204" pitchFamily="34" charset="0"/>
              </a:rPr>
              <a:t>Plans to evaluate your changes</a:t>
            </a:r>
            <a:r>
              <a:rPr lang="en-US" sz="1800" dirty="0">
                <a:solidFill>
                  <a:schemeClr val="tx1"/>
                </a:solidFill>
                <a:latin typeface="Calibri" panose="020F0502020204030204" pitchFamily="34" charset="0"/>
              </a:rPr>
              <a:t>: Measure engagement, track digital and physical traffic, and improve labor efficiency</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marL="0" indent="0" algn="l">
              <a:buNone/>
            </a:pPr>
            <a:r>
              <a:rPr lang="en-US" sz="1800" b="0" i="0" u="sng" strike="noStrike" baseline="0" dirty="0">
                <a:solidFill>
                  <a:srgbClr val="000000"/>
                </a:solidFill>
                <a:latin typeface="Calibri" panose="020F0502020204030204" pitchFamily="34" charset="0"/>
              </a:rPr>
              <a:t>Current challenges</a:t>
            </a:r>
            <a:r>
              <a:rPr lang="en-US" sz="1800" b="0" i="0" u="none" strike="noStrike" baseline="0" dirty="0">
                <a:solidFill>
                  <a:srgbClr val="000000"/>
                </a:solidFill>
                <a:latin typeface="Calibri" panose="020F0502020204030204" pitchFamily="34" charset="0"/>
              </a:rPr>
              <a:t>: lack of training for each advisor; delays in service recommendations/MPI presentation; parts availability to enable quick cycle time; inconsistency in pricing or discounts per advisor</a:t>
            </a:r>
          </a:p>
          <a:p>
            <a:pPr marL="0" indent="0" algn="l">
              <a:buNone/>
            </a:pPr>
            <a:r>
              <a:rPr lang="en-US" sz="1800" u="sng" dirty="0">
                <a:solidFill>
                  <a:srgbClr val="000000"/>
                </a:solidFill>
                <a:latin typeface="Calibri" panose="020F0502020204030204" pitchFamily="34" charset="0"/>
              </a:rPr>
              <a:t>Goals</a:t>
            </a:r>
            <a:r>
              <a:rPr lang="en-US" sz="1800" dirty="0">
                <a:solidFill>
                  <a:srgbClr val="000000"/>
                </a:solidFill>
                <a:latin typeface="Calibri" panose="020F0502020204030204" pitchFamily="34" charset="0"/>
              </a:rPr>
              <a:t>: Regular, individualized training; communication of department goals and performance; improve communication and timeliness for customer experience</a:t>
            </a:r>
            <a:endParaRPr lang="en-US" sz="1800" b="0" i="0" u="none" strike="noStrike" baseline="0" dirty="0">
              <a:solidFill>
                <a:srgbClr val="000000"/>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3564D4B5-DBE3-86A2-EFCB-CA97DE20B645}"/>
              </a:ext>
            </a:extLst>
          </p:cNvPr>
          <p:cNvGraphicFramePr>
            <a:graphicFrameLocks noGrp="1"/>
          </p:cNvGraphicFramePr>
          <p:nvPr>
            <p:ph sz="quarter" idx="4"/>
          </p:nvPr>
        </p:nvGraphicFramePr>
        <p:xfrm>
          <a:off x="6218238" y="3313485"/>
          <a:ext cx="4937124" cy="1916956"/>
        </p:xfrm>
        <a:graphic>
          <a:graphicData uri="http://schemas.openxmlformats.org/drawingml/2006/table">
            <a:tbl>
              <a:tblPr/>
              <a:tblGrid>
                <a:gridCol w="524586">
                  <a:extLst>
                    <a:ext uri="{9D8B030D-6E8A-4147-A177-3AD203B41FA5}">
                      <a16:colId xmlns:a16="http://schemas.microsoft.com/office/drawing/2014/main" val="2277793127"/>
                    </a:ext>
                  </a:extLst>
                </a:gridCol>
                <a:gridCol w="1499990">
                  <a:extLst>
                    <a:ext uri="{9D8B030D-6E8A-4147-A177-3AD203B41FA5}">
                      <a16:colId xmlns:a16="http://schemas.microsoft.com/office/drawing/2014/main" val="2518926187"/>
                    </a:ext>
                  </a:extLst>
                </a:gridCol>
                <a:gridCol w="950813">
                  <a:extLst>
                    <a:ext uri="{9D8B030D-6E8A-4147-A177-3AD203B41FA5}">
                      <a16:colId xmlns:a16="http://schemas.microsoft.com/office/drawing/2014/main" val="2509308151"/>
                    </a:ext>
                  </a:extLst>
                </a:gridCol>
                <a:gridCol w="836060">
                  <a:extLst>
                    <a:ext uri="{9D8B030D-6E8A-4147-A177-3AD203B41FA5}">
                      <a16:colId xmlns:a16="http://schemas.microsoft.com/office/drawing/2014/main" val="323106620"/>
                    </a:ext>
                  </a:extLst>
                </a:gridCol>
                <a:gridCol w="601089">
                  <a:extLst>
                    <a:ext uri="{9D8B030D-6E8A-4147-A177-3AD203B41FA5}">
                      <a16:colId xmlns:a16="http://schemas.microsoft.com/office/drawing/2014/main" val="3279942993"/>
                    </a:ext>
                  </a:extLst>
                </a:gridCol>
                <a:gridCol w="524586">
                  <a:extLst>
                    <a:ext uri="{9D8B030D-6E8A-4147-A177-3AD203B41FA5}">
                      <a16:colId xmlns:a16="http://schemas.microsoft.com/office/drawing/2014/main" val="810031050"/>
                    </a:ext>
                  </a:extLst>
                </a:gridCol>
              </a:tblGrid>
              <a:tr h="147458">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a:noFill/>
                    </a:lnB>
                    <a:noFill/>
                  </a:tcPr>
                </a:tc>
                <a:tc gridSpan="5">
                  <a:txBody>
                    <a:bodyPr/>
                    <a:lstStyle/>
                    <a:p>
                      <a:pPr algn="ctr" fontAlgn="b"/>
                      <a:r>
                        <a:rPr lang="en-US" sz="900" b="1" i="0" u="none" strike="noStrike">
                          <a:effectLst/>
                          <a:latin typeface="Arial" panose="020B0604020202020204" pitchFamily="34" charset="0"/>
                        </a:rPr>
                        <a:t>Service Department Sales And Gross  (Labor Only)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1981509"/>
                  </a:ext>
                </a:extLst>
              </a:tr>
              <a:tr h="21299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0676715"/>
                  </a:ext>
                </a:extLst>
              </a:tr>
              <a:tr h="286725">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435264256"/>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166,104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117,486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70.73%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68.07%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19098451"/>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Customer Fleet</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30,610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20,762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67.83%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12.54%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71465637"/>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35797908"/>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21,748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15,604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71.75%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8.91%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55257886"/>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85762701"/>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20,327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14,222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69.97%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8.33%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0810570"/>
                  </a:ext>
                </a:extLst>
              </a:tr>
              <a:tr h="14745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5,246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latin typeface="Arial" panose="020B0604020202020204" pitchFamily="34" charset="0"/>
                        </a:rPr>
                        <a:t> $            3,725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71.01%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2.15%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24272439"/>
                  </a:ext>
                </a:extLst>
              </a:tr>
              <a:tr h="139266">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effectLst/>
                          <a:highlight>
                            <a:srgbClr val="FFFF00"/>
                          </a:highligh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68213856"/>
                  </a:ext>
                </a:extLst>
              </a:tr>
              <a:tr h="147458">
                <a:tc>
                  <a:txBody>
                    <a:bodyPr/>
                    <a:lstStyle/>
                    <a:p>
                      <a:pPr algn="l" fontAlgn="b"/>
                      <a:r>
                        <a:rPr lang="en-US" sz="900" b="0" i="0" u="none" strike="noStrike">
                          <a:effectLst/>
                          <a:highlight>
                            <a:srgbClr val="366092"/>
                          </a:highligh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9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effectLst/>
                          <a:highlight>
                            <a:srgbClr val="FFFF00"/>
                          </a:highlight>
                          <a:latin typeface="Arial" panose="020B0604020202020204" pitchFamily="34" charset="0"/>
                        </a:rPr>
                        <a:t> $            244,035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highlight>
                            <a:srgbClr val="FFFF00"/>
                          </a:highlight>
                          <a:latin typeface="Arial" panose="020B0604020202020204" pitchFamily="34" charset="0"/>
                        </a:rPr>
                        <a:t> $         171,799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highlight>
                            <a:srgbClr val="FFFF00"/>
                          </a:highlight>
                          <a:latin typeface="Arial" panose="020B0604020202020204" pitchFamily="34" charset="0"/>
                        </a:rPr>
                        <a:t>70.40%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effectLst/>
                          <a:highlight>
                            <a:srgbClr val="FFFF00"/>
                          </a:highligh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66101484"/>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Ensure productivity for performance-based roles, eliminate guarantees, and ensure the compensation agreements align with department production goals.</a:t>
            </a:r>
          </a:p>
          <a:p>
            <a:r>
              <a:rPr lang="en-US" sz="1800" dirty="0">
                <a:solidFill>
                  <a:srgbClr val="221E1F"/>
                </a:solidFill>
                <a:latin typeface="Calibri" panose="020F0502020204030204" pitchFamily="34" charset="0"/>
              </a:rPr>
              <a:t>Fixed coverage using GM’s calculation is 76.5%. Continue pushing fixed growth to get to 90% coverage by September 1, 2025.</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8CF695FE-FDE5-25F8-CCA7-DA46B6E97162}"/>
              </a:ext>
            </a:extLst>
          </p:cNvPr>
          <p:cNvGraphicFramePr>
            <a:graphicFrameLocks noGrp="1"/>
          </p:cNvGraphicFramePr>
          <p:nvPr>
            <p:ph sz="half" idx="2"/>
          </p:nvPr>
        </p:nvGraphicFramePr>
        <p:xfrm>
          <a:off x="6426200" y="2657475"/>
          <a:ext cx="4521200" cy="2400300"/>
        </p:xfrm>
        <a:graphic>
          <a:graphicData uri="http://schemas.openxmlformats.org/drawingml/2006/table">
            <a:tbl>
              <a:tblPr/>
              <a:tblGrid>
                <a:gridCol w="352921">
                  <a:extLst>
                    <a:ext uri="{9D8B030D-6E8A-4147-A177-3AD203B41FA5}">
                      <a16:colId xmlns:a16="http://schemas.microsoft.com/office/drawing/2014/main" val="2011654846"/>
                    </a:ext>
                  </a:extLst>
                </a:gridCol>
                <a:gridCol w="1526143">
                  <a:extLst>
                    <a:ext uri="{9D8B030D-6E8A-4147-A177-3AD203B41FA5}">
                      <a16:colId xmlns:a16="http://schemas.microsoft.com/office/drawing/2014/main" val="2628720886"/>
                    </a:ext>
                  </a:extLst>
                </a:gridCol>
                <a:gridCol w="1106454">
                  <a:extLst>
                    <a:ext uri="{9D8B030D-6E8A-4147-A177-3AD203B41FA5}">
                      <a16:colId xmlns:a16="http://schemas.microsoft.com/office/drawing/2014/main" val="1658933050"/>
                    </a:ext>
                  </a:extLst>
                </a:gridCol>
                <a:gridCol w="782149">
                  <a:extLst>
                    <a:ext uri="{9D8B030D-6E8A-4147-A177-3AD203B41FA5}">
                      <a16:colId xmlns:a16="http://schemas.microsoft.com/office/drawing/2014/main" val="708574487"/>
                    </a:ext>
                  </a:extLst>
                </a:gridCol>
                <a:gridCol w="753533">
                  <a:extLst>
                    <a:ext uri="{9D8B030D-6E8A-4147-A177-3AD203B41FA5}">
                      <a16:colId xmlns:a16="http://schemas.microsoft.com/office/drawing/2014/main" val="2887938241"/>
                    </a:ext>
                  </a:extLst>
                </a:gridCol>
              </a:tblGrid>
              <a:tr h="171450">
                <a:tc gridSpan="5">
                  <a:txBody>
                    <a:bodyPr/>
                    <a:lstStyle/>
                    <a:p>
                      <a:pPr algn="ctr" fontAlgn="b"/>
                      <a:r>
                        <a:rPr lang="en-US" sz="1000" b="1" i="0" u="none" strike="noStrike">
                          <a:effectLst/>
                          <a:latin typeface="Arial" panose="020B0604020202020204" pitchFamily="34" charset="0"/>
                        </a:rPr>
                        <a:t>Service Department Profit Centering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1054979"/>
                  </a:ext>
                </a:extLst>
              </a:tr>
              <a:tr h="247650">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2979113"/>
                  </a:ext>
                </a:extLst>
              </a:tr>
              <a:tr h="33337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solidFill>
                            <a:srgbClr val="FFFFFF"/>
                          </a:solidFill>
                          <a:effectLst/>
                          <a:highlight>
                            <a:srgbClr val="366092"/>
                          </a:highligh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236730825"/>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171,799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highlight>
                            <a:srgbClr val="366092"/>
                          </a:highligh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highlight>
                            <a:srgbClr val="366092"/>
                          </a:highligh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4168704087"/>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17017377"/>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91515593"/>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108,199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62.98%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8089984"/>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11,955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6.96%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62967499"/>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23,791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13.85%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52269268"/>
                  </a:ext>
                </a:extLst>
              </a:tr>
              <a:tr h="171450">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32641069"/>
                  </a:ext>
                </a:extLst>
              </a:tr>
              <a:tr h="161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highlight>
                            <a:srgbClr val="FFFF00"/>
                          </a:highligh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8637835"/>
                  </a:ext>
                </a:extLst>
              </a:tr>
              <a:tr h="171450">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143,945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83.79%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37381760"/>
                  </a:ext>
                </a:extLst>
              </a:tr>
              <a:tr h="171450">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00"/>
                          </a:highlight>
                          <a:latin typeface="Arial" panose="020B0604020202020204" pitchFamily="34" charset="0"/>
                        </a:rPr>
                        <a:t> $              27,854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highlight>
                            <a:srgbClr val="FFFF00"/>
                          </a:highlight>
                          <a:latin typeface="Arial" panose="020B0604020202020204" pitchFamily="34" charset="0"/>
                        </a:rPr>
                        <a:t>16.21%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2511768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097279" y="1845734"/>
            <a:ext cx="4629266" cy="4023360"/>
          </a:xfrm>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t>Fine tune dispatching process to maximize the technician proficiency to 100% or greater. Push the “C” and “B” techs for specialized training to help reduce the bottleneck for work currently distributed only to “A” techs based on skill set. </a:t>
            </a:r>
          </a:p>
          <a:p>
            <a:pPr marL="0" indent="0">
              <a:buNone/>
            </a:pPr>
            <a:r>
              <a:rPr lang="en-US" dirty="0"/>
              <a:t>Training from service advisors to allow for better communication with customer to close more service recommendations at the initial time of service. </a:t>
            </a:r>
          </a:p>
        </p:txBody>
      </p:sp>
      <p:graphicFrame>
        <p:nvGraphicFramePr>
          <p:cNvPr id="7" name="Content Placeholder 6">
            <a:extLst>
              <a:ext uri="{FF2B5EF4-FFF2-40B4-BE49-F238E27FC236}">
                <a16:creationId xmlns:a16="http://schemas.microsoft.com/office/drawing/2014/main" id="{D71EFACD-9378-0FC7-2F69-3778251094C2}"/>
              </a:ext>
            </a:extLst>
          </p:cNvPr>
          <p:cNvGraphicFramePr>
            <a:graphicFrameLocks noGrp="1"/>
          </p:cNvGraphicFramePr>
          <p:nvPr>
            <p:ph sz="half" idx="2"/>
            <p:extLst>
              <p:ext uri="{D42A27DB-BD31-4B8C-83A1-F6EECF244321}">
                <p14:modId xmlns:p14="http://schemas.microsoft.com/office/powerpoint/2010/main" val="2087677396"/>
              </p:ext>
            </p:extLst>
          </p:nvPr>
        </p:nvGraphicFramePr>
        <p:xfrm>
          <a:off x="5911274" y="1845734"/>
          <a:ext cx="5244090" cy="3681745"/>
        </p:xfrm>
        <a:graphic>
          <a:graphicData uri="http://schemas.openxmlformats.org/drawingml/2006/table">
            <a:tbl>
              <a:tblPr/>
              <a:tblGrid>
                <a:gridCol w="982015">
                  <a:extLst>
                    <a:ext uri="{9D8B030D-6E8A-4147-A177-3AD203B41FA5}">
                      <a16:colId xmlns:a16="http://schemas.microsoft.com/office/drawing/2014/main" val="3322451581"/>
                    </a:ext>
                  </a:extLst>
                </a:gridCol>
                <a:gridCol w="948612">
                  <a:extLst>
                    <a:ext uri="{9D8B030D-6E8A-4147-A177-3AD203B41FA5}">
                      <a16:colId xmlns:a16="http://schemas.microsoft.com/office/drawing/2014/main" val="1689904946"/>
                    </a:ext>
                  </a:extLst>
                </a:gridCol>
                <a:gridCol w="280576">
                  <a:extLst>
                    <a:ext uri="{9D8B030D-6E8A-4147-A177-3AD203B41FA5}">
                      <a16:colId xmlns:a16="http://schemas.microsoft.com/office/drawing/2014/main" val="3602331696"/>
                    </a:ext>
                  </a:extLst>
                </a:gridCol>
                <a:gridCol w="527749">
                  <a:extLst>
                    <a:ext uri="{9D8B030D-6E8A-4147-A177-3AD203B41FA5}">
                      <a16:colId xmlns:a16="http://schemas.microsoft.com/office/drawing/2014/main" val="3796812423"/>
                    </a:ext>
                  </a:extLst>
                </a:gridCol>
                <a:gridCol w="253853">
                  <a:extLst>
                    <a:ext uri="{9D8B030D-6E8A-4147-A177-3AD203B41FA5}">
                      <a16:colId xmlns:a16="http://schemas.microsoft.com/office/drawing/2014/main" val="3035616151"/>
                    </a:ext>
                  </a:extLst>
                </a:gridCol>
                <a:gridCol w="721480">
                  <a:extLst>
                    <a:ext uri="{9D8B030D-6E8A-4147-A177-3AD203B41FA5}">
                      <a16:colId xmlns:a16="http://schemas.microsoft.com/office/drawing/2014/main" val="3093591827"/>
                    </a:ext>
                  </a:extLst>
                </a:gridCol>
                <a:gridCol w="220452">
                  <a:extLst>
                    <a:ext uri="{9D8B030D-6E8A-4147-A177-3AD203B41FA5}">
                      <a16:colId xmlns:a16="http://schemas.microsoft.com/office/drawing/2014/main" val="1214450496"/>
                    </a:ext>
                  </a:extLst>
                </a:gridCol>
                <a:gridCol w="739294">
                  <a:extLst>
                    <a:ext uri="{9D8B030D-6E8A-4147-A177-3AD203B41FA5}">
                      <a16:colId xmlns:a16="http://schemas.microsoft.com/office/drawing/2014/main" val="986392507"/>
                    </a:ext>
                  </a:extLst>
                </a:gridCol>
                <a:gridCol w="570059">
                  <a:extLst>
                    <a:ext uri="{9D8B030D-6E8A-4147-A177-3AD203B41FA5}">
                      <a16:colId xmlns:a16="http://schemas.microsoft.com/office/drawing/2014/main" val="68973981"/>
                    </a:ext>
                  </a:extLst>
                </a:gridCol>
              </a:tblGrid>
              <a:tr h="172969">
                <a:tc gridSpan="7">
                  <a:txBody>
                    <a:bodyPr/>
                    <a:lstStyle/>
                    <a:p>
                      <a:pPr algn="ctr" fontAlgn="b"/>
                      <a:r>
                        <a:rPr lang="en-US" sz="900" b="1" i="0" u="none" strike="noStrike">
                          <a:effectLst/>
                          <a:latin typeface="Arial" panose="020B0604020202020204" pitchFamily="34" charset="0"/>
                        </a:rPr>
                        <a:t>SERVICE INVENTORY ANALYSIS     </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8764547"/>
                  </a:ext>
                </a:extLst>
              </a:tr>
              <a:tr h="131456">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9468329"/>
                  </a:ext>
                </a:extLst>
              </a:tr>
              <a:tr h="201610">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highlight>
                            <a:srgbClr val="000000"/>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51089758"/>
                  </a:ext>
                </a:extLst>
              </a:tr>
              <a:tr h="138375">
                <a:tc>
                  <a:txBody>
                    <a:bodyPr/>
                    <a:lstStyle/>
                    <a:p>
                      <a:pPr algn="l" fontAlgn="b"/>
                      <a:r>
                        <a:rPr lang="en-US" sz="700" b="0" i="0" u="none" strike="noStrike">
                          <a:effectLst/>
                          <a:highlight>
                            <a:srgbClr val="FFFFFF"/>
                          </a:highligh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166,104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108.25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1534.4</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90671212"/>
                  </a:ext>
                </a:extLst>
              </a:tr>
              <a:tr h="138375">
                <a:tc>
                  <a:txBody>
                    <a:bodyPr/>
                    <a:lstStyle/>
                    <a:p>
                      <a:pPr algn="l" fontAlgn="b"/>
                      <a:r>
                        <a:rPr lang="en-US" sz="700" b="0" i="0" u="none" strike="noStrike">
                          <a:effectLst/>
                          <a:highlight>
                            <a:srgbClr val="FFFFFF"/>
                          </a:highligh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30,610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108.25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282.8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2194918"/>
                  </a:ext>
                </a:extLst>
              </a:tr>
              <a:tr h="138375">
                <a:tc>
                  <a:txBody>
                    <a:bodyPr/>
                    <a:lstStyle/>
                    <a:p>
                      <a:pPr algn="l" fontAlgn="b"/>
                      <a:r>
                        <a:rPr lang="en-US" sz="700" b="0" i="0" u="none" strike="noStrike">
                          <a:effectLst/>
                          <a:highlight>
                            <a:srgbClr val="FFFFFF"/>
                          </a:highligh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l" fontAlgn="b"/>
                      <a:r>
                        <a:rPr lang="en-US" sz="7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15678455"/>
                  </a:ext>
                </a:extLst>
              </a:tr>
              <a:tr h="138375">
                <a:tc>
                  <a:txBody>
                    <a:bodyPr/>
                    <a:lstStyle/>
                    <a:p>
                      <a:pPr algn="l" fontAlgn="b"/>
                      <a:r>
                        <a:rPr lang="en-US" sz="700" b="0" i="0" u="none" strike="noStrike">
                          <a:effectLst/>
                          <a:highlight>
                            <a:srgbClr val="FFFFFF"/>
                          </a:highligh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21,748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118.66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183.3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28363027"/>
                  </a:ext>
                </a:extLst>
              </a:tr>
              <a:tr h="207563">
                <a:tc>
                  <a:txBody>
                    <a:bodyPr/>
                    <a:lstStyle/>
                    <a:p>
                      <a:pPr algn="l" fontAlgn="b"/>
                      <a:r>
                        <a:rPr lang="en-US" sz="700" b="0" i="0" u="none" strike="noStrike">
                          <a:effectLst/>
                          <a:highlight>
                            <a:srgbClr val="FFFFFF"/>
                          </a:highligh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20,327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91.12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223.1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63793888"/>
                  </a:ext>
                </a:extLst>
              </a:tr>
              <a:tr h="138375">
                <a:tc>
                  <a:txBody>
                    <a:bodyPr/>
                    <a:lstStyle/>
                    <a:p>
                      <a:pPr algn="l" fontAlgn="b"/>
                      <a:r>
                        <a:rPr lang="en-US" sz="700" b="0" i="0" u="none" strike="noStrike">
                          <a:effectLst/>
                          <a:highlight>
                            <a:srgbClr val="FFFFFF"/>
                          </a:highligh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5,246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a:noFill/>
                    </a:lnL>
                    <a:lnR>
                      <a:noFill/>
                    </a:lnR>
                    <a:lnT>
                      <a:noFill/>
                    </a:lnT>
                    <a:lnB>
                      <a:noFill/>
                    </a:lnB>
                    <a:noFill/>
                  </a:tcPr>
                </a:tc>
                <a:tc>
                  <a:txBody>
                    <a:bodyPr/>
                    <a:lstStyle/>
                    <a:p>
                      <a:pPr algn="r" fontAlgn="b"/>
                      <a:r>
                        <a:rPr lang="en-US" sz="700" b="0" i="0" u="none" strike="noStrike">
                          <a:effectLst/>
                          <a:highlight>
                            <a:srgbClr val="FFFFFF"/>
                          </a:highlight>
                          <a:latin typeface="Arial" panose="020B0604020202020204" pitchFamily="34" charset="0"/>
                        </a:rPr>
                        <a:t>118.66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44.2</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73250609"/>
                  </a:ext>
                </a:extLst>
              </a:tr>
              <a:tr h="138375">
                <a:tc>
                  <a:txBody>
                    <a:bodyPr/>
                    <a:lstStyle/>
                    <a:p>
                      <a:pPr algn="l" fontAlgn="b"/>
                      <a:r>
                        <a:rPr lang="en-US" sz="700" b="0" i="0" u="none" strike="noStrike">
                          <a:effectLst/>
                          <a:highlight>
                            <a:srgbClr val="FFFFF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highlight>
                            <a:srgbClr val="FFFF00"/>
                          </a:highlight>
                          <a:latin typeface="Arial" panose="020B0604020202020204" pitchFamily="34" charset="0"/>
                        </a:rPr>
                        <a:t> $                   244,035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0" i="0" u="none" strike="noStrike">
                          <a:effectLst/>
                          <a:highlight>
                            <a:srgbClr val="FFFF00"/>
                          </a:highlight>
                          <a:latin typeface="Arial" panose="020B0604020202020204" pitchFamily="34" charset="0"/>
                        </a:rPr>
                        <a:t>2267.8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67205320"/>
                  </a:ext>
                </a:extLst>
              </a:tr>
              <a:tr h="318263">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7624170"/>
                  </a:ext>
                </a:extLst>
              </a:tr>
              <a:tr h="131456">
                <a:tc>
                  <a:txBody>
                    <a:bodyPr/>
                    <a:lstStyle/>
                    <a:p>
                      <a:pPr algn="l" fontAlgn="b"/>
                      <a:r>
                        <a:rPr lang="en-US" sz="700" b="1" i="1" u="none" strike="noStrike">
                          <a:effectLst/>
                          <a:highlight>
                            <a:srgbClr val="FFFFFF"/>
                          </a:highligh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22644980"/>
                  </a:ext>
                </a:extLst>
              </a:tr>
              <a:tr h="152213">
                <a:tc>
                  <a:txBody>
                    <a:bodyPr/>
                    <a:lstStyle/>
                    <a:p>
                      <a:pPr algn="l" fontAlgn="b"/>
                      <a:endParaRPr lang="en-US"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00"/>
                          </a:highlight>
                          <a:latin typeface="Arial" panose="020B0604020202020204" pitchFamily="34" charset="0"/>
                        </a:rPr>
                        <a:t> $                   244,035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2267.79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 $            107.61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55106424"/>
                  </a:ext>
                </a:extLst>
              </a:tr>
              <a:tr h="124538">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03753469"/>
                  </a:ext>
                </a:extLst>
              </a:tr>
              <a:tr h="117619">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26064710"/>
                  </a:ext>
                </a:extLst>
              </a:tr>
              <a:tr h="145294">
                <a:tc>
                  <a:txBody>
                    <a:bodyPr/>
                    <a:lstStyle/>
                    <a:p>
                      <a:pPr algn="l" fontAlgn="b"/>
                      <a:endParaRPr lang="en-US"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latin typeface="Arial" panose="020B0604020202020204" pitchFamily="34" charset="0"/>
                        </a:rPr>
                        <a:t>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2,580.0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56969915"/>
                  </a:ext>
                </a:extLst>
              </a:tr>
              <a:tr h="124538">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84542365"/>
                  </a:ext>
                </a:extLst>
              </a:tr>
              <a:tr h="117619">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75917404"/>
                  </a:ext>
                </a:extLst>
              </a:tr>
              <a:tr h="117619">
                <a:tc>
                  <a:txBody>
                    <a:bodyPr/>
                    <a:lstStyle/>
                    <a:p>
                      <a:pPr algn="l" fontAlgn="b"/>
                      <a:endParaRPr lang="en-US" sz="7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2,580.0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 $     107.61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00"/>
                          </a:highlight>
                          <a:latin typeface="Arial" panose="020B0604020202020204" pitchFamily="34" charset="0"/>
                        </a:rPr>
                        <a:t> $          277,632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highlight>
                            <a:srgbClr val="FFFF00"/>
                          </a:highlight>
                          <a:latin typeface="Arial" panose="020B0604020202020204" pitchFamily="34" charset="0"/>
                        </a:rPr>
                        <a:t> $      347,039.70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14707054"/>
                  </a:ext>
                </a:extLst>
              </a:tr>
              <a:tr h="117619">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5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gridSpan="2">
                  <a:txBody>
                    <a:bodyPr/>
                    <a:lstStyle/>
                    <a:p>
                      <a:pPr algn="l" fontAlgn="b"/>
                      <a:r>
                        <a:rPr lang="en-US" sz="5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506608198"/>
                  </a:ext>
                </a:extLst>
              </a:tr>
              <a:tr h="124538">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09451626"/>
                  </a:ext>
                </a:extLst>
              </a:tr>
              <a:tr h="131456">
                <a:tc gridSpan="8">
                  <a:txBody>
                    <a:bodyPr/>
                    <a:lstStyle/>
                    <a:p>
                      <a:pPr algn="l" fontAlgn="b"/>
                      <a:r>
                        <a:rPr lang="en-US" sz="7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30135807"/>
                  </a:ext>
                </a:extLst>
              </a:tr>
              <a:tr h="131456">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623538"/>
                  </a:ext>
                </a:extLst>
              </a:tr>
              <a:tr h="138375">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2,267.8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2,580.00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effectLst/>
                          <a:highlight>
                            <a:srgbClr val="FFFF00"/>
                          </a:highlight>
                          <a:latin typeface="Arial" panose="020B0604020202020204" pitchFamily="34" charset="0"/>
                        </a:rPr>
                        <a:t>87.90%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27096434"/>
                  </a:ext>
                </a:extLst>
              </a:tr>
              <a:tr h="145294">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r>
                        <a:rPr lang="en-US" sz="5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ctr" fontAlgn="t"/>
                      <a:r>
                        <a:rPr lang="en-US" sz="5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7263951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Facility potential moving from 28 bays to 46 bays with a new facility took a hit below the current 32.01%. Technician recruiting, tech training and mentorship program, ongoing advisor training, and robust marketing will push the facility utilization to acceptable levels. We will measure this monthly and analyze in conjunction with our YoY data.</a:t>
            </a:r>
          </a:p>
        </p:txBody>
      </p:sp>
      <p:graphicFrame>
        <p:nvGraphicFramePr>
          <p:cNvPr id="7" name="Content Placeholder 6">
            <a:extLst>
              <a:ext uri="{FF2B5EF4-FFF2-40B4-BE49-F238E27FC236}">
                <a16:creationId xmlns:a16="http://schemas.microsoft.com/office/drawing/2014/main" id="{4F0849E9-3C87-49A6-7E8B-38844B64B90C}"/>
              </a:ext>
            </a:extLst>
          </p:cNvPr>
          <p:cNvGraphicFramePr>
            <a:graphicFrameLocks noGrp="1"/>
          </p:cNvGraphicFramePr>
          <p:nvPr>
            <p:ph sz="half" idx="2"/>
          </p:nvPr>
        </p:nvGraphicFramePr>
        <p:xfrm>
          <a:off x="6557488" y="1842853"/>
          <a:ext cx="4258624" cy="4029546"/>
        </p:xfrm>
        <a:graphic>
          <a:graphicData uri="http://schemas.openxmlformats.org/drawingml/2006/table">
            <a:tbl>
              <a:tblPr/>
              <a:tblGrid>
                <a:gridCol w="1326151">
                  <a:extLst>
                    <a:ext uri="{9D8B030D-6E8A-4147-A177-3AD203B41FA5}">
                      <a16:colId xmlns:a16="http://schemas.microsoft.com/office/drawing/2014/main" val="1231898502"/>
                    </a:ext>
                  </a:extLst>
                </a:gridCol>
                <a:gridCol w="1045978">
                  <a:extLst>
                    <a:ext uri="{9D8B030D-6E8A-4147-A177-3AD203B41FA5}">
                      <a16:colId xmlns:a16="http://schemas.microsoft.com/office/drawing/2014/main" val="652016305"/>
                    </a:ext>
                  </a:extLst>
                </a:gridCol>
                <a:gridCol w="943248">
                  <a:extLst>
                    <a:ext uri="{9D8B030D-6E8A-4147-A177-3AD203B41FA5}">
                      <a16:colId xmlns:a16="http://schemas.microsoft.com/office/drawing/2014/main" val="3793488462"/>
                    </a:ext>
                  </a:extLst>
                </a:gridCol>
                <a:gridCol w="597701">
                  <a:extLst>
                    <a:ext uri="{9D8B030D-6E8A-4147-A177-3AD203B41FA5}">
                      <a16:colId xmlns:a16="http://schemas.microsoft.com/office/drawing/2014/main" val="795760324"/>
                    </a:ext>
                  </a:extLst>
                </a:gridCol>
                <a:gridCol w="168103">
                  <a:extLst>
                    <a:ext uri="{9D8B030D-6E8A-4147-A177-3AD203B41FA5}">
                      <a16:colId xmlns:a16="http://schemas.microsoft.com/office/drawing/2014/main" val="3678716126"/>
                    </a:ext>
                  </a:extLst>
                </a:gridCol>
                <a:gridCol w="177443">
                  <a:extLst>
                    <a:ext uri="{9D8B030D-6E8A-4147-A177-3AD203B41FA5}">
                      <a16:colId xmlns:a16="http://schemas.microsoft.com/office/drawing/2014/main" val="1375453303"/>
                    </a:ext>
                  </a:extLst>
                </a:gridCol>
              </a:tblGrid>
              <a:tr h="176925">
                <a:tc gridSpan="6">
                  <a:txBody>
                    <a:bodyPr/>
                    <a:lstStyle/>
                    <a:p>
                      <a:pPr algn="ctr" fontAlgn="b"/>
                      <a:r>
                        <a:rPr lang="en-US" sz="1000" b="1"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62443136"/>
                  </a:ext>
                </a:extLst>
              </a:tr>
              <a:tr h="167614">
                <a:tc>
                  <a:txBody>
                    <a:bodyPr/>
                    <a:lstStyle/>
                    <a:p>
                      <a:pPr algn="l" fontAlgn="b"/>
                      <a:r>
                        <a:rPr lang="en-US" sz="1000" b="0" i="0" u="none" strike="noStrike">
                          <a:solidFill>
                            <a:srgbClr val="FFFFFF"/>
                          </a:solidFill>
                          <a:effectLst/>
                          <a:highlight>
                            <a:srgbClr val="366092"/>
                          </a:highligh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FF"/>
                          </a:highligh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12092360"/>
                  </a:ext>
                </a:extLst>
              </a:tr>
              <a:tr h="186237">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735713879"/>
                  </a:ext>
                </a:extLst>
              </a:tr>
              <a:tr h="186237">
                <a:tc>
                  <a:txBody>
                    <a:bodyPr/>
                    <a:lstStyle/>
                    <a:p>
                      <a:pPr algn="l" fontAlgn="b"/>
                      <a:r>
                        <a:rPr lang="en-US" sz="1000" b="0" i="0" u="none" strike="noStrike">
                          <a:solidFill>
                            <a:srgbClr val="FFFFFF"/>
                          </a:solidFill>
                          <a:effectLst/>
                          <a:highlight>
                            <a:srgbClr val="366092"/>
                          </a:highligh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FF"/>
                          </a:highligh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342575093"/>
                  </a:ext>
                </a:extLst>
              </a:tr>
              <a:tr h="186237">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77066013"/>
                  </a:ext>
                </a:extLst>
              </a:tr>
              <a:tr h="186237">
                <a:tc>
                  <a:txBody>
                    <a:bodyPr/>
                    <a:lstStyle/>
                    <a:p>
                      <a:pPr algn="l" fontAlgn="b"/>
                      <a:r>
                        <a:rPr lang="en-US" sz="1000" b="0" i="0" u="none" strike="noStrike">
                          <a:solidFill>
                            <a:srgbClr val="FFFFFF"/>
                          </a:solidFill>
                          <a:effectLst/>
                          <a:highlight>
                            <a:srgbClr val="366092"/>
                          </a:highligh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FF"/>
                          </a:highligh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47162069"/>
                  </a:ext>
                </a:extLst>
              </a:tr>
              <a:tr h="279356">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highlight>
                            <a:srgbClr val="366092"/>
                          </a:highligh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04942925"/>
                  </a:ext>
                </a:extLst>
              </a:tr>
              <a:tr h="186237">
                <a:tc>
                  <a:txBody>
                    <a:bodyPr/>
                    <a:lstStyle/>
                    <a:p>
                      <a:pPr algn="l" fontAlgn="b"/>
                      <a:r>
                        <a:rPr lang="en-US" sz="1000" b="0" i="0" u="none" strike="noStrike">
                          <a:solidFill>
                            <a:srgbClr val="FFFFFF"/>
                          </a:solidFill>
                          <a:effectLst/>
                          <a:highlight>
                            <a:srgbClr val="366092"/>
                          </a:highligh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107.61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495793656"/>
                  </a:ext>
                </a:extLst>
              </a:tr>
              <a:tr h="186237">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33489452"/>
                  </a:ext>
                </a:extLst>
              </a:tr>
              <a:tr h="428346">
                <a:tc>
                  <a:txBody>
                    <a:bodyPr/>
                    <a:lstStyle/>
                    <a:p>
                      <a:pPr algn="l" fontAlgn="b"/>
                      <a:r>
                        <a:rPr lang="en-US" sz="10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762,304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725284776"/>
                  </a:ext>
                </a:extLst>
              </a:tr>
              <a:tr h="176925">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23871529"/>
                  </a:ext>
                </a:extLst>
              </a:tr>
              <a:tr h="204861">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44561822"/>
                  </a:ext>
                </a:extLst>
              </a:tr>
              <a:tr h="167614">
                <a:tc gridSpan="6">
                  <a:txBody>
                    <a:bodyPr/>
                    <a:lstStyle/>
                    <a:p>
                      <a:pPr algn="ctr" fontAlgn="b"/>
                      <a:r>
                        <a:rPr lang="en-US" sz="1000" b="1"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6708952"/>
                  </a:ext>
                </a:extLst>
              </a:tr>
              <a:tr h="158302">
                <a:tc>
                  <a:txBody>
                    <a:bodyPr/>
                    <a:lstStyle/>
                    <a:p>
                      <a:pPr algn="l" fontAlgn="b"/>
                      <a:r>
                        <a:rPr lang="en-US" sz="1000" b="0" i="0" u="none" strike="noStrike">
                          <a:solidFill>
                            <a:srgbClr val="FFFFFF"/>
                          </a:solidFill>
                          <a:effectLst/>
                          <a:highlight>
                            <a:srgbClr val="366092"/>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244,035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861894601"/>
                  </a:ext>
                </a:extLst>
              </a:tr>
              <a:tr h="195549">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solidFill>
                            <a:srgbClr val="FFFFFF"/>
                          </a:solidFill>
                          <a:effectLst/>
                          <a:highlight>
                            <a:srgbClr val="366092"/>
                          </a:highligh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36704005"/>
                  </a:ext>
                </a:extLst>
              </a:tr>
              <a:tr h="167614">
                <a:tc>
                  <a:txBody>
                    <a:bodyPr/>
                    <a:lstStyle/>
                    <a:p>
                      <a:pPr algn="l" fontAlgn="b"/>
                      <a:r>
                        <a:rPr lang="en-US" sz="1000" b="0" i="0" u="none" strike="noStrike">
                          <a:solidFill>
                            <a:srgbClr val="FFFFFF"/>
                          </a:solidFill>
                          <a:effectLst/>
                          <a:highlight>
                            <a:srgbClr val="366092"/>
                          </a:highligh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highlight>
                            <a:srgbClr val="FFFF00"/>
                          </a:highlight>
                          <a:latin typeface="Arial" panose="020B0604020202020204" pitchFamily="34" charset="0"/>
                        </a:rPr>
                        <a:t> $           762,304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24465507"/>
                  </a:ext>
                </a:extLst>
              </a:tr>
              <a:tr h="158302">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highlight>
                            <a:srgbClr val="366092"/>
                          </a:highligh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710853830"/>
                  </a:ext>
                </a:extLst>
              </a:tr>
              <a:tr h="297980">
                <a:tc>
                  <a:txBody>
                    <a:bodyPr/>
                    <a:lstStyle/>
                    <a:p>
                      <a:pPr algn="l" fontAlgn="b"/>
                      <a:r>
                        <a:rPr lang="en-US" sz="1000" b="0" i="0" u="none" strike="noStrike">
                          <a:solidFill>
                            <a:srgbClr val="FFFFFF"/>
                          </a:solidFill>
                          <a:effectLst/>
                          <a:highlight>
                            <a:srgbClr val="366092"/>
                          </a:highligh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highlight>
                            <a:srgbClr val="FFFF00"/>
                          </a:highlight>
                          <a:latin typeface="Arial" panose="020B0604020202020204" pitchFamily="34" charset="0"/>
                        </a:rPr>
                        <a:t>32.01%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898662702"/>
                  </a:ext>
                </a:extLst>
              </a:tr>
              <a:tr h="158302">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174205628"/>
                  </a:ext>
                </a:extLst>
              </a:tr>
              <a:tr h="167614">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highlight>
                            <a:srgbClr val="366092"/>
                          </a:highligh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highlight>
                            <a:srgbClr val="366092"/>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86990722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RO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Too many 1-line ROs, likely contributed to the common themes: insufficient training, turn around time, parts availability for upsells, and the time it takes to present the customer with the information needed to sell the service. </a:t>
            </a:r>
          </a:p>
        </p:txBody>
      </p:sp>
      <p:graphicFrame>
        <p:nvGraphicFramePr>
          <p:cNvPr id="7" name="Content Placeholder 6">
            <a:extLst>
              <a:ext uri="{FF2B5EF4-FFF2-40B4-BE49-F238E27FC236}">
                <a16:creationId xmlns:a16="http://schemas.microsoft.com/office/drawing/2014/main" id="{C505DB5D-08BC-7D85-B125-3918AA01E4AA}"/>
              </a:ext>
            </a:extLst>
          </p:cNvPr>
          <p:cNvGraphicFramePr>
            <a:graphicFrameLocks noGrp="1"/>
          </p:cNvGraphicFramePr>
          <p:nvPr>
            <p:ph sz="half" idx="2"/>
            <p:extLst>
              <p:ext uri="{D42A27DB-BD31-4B8C-83A1-F6EECF244321}">
                <p14:modId xmlns:p14="http://schemas.microsoft.com/office/powerpoint/2010/main" val="3965323861"/>
              </p:ext>
            </p:extLst>
          </p:nvPr>
        </p:nvGraphicFramePr>
        <p:xfrm>
          <a:off x="6156963" y="201145"/>
          <a:ext cx="5968384" cy="6227395"/>
        </p:xfrm>
        <a:graphic>
          <a:graphicData uri="http://schemas.openxmlformats.org/drawingml/2006/table">
            <a:tbl>
              <a:tblPr/>
              <a:tblGrid>
                <a:gridCol w="699568">
                  <a:extLst>
                    <a:ext uri="{9D8B030D-6E8A-4147-A177-3AD203B41FA5}">
                      <a16:colId xmlns:a16="http://schemas.microsoft.com/office/drawing/2014/main" val="2876774546"/>
                    </a:ext>
                  </a:extLst>
                </a:gridCol>
                <a:gridCol w="746835">
                  <a:extLst>
                    <a:ext uri="{9D8B030D-6E8A-4147-A177-3AD203B41FA5}">
                      <a16:colId xmlns:a16="http://schemas.microsoft.com/office/drawing/2014/main" val="953382430"/>
                    </a:ext>
                  </a:extLst>
                </a:gridCol>
                <a:gridCol w="850826">
                  <a:extLst>
                    <a:ext uri="{9D8B030D-6E8A-4147-A177-3AD203B41FA5}">
                      <a16:colId xmlns:a16="http://schemas.microsoft.com/office/drawing/2014/main" val="840324369"/>
                    </a:ext>
                  </a:extLst>
                </a:gridCol>
                <a:gridCol w="217431">
                  <a:extLst>
                    <a:ext uri="{9D8B030D-6E8A-4147-A177-3AD203B41FA5}">
                      <a16:colId xmlns:a16="http://schemas.microsoft.com/office/drawing/2014/main" val="4049521176"/>
                    </a:ext>
                  </a:extLst>
                </a:gridCol>
                <a:gridCol w="844525">
                  <a:extLst>
                    <a:ext uri="{9D8B030D-6E8A-4147-A177-3AD203B41FA5}">
                      <a16:colId xmlns:a16="http://schemas.microsoft.com/office/drawing/2014/main" val="2270464262"/>
                    </a:ext>
                  </a:extLst>
                </a:gridCol>
                <a:gridCol w="217431">
                  <a:extLst>
                    <a:ext uri="{9D8B030D-6E8A-4147-A177-3AD203B41FA5}">
                      <a16:colId xmlns:a16="http://schemas.microsoft.com/office/drawing/2014/main" val="2317550468"/>
                    </a:ext>
                  </a:extLst>
                </a:gridCol>
                <a:gridCol w="727929">
                  <a:extLst>
                    <a:ext uri="{9D8B030D-6E8A-4147-A177-3AD203B41FA5}">
                      <a16:colId xmlns:a16="http://schemas.microsoft.com/office/drawing/2014/main" val="2966757126"/>
                    </a:ext>
                  </a:extLst>
                </a:gridCol>
                <a:gridCol w="860280">
                  <a:extLst>
                    <a:ext uri="{9D8B030D-6E8A-4147-A177-3AD203B41FA5}">
                      <a16:colId xmlns:a16="http://schemas.microsoft.com/office/drawing/2014/main" val="1466214740"/>
                    </a:ext>
                  </a:extLst>
                </a:gridCol>
                <a:gridCol w="803559">
                  <a:extLst>
                    <a:ext uri="{9D8B030D-6E8A-4147-A177-3AD203B41FA5}">
                      <a16:colId xmlns:a16="http://schemas.microsoft.com/office/drawing/2014/main" val="1242140025"/>
                    </a:ext>
                  </a:extLst>
                </a:gridCol>
              </a:tblGrid>
              <a:tr h="262643">
                <a:tc gridSpan="9">
                  <a:txBody>
                    <a:bodyPr/>
                    <a:lstStyle/>
                    <a:p>
                      <a:pPr algn="ctr" fontAlgn="b"/>
                      <a:r>
                        <a:rPr lang="en-US" sz="8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43457755"/>
                  </a:ext>
                </a:extLst>
              </a:tr>
              <a:tr h="176938">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39704670"/>
                  </a:ext>
                </a:extLst>
              </a:tr>
              <a:tr h="145145">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extLst>
                  <a:ext uri="{0D108BD9-81ED-4DB2-BD59-A6C34878D82A}">
                    <a16:rowId xmlns:a16="http://schemas.microsoft.com/office/drawing/2014/main" val="3614994563"/>
                  </a:ext>
                </a:extLst>
              </a:tr>
              <a:tr h="145145">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1783855518"/>
                  </a:ext>
                </a:extLst>
              </a:tr>
              <a:tr h="265406">
                <a:tc>
                  <a:txBody>
                    <a:bodyPr/>
                    <a:lstStyle/>
                    <a:p>
                      <a:pPr algn="l" fontAlgn="b"/>
                      <a:r>
                        <a:rPr lang="en-US" sz="1000" b="0" i="0" u="none" strike="noStrike" dirty="0">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2,272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32.20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70.55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22406665"/>
                  </a:ext>
                </a:extLst>
              </a:tr>
              <a:tr h="265406">
                <a:tc>
                  <a:txBody>
                    <a:bodyPr/>
                    <a:lstStyle/>
                    <a:p>
                      <a:pPr algn="l" fontAlgn="b"/>
                      <a:r>
                        <a:rPr lang="en-US" sz="10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1,616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13.20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122.42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54173496"/>
                  </a:ext>
                </a:extLst>
              </a:tr>
              <a:tr h="265406">
                <a:tc>
                  <a:txBody>
                    <a:bodyPr/>
                    <a:lstStyle/>
                    <a:p>
                      <a:pPr algn="l" fontAlgn="b"/>
                      <a:r>
                        <a:rPr lang="en-US" sz="10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00"/>
                          </a:highlight>
                          <a:latin typeface="Arial" panose="020B0604020202020204" pitchFamily="34" charset="0"/>
                        </a:rPr>
                        <a:t> $      9,194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63.44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144.92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52998693"/>
                  </a:ext>
                </a:extLst>
              </a:tr>
              <a:tr h="265406">
                <a:tc>
                  <a:txBody>
                    <a:bodyPr/>
                    <a:lstStyle/>
                    <a:p>
                      <a:pPr algn="l" fontAlgn="b"/>
                      <a:r>
                        <a:rPr lang="en-US" sz="10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00"/>
                          </a:highlight>
                          <a:latin typeface="Arial" panose="020B0604020202020204" pitchFamily="34" charset="0"/>
                        </a:rPr>
                        <a:t> $    13,082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dirty="0">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dirty="0">
                          <a:effectLst/>
                          <a:highlight>
                            <a:srgbClr val="FFFF00"/>
                          </a:highlight>
                          <a:latin typeface="Arial" panose="020B0604020202020204" pitchFamily="34" charset="0"/>
                        </a:rPr>
                        <a:t>108.84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9397192"/>
                  </a:ext>
                </a:extLst>
              </a:tr>
              <a:tr h="1054756">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dirty="0">
                          <a:effectLst/>
                          <a:latin typeface="Arial" panose="020B0604020202020204" pitchFamily="34" charset="0"/>
                        </a:rPr>
                        <a:t>129.32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89108661"/>
                  </a:ext>
                </a:extLst>
              </a:tr>
              <a:tr h="530813">
                <a:tc gridSpan="2">
                  <a:txBody>
                    <a:bodyPr/>
                    <a:lstStyle/>
                    <a:p>
                      <a:pPr algn="ctr" fontAlgn="b"/>
                      <a:r>
                        <a:rPr lang="en-US" sz="10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0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0" i="0" u="none" strike="noStrike" dirty="0">
                          <a:effectLst/>
                          <a:highlight>
                            <a:srgbClr val="FFFF00"/>
                          </a:highlight>
                          <a:latin typeface="Arial" panose="020B0604020202020204" pitchFamily="34" charset="0"/>
                        </a:rPr>
                        <a:t>-9.13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54732936"/>
                  </a:ext>
                </a:extLst>
              </a:tr>
              <a:tr h="145145">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091300410"/>
                  </a:ext>
                </a:extLst>
              </a:tr>
              <a:tr h="172790">
                <a:tc gridSpan="8">
                  <a:txBody>
                    <a:bodyPr/>
                    <a:lstStyle/>
                    <a:p>
                      <a:pPr algn="l" fontAlgn="b"/>
                      <a:r>
                        <a:rPr lang="en-US" sz="1000" b="1" i="0" u="none" strike="noStrike" dirty="0">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95831877"/>
                  </a:ext>
                </a:extLst>
              </a:tr>
              <a:tr h="145145">
                <a:tc gridSpan="2">
                  <a:txBody>
                    <a:bodyPr/>
                    <a:lstStyle/>
                    <a:p>
                      <a:pPr algn="l" fontAlgn="b"/>
                      <a:r>
                        <a:rPr lang="en-US" sz="10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3703.92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0" i="0" u="none" strike="noStrike">
                          <a:effectLst/>
                          <a:highlight>
                            <a:srgbClr val="FFFF00"/>
                          </a:highlight>
                          <a:latin typeface="Arial" panose="020B0604020202020204" pitchFamily="34" charset="0"/>
                        </a:rPr>
                        <a:t>28.31%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944801447"/>
                  </a:ext>
                </a:extLst>
              </a:tr>
              <a:tr h="145145">
                <a:tc gridSpan="2">
                  <a:txBody>
                    <a:bodyPr/>
                    <a:lstStyle/>
                    <a:p>
                      <a:pPr algn="l" fontAlgn="b"/>
                      <a:r>
                        <a:rPr lang="en-US" sz="10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3703.92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0" i="0" u="none" strike="noStrike">
                          <a:effectLst/>
                          <a:highlight>
                            <a:srgbClr val="FFFF00"/>
                          </a:highlight>
                          <a:latin typeface="Arial" panose="020B0604020202020204" pitchFamily="34" charset="0"/>
                        </a:rPr>
                        <a:t>34.03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dirty="0">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070843302"/>
                  </a:ext>
                </a:extLst>
              </a:tr>
              <a:tr h="145145">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034308009"/>
                  </a:ext>
                </a:extLst>
              </a:tr>
              <a:tr h="172790">
                <a:tc gridSpan="8">
                  <a:txBody>
                    <a:bodyPr/>
                    <a:lstStyle/>
                    <a:p>
                      <a:pPr algn="l" fontAlgn="b"/>
                      <a:r>
                        <a:rPr lang="en-US" sz="1000" b="1" i="0" u="none" strike="noStrike" dirty="0">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47174946"/>
                  </a:ext>
                </a:extLst>
              </a:tr>
              <a:tr h="145145">
                <a:tc gridSpan="2">
                  <a:txBody>
                    <a:bodyPr/>
                    <a:lstStyle/>
                    <a:p>
                      <a:pPr algn="l" fontAlgn="b"/>
                      <a:r>
                        <a:rPr lang="en-US" sz="10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13,081.55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130.82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586447982"/>
                  </a:ext>
                </a:extLst>
              </a:tr>
              <a:tr h="138231">
                <a:tc gridSpan="2">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108.84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dirty="0">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807921078"/>
                  </a:ext>
                </a:extLst>
              </a:tr>
              <a:tr h="138231">
                <a:tc gridSpan="2">
                  <a:txBody>
                    <a:bodyPr/>
                    <a:lstStyle/>
                    <a:p>
                      <a:pPr algn="l" fontAlgn="b"/>
                      <a:r>
                        <a:rPr lang="en-US" sz="10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latin typeface="Arial" panose="020B0604020202020204" pitchFamily="34" charset="0"/>
                        </a:rPr>
                        <a:t>30% Goal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10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447668996"/>
                  </a:ext>
                </a:extLst>
              </a:tr>
              <a:tr h="138231">
                <a:tc gridSpan="2">
                  <a:txBody>
                    <a:bodyPr/>
                    <a:lstStyle/>
                    <a:p>
                      <a:pPr algn="l" fontAlgn="b"/>
                      <a:r>
                        <a:rPr lang="en-US" sz="10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32.20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29.58%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dirty="0">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050364811"/>
                  </a:ext>
                </a:extLst>
              </a:tr>
              <a:tr h="138231">
                <a:tc gridSpan="2">
                  <a:txBody>
                    <a:bodyPr/>
                    <a:lstStyle/>
                    <a:p>
                      <a:pPr algn="l" fontAlgn="b"/>
                      <a:r>
                        <a:rPr lang="en-US" sz="10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13.20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12.13%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dirty="0">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77279091"/>
                  </a:ext>
                </a:extLst>
              </a:tr>
              <a:tr h="138231">
                <a:tc gridSpan="2">
                  <a:txBody>
                    <a:bodyPr/>
                    <a:lstStyle/>
                    <a:p>
                      <a:pPr algn="l" fontAlgn="b"/>
                      <a:r>
                        <a:rPr lang="en-US" sz="10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63.44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58.29%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663622052"/>
                  </a:ext>
                </a:extLst>
              </a:tr>
              <a:tr h="145145">
                <a:tc gridSpan="2">
                  <a:txBody>
                    <a:bodyPr/>
                    <a:lstStyle/>
                    <a:p>
                      <a:pPr algn="l" fontAlgn="b"/>
                      <a:r>
                        <a:rPr lang="en-US" sz="10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000" b="0" i="0" u="none" strike="noStrike">
                          <a:effectLst/>
                          <a:highlight>
                            <a:srgbClr val="FFFF00"/>
                          </a:highlight>
                          <a:latin typeface="Arial" panose="020B0604020202020204" pitchFamily="34" charset="0"/>
                        </a:rPr>
                        <a:t>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10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1000" b="0" i="0" u="none" strike="noStrike">
                          <a:effectLst/>
                          <a:highlight>
                            <a:srgbClr val="FFFF00"/>
                          </a:highlight>
                          <a:latin typeface="Arial" panose="020B0604020202020204" pitchFamily="34" charset="0"/>
                        </a:rPr>
                        <a:t>67.00%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1000" b="0" i="0" u="none" strike="noStrike" dirty="0">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3083322389"/>
                  </a:ext>
                </a:extLst>
              </a:tr>
              <a:tr h="145145">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10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692003057"/>
                  </a:ext>
                </a:extLst>
              </a:tr>
              <a:tr h="172790">
                <a:tc gridSpan="8">
                  <a:txBody>
                    <a:bodyPr/>
                    <a:lstStyle/>
                    <a:p>
                      <a:pPr algn="l" fontAlgn="b"/>
                      <a:r>
                        <a:rPr lang="en-US" sz="10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37849638"/>
                  </a:ext>
                </a:extLst>
              </a:tr>
              <a:tr h="158967">
                <a:tc>
                  <a:txBody>
                    <a:bodyPr/>
                    <a:lstStyle/>
                    <a:p>
                      <a:pPr algn="ctr" fontAlgn="b"/>
                      <a:r>
                        <a:rPr lang="en-US" sz="10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10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10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1000" b="1" i="0" u="none" strike="noStrike" dirty="0">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046435530"/>
                  </a:ext>
                </a:extLst>
              </a:tr>
              <a:tr h="145145">
                <a:tc>
                  <a:txBody>
                    <a:bodyPr/>
                    <a:lstStyle/>
                    <a:p>
                      <a:pPr algn="ctr" fontAlgn="b"/>
                      <a:r>
                        <a:rPr lang="en-US" sz="10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dirty="0">
                          <a:effectLst/>
                          <a:highlight>
                            <a:srgbClr val="FFFF00"/>
                          </a:highlight>
                          <a:latin typeface="Arial" panose="020B0604020202020204" pitchFamily="34" charset="0"/>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44452961"/>
                  </a:ext>
                </a:extLst>
              </a:tr>
              <a:tr h="152056">
                <a:tc>
                  <a:txBody>
                    <a:bodyPr/>
                    <a:lstStyle/>
                    <a:p>
                      <a:pPr algn="ctr" fontAlgn="b"/>
                      <a:r>
                        <a:rPr lang="en-US" sz="10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highlight>
                            <a:srgbClr val="FFFF00"/>
                          </a:highligh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18.00%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1000" b="1" i="0" u="none" strike="noStrike">
                          <a:effectLst/>
                          <a:highlight>
                            <a:srgbClr val="FFFF00"/>
                          </a:highligh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1000" b="1" i="0" u="none" strike="noStrike">
                          <a:effectLst/>
                          <a:highlight>
                            <a:srgbClr val="FFFF00"/>
                          </a:highligh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dirty="0">
                          <a:effectLst/>
                          <a:highlight>
                            <a:srgbClr val="FFFF00"/>
                          </a:highlight>
                          <a:latin typeface="Arial" panose="020B0604020202020204" pitchFamily="34" charset="0"/>
                        </a:rPr>
                        <a:t>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0114967"/>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Strengths:</a:t>
            </a:r>
          </a:p>
          <a:p>
            <a:pPr lvl="1"/>
            <a:r>
              <a:rPr lang="en-US" dirty="0"/>
              <a:t>Department personnel changes have brought the department goals in line with the dealership goals; it all starts with buy-in from the service manager!</a:t>
            </a:r>
          </a:p>
          <a:p>
            <a:pPr lvl="1"/>
            <a:r>
              <a:rPr lang="en-US" dirty="0"/>
              <a:t>Strong traffic flow through the shop; the techs and advisors have opportunities to directly improve the performance and their own compensation</a:t>
            </a:r>
          </a:p>
          <a:p>
            <a:pPr lvl="1"/>
            <a:r>
              <a:rPr lang="en-US" dirty="0"/>
              <a:t>Tenure of the techs available for mentoring and training our younger techs</a:t>
            </a:r>
          </a:p>
          <a:p>
            <a:pPr lvl="1"/>
            <a:r>
              <a:rPr lang="en-US" dirty="0"/>
              <a:t>Good retention of current customer base and growing sales department</a:t>
            </a:r>
          </a:p>
          <a:p>
            <a:pPr lvl="1"/>
            <a:r>
              <a:rPr lang="en-US" dirty="0"/>
              <a:t>Culture of teamwork and professionalism</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u="sng" dirty="0"/>
              <a:t>Weaknesses:</a:t>
            </a:r>
          </a:p>
          <a:p>
            <a:pPr lvl="1"/>
            <a:r>
              <a:rPr lang="en-US" dirty="0"/>
              <a:t>Process, process, process! Develop, train, implement, and hold accountable</a:t>
            </a:r>
          </a:p>
          <a:p>
            <a:pPr lvl="1"/>
            <a:r>
              <a:rPr lang="en-US" dirty="0"/>
              <a:t>Complacency in accepting the status quo</a:t>
            </a:r>
          </a:p>
          <a:p>
            <a:pPr lvl="1"/>
            <a:r>
              <a:rPr lang="en-US" dirty="0"/>
              <a:t>Historical lack of vision for the department that is meaningful and well communicated</a:t>
            </a:r>
          </a:p>
          <a:p>
            <a:pPr lvl="1"/>
            <a:r>
              <a:rPr lang="en-US" dirty="0"/>
              <a:t>Resistance to process adoption, i.e. video MPI, X-Time messaging utilization</a:t>
            </a:r>
          </a:p>
          <a:p>
            <a:pPr lvl="1"/>
            <a:r>
              <a:rPr lang="en-US" dirty="0"/>
              <a:t>Internal work cycle time and retention</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194</TotalTime>
  <Words>1927</Words>
  <Application>Microsoft Office PowerPoint</Application>
  <PresentationFormat>Widescreen</PresentationFormat>
  <Paragraphs>646</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NADA Service Homework </vt:lpstr>
      <vt:lpstr>   Marketing  </vt:lpstr>
      <vt:lpstr>  Analyze Cost of Labor   </vt:lpstr>
      <vt:lpstr> Changes in Expense Structure    </vt:lpstr>
      <vt:lpstr> Productivity   </vt:lpstr>
      <vt:lpstr> Facility   </vt:lpstr>
      <vt:lpstr>RO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Grant Karr</cp:lastModifiedBy>
  <cp:revision>6</cp:revision>
  <dcterms:created xsi:type="dcterms:W3CDTF">2022-12-04T13:10:55Z</dcterms:created>
  <dcterms:modified xsi:type="dcterms:W3CDTF">2024-07-15T22:14:44Z</dcterms:modified>
</cp:coreProperties>
</file>