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m" ContentType="application/vnd.ms-excel.sheet.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AE06C9-F84A-4A07-9366-B23CB4316D6E}" v="12" dt="2024-03-22T23:46:16.6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e Danisi" userId="0d488125ccfa55f5" providerId="LiveId" clId="{7CAE06C9-F84A-4A07-9366-B23CB4316D6E}"/>
    <pc:docChg chg="undo custSel modSld">
      <pc:chgData name="Dave Danisi" userId="0d488125ccfa55f5" providerId="LiveId" clId="{7CAE06C9-F84A-4A07-9366-B23CB4316D6E}" dt="2024-03-22T23:56:29.442" v="4627" actId="27636"/>
      <pc:docMkLst>
        <pc:docMk/>
      </pc:docMkLst>
      <pc:sldChg chg="modSp mod">
        <pc:chgData name="Dave Danisi" userId="0d488125ccfa55f5" providerId="LiveId" clId="{7CAE06C9-F84A-4A07-9366-B23CB4316D6E}" dt="2024-03-22T23:56:29.442" v="4627" actId="27636"/>
        <pc:sldMkLst>
          <pc:docMk/>
          <pc:sldMk cId="407074056" sldId="256"/>
        </pc:sldMkLst>
        <pc:spChg chg="mod">
          <ac:chgData name="Dave Danisi" userId="0d488125ccfa55f5" providerId="LiveId" clId="{7CAE06C9-F84A-4A07-9366-B23CB4316D6E}" dt="2024-03-22T23:56:29.442" v="4627" actId="27636"/>
          <ac:spMkLst>
            <pc:docMk/>
            <pc:sldMk cId="407074056" sldId="256"/>
            <ac:spMk id="3" creationId="{3D24D94E-9ADE-FBA4-4E04-F5102B2316CA}"/>
          </ac:spMkLst>
        </pc:spChg>
      </pc:sldChg>
      <pc:sldChg chg="addSp delSp modSp mod">
        <pc:chgData name="Dave Danisi" userId="0d488125ccfa55f5" providerId="LiveId" clId="{7CAE06C9-F84A-4A07-9366-B23CB4316D6E}" dt="2024-03-22T22:35:34.666" v="236" actId="20577"/>
        <pc:sldMkLst>
          <pc:docMk/>
          <pc:sldMk cId="3839221384" sldId="257"/>
        </pc:sldMkLst>
        <pc:spChg chg="add del mod">
          <ac:chgData name="Dave Danisi" userId="0d488125ccfa55f5" providerId="LiveId" clId="{7CAE06C9-F84A-4A07-9366-B23CB4316D6E}" dt="2024-03-22T22:33:40.676" v="42"/>
          <ac:spMkLst>
            <pc:docMk/>
            <pc:sldMk cId="3839221384" sldId="257"/>
            <ac:spMk id="4" creationId="{2B224382-C1F4-160D-DC9D-A2DDB4717EDF}"/>
          </ac:spMkLst>
        </pc:spChg>
        <pc:spChg chg="add mod">
          <ac:chgData name="Dave Danisi" userId="0d488125ccfa55f5" providerId="LiveId" clId="{7CAE06C9-F84A-4A07-9366-B23CB4316D6E}" dt="2024-03-22T22:35:34.666" v="236" actId="20577"/>
          <ac:spMkLst>
            <pc:docMk/>
            <pc:sldMk cId="3839221384" sldId="257"/>
            <ac:spMk id="5" creationId="{1D927069-5958-BC49-A2F6-F11410FA24FB}"/>
          </ac:spMkLst>
        </pc:spChg>
      </pc:sldChg>
      <pc:sldChg chg="addSp delSp modSp mod">
        <pc:chgData name="Dave Danisi" userId="0d488125ccfa55f5" providerId="LiveId" clId="{7CAE06C9-F84A-4A07-9366-B23CB4316D6E}" dt="2024-03-22T23:17:13.243" v="2608" actId="20577"/>
        <pc:sldMkLst>
          <pc:docMk/>
          <pc:sldMk cId="4167117408" sldId="258"/>
        </pc:sldMkLst>
        <pc:spChg chg="mod">
          <ac:chgData name="Dave Danisi" userId="0d488125ccfa55f5" providerId="LiveId" clId="{7CAE06C9-F84A-4A07-9366-B23CB4316D6E}" dt="2024-03-22T23:13:29.586" v="2184" actId="27636"/>
          <ac:spMkLst>
            <pc:docMk/>
            <pc:sldMk cId="4167117408" sldId="258"/>
            <ac:spMk id="3" creationId="{DC1AC215-6A1E-4C59-EFD0-D293BFB95537}"/>
          </ac:spMkLst>
        </pc:spChg>
        <pc:spChg chg="add del mod">
          <ac:chgData name="Dave Danisi" userId="0d488125ccfa55f5" providerId="LiveId" clId="{7CAE06C9-F84A-4A07-9366-B23CB4316D6E}" dt="2024-03-22T23:02:39.601" v="2112"/>
          <ac:spMkLst>
            <pc:docMk/>
            <pc:sldMk cId="4167117408" sldId="258"/>
            <ac:spMk id="5" creationId="{60329779-7768-7E21-2F3C-AF32CF4F25A0}"/>
          </ac:spMkLst>
        </pc:spChg>
        <pc:spChg chg="add mod">
          <ac:chgData name="Dave Danisi" userId="0d488125ccfa55f5" providerId="LiveId" clId="{7CAE06C9-F84A-4A07-9366-B23CB4316D6E}" dt="2024-03-22T23:17:13.243" v="2608" actId="20577"/>
          <ac:spMkLst>
            <pc:docMk/>
            <pc:sldMk cId="4167117408" sldId="258"/>
            <ac:spMk id="11" creationId="{727A9391-F0AC-E532-9A3D-EABD42FB7986}"/>
          </ac:spMkLst>
        </pc:spChg>
        <pc:graphicFrameChg chg="add del mod modGraphic">
          <ac:chgData name="Dave Danisi" userId="0d488125ccfa55f5" providerId="LiveId" clId="{7CAE06C9-F84A-4A07-9366-B23CB4316D6E}" dt="2024-03-22T23:08:00.167" v="2153" actId="478"/>
          <ac:graphicFrameMkLst>
            <pc:docMk/>
            <pc:sldMk cId="4167117408" sldId="258"/>
            <ac:graphicFrameMk id="7" creationId="{40E659DC-1FC7-D2CE-B60E-1E4D547EA16C}"/>
          </ac:graphicFrameMkLst>
        </pc:graphicFrameChg>
        <pc:graphicFrameChg chg="add mod">
          <ac:chgData name="Dave Danisi" userId="0d488125ccfa55f5" providerId="LiveId" clId="{7CAE06C9-F84A-4A07-9366-B23CB4316D6E}" dt="2024-03-22T23:07:18.191" v="2146" actId="1076"/>
          <ac:graphicFrameMkLst>
            <pc:docMk/>
            <pc:sldMk cId="4167117408" sldId="258"/>
            <ac:graphicFrameMk id="8" creationId="{00000000-0008-0000-0500-00000D040000}"/>
          </ac:graphicFrameMkLst>
        </pc:graphicFrameChg>
        <pc:graphicFrameChg chg="add mod">
          <ac:chgData name="Dave Danisi" userId="0d488125ccfa55f5" providerId="LiveId" clId="{7CAE06C9-F84A-4A07-9366-B23CB4316D6E}" dt="2024-03-22T23:07:25.278" v="2149" actId="1076"/>
          <ac:graphicFrameMkLst>
            <pc:docMk/>
            <pc:sldMk cId="4167117408" sldId="258"/>
            <ac:graphicFrameMk id="9" creationId="{AAD375AD-9732-82BC-7FD8-D2295852B6FA}"/>
          </ac:graphicFrameMkLst>
        </pc:graphicFrameChg>
        <pc:picChg chg="del">
          <ac:chgData name="Dave Danisi" userId="0d488125ccfa55f5" providerId="LiveId" clId="{7CAE06C9-F84A-4A07-9366-B23CB4316D6E}" dt="2024-03-22T23:01:29.007" v="2111" actId="478"/>
          <ac:picMkLst>
            <pc:docMk/>
            <pc:sldMk cId="4167117408" sldId="258"/>
            <ac:picMk id="6" creationId="{7D7FBF6D-1B6B-4091-9ABF-B967D33EAC3F}"/>
          </ac:picMkLst>
        </pc:picChg>
      </pc:sldChg>
      <pc:sldChg chg="modSp mod">
        <pc:chgData name="Dave Danisi" userId="0d488125ccfa55f5" providerId="LiveId" clId="{7CAE06C9-F84A-4A07-9366-B23CB4316D6E}" dt="2024-03-22T23:54:17.695" v="4362" actId="20577"/>
        <pc:sldMkLst>
          <pc:docMk/>
          <pc:sldMk cId="2924363353" sldId="259"/>
        </pc:sldMkLst>
        <pc:spChg chg="mod">
          <ac:chgData name="Dave Danisi" userId="0d488125ccfa55f5" providerId="LiveId" clId="{7CAE06C9-F84A-4A07-9366-B23CB4316D6E}" dt="2024-03-22T23:54:17.695" v="4362" actId="20577"/>
          <ac:spMkLst>
            <pc:docMk/>
            <pc:sldMk cId="2924363353" sldId="259"/>
            <ac:spMk id="3" creationId="{0CC31931-4847-F763-D4D1-1433E7E0CE49}"/>
          </ac:spMkLst>
        </pc:spChg>
      </pc:sldChg>
      <pc:sldChg chg="modSp mod">
        <pc:chgData name="Dave Danisi" userId="0d488125ccfa55f5" providerId="LiveId" clId="{7CAE06C9-F84A-4A07-9366-B23CB4316D6E}" dt="2024-03-22T22:38:17.998" v="478" actId="20577"/>
        <pc:sldMkLst>
          <pc:docMk/>
          <pc:sldMk cId="2417698126" sldId="262"/>
        </pc:sldMkLst>
        <pc:spChg chg="mod">
          <ac:chgData name="Dave Danisi" userId="0d488125ccfa55f5" providerId="LiveId" clId="{7CAE06C9-F84A-4A07-9366-B23CB4316D6E}" dt="2024-03-22T22:38:17.998" v="478" actId="20577"/>
          <ac:spMkLst>
            <pc:docMk/>
            <pc:sldMk cId="2417698126" sldId="262"/>
            <ac:spMk id="3" creationId="{203A9D90-6288-FF85-A14B-EAAC61E0E9A8}"/>
          </ac:spMkLst>
        </pc:spChg>
      </pc:sldChg>
      <pc:sldChg chg="modSp mod">
        <pc:chgData name="Dave Danisi" userId="0d488125ccfa55f5" providerId="LiveId" clId="{7CAE06C9-F84A-4A07-9366-B23CB4316D6E}" dt="2024-03-22T22:39:53.156" v="619" actId="20577"/>
        <pc:sldMkLst>
          <pc:docMk/>
          <pc:sldMk cId="3912869560" sldId="263"/>
        </pc:sldMkLst>
        <pc:spChg chg="mod">
          <ac:chgData name="Dave Danisi" userId="0d488125ccfa55f5" providerId="LiveId" clId="{7CAE06C9-F84A-4A07-9366-B23CB4316D6E}" dt="2024-03-22T22:39:53.156" v="619" actId="20577"/>
          <ac:spMkLst>
            <pc:docMk/>
            <pc:sldMk cId="3912869560" sldId="263"/>
            <ac:spMk id="3" creationId="{203A9D90-6288-FF85-A14B-EAAC61E0E9A8}"/>
          </ac:spMkLst>
        </pc:spChg>
      </pc:sldChg>
      <pc:sldChg chg="modSp mod">
        <pc:chgData name="Dave Danisi" userId="0d488125ccfa55f5" providerId="LiveId" clId="{7CAE06C9-F84A-4A07-9366-B23CB4316D6E}" dt="2024-03-22T22:42:33.397" v="824" actId="20577"/>
        <pc:sldMkLst>
          <pc:docMk/>
          <pc:sldMk cId="627664966" sldId="264"/>
        </pc:sldMkLst>
        <pc:spChg chg="mod">
          <ac:chgData name="Dave Danisi" userId="0d488125ccfa55f5" providerId="LiveId" clId="{7CAE06C9-F84A-4A07-9366-B23CB4316D6E}" dt="2024-03-22T22:42:33.397" v="824" actId="20577"/>
          <ac:spMkLst>
            <pc:docMk/>
            <pc:sldMk cId="627664966" sldId="264"/>
            <ac:spMk id="3" creationId="{203A9D90-6288-FF85-A14B-EAAC61E0E9A8}"/>
          </ac:spMkLst>
        </pc:spChg>
      </pc:sldChg>
      <pc:sldChg chg="modSp mod">
        <pc:chgData name="Dave Danisi" userId="0d488125ccfa55f5" providerId="LiveId" clId="{7CAE06C9-F84A-4A07-9366-B23CB4316D6E}" dt="2024-03-22T22:44:18.560" v="1012" actId="20577"/>
        <pc:sldMkLst>
          <pc:docMk/>
          <pc:sldMk cId="3985272254" sldId="265"/>
        </pc:sldMkLst>
        <pc:spChg chg="mod">
          <ac:chgData name="Dave Danisi" userId="0d488125ccfa55f5" providerId="LiveId" clId="{7CAE06C9-F84A-4A07-9366-B23CB4316D6E}" dt="2024-03-22T22:44:18.560" v="1012" actId="20577"/>
          <ac:spMkLst>
            <pc:docMk/>
            <pc:sldMk cId="3985272254" sldId="265"/>
            <ac:spMk id="3" creationId="{203A9D90-6288-FF85-A14B-EAAC61E0E9A8}"/>
          </ac:spMkLst>
        </pc:spChg>
      </pc:sldChg>
      <pc:sldChg chg="modSp mod">
        <pc:chgData name="Dave Danisi" userId="0d488125ccfa55f5" providerId="LiveId" clId="{7CAE06C9-F84A-4A07-9366-B23CB4316D6E}" dt="2024-03-22T22:47:03.340" v="1332" actId="20577"/>
        <pc:sldMkLst>
          <pc:docMk/>
          <pc:sldMk cId="4226099158" sldId="266"/>
        </pc:sldMkLst>
        <pc:spChg chg="mod">
          <ac:chgData name="Dave Danisi" userId="0d488125ccfa55f5" providerId="LiveId" clId="{7CAE06C9-F84A-4A07-9366-B23CB4316D6E}" dt="2024-03-22T22:47:03.340" v="1332" actId="20577"/>
          <ac:spMkLst>
            <pc:docMk/>
            <pc:sldMk cId="4226099158" sldId="266"/>
            <ac:spMk id="3" creationId="{203A9D90-6288-FF85-A14B-EAAC61E0E9A8}"/>
          </ac:spMkLst>
        </pc:spChg>
      </pc:sldChg>
      <pc:sldChg chg="modSp mod">
        <pc:chgData name="Dave Danisi" userId="0d488125ccfa55f5" providerId="LiveId" clId="{7CAE06C9-F84A-4A07-9366-B23CB4316D6E}" dt="2024-03-22T22:50:11.817" v="1724" actId="20577"/>
        <pc:sldMkLst>
          <pc:docMk/>
          <pc:sldMk cId="850427537" sldId="267"/>
        </pc:sldMkLst>
        <pc:spChg chg="mod">
          <ac:chgData name="Dave Danisi" userId="0d488125ccfa55f5" providerId="LiveId" clId="{7CAE06C9-F84A-4A07-9366-B23CB4316D6E}" dt="2024-03-22T22:50:11.817" v="1724" actId="20577"/>
          <ac:spMkLst>
            <pc:docMk/>
            <pc:sldMk cId="850427537" sldId="267"/>
            <ac:spMk id="3" creationId="{203A9D90-6288-FF85-A14B-EAAC61E0E9A8}"/>
          </ac:spMkLst>
        </pc:spChg>
      </pc:sldChg>
      <pc:sldChg chg="modSp mod">
        <pc:chgData name="Dave Danisi" userId="0d488125ccfa55f5" providerId="LiveId" clId="{7CAE06C9-F84A-4A07-9366-B23CB4316D6E}" dt="2024-03-22T22:57:00.609" v="2108" actId="20577"/>
        <pc:sldMkLst>
          <pc:docMk/>
          <pc:sldMk cId="3364109993" sldId="268"/>
        </pc:sldMkLst>
        <pc:graphicFrameChg chg="modGraphic">
          <ac:chgData name="Dave Danisi" userId="0d488125ccfa55f5" providerId="LiveId" clId="{7CAE06C9-F84A-4A07-9366-B23CB4316D6E}" dt="2024-03-22T22:57:00.609" v="2108" actId="20577"/>
          <ac:graphicFrameMkLst>
            <pc:docMk/>
            <pc:sldMk cId="3364109993" sldId="268"/>
            <ac:graphicFrameMk id="4" creationId="{BC8B6778-11BB-9A9A-F0BF-8949F85F8237}"/>
          </ac:graphicFrameMkLst>
        </pc:graphicFrameChg>
      </pc:sldChg>
      <pc:sldChg chg="modSp mod">
        <pc:chgData name="Dave Danisi" userId="0d488125ccfa55f5" providerId="LiveId" clId="{7CAE06C9-F84A-4A07-9366-B23CB4316D6E}" dt="2024-03-22T23:56:02.943" v="4598" actId="20577"/>
        <pc:sldMkLst>
          <pc:docMk/>
          <pc:sldMk cId="3799370086" sldId="269"/>
        </pc:sldMkLst>
        <pc:spChg chg="mod">
          <ac:chgData name="Dave Danisi" userId="0d488125ccfa55f5" providerId="LiveId" clId="{7CAE06C9-F84A-4A07-9366-B23CB4316D6E}" dt="2024-03-22T23:56:02.943" v="4598" actId="20577"/>
          <ac:spMkLst>
            <pc:docMk/>
            <pc:sldMk cId="3799370086" sldId="269"/>
            <ac:spMk id="3" creationId="{203A9D90-6288-FF85-A14B-EAAC61E0E9A8}"/>
          </ac:spMkLst>
        </pc:spChg>
      </pc:sldChg>
      <pc:sldChg chg="addSp modSp mod">
        <pc:chgData name="Dave Danisi" userId="0d488125ccfa55f5" providerId="LiveId" clId="{7CAE06C9-F84A-4A07-9366-B23CB4316D6E}" dt="2024-03-22T23:50:54.554" v="4006" actId="20577"/>
        <pc:sldMkLst>
          <pc:docMk/>
          <pc:sldMk cId="3887641486" sldId="270"/>
        </pc:sldMkLst>
        <pc:spChg chg="mod">
          <ac:chgData name="Dave Danisi" userId="0d488125ccfa55f5" providerId="LiveId" clId="{7CAE06C9-F84A-4A07-9366-B23CB4316D6E}" dt="2024-03-22T23:50:54.554" v="4006" actId="20577"/>
          <ac:spMkLst>
            <pc:docMk/>
            <pc:sldMk cId="3887641486" sldId="270"/>
            <ac:spMk id="3" creationId="{0CC31931-4847-F763-D4D1-1433E7E0CE49}"/>
          </ac:spMkLst>
        </pc:spChg>
        <pc:graphicFrameChg chg="add mod">
          <ac:chgData name="Dave Danisi" userId="0d488125ccfa55f5" providerId="LiveId" clId="{7CAE06C9-F84A-4A07-9366-B23CB4316D6E}" dt="2024-03-22T23:46:19.510" v="3663" actId="1076"/>
          <ac:graphicFrameMkLst>
            <pc:docMk/>
            <pc:sldMk cId="3887641486" sldId="270"/>
            <ac:graphicFrameMk id="4" creationId="{07822A8C-D994-8891-3677-45E52D37FCE2}"/>
          </ac:graphicFrameMkLst>
        </pc:graphicFrameChg>
        <pc:picChg chg="mod">
          <ac:chgData name="Dave Danisi" userId="0d488125ccfa55f5" providerId="LiveId" clId="{7CAE06C9-F84A-4A07-9366-B23CB4316D6E}" dt="2024-03-22T23:46:28.047" v="3666" actId="14100"/>
          <ac:picMkLst>
            <pc:docMk/>
            <pc:sldMk cId="3887641486" sldId="270"/>
            <ac:picMk id="10" creationId="{C3022619-ABD1-BF3C-F7D9-E56C642C5D22}"/>
          </ac:picMkLst>
        </pc:picChg>
      </pc:sldChg>
      <pc:sldChg chg="addSp modSp mod">
        <pc:chgData name="Dave Danisi" userId="0d488125ccfa55f5" providerId="LiveId" clId="{7CAE06C9-F84A-4A07-9366-B23CB4316D6E}" dt="2024-03-22T23:44:47.160" v="3660" actId="20577"/>
        <pc:sldMkLst>
          <pc:docMk/>
          <pc:sldMk cId="1306592365" sldId="271"/>
        </pc:sldMkLst>
        <pc:spChg chg="mod">
          <ac:chgData name="Dave Danisi" userId="0d488125ccfa55f5" providerId="LiveId" clId="{7CAE06C9-F84A-4A07-9366-B23CB4316D6E}" dt="2024-03-22T23:44:47.160" v="3660" actId="20577"/>
          <ac:spMkLst>
            <pc:docMk/>
            <pc:sldMk cId="1306592365" sldId="271"/>
            <ac:spMk id="3" creationId="{0CC31931-4847-F763-D4D1-1433E7E0CE49}"/>
          </ac:spMkLst>
        </pc:spChg>
        <pc:picChg chg="add mod">
          <ac:chgData name="Dave Danisi" userId="0d488125ccfa55f5" providerId="LiveId" clId="{7CAE06C9-F84A-4A07-9366-B23CB4316D6E}" dt="2024-03-22T23:41:45.290" v="3476" actId="14100"/>
          <ac:picMkLst>
            <pc:docMk/>
            <pc:sldMk cId="1306592365" sldId="271"/>
            <ac:picMk id="4" creationId="{40467B75-C9EA-0B6A-20AE-4AEB6917097B}"/>
          </ac:picMkLst>
        </pc:picChg>
        <pc:picChg chg="mod">
          <ac:chgData name="Dave Danisi" userId="0d488125ccfa55f5" providerId="LiveId" clId="{7CAE06C9-F84A-4A07-9366-B23CB4316D6E}" dt="2024-03-22T23:41:16.588" v="3472" actId="1076"/>
          <ac:picMkLst>
            <pc:docMk/>
            <pc:sldMk cId="1306592365" sldId="271"/>
            <ac:picMk id="6" creationId="{C2A3775D-51A5-D12F-8A3D-32A5B63F1D82}"/>
          </ac:picMkLst>
        </pc:picChg>
      </pc:sldChg>
      <pc:sldChg chg="addSp modSp mod">
        <pc:chgData name="Dave Danisi" userId="0d488125ccfa55f5" providerId="LiveId" clId="{7CAE06C9-F84A-4A07-9366-B23CB4316D6E}" dt="2024-03-22T23:34:40.444" v="3122" actId="20577"/>
        <pc:sldMkLst>
          <pc:docMk/>
          <pc:sldMk cId="1901477980" sldId="272"/>
        </pc:sldMkLst>
        <pc:spChg chg="mod">
          <ac:chgData name="Dave Danisi" userId="0d488125ccfa55f5" providerId="LiveId" clId="{7CAE06C9-F84A-4A07-9366-B23CB4316D6E}" dt="2024-03-22T23:34:40.444" v="3122" actId="20577"/>
          <ac:spMkLst>
            <pc:docMk/>
            <pc:sldMk cId="1901477980" sldId="272"/>
            <ac:spMk id="3" creationId="{0CC31931-4847-F763-D4D1-1433E7E0CE49}"/>
          </ac:spMkLst>
        </pc:spChg>
        <pc:graphicFrameChg chg="add mod">
          <ac:chgData name="Dave Danisi" userId="0d488125ccfa55f5" providerId="LiveId" clId="{7CAE06C9-F84A-4A07-9366-B23CB4316D6E}" dt="2024-03-22T23:29:00.948" v="2928" actId="14100"/>
          <ac:graphicFrameMkLst>
            <pc:docMk/>
            <pc:sldMk cId="1901477980" sldId="272"/>
            <ac:graphicFrameMk id="4" creationId="{4698935F-5F60-1367-7117-F4E9CA39FC07}"/>
          </ac:graphicFrameMkLst>
        </pc:graphicFrameChg>
        <pc:picChg chg="mod">
          <ac:chgData name="Dave Danisi" userId="0d488125ccfa55f5" providerId="LiveId" clId="{7CAE06C9-F84A-4A07-9366-B23CB4316D6E}" dt="2024-03-22T23:29:41.159" v="2929" actId="1076"/>
          <ac:picMkLst>
            <pc:docMk/>
            <pc:sldMk cId="1901477980" sldId="272"/>
            <ac:picMk id="6" creationId="{D4C80DC3-BDC2-5C76-B2D1-6B01142DEC0F}"/>
          </ac:picMkLst>
        </pc:picChg>
      </pc:sldChg>
      <pc:sldChg chg="addSp modSp mod">
        <pc:chgData name="Dave Danisi" userId="0d488125ccfa55f5" providerId="LiveId" clId="{7CAE06C9-F84A-4A07-9366-B23CB4316D6E}" dt="2024-03-22T23:24:59.311" v="2916" actId="20577"/>
        <pc:sldMkLst>
          <pc:docMk/>
          <pc:sldMk cId="3333452679" sldId="273"/>
        </pc:sldMkLst>
        <pc:spChg chg="mod">
          <ac:chgData name="Dave Danisi" userId="0d488125ccfa55f5" providerId="LiveId" clId="{7CAE06C9-F84A-4A07-9366-B23CB4316D6E}" dt="2024-03-22T23:24:59.311" v="2916" actId="20577"/>
          <ac:spMkLst>
            <pc:docMk/>
            <pc:sldMk cId="3333452679" sldId="273"/>
            <ac:spMk id="3" creationId="{0CC31931-4847-F763-D4D1-1433E7E0CE49}"/>
          </ac:spMkLst>
        </pc:spChg>
        <pc:graphicFrameChg chg="add mod">
          <ac:chgData name="Dave Danisi" userId="0d488125ccfa55f5" providerId="LiveId" clId="{7CAE06C9-F84A-4A07-9366-B23CB4316D6E}" dt="2024-03-22T23:21:11.604" v="2617" actId="1076"/>
          <ac:graphicFrameMkLst>
            <pc:docMk/>
            <pc:sldMk cId="3333452679" sldId="273"/>
            <ac:graphicFrameMk id="4" creationId="{0D65A020-4B87-1F75-296B-1FABB0110D60}"/>
          </ac:graphicFrameMkLst>
        </pc:graphicFrameChg>
        <pc:picChg chg="mod">
          <ac:chgData name="Dave Danisi" userId="0d488125ccfa55f5" providerId="LiveId" clId="{7CAE06C9-F84A-4A07-9366-B23CB4316D6E}" dt="2024-03-22T23:21:06.959" v="2616" actId="1076"/>
          <ac:picMkLst>
            <pc:docMk/>
            <pc:sldMk cId="3333452679" sldId="273"/>
            <ac:picMk id="6" creationId="{681EB027-545B-A4F6-0B0F-100EA5E6CAB4}"/>
          </ac:picMkLst>
        </pc:pic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https://d.docs.live.net/0d488125ccfa55f5/Desktop/RO%20Analysis%20by%20Tech.xlsm"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i="0" u="none" strike="noStrike" baseline="0">
                <a:solidFill>
                  <a:srgbClr val="000000"/>
                </a:solidFill>
                <a:latin typeface="Arial"/>
                <a:ea typeface="Arial"/>
                <a:cs typeface="Arial"/>
              </a:defRPr>
            </a:pPr>
            <a:r>
              <a:rPr lang="en-US"/>
              <a:t>Labor Mix</a:t>
            </a:r>
          </a:p>
        </c:rich>
      </c:tx>
      <c:layout>
        <c:manualLayout>
          <c:xMode val="edge"/>
          <c:yMode val="edge"/>
          <c:x val="0.5948122576854501"/>
          <c:y val="1.1999176387892902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7A7C-4316-8172-67AEB1996D7B}"/>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7A7C-4316-8172-67AEB1996D7B}"/>
              </c:ext>
            </c:extLst>
          </c:dPt>
          <c:cat>
            <c:strRef>
              <c:f>'[RO Analysis by Tech.xlsm]Summary Report'!$J$20:$J$22</c:f>
              <c:strCache>
                <c:ptCount val="3"/>
                <c:pt idx="0">
                  <c:v>Percent Competitive</c:v>
                </c:pt>
                <c:pt idx="1">
                  <c:v>Percent Maintenance </c:v>
                </c:pt>
                <c:pt idx="2">
                  <c:v>Percent Repair </c:v>
                </c:pt>
              </c:strCache>
            </c:strRef>
          </c:cat>
          <c:val>
            <c:numRef>
              <c:f>'[RO Analysis by Tech.xlsm]Summary Report'!$I$20:$I$22</c:f>
              <c:numCache>
                <c:formatCode>0.00%</c:formatCode>
                <c:ptCount val="3"/>
                <c:pt idx="0">
                  <c:v>0.45077034979832037</c:v>
                </c:pt>
                <c:pt idx="1">
                  <c:v>0.26648151821728494</c:v>
                </c:pt>
                <c:pt idx="2">
                  <c:v>0.28274813198439469</c:v>
                </c:pt>
              </c:numCache>
            </c:numRef>
          </c:val>
          <c:extLst>
            <c:ext xmlns:c16="http://schemas.microsoft.com/office/drawing/2014/chart" uri="{C3380CC4-5D6E-409C-BE32-E72D297353CC}">
              <c16:uniqueId val="{00000004-7A7C-4316-8172-67AEB1996D7B}"/>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3/22/2024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Excel_Macro-Enabled_Worksheet.xlsm"/><Relationship Id="rId2" Type="http://schemas.openxmlformats.org/officeDocument/2006/relationships/image" Target="../media/image1.png"/><Relationship Id="rId1" Type="http://schemas.openxmlformats.org/officeDocument/2006/relationships/slideLayout" Target="../slideLayouts/slideLayout5.x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Excel_Macro-Enabled_Worksheet1.xlsm"/><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Excel_Macro-Enabled_Worksheet2.xlsm"/><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Excel_Macro-Enabled_Worksheet3.xlsm"/><Relationship Id="rId2" Type="http://schemas.openxmlformats.org/officeDocument/2006/relationships/chart" Target="../charts/chart1.xml"/><Relationship Id="rId1" Type="http://schemas.openxmlformats.org/officeDocument/2006/relationships/slideLayout" Target="../slideLayouts/slideLayout4.xml"/><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050833"/>
            <a:ext cx="7766936" cy="1646302"/>
          </a:xfrm>
        </p:spPr>
        <p:txBody>
          <a:bodyPr>
            <a:normAutofit fontScale="92500" lnSpcReduction="10000"/>
          </a:bodyPr>
          <a:lstStyle/>
          <a:p>
            <a:pPr algn="ctr"/>
            <a:r>
              <a:rPr lang="en-US" sz="3200" dirty="0"/>
              <a:t>Dave Danisi</a:t>
            </a:r>
          </a:p>
          <a:p>
            <a:pPr algn="ctr"/>
            <a:r>
              <a:rPr lang="en-US" sz="3200" dirty="0"/>
              <a:t>First Team Subaru Norfolk</a:t>
            </a:r>
          </a:p>
          <a:p>
            <a:pPr algn="ctr"/>
            <a:r>
              <a:rPr lang="en-US" sz="3200" dirty="0"/>
              <a:t>N436</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1. Pre-write appointments day before.</a:t>
            </a:r>
          </a:p>
          <a:p>
            <a:r>
              <a:rPr lang="en-US" dirty="0"/>
              <a:t>2. Clean the lane consistently.</a:t>
            </a:r>
          </a:p>
          <a:p>
            <a:r>
              <a:rPr lang="en-US" dirty="0"/>
              <a:t>3. More parking.</a:t>
            </a:r>
          </a:p>
          <a:p>
            <a:r>
              <a:rPr lang="en-US" dirty="0"/>
              <a:t>4. Advisor training. Lack of upsells. 1 line RO’s.</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812246" y="1930401"/>
            <a:ext cx="8596668" cy="4318000"/>
          </a:xfrm>
        </p:spPr>
        <p:txBody>
          <a:bodyPr/>
          <a:lstStyle/>
          <a:p>
            <a:r>
              <a:rPr lang="en-US" dirty="0"/>
              <a:t>Threats</a:t>
            </a:r>
          </a:p>
          <a:p>
            <a:endParaRPr lang="en-US" dirty="0"/>
          </a:p>
          <a:p>
            <a:r>
              <a:rPr lang="en-US" dirty="0"/>
              <a:t>1. Water is always in the service lane. (Slip hazard)</a:t>
            </a:r>
          </a:p>
          <a:p>
            <a:r>
              <a:rPr lang="en-US" dirty="0"/>
              <a:t>2. Cramped waiting area.</a:t>
            </a:r>
          </a:p>
          <a:p>
            <a:r>
              <a:rPr lang="en-US" dirty="0"/>
              <a:t>3. Parking lot is tight and hard to find.</a:t>
            </a:r>
          </a:p>
          <a:p>
            <a:r>
              <a:rPr lang="en-US" dirty="0"/>
              <a:t>4. Advisors not recommending everything suggested.</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1. Sell more tires and alignments.</a:t>
            </a:r>
          </a:p>
          <a:p>
            <a:r>
              <a:rPr lang="en-US" dirty="0"/>
              <a:t>2. Less 1 Line RO’s.</a:t>
            </a:r>
          </a:p>
          <a:p>
            <a:r>
              <a:rPr lang="en-US" dirty="0"/>
              <a:t>3. Improve flow of shop and scheduling.</a:t>
            </a:r>
          </a:p>
          <a:p>
            <a:r>
              <a:rPr lang="en-US" dirty="0"/>
              <a:t>4. Improve maintenance sales.</a:t>
            </a:r>
          </a:p>
          <a:p>
            <a:r>
              <a:rPr lang="en-US" dirty="0"/>
              <a:t>5. Improve tech productivity, efficiency and proficiency.</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1"/>
            <a:ext cx="8986412" cy="4515696"/>
          </a:xfrm>
        </p:spPr>
        <p:txBody>
          <a:bodyPr/>
          <a:lstStyle/>
          <a:p>
            <a:r>
              <a:rPr lang="en-US" dirty="0"/>
              <a:t>Strategies</a:t>
            </a:r>
          </a:p>
          <a:p>
            <a:r>
              <a:rPr lang="en-US" dirty="0"/>
              <a:t>1. Train all Advisors to be tire experts.</a:t>
            </a:r>
          </a:p>
          <a:p>
            <a:r>
              <a:rPr lang="en-US" dirty="0"/>
              <a:t>2. Do advisor walk around (pop hood) on every car with customer upon arrival.</a:t>
            </a:r>
          </a:p>
          <a:p>
            <a:r>
              <a:rPr lang="en-US" dirty="0"/>
              <a:t>3. Pull history prior to appointment arrivals.</a:t>
            </a:r>
          </a:p>
          <a:p>
            <a:r>
              <a:rPr lang="en-US" dirty="0"/>
              <a:t>4. Make rec’s off of history and prior declined work.</a:t>
            </a:r>
          </a:p>
          <a:p>
            <a:r>
              <a:rPr lang="en-US" dirty="0"/>
              <a:t>5. Work with the BDC to create appointments more spread out.</a:t>
            </a:r>
          </a:p>
          <a:p>
            <a:r>
              <a:rPr lang="en-US" dirty="0"/>
              <a:t>6. Post ours/competitors prices.</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95101" y="2040667"/>
            <a:ext cx="8596668" cy="3880773"/>
          </a:xfrm>
        </p:spPr>
        <p:txBody>
          <a:bodyPr/>
          <a:lstStyle/>
          <a:p>
            <a:r>
              <a:rPr lang="en-US" dirty="0"/>
              <a:t>Tactics</a:t>
            </a:r>
          </a:p>
          <a:p>
            <a:r>
              <a:rPr lang="en-US" dirty="0"/>
              <a:t>1. Stagger lunches to account for busy times.</a:t>
            </a:r>
          </a:p>
          <a:p>
            <a:r>
              <a:rPr lang="en-US" dirty="0"/>
              <a:t>2. Have product reps conduct trainings with advisors.</a:t>
            </a:r>
          </a:p>
          <a:p>
            <a:r>
              <a:rPr lang="en-US" dirty="0"/>
              <a:t>3. Have top salespeople train parts on phone sales.</a:t>
            </a:r>
          </a:p>
          <a:p>
            <a:r>
              <a:rPr lang="en-US" dirty="0"/>
              <a:t>4. Hold advisors and techs to 100% video MPI’s sent to customers.</a:t>
            </a:r>
          </a:p>
          <a:p>
            <a:r>
              <a:rPr lang="en-US" dirty="0"/>
              <a:t>5. Have alignment, flushes and tire sale competitions with spiffs.</a:t>
            </a:r>
          </a:p>
          <a:p>
            <a:r>
              <a:rPr lang="en-US" dirty="0"/>
              <a:t>6. Tech spiff for best video.</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734246800"/>
              </p:ext>
            </p:extLst>
          </p:nvPr>
        </p:nvGraphicFramePr>
        <p:xfrm>
          <a:off x="677334" y="1818624"/>
          <a:ext cx="9132492" cy="482033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Daily Service Meeting</a:t>
                      </a:r>
                    </a:p>
                  </a:txBody>
                  <a:tcPr/>
                </a:tc>
                <a:tc>
                  <a:txBody>
                    <a:bodyPr/>
                    <a:lstStyle/>
                    <a:p>
                      <a:r>
                        <a:rPr lang="en-US" dirty="0"/>
                        <a:t>GM/Service </a:t>
                      </a:r>
                      <a:r>
                        <a:rPr lang="en-US" dirty="0" err="1"/>
                        <a:t>Mgr</a:t>
                      </a:r>
                      <a:endParaRPr lang="en-US" dirty="0"/>
                    </a:p>
                  </a:txBody>
                  <a:tcPr/>
                </a:tc>
                <a:tc>
                  <a:txBody>
                    <a:bodyPr/>
                    <a:lstStyle/>
                    <a:p>
                      <a:r>
                        <a:rPr lang="en-US" dirty="0"/>
                        <a:t>Daily</a:t>
                      </a:r>
                    </a:p>
                  </a:txBody>
                  <a:tcPr/>
                </a:tc>
                <a:extLst>
                  <a:ext uri="{0D108BD9-81ED-4DB2-BD59-A6C34878D82A}">
                    <a16:rowId xmlns:a16="http://schemas.microsoft.com/office/drawing/2014/main" val="2400365483"/>
                  </a:ext>
                </a:extLst>
              </a:tr>
              <a:tr h="565004">
                <a:tc>
                  <a:txBody>
                    <a:bodyPr/>
                    <a:lstStyle/>
                    <a:p>
                      <a:r>
                        <a:rPr lang="en-US" dirty="0"/>
                        <a:t>Advisors greet at car</a:t>
                      </a:r>
                    </a:p>
                  </a:txBody>
                  <a:tcPr/>
                </a:tc>
                <a:tc>
                  <a:txBody>
                    <a:bodyPr/>
                    <a:lstStyle/>
                    <a:p>
                      <a:r>
                        <a:rPr lang="en-US" dirty="0"/>
                        <a:t>Advisors, Service </a:t>
                      </a:r>
                      <a:r>
                        <a:rPr lang="en-US" dirty="0" err="1"/>
                        <a:t>Mgr</a:t>
                      </a:r>
                      <a:endParaRPr lang="en-US" dirty="0"/>
                    </a:p>
                  </a:txBody>
                  <a:tcPr/>
                </a:tc>
                <a:tc>
                  <a:txBody>
                    <a:bodyPr/>
                    <a:lstStyle/>
                    <a:p>
                      <a:r>
                        <a:rPr lang="en-US" dirty="0"/>
                        <a:t>Daily</a:t>
                      </a:r>
                    </a:p>
                  </a:txBody>
                  <a:tcPr/>
                </a:tc>
                <a:extLst>
                  <a:ext uri="{0D108BD9-81ED-4DB2-BD59-A6C34878D82A}">
                    <a16:rowId xmlns:a16="http://schemas.microsoft.com/office/drawing/2014/main" val="107845787"/>
                  </a:ext>
                </a:extLst>
              </a:tr>
              <a:tr h="565004">
                <a:tc>
                  <a:txBody>
                    <a:bodyPr/>
                    <a:lstStyle/>
                    <a:p>
                      <a:r>
                        <a:rPr lang="en-US" dirty="0"/>
                        <a:t>Make Saturdays Hawaiian shirt day.</a:t>
                      </a:r>
                    </a:p>
                  </a:txBody>
                  <a:tcPr/>
                </a:tc>
                <a:tc>
                  <a:txBody>
                    <a:bodyPr/>
                    <a:lstStyle/>
                    <a:p>
                      <a:r>
                        <a:rPr lang="en-US" dirty="0"/>
                        <a:t>Service Manager</a:t>
                      </a:r>
                    </a:p>
                  </a:txBody>
                  <a:tcPr/>
                </a:tc>
                <a:tc>
                  <a:txBody>
                    <a:bodyPr/>
                    <a:lstStyle/>
                    <a:p>
                      <a:r>
                        <a:rPr lang="en-US" dirty="0"/>
                        <a:t>April 1, 2024</a:t>
                      </a:r>
                    </a:p>
                  </a:txBody>
                  <a:tcPr/>
                </a:tc>
                <a:extLst>
                  <a:ext uri="{0D108BD9-81ED-4DB2-BD59-A6C34878D82A}">
                    <a16:rowId xmlns:a16="http://schemas.microsoft.com/office/drawing/2014/main" val="1530126605"/>
                  </a:ext>
                </a:extLst>
              </a:tr>
              <a:tr h="565004">
                <a:tc>
                  <a:txBody>
                    <a:bodyPr/>
                    <a:lstStyle/>
                    <a:p>
                      <a:r>
                        <a:rPr lang="en-US" dirty="0"/>
                        <a:t>Weekly Advisor competition spiffs</a:t>
                      </a:r>
                    </a:p>
                  </a:txBody>
                  <a:tcPr/>
                </a:tc>
                <a:tc>
                  <a:txBody>
                    <a:bodyPr/>
                    <a:lstStyle/>
                    <a:p>
                      <a:r>
                        <a:rPr lang="en-US" dirty="0"/>
                        <a:t>Service Manager</a:t>
                      </a:r>
                    </a:p>
                  </a:txBody>
                  <a:tcPr/>
                </a:tc>
                <a:tc>
                  <a:txBody>
                    <a:bodyPr/>
                    <a:lstStyle/>
                    <a:p>
                      <a:r>
                        <a:rPr lang="en-US" dirty="0"/>
                        <a:t>April 1, 2024</a:t>
                      </a:r>
                    </a:p>
                  </a:txBody>
                  <a:tcPr/>
                </a:tc>
                <a:extLst>
                  <a:ext uri="{0D108BD9-81ED-4DB2-BD59-A6C34878D82A}">
                    <a16:rowId xmlns:a16="http://schemas.microsoft.com/office/drawing/2014/main" val="1950345431"/>
                  </a:ext>
                </a:extLst>
              </a:tr>
              <a:tr h="565004">
                <a:tc>
                  <a:txBody>
                    <a:bodyPr/>
                    <a:lstStyle/>
                    <a:p>
                      <a:r>
                        <a:rPr lang="en-US" dirty="0"/>
                        <a:t>Build Service Menus</a:t>
                      </a:r>
                    </a:p>
                  </a:txBody>
                  <a:tcPr/>
                </a:tc>
                <a:tc>
                  <a:txBody>
                    <a:bodyPr/>
                    <a:lstStyle/>
                    <a:p>
                      <a:r>
                        <a:rPr lang="en-US" dirty="0"/>
                        <a:t>GM, Service </a:t>
                      </a:r>
                      <a:r>
                        <a:rPr lang="en-US" dirty="0" err="1"/>
                        <a:t>Mgr</a:t>
                      </a:r>
                      <a:endParaRPr lang="en-US" dirty="0"/>
                    </a:p>
                  </a:txBody>
                  <a:tcPr/>
                </a:tc>
                <a:tc>
                  <a:txBody>
                    <a:bodyPr/>
                    <a:lstStyle/>
                    <a:p>
                      <a:r>
                        <a:rPr lang="en-US" dirty="0"/>
                        <a:t>June 1, 2024</a:t>
                      </a:r>
                    </a:p>
                  </a:txBody>
                  <a:tcPr/>
                </a:tc>
                <a:extLst>
                  <a:ext uri="{0D108BD9-81ED-4DB2-BD59-A6C34878D82A}">
                    <a16:rowId xmlns:a16="http://schemas.microsoft.com/office/drawing/2014/main" val="1960891333"/>
                  </a:ext>
                </a:extLst>
              </a:tr>
              <a:tr h="565004">
                <a:tc>
                  <a:txBody>
                    <a:bodyPr/>
                    <a:lstStyle/>
                    <a:p>
                      <a:r>
                        <a:rPr lang="en-US" dirty="0"/>
                        <a:t>Phone deliveries for after hour pick ups.</a:t>
                      </a:r>
                    </a:p>
                  </a:txBody>
                  <a:tcPr/>
                </a:tc>
                <a:tc>
                  <a:txBody>
                    <a:bodyPr/>
                    <a:lstStyle/>
                    <a:p>
                      <a:r>
                        <a:rPr lang="en-US" dirty="0"/>
                        <a:t>Advisors, Service </a:t>
                      </a:r>
                      <a:r>
                        <a:rPr lang="en-US" dirty="0" err="1"/>
                        <a:t>Mgr</a:t>
                      </a:r>
                      <a:endParaRPr lang="en-US" dirty="0"/>
                    </a:p>
                  </a:txBody>
                  <a:tcPr/>
                </a:tc>
                <a:tc>
                  <a:txBody>
                    <a:bodyPr/>
                    <a:lstStyle/>
                    <a:p>
                      <a:r>
                        <a:rPr lang="en-US" dirty="0"/>
                        <a:t>Daily</a:t>
                      </a:r>
                    </a:p>
                  </a:txBody>
                  <a:tcPr/>
                </a:tc>
                <a:extLst>
                  <a:ext uri="{0D108BD9-81ED-4DB2-BD59-A6C34878D82A}">
                    <a16:rowId xmlns:a16="http://schemas.microsoft.com/office/drawing/2014/main" val="4137224325"/>
                  </a:ext>
                </a:extLst>
              </a:tr>
              <a:tr h="565004">
                <a:tc>
                  <a:txBody>
                    <a:bodyPr/>
                    <a:lstStyle/>
                    <a:p>
                      <a:r>
                        <a:rPr lang="en-US" dirty="0"/>
                        <a:t>Customer updates 10,2,4</a:t>
                      </a:r>
                    </a:p>
                  </a:txBody>
                  <a:tcPr/>
                </a:tc>
                <a:tc>
                  <a:txBody>
                    <a:bodyPr/>
                    <a:lstStyle/>
                    <a:p>
                      <a:r>
                        <a:rPr lang="en-US" dirty="0"/>
                        <a:t>Advisors, Service </a:t>
                      </a:r>
                      <a:r>
                        <a:rPr lang="en-US" dirty="0" err="1"/>
                        <a:t>Mgr</a:t>
                      </a:r>
                      <a:endParaRPr lang="en-US" dirty="0"/>
                    </a:p>
                  </a:txBody>
                  <a:tcPr/>
                </a:tc>
                <a:tc>
                  <a:txBody>
                    <a:bodyPr/>
                    <a:lstStyle/>
                    <a:p>
                      <a:r>
                        <a:rPr lang="en-US"/>
                        <a:t>Daily</a:t>
                      </a:r>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06490" y="1240971"/>
            <a:ext cx="8667512" cy="5495731"/>
          </a:xfrm>
        </p:spPr>
        <p:txBody>
          <a:bodyPr/>
          <a:lstStyle/>
          <a:p>
            <a:r>
              <a:rPr lang="en-US" dirty="0"/>
              <a:t>Synopsis</a:t>
            </a:r>
          </a:p>
          <a:p>
            <a:r>
              <a:rPr lang="en-US" dirty="0"/>
              <a:t>To achieve our goal of increasing hours per RO by .3 to 1.64 by June 1, 2024 we will have to drastically reduce 1 Line RO’s from 72%. We will focus on Advisor Training daily with spiffs for production being added. This will also help with Technicians being more productive and hours increasing. 100% MPI video’s will be mandated. We are ordering a Tire Display Rack for the service drive with Good, Better and Best options. We are also going to start a partnership with the local hospital offing to pick up and drop off their employees vehicles when serviced.</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Weekly blasts to customer base, Weekly sales on the website. </a:t>
            </a:r>
          </a:p>
          <a:p>
            <a:r>
              <a:rPr lang="en-US" sz="1800" b="0" i="0" u="none" strike="noStrike" baseline="0" dirty="0">
                <a:solidFill>
                  <a:srgbClr val="221E1F"/>
                </a:solidFill>
                <a:latin typeface="Calibri" panose="020F0502020204030204" pitchFamily="34" charset="0"/>
              </a:rPr>
              <a:t>Goals for improvement: Better tire display (Good, Better, Best), work with making a partnership with local Hospital. </a:t>
            </a:r>
          </a:p>
          <a:p>
            <a:r>
              <a:rPr lang="en-US" sz="1800" b="0" i="0" u="none" strike="noStrike" baseline="0" dirty="0">
                <a:solidFill>
                  <a:srgbClr val="221E1F"/>
                </a:solidFill>
                <a:latin typeface="Calibri" panose="020F0502020204030204" pitchFamily="34" charset="0"/>
              </a:rPr>
              <a:t>Plans to achieve your goals: Purchase Tire Rack Display for the service drive. Meet with Hospital Coordinators. </a:t>
            </a:r>
          </a:p>
          <a:p>
            <a:r>
              <a:rPr lang="en-US" sz="1800" b="0" i="0" u="none" strike="noStrike" baseline="0" dirty="0">
                <a:solidFill>
                  <a:srgbClr val="221E1F"/>
                </a:solidFill>
                <a:latin typeface="Calibri" panose="020F0502020204030204" pitchFamily="34" charset="0"/>
              </a:rPr>
              <a:t>Plans to evaluate your changes: Parts Manager to order and keep display fresh.</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Customer pay is 62% of Sales Contribution.</a:t>
            </a:r>
          </a:p>
          <a:p>
            <a:r>
              <a:rPr lang="en-US" sz="1800" b="0" i="0" u="none" strike="noStrike" baseline="0" dirty="0">
                <a:solidFill>
                  <a:srgbClr val="221E1F"/>
                </a:solidFill>
                <a:latin typeface="Calibri" panose="020F0502020204030204" pitchFamily="34" charset="0"/>
              </a:rPr>
              <a:t>Goals for improvement: Internal is the lowest Gross as percentage of Sales.</a:t>
            </a:r>
          </a:p>
          <a:p>
            <a:r>
              <a:rPr lang="en-US" sz="1800" b="0" i="0" u="none" strike="noStrike" baseline="0" dirty="0">
                <a:solidFill>
                  <a:srgbClr val="221E1F"/>
                </a:solidFill>
                <a:latin typeface="Calibri" panose="020F0502020204030204" pitchFamily="34" charset="0"/>
              </a:rPr>
              <a:t>Plans to achieve your goals: Stop discounting internal. Only the GM can authorize any discounts/We Owes. </a:t>
            </a:r>
          </a:p>
          <a:p>
            <a:r>
              <a:rPr lang="en-US" sz="1800" b="0" i="0" u="none" strike="noStrike" baseline="0" dirty="0">
                <a:solidFill>
                  <a:srgbClr val="221E1F"/>
                </a:solidFill>
                <a:latin typeface="Calibri" panose="020F0502020204030204" pitchFamily="34" charset="0"/>
              </a:rPr>
              <a:t>Plans to evaluate your changes. Any advisor who discounts or accepts a We-owe not authorized by GM will be written up and then terminated if done again.</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8188477" y="4777272"/>
            <a:ext cx="3467622" cy="1881977"/>
          </a:xfrm>
        </p:spPr>
      </p:pic>
      <p:graphicFrame>
        <p:nvGraphicFramePr>
          <p:cNvPr id="4" name="Object 3">
            <a:extLst>
              <a:ext uri="{FF2B5EF4-FFF2-40B4-BE49-F238E27FC236}">
                <a16:creationId xmlns:a16="http://schemas.microsoft.com/office/drawing/2014/main" id="{07822A8C-D994-8891-3677-45E52D37FCE2}"/>
              </a:ext>
            </a:extLst>
          </p:cNvPr>
          <p:cNvGraphicFramePr>
            <a:graphicFrameLocks noChangeAspect="1"/>
          </p:cNvGraphicFramePr>
          <p:nvPr>
            <p:extLst>
              <p:ext uri="{D42A27DB-BD31-4B8C-83A1-F6EECF244321}">
                <p14:modId xmlns:p14="http://schemas.microsoft.com/office/powerpoint/2010/main" val="4293175486"/>
              </p:ext>
            </p:extLst>
          </p:nvPr>
        </p:nvGraphicFramePr>
        <p:xfrm>
          <a:off x="5746879" y="404068"/>
          <a:ext cx="5867400" cy="2614613"/>
        </p:xfrm>
        <a:graphic>
          <a:graphicData uri="http://schemas.openxmlformats.org/presentationml/2006/ole">
            <mc:AlternateContent xmlns:mc="http://schemas.openxmlformats.org/markup-compatibility/2006">
              <mc:Choice xmlns:v="urn:schemas-microsoft-com:vml" Requires="v">
                <p:oleObj name="Macro-Enabled Worksheet" r:id="rId3" imgW="5867471" imgH="2613857" progId="Excel.SheetMacroEnabled.12">
                  <p:embed/>
                </p:oleObj>
              </mc:Choice>
              <mc:Fallback>
                <p:oleObj name="Macro-Enabled Worksheet" r:id="rId3" imgW="5867471" imgH="2613857" progId="Excel.SheetMacroEnabled.12">
                  <p:embed/>
                  <p:pic>
                    <p:nvPicPr>
                      <p:cNvPr id="4" name="Object 3">
                        <a:extLst>
                          <a:ext uri="{FF2B5EF4-FFF2-40B4-BE49-F238E27FC236}">
                            <a16:creationId xmlns:a16="http://schemas.microsoft.com/office/drawing/2014/main" id="{07822A8C-D994-8891-3677-45E52D37FCE2}"/>
                          </a:ext>
                        </a:extLst>
                      </p:cNvPr>
                      <p:cNvPicPr/>
                      <p:nvPr/>
                    </p:nvPicPr>
                    <p:blipFill>
                      <a:blip r:embed="rId4"/>
                      <a:stretch>
                        <a:fillRect/>
                      </a:stretch>
                    </p:blipFill>
                    <p:spPr>
                      <a:xfrm>
                        <a:off x="5746879" y="404068"/>
                        <a:ext cx="5867400" cy="2614613"/>
                      </a:xfrm>
                      <a:prstGeom prst="rect">
                        <a:avLst/>
                      </a:prstGeom>
                    </p:spPr>
                  </p:pic>
                </p:oleObj>
              </mc:Fallback>
            </mc:AlternateContent>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Currently the Departments Gross is less than Total Expenses.</a:t>
            </a:r>
          </a:p>
          <a:p>
            <a:r>
              <a:rPr lang="en-US" sz="1800" b="0" i="0" u="none" strike="noStrike" baseline="0" dirty="0">
                <a:solidFill>
                  <a:srgbClr val="221E1F"/>
                </a:solidFill>
                <a:latin typeface="Calibri" panose="020F0502020204030204" pitchFamily="34" charset="0"/>
              </a:rPr>
              <a:t>Goals for improvement: Increase Gross to be profitable.</a:t>
            </a:r>
          </a:p>
          <a:p>
            <a:r>
              <a:rPr lang="en-US" sz="1800" b="0" i="0" u="none" strike="noStrike" baseline="0" dirty="0">
                <a:solidFill>
                  <a:srgbClr val="221E1F"/>
                </a:solidFill>
                <a:latin typeface="Calibri" panose="020F0502020204030204" pitchFamily="34" charset="0"/>
              </a:rPr>
              <a:t>Plans to achieve your goals: Sell more hours. Have less expensive Techs work on maintenance.</a:t>
            </a:r>
          </a:p>
          <a:p>
            <a:r>
              <a:rPr lang="en-US" sz="1800" b="0" i="0" u="none" strike="noStrike" baseline="0" dirty="0">
                <a:solidFill>
                  <a:srgbClr val="221E1F"/>
                </a:solidFill>
                <a:latin typeface="Calibri" panose="020F0502020204030204" pitchFamily="34" charset="0"/>
              </a:rPr>
              <a:t>Plans to evaluate your changes: Daily Tracking.</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10128058" y="5368709"/>
            <a:ext cx="1693828" cy="1345303"/>
          </a:xfrm>
        </p:spPr>
      </p:pic>
      <p:pic>
        <p:nvPicPr>
          <p:cNvPr id="4" name="Picture 3">
            <a:extLst>
              <a:ext uri="{FF2B5EF4-FFF2-40B4-BE49-F238E27FC236}">
                <a16:creationId xmlns:a16="http://schemas.microsoft.com/office/drawing/2014/main" id="{40467B75-C9EA-0B6A-20AE-4AEB6917097B}"/>
              </a:ext>
            </a:extLst>
          </p:cNvPr>
          <p:cNvPicPr>
            <a:picLocks noChangeAspect="1"/>
          </p:cNvPicPr>
          <p:nvPr/>
        </p:nvPicPr>
        <p:blipFill>
          <a:blip r:embed="rId3"/>
          <a:stretch>
            <a:fillRect/>
          </a:stretch>
        </p:blipFill>
        <p:spPr>
          <a:xfrm>
            <a:off x="7243905" y="220202"/>
            <a:ext cx="4867229" cy="4050359"/>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3661401" cy="3027231"/>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Currently 1.34 hours per RO. </a:t>
            </a:r>
          </a:p>
          <a:p>
            <a:r>
              <a:rPr lang="en-US" sz="1800" b="0" i="0" u="none" strike="noStrike" baseline="0" dirty="0">
                <a:solidFill>
                  <a:srgbClr val="221E1F"/>
                </a:solidFill>
                <a:latin typeface="Calibri" panose="020F0502020204030204" pitchFamily="34" charset="0"/>
              </a:rPr>
              <a:t>Goals for improvement: Increase by .3 to 1.64 by June 1, 2024</a:t>
            </a:r>
          </a:p>
          <a:p>
            <a:r>
              <a:rPr lang="en-US" sz="1800" b="0" i="0" u="none" strike="noStrike" baseline="0" dirty="0">
                <a:solidFill>
                  <a:srgbClr val="221E1F"/>
                </a:solidFill>
                <a:latin typeface="Calibri" panose="020F0502020204030204" pitchFamily="34" charset="0"/>
              </a:rPr>
              <a:t>Plans to achieve your goals: 100% Video MPI’s will help upsell hours. </a:t>
            </a:r>
          </a:p>
          <a:p>
            <a:r>
              <a:rPr lang="en-US" sz="1800" b="0" i="0" u="none" strike="noStrike" baseline="0" dirty="0">
                <a:solidFill>
                  <a:srgbClr val="221E1F"/>
                </a:solidFill>
                <a:latin typeface="Calibri" panose="020F0502020204030204" pitchFamily="34" charset="0"/>
              </a:rPr>
              <a:t>Plans to evaluate your changes: Weekly meeting with Service Manager &amp; GM. </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6011365" y="5380961"/>
            <a:ext cx="3071208" cy="1320800"/>
          </a:xfrm>
        </p:spPr>
      </p:pic>
      <p:graphicFrame>
        <p:nvGraphicFramePr>
          <p:cNvPr id="4" name="Object 3">
            <a:extLst>
              <a:ext uri="{FF2B5EF4-FFF2-40B4-BE49-F238E27FC236}">
                <a16:creationId xmlns:a16="http://schemas.microsoft.com/office/drawing/2014/main" id="{4698935F-5F60-1367-7117-F4E9CA39FC07}"/>
              </a:ext>
            </a:extLst>
          </p:cNvPr>
          <p:cNvGraphicFramePr>
            <a:graphicFrameLocks noChangeAspect="1"/>
          </p:cNvGraphicFramePr>
          <p:nvPr>
            <p:extLst>
              <p:ext uri="{D42A27DB-BD31-4B8C-83A1-F6EECF244321}">
                <p14:modId xmlns:p14="http://schemas.microsoft.com/office/powerpoint/2010/main" val="2550408182"/>
              </p:ext>
            </p:extLst>
          </p:nvPr>
        </p:nvGraphicFramePr>
        <p:xfrm>
          <a:off x="4488025" y="232813"/>
          <a:ext cx="7026642" cy="5561498"/>
        </p:xfrm>
        <a:graphic>
          <a:graphicData uri="http://schemas.openxmlformats.org/presentationml/2006/ole">
            <mc:AlternateContent xmlns:mc="http://schemas.openxmlformats.org/markup-compatibility/2006">
              <mc:Choice xmlns:v="urn:schemas-microsoft-com:vml" Requires="v">
                <p:oleObj name="Macro-Enabled Worksheet" r:id="rId3" imgW="7917003" imgH="5814021" progId="Excel.SheetMacroEnabled.12">
                  <p:embed/>
                </p:oleObj>
              </mc:Choice>
              <mc:Fallback>
                <p:oleObj name="Macro-Enabled Worksheet" r:id="rId3" imgW="7917003" imgH="5814021" progId="Excel.SheetMacroEnabled.12">
                  <p:embed/>
                  <p:pic>
                    <p:nvPicPr>
                      <p:cNvPr id="4" name="Object 3">
                        <a:extLst>
                          <a:ext uri="{FF2B5EF4-FFF2-40B4-BE49-F238E27FC236}">
                            <a16:creationId xmlns:a16="http://schemas.microsoft.com/office/drawing/2014/main" id="{4698935F-5F60-1367-7117-F4E9CA39FC07}"/>
                          </a:ext>
                        </a:extLst>
                      </p:cNvPr>
                      <p:cNvPicPr/>
                      <p:nvPr/>
                    </p:nvPicPr>
                    <p:blipFill>
                      <a:blip r:embed="rId4"/>
                      <a:stretch>
                        <a:fillRect/>
                      </a:stretch>
                    </p:blipFill>
                    <p:spPr>
                      <a:xfrm>
                        <a:off x="4488025" y="232813"/>
                        <a:ext cx="7026642" cy="5561498"/>
                      </a:xfrm>
                      <a:prstGeom prst="rect">
                        <a:avLst/>
                      </a:prstGeom>
                    </p:spPr>
                  </p:pic>
                </p:oleObj>
              </mc:Fallback>
            </mc:AlternateContent>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r>
              <a:rPr lang="en-US" dirty="0">
                <a:solidFill>
                  <a:srgbClr val="221E1F"/>
                </a:solidFill>
                <a:latin typeface="Calibri" panose="020F0502020204030204" pitchFamily="34" charset="0"/>
              </a:rPr>
              <a:t>: Advisors are order takers and they are not selling enough hours for a 20 bay facility.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Major focus on sales training and tire knowledge.</a:t>
            </a:r>
          </a:p>
          <a:p>
            <a:r>
              <a:rPr lang="en-US" sz="1800" b="0" i="0" u="none" strike="noStrike" baseline="0" dirty="0">
                <a:solidFill>
                  <a:srgbClr val="221E1F"/>
                </a:solidFill>
                <a:latin typeface="Calibri" panose="020F0502020204030204" pitchFamily="34" charset="0"/>
              </a:rPr>
              <a:t>Plans to achieve your goals: Bring in reps, attend Sales meetings.  </a:t>
            </a:r>
          </a:p>
          <a:p>
            <a:r>
              <a:rPr lang="en-US" sz="1800" b="0" i="0" u="none" strike="noStrike" baseline="0" dirty="0">
                <a:solidFill>
                  <a:srgbClr val="221E1F"/>
                </a:solidFill>
                <a:latin typeface="Calibri" panose="020F0502020204030204" pitchFamily="34" charset="0"/>
              </a:rPr>
              <a:t>Plans to evaluate your changes: Go over sales numbers daily. Focus on upsells.</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8380941" y="4509850"/>
            <a:ext cx="3133725" cy="2124771"/>
          </a:xfrm>
        </p:spPr>
      </p:pic>
      <p:graphicFrame>
        <p:nvGraphicFramePr>
          <p:cNvPr id="4" name="Object 3">
            <a:extLst>
              <a:ext uri="{FF2B5EF4-FFF2-40B4-BE49-F238E27FC236}">
                <a16:creationId xmlns:a16="http://schemas.microsoft.com/office/drawing/2014/main" id="{0D65A020-4B87-1F75-296B-1FABB0110D60}"/>
              </a:ext>
            </a:extLst>
          </p:cNvPr>
          <p:cNvGraphicFramePr>
            <a:graphicFrameLocks noChangeAspect="1"/>
          </p:cNvGraphicFramePr>
          <p:nvPr>
            <p:extLst>
              <p:ext uri="{D42A27DB-BD31-4B8C-83A1-F6EECF244321}">
                <p14:modId xmlns:p14="http://schemas.microsoft.com/office/powerpoint/2010/main" val="1582961966"/>
              </p:ext>
            </p:extLst>
          </p:nvPr>
        </p:nvGraphicFramePr>
        <p:xfrm>
          <a:off x="7718953" y="175420"/>
          <a:ext cx="4457700" cy="3970337"/>
        </p:xfrm>
        <a:graphic>
          <a:graphicData uri="http://schemas.openxmlformats.org/presentationml/2006/ole">
            <mc:AlternateContent xmlns:mc="http://schemas.openxmlformats.org/markup-compatibility/2006">
              <mc:Choice xmlns:v="urn:schemas-microsoft-com:vml" Requires="v">
                <p:oleObj name="Macro-Enabled Worksheet" r:id="rId3" imgW="4457594" imgH="3969823" progId="Excel.SheetMacroEnabled.12">
                  <p:embed/>
                </p:oleObj>
              </mc:Choice>
              <mc:Fallback>
                <p:oleObj name="Macro-Enabled Worksheet" r:id="rId3" imgW="4457594" imgH="3969823" progId="Excel.SheetMacroEnabled.12">
                  <p:embed/>
                  <p:pic>
                    <p:nvPicPr>
                      <p:cNvPr id="4" name="Object 3">
                        <a:extLst>
                          <a:ext uri="{FF2B5EF4-FFF2-40B4-BE49-F238E27FC236}">
                            <a16:creationId xmlns:a16="http://schemas.microsoft.com/office/drawing/2014/main" id="{0D65A020-4B87-1F75-296B-1FABB0110D60}"/>
                          </a:ext>
                        </a:extLst>
                      </p:cNvPr>
                      <p:cNvPicPr/>
                      <p:nvPr/>
                    </p:nvPicPr>
                    <p:blipFill>
                      <a:blip r:embed="rId4"/>
                      <a:stretch>
                        <a:fillRect/>
                      </a:stretch>
                    </p:blipFill>
                    <p:spPr>
                      <a:xfrm>
                        <a:off x="7718953" y="175420"/>
                        <a:ext cx="4457700" cy="3970337"/>
                      </a:xfrm>
                      <a:prstGeom prst="rect">
                        <a:avLst/>
                      </a:prstGeom>
                    </p:spPr>
                  </p:pic>
                </p:oleObj>
              </mc:Fallback>
            </mc:AlternateContent>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183501" y="1365218"/>
            <a:ext cx="6655837" cy="5418137"/>
          </a:xfrm>
        </p:spPr>
        <p:txBody>
          <a:bodyPr>
            <a:normAutofit/>
          </a:bodyPr>
          <a:lstStyle/>
          <a:p>
            <a:r>
              <a:rPr lang="en-US" dirty="0"/>
              <a:t>Details from discussions that you had with the service manager about your repair order analysis.</a:t>
            </a:r>
          </a:p>
        </p:txBody>
      </p:sp>
      <p:graphicFrame>
        <p:nvGraphicFramePr>
          <p:cNvPr id="8" name="Chart 7">
            <a:extLst>
              <a:ext uri="{FF2B5EF4-FFF2-40B4-BE49-F238E27FC236}">
                <a16:creationId xmlns:a16="http://schemas.microsoft.com/office/drawing/2014/main" id="{00000000-0008-0000-0500-00000D040000}"/>
              </a:ext>
            </a:extLst>
          </p:cNvPr>
          <p:cNvGraphicFramePr>
            <a:graphicFrameLocks/>
          </p:cNvGraphicFramePr>
          <p:nvPr>
            <p:extLst>
              <p:ext uri="{D42A27DB-BD31-4B8C-83A1-F6EECF244321}">
                <p14:modId xmlns:p14="http://schemas.microsoft.com/office/powerpoint/2010/main" val="2670310723"/>
              </p:ext>
            </p:extLst>
          </p:nvPr>
        </p:nvGraphicFramePr>
        <p:xfrm>
          <a:off x="183501" y="4670710"/>
          <a:ext cx="4918710" cy="211264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Object 8">
            <a:extLst>
              <a:ext uri="{FF2B5EF4-FFF2-40B4-BE49-F238E27FC236}">
                <a16:creationId xmlns:a16="http://schemas.microsoft.com/office/drawing/2014/main" id="{AAD375AD-9732-82BC-7FD8-D2295852B6FA}"/>
              </a:ext>
            </a:extLst>
          </p:cNvPr>
          <p:cNvGraphicFramePr>
            <a:graphicFrameLocks noChangeAspect="1"/>
          </p:cNvGraphicFramePr>
          <p:nvPr>
            <p:extLst>
              <p:ext uri="{D42A27DB-BD31-4B8C-83A1-F6EECF244321}">
                <p14:modId xmlns:p14="http://schemas.microsoft.com/office/powerpoint/2010/main" val="1617944973"/>
              </p:ext>
            </p:extLst>
          </p:nvPr>
        </p:nvGraphicFramePr>
        <p:xfrm>
          <a:off x="6991999" y="392566"/>
          <a:ext cx="5016500" cy="5418137"/>
        </p:xfrm>
        <a:graphic>
          <a:graphicData uri="http://schemas.openxmlformats.org/presentationml/2006/ole">
            <mc:AlternateContent xmlns:mc="http://schemas.openxmlformats.org/markup-compatibility/2006">
              <mc:Choice xmlns:v="urn:schemas-microsoft-com:vml" Requires="v">
                <p:oleObj name="Macro-Enabled Worksheet" r:id="rId3" imgW="7688615" imgH="8305926" progId="Excel.SheetMacroEnabled.12">
                  <p:embed/>
                </p:oleObj>
              </mc:Choice>
              <mc:Fallback>
                <p:oleObj name="Macro-Enabled Worksheet" r:id="rId3" imgW="7688615" imgH="8305926" progId="Excel.SheetMacroEnabled.12">
                  <p:embed/>
                  <p:pic>
                    <p:nvPicPr>
                      <p:cNvPr id="9" name="Object 8">
                        <a:extLst>
                          <a:ext uri="{FF2B5EF4-FFF2-40B4-BE49-F238E27FC236}">
                            <a16:creationId xmlns:a16="http://schemas.microsoft.com/office/drawing/2014/main" id="{AAD375AD-9732-82BC-7FD8-D2295852B6FA}"/>
                          </a:ext>
                        </a:extLst>
                      </p:cNvPr>
                      <p:cNvPicPr/>
                      <p:nvPr/>
                    </p:nvPicPr>
                    <p:blipFill>
                      <a:blip r:embed="rId4"/>
                      <a:stretch>
                        <a:fillRect/>
                      </a:stretch>
                    </p:blipFill>
                    <p:spPr>
                      <a:xfrm>
                        <a:off x="6991999" y="392566"/>
                        <a:ext cx="5016500" cy="5418137"/>
                      </a:xfrm>
                      <a:prstGeom prst="rect">
                        <a:avLst/>
                      </a:prstGeom>
                    </p:spPr>
                  </p:pic>
                </p:oleObj>
              </mc:Fallback>
            </mc:AlternateContent>
          </a:graphicData>
        </a:graphic>
      </p:graphicFrame>
      <p:sp>
        <p:nvSpPr>
          <p:cNvPr id="11" name="Content Placeholder 10">
            <a:extLst>
              <a:ext uri="{FF2B5EF4-FFF2-40B4-BE49-F238E27FC236}">
                <a16:creationId xmlns:a16="http://schemas.microsoft.com/office/drawing/2014/main" id="{727A9391-F0AC-E532-9A3D-EABD42FB7986}"/>
              </a:ext>
            </a:extLst>
          </p:cNvPr>
          <p:cNvSpPr>
            <a:spLocks noGrp="1"/>
          </p:cNvSpPr>
          <p:nvPr>
            <p:ph sz="half" idx="2"/>
          </p:nvPr>
        </p:nvSpPr>
        <p:spPr>
          <a:xfrm>
            <a:off x="183501" y="1930400"/>
            <a:ext cx="5171701" cy="2585615"/>
          </a:xfrm>
        </p:spPr>
        <p:txBody>
          <a:bodyPr>
            <a:normAutofit/>
          </a:bodyPr>
          <a:lstStyle/>
          <a:p>
            <a:r>
              <a:rPr lang="en-US" dirty="0"/>
              <a:t>72% 1 Line RO’s means we need to teach our advisors how to upsell on the drive. We should be popping every hood and pulling customer histories and making rec’s. Also we need to focus on being tire experts and having a good, better, best display. Also, implementing 100% MPI video’s will help sales by making sure everything is being presented to the customer.</a:t>
            </a:r>
          </a:p>
        </p:txBody>
      </p:sp>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p:txBody>
      </p:sp>
      <p:sp>
        <p:nvSpPr>
          <p:cNvPr id="5" name="TextBox 4">
            <a:extLst>
              <a:ext uri="{FF2B5EF4-FFF2-40B4-BE49-F238E27FC236}">
                <a16:creationId xmlns:a16="http://schemas.microsoft.com/office/drawing/2014/main" id="{1D927069-5958-BC49-A2F6-F11410FA24FB}"/>
              </a:ext>
            </a:extLst>
          </p:cNvPr>
          <p:cNvSpPr txBox="1"/>
          <p:nvPr/>
        </p:nvSpPr>
        <p:spPr>
          <a:xfrm>
            <a:off x="944380" y="2833141"/>
            <a:ext cx="6865495" cy="2031325"/>
          </a:xfrm>
          <a:prstGeom prst="rect">
            <a:avLst/>
          </a:prstGeom>
          <a:noFill/>
        </p:spPr>
        <p:txBody>
          <a:bodyPr wrap="square" rtlCol="0">
            <a:spAutoFit/>
          </a:bodyPr>
          <a:lstStyle/>
          <a:p>
            <a:pPr marL="342900" indent="-342900">
              <a:buAutoNum type="arabicPeriod"/>
            </a:pPr>
            <a:r>
              <a:rPr lang="en-US" dirty="0"/>
              <a:t>Energetic Service Advisors</a:t>
            </a:r>
          </a:p>
          <a:p>
            <a:pPr marL="342900" indent="-342900">
              <a:buAutoNum type="arabicPeriod"/>
            </a:pPr>
            <a:r>
              <a:rPr lang="en-US" dirty="0"/>
              <a:t>Big Shop with A/C </a:t>
            </a:r>
          </a:p>
          <a:p>
            <a:pPr marL="342900" indent="-342900">
              <a:buAutoNum type="arabicPeriod"/>
            </a:pPr>
            <a:r>
              <a:rPr lang="en-US" dirty="0"/>
              <a:t>Experienced Techs</a:t>
            </a:r>
          </a:p>
          <a:p>
            <a:pPr marL="342900" indent="-342900">
              <a:buAutoNum type="arabicPeriod"/>
            </a:pPr>
            <a:r>
              <a:rPr lang="en-US" dirty="0"/>
              <a:t>Daily Shop Meetings with GM</a:t>
            </a:r>
          </a:p>
          <a:p>
            <a:pPr marL="342900" indent="-342900">
              <a:buAutoNum type="arabicPeriod"/>
            </a:pPr>
            <a:r>
              <a:rPr lang="en-US" dirty="0"/>
              <a:t>Technician Mentors</a:t>
            </a:r>
          </a:p>
          <a:p>
            <a:pPr marL="342900" indent="-342900">
              <a:buAutoNum type="arabicPeriod"/>
            </a:pPr>
            <a:r>
              <a:rPr lang="en-US" dirty="0"/>
              <a:t>Service Manager was the Top Tech in the company and assists.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0"/>
            <a:ext cx="8596668" cy="3880773"/>
          </a:xfrm>
        </p:spPr>
        <p:txBody>
          <a:bodyPr/>
          <a:lstStyle/>
          <a:p>
            <a:r>
              <a:rPr lang="en-US" dirty="0"/>
              <a:t>Weaknesses</a:t>
            </a:r>
          </a:p>
          <a:p>
            <a:r>
              <a:rPr lang="en-US" dirty="0"/>
              <a:t>1. Not enough support staff to handle inbound calls.</a:t>
            </a:r>
          </a:p>
          <a:p>
            <a:r>
              <a:rPr lang="en-US" dirty="0"/>
              <a:t>2. Not enough advisor or tech training.</a:t>
            </a:r>
          </a:p>
          <a:p>
            <a:r>
              <a:rPr lang="en-US" dirty="0"/>
              <a:t>3. SOP process.</a:t>
            </a:r>
          </a:p>
          <a:p>
            <a:r>
              <a:rPr lang="en-US" dirty="0"/>
              <a:t>4. Managing work load. Need to spread out appointments. Needs a better scheduling system.</a:t>
            </a:r>
          </a:p>
          <a:p>
            <a:r>
              <a:rPr lang="en-US" dirty="0"/>
              <a:t>5. NPS scores are low.</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133</TotalTime>
  <Words>995</Words>
  <Application>Microsoft Office PowerPoint</Application>
  <PresentationFormat>Widescreen</PresentationFormat>
  <Paragraphs>118</Paragraphs>
  <Slides>16</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2" baseType="lpstr">
      <vt:lpstr>Arial</vt:lpstr>
      <vt:lpstr>Calibri</vt:lpstr>
      <vt:lpstr>Trebuchet MS</vt:lpstr>
      <vt:lpstr>Wingdings 3</vt:lpstr>
      <vt:lpstr>Facet</vt:lpstr>
      <vt:lpstr>Microsoft Excel Macro-Enabled Worksheet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Dave Danisi</cp:lastModifiedBy>
  <cp:revision>5</cp:revision>
  <dcterms:created xsi:type="dcterms:W3CDTF">2022-12-04T13:10:55Z</dcterms:created>
  <dcterms:modified xsi:type="dcterms:W3CDTF">2024-03-22T23:56:34Z</dcterms:modified>
</cp:coreProperties>
</file>