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0" r:id="rId15"/>
    <p:sldId id="271" r:id="rId16"/>
    <p:sldId id="268"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7" autoAdjust="0"/>
    <p:restoredTop sz="94660"/>
  </p:normalViewPr>
  <p:slideViewPr>
    <p:cSldViewPr snapToGrid="0">
      <p:cViewPr>
        <p:scale>
          <a:sx n="88" d="100"/>
          <a:sy n="88" d="100"/>
        </p:scale>
        <p:origin x="33"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rothermel\Downloads\RO%20Analysis%20by%20Tech%20231106%20(1).xlsm"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B833-4AAA-834F-5DEA6561D774}"/>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B833-4AAA-834F-5DEA6561D774}"/>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6.1569016881827199E-2</c:v>
                </c:pt>
                <c:pt idx="1">
                  <c:v>0.26613704071499505</c:v>
                </c:pt>
                <c:pt idx="2">
                  <c:v>0.67229394240317775</c:v>
                </c:pt>
              </c:numCache>
            </c:numRef>
          </c:val>
          <c:extLst>
            <c:ext xmlns:c16="http://schemas.microsoft.com/office/drawing/2014/chart" uri="{C3380CC4-5D6E-409C-BE32-E72D297353CC}">
              <c16:uniqueId val="{00000004-B833-4AAA-834F-5DEA6561D774}"/>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D0B3727-D1EF-4BC4-9172-9F4A1082436F}"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1D797C18-1201-4534-AB62-6521F0C4B693}">
      <dgm:prSet custT="1"/>
      <dgm:spPr/>
      <dgm:t>
        <a:bodyPr/>
        <a:lstStyle/>
        <a:p>
          <a:pPr>
            <a:lnSpc>
              <a:spcPct val="100000"/>
            </a:lnSpc>
          </a:pPr>
          <a:r>
            <a:rPr lang="en-US" sz="1600" dirty="0"/>
            <a:t>Lost sales in parts and service department.</a:t>
          </a:r>
        </a:p>
      </dgm:t>
    </dgm:pt>
    <dgm:pt modelId="{34E52254-DFB0-499A-97DA-E26F987DE729}" type="parTrans" cxnId="{E7A61B0B-EB72-4EEA-B781-497750341B82}">
      <dgm:prSet/>
      <dgm:spPr/>
      <dgm:t>
        <a:bodyPr/>
        <a:lstStyle/>
        <a:p>
          <a:endParaRPr lang="en-US"/>
        </a:p>
      </dgm:t>
    </dgm:pt>
    <dgm:pt modelId="{AA9B7317-A4F8-4D15-8D9A-B2EC9F13F51B}" type="sibTrans" cxnId="{E7A61B0B-EB72-4EEA-B781-497750341B82}">
      <dgm:prSet/>
      <dgm:spPr/>
      <dgm:t>
        <a:bodyPr/>
        <a:lstStyle/>
        <a:p>
          <a:pPr>
            <a:lnSpc>
              <a:spcPct val="100000"/>
            </a:lnSpc>
          </a:pPr>
          <a:endParaRPr lang="en-US"/>
        </a:p>
      </dgm:t>
    </dgm:pt>
    <dgm:pt modelId="{081F398F-54A9-4130-9B8F-C5C082C9CFC8}">
      <dgm:prSet custT="1"/>
      <dgm:spPr/>
      <dgm:t>
        <a:bodyPr/>
        <a:lstStyle/>
        <a:p>
          <a:pPr>
            <a:lnSpc>
              <a:spcPct val="100000"/>
            </a:lnSpc>
          </a:pPr>
          <a:r>
            <a:rPr lang="en-US" sz="1600" dirty="0"/>
            <a:t>Increase hours on mobile units per tech.</a:t>
          </a:r>
        </a:p>
      </dgm:t>
    </dgm:pt>
    <dgm:pt modelId="{F9F6398E-6491-403D-9BC3-1441FA14BE36}" type="parTrans" cxnId="{FCFA94E4-84A4-4395-AB6D-26974C79A73C}">
      <dgm:prSet/>
      <dgm:spPr/>
      <dgm:t>
        <a:bodyPr/>
        <a:lstStyle/>
        <a:p>
          <a:endParaRPr lang="en-US"/>
        </a:p>
      </dgm:t>
    </dgm:pt>
    <dgm:pt modelId="{46CB4D37-BC66-4B97-8667-47CD57D3BCAC}" type="sibTrans" cxnId="{FCFA94E4-84A4-4395-AB6D-26974C79A73C}">
      <dgm:prSet/>
      <dgm:spPr/>
      <dgm:t>
        <a:bodyPr/>
        <a:lstStyle/>
        <a:p>
          <a:pPr>
            <a:lnSpc>
              <a:spcPct val="100000"/>
            </a:lnSpc>
          </a:pPr>
          <a:endParaRPr lang="en-US"/>
        </a:p>
      </dgm:t>
    </dgm:pt>
    <dgm:pt modelId="{86470C3E-3153-40C2-8647-CD301C21D1D2}">
      <dgm:prSet custT="1"/>
      <dgm:spPr/>
      <dgm:t>
        <a:bodyPr/>
        <a:lstStyle/>
        <a:p>
          <a:pPr>
            <a:lnSpc>
              <a:spcPct val="100000"/>
            </a:lnSpc>
          </a:pPr>
          <a:r>
            <a:rPr lang="en-US" sz="1600" dirty="0"/>
            <a:t>Increase our multi-line RO’s in our quick lane, especially customers pay 2 invoice orders.</a:t>
          </a:r>
        </a:p>
      </dgm:t>
    </dgm:pt>
    <dgm:pt modelId="{25E95C9C-69E9-46E1-A689-F0DF2A6B9848}" type="parTrans" cxnId="{64875A0E-A1AC-45F3-A4A6-22F4873F77E9}">
      <dgm:prSet/>
      <dgm:spPr/>
      <dgm:t>
        <a:bodyPr/>
        <a:lstStyle/>
        <a:p>
          <a:endParaRPr lang="en-US"/>
        </a:p>
      </dgm:t>
    </dgm:pt>
    <dgm:pt modelId="{F6C410E9-A385-4F62-9275-4E1E2C6270B6}" type="sibTrans" cxnId="{64875A0E-A1AC-45F3-A4A6-22F4873F77E9}">
      <dgm:prSet/>
      <dgm:spPr/>
      <dgm:t>
        <a:bodyPr/>
        <a:lstStyle/>
        <a:p>
          <a:pPr>
            <a:lnSpc>
              <a:spcPct val="100000"/>
            </a:lnSpc>
          </a:pPr>
          <a:endParaRPr lang="en-US"/>
        </a:p>
      </dgm:t>
    </dgm:pt>
    <dgm:pt modelId="{0F590445-2493-4462-98D9-511DD6CDD91C}">
      <dgm:prSet custT="1"/>
      <dgm:spPr/>
      <dgm:t>
        <a:bodyPr/>
        <a:lstStyle/>
        <a:p>
          <a:pPr>
            <a:lnSpc>
              <a:spcPct val="100000"/>
            </a:lnSpc>
          </a:pPr>
          <a:r>
            <a:rPr lang="en-US" sz="1600" dirty="0"/>
            <a:t>Need to advertise to our pre-owed base and conquest in our data base and PMA, TV, social media and radio.</a:t>
          </a:r>
        </a:p>
      </dgm:t>
    </dgm:pt>
    <dgm:pt modelId="{20150C89-4237-4E8D-8962-7ED41D77A7D3}" type="parTrans" cxnId="{2A0ED0D3-DB59-4150-93D3-4E8D0DFD311D}">
      <dgm:prSet/>
      <dgm:spPr/>
      <dgm:t>
        <a:bodyPr/>
        <a:lstStyle/>
        <a:p>
          <a:endParaRPr lang="en-US"/>
        </a:p>
      </dgm:t>
    </dgm:pt>
    <dgm:pt modelId="{224BBBB8-AE91-4E80-9D78-7274938320E7}" type="sibTrans" cxnId="{2A0ED0D3-DB59-4150-93D3-4E8D0DFD311D}">
      <dgm:prSet/>
      <dgm:spPr/>
      <dgm:t>
        <a:bodyPr/>
        <a:lstStyle/>
        <a:p>
          <a:pPr>
            <a:lnSpc>
              <a:spcPct val="100000"/>
            </a:lnSpc>
          </a:pPr>
          <a:endParaRPr lang="en-US"/>
        </a:p>
      </dgm:t>
    </dgm:pt>
    <dgm:pt modelId="{170B5313-2048-44D8-9A02-27A9B2DF258B}">
      <dgm:prSet custT="1"/>
      <dgm:spPr/>
      <dgm:t>
        <a:bodyPr/>
        <a:lstStyle/>
        <a:p>
          <a:pPr>
            <a:lnSpc>
              <a:spcPct val="100000"/>
            </a:lnSpc>
          </a:pPr>
          <a:r>
            <a:rPr lang="en-US" sz="1600" dirty="0"/>
            <a:t>Increase our repair orders in parts and service. Have a customer pay hotline for parts and service.</a:t>
          </a:r>
        </a:p>
      </dgm:t>
    </dgm:pt>
    <dgm:pt modelId="{11871E46-8428-4161-B770-560E24AB1BD4}" type="parTrans" cxnId="{3B9769C6-E212-4C34-AAD0-AE94618346DB}">
      <dgm:prSet/>
      <dgm:spPr/>
      <dgm:t>
        <a:bodyPr/>
        <a:lstStyle/>
        <a:p>
          <a:endParaRPr lang="en-US"/>
        </a:p>
      </dgm:t>
    </dgm:pt>
    <dgm:pt modelId="{0F31403E-B851-47A3-82FD-2E62E5FD9B19}" type="sibTrans" cxnId="{3B9769C6-E212-4C34-AAD0-AE94618346DB}">
      <dgm:prSet/>
      <dgm:spPr/>
      <dgm:t>
        <a:bodyPr/>
        <a:lstStyle/>
        <a:p>
          <a:pPr>
            <a:lnSpc>
              <a:spcPct val="100000"/>
            </a:lnSpc>
          </a:pPr>
          <a:endParaRPr lang="en-US"/>
        </a:p>
      </dgm:t>
    </dgm:pt>
    <dgm:pt modelId="{B73C1938-4C48-4956-98EF-0D88350724CA}">
      <dgm:prSet custT="1"/>
      <dgm:spPr/>
      <dgm:t>
        <a:bodyPr/>
        <a:lstStyle/>
        <a:p>
          <a:pPr>
            <a:lnSpc>
              <a:spcPct val="100000"/>
            </a:lnSpc>
          </a:pPr>
          <a:r>
            <a:rPr lang="en-US" sz="1600" dirty="0"/>
            <a:t>Work with local </a:t>
          </a:r>
          <a:r>
            <a:rPr lang="en-US" sz="1600" dirty="0" err="1"/>
            <a:t>voc</a:t>
          </a:r>
          <a:r>
            <a:rPr lang="en-US" sz="1600" dirty="0"/>
            <a:t>- tech schools to help </a:t>
          </a:r>
          <a:r>
            <a:rPr lang="en-US" sz="1600" dirty="0" err="1"/>
            <a:t>ingape</a:t>
          </a:r>
          <a:r>
            <a:rPr lang="en-US" sz="1600" dirty="0"/>
            <a:t> new young technicians coming out of school.</a:t>
          </a:r>
        </a:p>
      </dgm:t>
    </dgm:pt>
    <dgm:pt modelId="{C6D4F165-74F6-4505-A4F7-CFB70FA0B470}" type="parTrans" cxnId="{2B63820E-534A-41A4-9C0F-153195CAC5B8}">
      <dgm:prSet/>
      <dgm:spPr/>
      <dgm:t>
        <a:bodyPr/>
        <a:lstStyle/>
        <a:p>
          <a:endParaRPr lang="en-US"/>
        </a:p>
      </dgm:t>
    </dgm:pt>
    <dgm:pt modelId="{027E05E5-1D22-43B0-B386-C1997604C286}" type="sibTrans" cxnId="{2B63820E-534A-41A4-9C0F-153195CAC5B8}">
      <dgm:prSet/>
      <dgm:spPr/>
      <dgm:t>
        <a:bodyPr/>
        <a:lstStyle/>
        <a:p>
          <a:endParaRPr lang="en-US"/>
        </a:p>
      </dgm:t>
    </dgm:pt>
    <dgm:pt modelId="{346492A2-5022-4AB7-9FAE-0B9A0796728A}" type="pres">
      <dgm:prSet presAssocID="{4D0B3727-D1EF-4BC4-9172-9F4A1082436F}" presName="root" presStyleCnt="0">
        <dgm:presLayoutVars>
          <dgm:dir/>
          <dgm:resizeHandles val="exact"/>
        </dgm:presLayoutVars>
      </dgm:prSet>
      <dgm:spPr/>
    </dgm:pt>
    <dgm:pt modelId="{224AB406-0F64-4B0F-8ECD-62E8F31B890B}" type="pres">
      <dgm:prSet presAssocID="{4D0B3727-D1EF-4BC4-9172-9F4A1082436F}" presName="container" presStyleCnt="0">
        <dgm:presLayoutVars>
          <dgm:dir/>
          <dgm:resizeHandles val="exact"/>
        </dgm:presLayoutVars>
      </dgm:prSet>
      <dgm:spPr/>
    </dgm:pt>
    <dgm:pt modelId="{8352F63C-B6BC-45B6-87CF-26910D06250A}" type="pres">
      <dgm:prSet presAssocID="{1D797C18-1201-4534-AB62-6521F0C4B693}" presName="compNode" presStyleCnt="0"/>
      <dgm:spPr/>
    </dgm:pt>
    <dgm:pt modelId="{C390B191-7CF5-433B-82D1-7DE1B5746D43}" type="pres">
      <dgm:prSet presAssocID="{1D797C18-1201-4534-AB62-6521F0C4B693}" presName="iconBgRect" presStyleLbl="bgShp" presStyleIdx="0" presStyleCnt="6"/>
      <dgm:spPr/>
    </dgm:pt>
    <dgm:pt modelId="{177F2D0C-F1D3-474F-8DEF-83171A1EDE11}" type="pres">
      <dgm:prSet presAssocID="{1D797C18-1201-4534-AB62-6521F0C4B693}"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Gears"/>
        </a:ext>
      </dgm:extLst>
    </dgm:pt>
    <dgm:pt modelId="{40F916CF-4CA0-4BC7-9FEC-8AEBCF1778A6}" type="pres">
      <dgm:prSet presAssocID="{1D797C18-1201-4534-AB62-6521F0C4B693}" presName="spaceRect" presStyleCnt="0"/>
      <dgm:spPr/>
    </dgm:pt>
    <dgm:pt modelId="{992CF9E8-BBEF-42CF-9257-5A833EAFE91B}" type="pres">
      <dgm:prSet presAssocID="{1D797C18-1201-4534-AB62-6521F0C4B693}" presName="textRect" presStyleLbl="revTx" presStyleIdx="0" presStyleCnt="6">
        <dgm:presLayoutVars>
          <dgm:chMax val="1"/>
          <dgm:chPref val="1"/>
        </dgm:presLayoutVars>
      </dgm:prSet>
      <dgm:spPr/>
    </dgm:pt>
    <dgm:pt modelId="{231DF237-FBD5-43B7-8FA3-ECF4CFA30E5A}" type="pres">
      <dgm:prSet presAssocID="{AA9B7317-A4F8-4D15-8D9A-B2EC9F13F51B}" presName="sibTrans" presStyleLbl="sibTrans2D1" presStyleIdx="0" presStyleCnt="0"/>
      <dgm:spPr/>
    </dgm:pt>
    <dgm:pt modelId="{56E7903C-C64A-496D-A8DF-656B477AEDA8}" type="pres">
      <dgm:prSet presAssocID="{081F398F-54A9-4130-9B8F-C5C082C9CFC8}" presName="compNode" presStyleCnt="0"/>
      <dgm:spPr/>
    </dgm:pt>
    <dgm:pt modelId="{318A5EE6-9100-4D6A-8AE2-8C4A244D3782}" type="pres">
      <dgm:prSet presAssocID="{081F398F-54A9-4130-9B8F-C5C082C9CFC8}" presName="iconBgRect" presStyleLbl="bgShp" presStyleIdx="1" presStyleCnt="6"/>
      <dgm:spPr/>
    </dgm:pt>
    <dgm:pt modelId="{DB262274-0AFE-49CA-9BC9-735B0383C6B2}" type="pres">
      <dgm:prSet presAssocID="{081F398F-54A9-4130-9B8F-C5C082C9CFC8}"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mart Phone"/>
        </a:ext>
      </dgm:extLst>
    </dgm:pt>
    <dgm:pt modelId="{99B7F78F-A3B9-4DCB-8BC5-479C5EAB03C3}" type="pres">
      <dgm:prSet presAssocID="{081F398F-54A9-4130-9B8F-C5C082C9CFC8}" presName="spaceRect" presStyleCnt="0"/>
      <dgm:spPr/>
    </dgm:pt>
    <dgm:pt modelId="{9DD23F5F-5663-47C3-BFAB-57A82370DFA5}" type="pres">
      <dgm:prSet presAssocID="{081F398F-54A9-4130-9B8F-C5C082C9CFC8}" presName="textRect" presStyleLbl="revTx" presStyleIdx="1" presStyleCnt="6">
        <dgm:presLayoutVars>
          <dgm:chMax val="1"/>
          <dgm:chPref val="1"/>
        </dgm:presLayoutVars>
      </dgm:prSet>
      <dgm:spPr/>
    </dgm:pt>
    <dgm:pt modelId="{51D02B02-8904-415E-B391-7D507A12A03D}" type="pres">
      <dgm:prSet presAssocID="{46CB4D37-BC66-4B97-8667-47CD57D3BCAC}" presName="sibTrans" presStyleLbl="sibTrans2D1" presStyleIdx="0" presStyleCnt="0"/>
      <dgm:spPr/>
    </dgm:pt>
    <dgm:pt modelId="{7E042614-D301-47D0-8C38-5259BDB0824E}" type="pres">
      <dgm:prSet presAssocID="{86470C3E-3153-40C2-8647-CD301C21D1D2}" presName="compNode" presStyleCnt="0"/>
      <dgm:spPr/>
    </dgm:pt>
    <dgm:pt modelId="{E00EC941-20A6-4D74-93DD-5A372DF7D266}" type="pres">
      <dgm:prSet presAssocID="{86470C3E-3153-40C2-8647-CD301C21D1D2}" presName="iconBgRect" presStyleLbl="bgShp" presStyleIdx="2" presStyleCnt="6"/>
      <dgm:spPr/>
    </dgm:pt>
    <dgm:pt modelId="{EA958716-1BE1-4444-9289-59FFF4171018}" type="pres">
      <dgm:prSet presAssocID="{86470C3E-3153-40C2-8647-CD301C21D1D2}"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Transfer"/>
        </a:ext>
      </dgm:extLst>
    </dgm:pt>
    <dgm:pt modelId="{9D32D8BE-B8C8-432B-9490-65356FE0BAF2}" type="pres">
      <dgm:prSet presAssocID="{86470C3E-3153-40C2-8647-CD301C21D1D2}" presName="spaceRect" presStyleCnt="0"/>
      <dgm:spPr/>
    </dgm:pt>
    <dgm:pt modelId="{0A1290D4-6284-43E0-9AEE-140267CA063F}" type="pres">
      <dgm:prSet presAssocID="{86470C3E-3153-40C2-8647-CD301C21D1D2}" presName="textRect" presStyleLbl="revTx" presStyleIdx="2" presStyleCnt="6">
        <dgm:presLayoutVars>
          <dgm:chMax val="1"/>
          <dgm:chPref val="1"/>
        </dgm:presLayoutVars>
      </dgm:prSet>
      <dgm:spPr/>
    </dgm:pt>
    <dgm:pt modelId="{126B0E6C-332F-433B-A891-2944C12B984C}" type="pres">
      <dgm:prSet presAssocID="{F6C410E9-A385-4F62-9275-4E1E2C6270B6}" presName="sibTrans" presStyleLbl="sibTrans2D1" presStyleIdx="0" presStyleCnt="0"/>
      <dgm:spPr/>
    </dgm:pt>
    <dgm:pt modelId="{7E585C81-D2DA-49F9-83C5-1CE70537CB99}" type="pres">
      <dgm:prSet presAssocID="{0F590445-2493-4462-98D9-511DD6CDD91C}" presName="compNode" presStyleCnt="0"/>
      <dgm:spPr/>
    </dgm:pt>
    <dgm:pt modelId="{C48C1263-25CC-4189-AF6A-B62746120B44}" type="pres">
      <dgm:prSet presAssocID="{0F590445-2493-4462-98D9-511DD6CDD91C}" presName="iconBgRect" presStyleLbl="bgShp" presStyleIdx="3" presStyleCnt="6"/>
      <dgm:spPr/>
    </dgm:pt>
    <dgm:pt modelId="{D653DB5A-BA8A-4571-B1FF-22DD73AB70AD}" type="pres">
      <dgm:prSet presAssocID="{0F590445-2493-4462-98D9-511DD6CDD91C}"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Radio"/>
        </a:ext>
      </dgm:extLst>
    </dgm:pt>
    <dgm:pt modelId="{69CC3AE2-0DF6-4724-A2CB-E6A4CAC6FF4D}" type="pres">
      <dgm:prSet presAssocID="{0F590445-2493-4462-98D9-511DD6CDD91C}" presName="spaceRect" presStyleCnt="0"/>
      <dgm:spPr/>
    </dgm:pt>
    <dgm:pt modelId="{215B7A8B-0223-44B2-9020-9CE812E7F483}" type="pres">
      <dgm:prSet presAssocID="{0F590445-2493-4462-98D9-511DD6CDD91C}" presName="textRect" presStyleLbl="revTx" presStyleIdx="3" presStyleCnt="6">
        <dgm:presLayoutVars>
          <dgm:chMax val="1"/>
          <dgm:chPref val="1"/>
        </dgm:presLayoutVars>
      </dgm:prSet>
      <dgm:spPr/>
    </dgm:pt>
    <dgm:pt modelId="{BAE7D413-4E3E-4F77-AE35-1BCB436AF69C}" type="pres">
      <dgm:prSet presAssocID="{224BBBB8-AE91-4E80-9D78-7274938320E7}" presName="sibTrans" presStyleLbl="sibTrans2D1" presStyleIdx="0" presStyleCnt="0"/>
      <dgm:spPr/>
    </dgm:pt>
    <dgm:pt modelId="{DFAF25CC-7199-4433-A810-A59300E64A2A}" type="pres">
      <dgm:prSet presAssocID="{170B5313-2048-44D8-9A02-27A9B2DF258B}" presName="compNode" presStyleCnt="0"/>
      <dgm:spPr/>
    </dgm:pt>
    <dgm:pt modelId="{4EEB8188-56DC-4374-BC58-776D3769567C}" type="pres">
      <dgm:prSet presAssocID="{170B5313-2048-44D8-9A02-27A9B2DF258B}" presName="iconBgRect" presStyleLbl="bgShp" presStyleIdx="4" presStyleCnt="6"/>
      <dgm:spPr/>
    </dgm:pt>
    <dgm:pt modelId="{EAF0B03D-07D5-4FEF-9FD2-A4226E7A950B}" type="pres">
      <dgm:prSet presAssocID="{170B5313-2048-44D8-9A02-27A9B2DF258B}"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Tools"/>
        </a:ext>
      </dgm:extLst>
    </dgm:pt>
    <dgm:pt modelId="{4D0E3DCD-C8F6-42ED-9A36-E8EB6B5D24A1}" type="pres">
      <dgm:prSet presAssocID="{170B5313-2048-44D8-9A02-27A9B2DF258B}" presName="spaceRect" presStyleCnt="0"/>
      <dgm:spPr/>
    </dgm:pt>
    <dgm:pt modelId="{2C799577-0155-4CCB-A5B5-0EAC9A6D12A7}" type="pres">
      <dgm:prSet presAssocID="{170B5313-2048-44D8-9A02-27A9B2DF258B}" presName="textRect" presStyleLbl="revTx" presStyleIdx="4" presStyleCnt="6" custLinFactNeighborX="708">
        <dgm:presLayoutVars>
          <dgm:chMax val="1"/>
          <dgm:chPref val="1"/>
        </dgm:presLayoutVars>
      </dgm:prSet>
      <dgm:spPr/>
    </dgm:pt>
    <dgm:pt modelId="{A7381D77-374B-486A-B989-F13868161B17}" type="pres">
      <dgm:prSet presAssocID="{0F31403E-B851-47A3-82FD-2E62E5FD9B19}" presName="sibTrans" presStyleLbl="sibTrans2D1" presStyleIdx="0" presStyleCnt="0"/>
      <dgm:spPr/>
    </dgm:pt>
    <dgm:pt modelId="{B5F715F9-643A-4DA0-8420-C626134C7D75}" type="pres">
      <dgm:prSet presAssocID="{B73C1938-4C48-4956-98EF-0D88350724CA}" presName="compNode" presStyleCnt="0"/>
      <dgm:spPr/>
    </dgm:pt>
    <dgm:pt modelId="{6052CBCA-B36A-4EFD-A609-7933D2452848}" type="pres">
      <dgm:prSet presAssocID="{B73C1938-4C48-4956-98EF-0D88350724CA}" presName="iconBgRect" presStyleLbl="bgShp" presStyleIdx="5" presStyleCnt="6"/>
      <dgm:spPr/>
    </dgm:pt>
    <dgm:pt modelId="{2C0F1DA7-92C3-47F3-B5D1-E506B9F6DEB6}" type="pres">
      <dgm:prSet presAssocID="{B73C1938-4C48-4956-98EF-0D88350724CA}"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Schoolhouse"/>
        </a:ext>
      </dgm:extLst>
    </dgm:pt>
    <dgm:pt modelId="{440BFBBC-59D2-4FC5-BD5F-A8A97BD79BFE}" type="pres">
      <dgm:prSet presAssocID="{B73C1938-4C48-4956-98EF-0D88350724CA}" presName="spaceRect" presStyleCnt="0"/>
      <dgm:spPr/>
    </dgm:pt>
    <dgm:pt modelId="{DFBE689B-0672-49FB-A789-4A8F3FFC2FA6}" type="pres">
      <dgm:prSet presAssocID="{B73C1938-4C48-4956-98EF-0D88350724CA}" presName="textRect" presStyleLbl="revTx" presStyleIdx="5" presStyleCnt="6">
        <dgm:presLayoutVars>
          <dgm:chMax val="1"/>
          <dgm:chPref val="1"/>
        </dgm:presLayoutVars>
      </dgm:prSet>
      <dgm:spPr/>
    </dgm:pt>
  </dgm:ptLst>
  <dgm:cxnLst>
    <dgm:cxn modelId="{0CC96D07-4D7C-417B-A731-56D9A659AEAF}" type="presOf" srcId="{4D0B3727-D1EF-4BC4-9172-9F4A1082436F}" destId="{346492A2-5022-4AB7-9FAE-0B9A0796728A}" srcOrd="0" destOrd="0" presId="urn:microsoft.com/office/officeart/2018/2/layout/IconCircleList"/>
    <dgm:cxn modelId="{E7A61B0B-EB72-4EEA-B781-497750341B82}" srcId="{4D0B3727-D1EF-4BC4-9172-9F4A1082436F}" destId="{1D797C18-1201-4534-AB62-6521F0C4B693}" srcOrd="0" destOrd="0" parTransId="{34E52254-DFB0-499A-97DA-E26F987DE729}" sibTransId="{AA9B7317-A4F8-4D15-8D9A-B2EC9F13F51B}"/>
    <dgm:cxn modelId="{64875A0E-A1AC-45F3-A4A6-22F4873F77E9}" srcId="{4D0B3727-D1EF-4BC4-9172-9F4A1082436F}" destId="{86470C3E-3153-40C2-8647-CD301C21D1D2}" srcOrd="2" destOrd="0" parTransId="{25E95C9C-69E9-46E1-A689-F0DF2A6B9848}" sibTransId="{F6C410E9-A385-4F62-9275-4E1E2C6270B6}"/>
    <dgm:cxn modelId="{2B63820E-534A-41A4-9C0F-153195CAC5B8}" srcId="{4D0B3727-D1EF-4BC4-9172-9F4A1082436F}" destId="{B73C1938-4C48-4956-98EF-0D88350724CA}" srcOrd="5" destOrd="0" parTransId="{C6D4F165-74F6-4505-A4F7-CFB70FA0B470}" sibTransId="{027E05E5-1D22-43B0-B386-C1997604C286}"/>
    <dgm:cxn modelId="{F5247522-58CE-4480-92A3-7E410BFA6AC6}" type="presOf" srcId="{224BBBB8-AE91-4E80-9D78-7274938320E7}" destId="{BAE7D413-4E3E-4F77-AE35-1BCB436AF69C}" srcOrd="0" destOrd="0" presId="urn:microsoft.com/office/officeart/2018/2/layout/IconCircleList"/>
    <dgm:cxn modelId="{E8838D2C-1614-49F7-8703-F684A49CA5B8}" type="presOf" srcId="{B73C1938-4C48-4956-98EF-0D88350724CA}" destId="{DFBE689B-0672-49FB-A789-4A8F3FFC2FA6}" srcOrd="0" destOrd="0" presId="urn:microsoft.com/office/officeart/2018/2/layout/IconCircleList"/>
    <dgm:cxn modelId="{AC041F2D-1B38-4CEE-B3C4-DE888A2E5E5D}" type="presOf" srcId="{081F398F-54A9-4130-9B8F-C5C082C9CFC8}" destId="{9DD23F5F-5663-47C3-BFAB-57A82370DFA5}" srcOrd="0" destOrd="0" presId="urn:microsoft.com/office/officeart/2018/2/layout/IconCircleList"/>
    <dgm:cxn modelId="{3B67B72F-E4D5-4B36-B9DC-B10600FD5E4F}" type="presOf" srcId="{1D797C18-1201-4534-AB62-6521F0C4B693}" destId="{992CF9E8-BBEF-42CF-9257-5A833EAFE91B}" srcOrd="0" destOrd="0" presId="urn:microsoft.com/office/officeart/2018/2/layout/IconCircleList"/>
    <dgm:cxn modelId="{DC3FAE34-1858-4672-A66D-3C76BD66A7BD}" type="presOf" srcId="{AA9B7317-A4F8-4D15-8D9A-B2EC9F13F51B}" destId="{231DF237-FBD5-43B7-8FA3-ECF4CFA30E5A}" srcOrd="0" destOrd="0" presId="urn:microsoft.com/office/officeart/2018/2/layout/IconCircleList"/>
    <dgm:cxn modelId="{67CED136-7106-4C33-BB7C-2063EBD4C1E7}" type="presOf" srcId="{0F590445-2493-4462-98D9-511DD6CDD91C}" destId="{215B7A8B-0223-44B2-9020-9CE812E7F483}" srcOrd="0" destOrd="0" presId="urn:microsoft.com/office/officeart/2018/2/layout/IconCircleList"/>
    <dgm:cxn modelId="{1527DC56-A876-4837-9057-7AC1A9919A8E}" type="presOf" srcId="{F6C410E9-A385-4F62-9275-4E1E2C6270B6}" destId="{126B0E6C-332F-433B-A891-2944C12B984C}" srcOrd="0" destOrd="0" presId="urn:microsoft.com/office/officeart/2018/2/layout/IconCircleList"/>
    <dgm:cxn modelId="{CFF55093-0680-46D2-AD38-296B941F21A4}" type="presOf" srcId="{0F31403E-B851-47A3-82FD-2E62E5FD9B19}" destId="{A7381D77-374B-486A-B989-F13868161B17}" srcOrd="0" destOrd="0" presId="urn:microsoft.com/office/officeart/2018/2/layout/IconCircleList"/>
    <dgm:cxn modelId="{FDA250AE-6A51-46BB-8619-1413AC038426}" type="presOf" srcId="{86470C3E-3153-40C2-8647-CD301C21D1D2}" destId="{0A1290D4-6284-43E0-9AEE-140267CA063F}" srcOrd="0" destOrd="0" presId="urn:microsoft.com/office/officeart/2018/2/layout/IconCircleList"/>
    <dgm:cxn modelId="{3B9769C6-E212-4C34-AAD0-AE94618346DB}" srcId="{4D0B3727-D1EF-4BC4-9172-9F4A1082436F}" destId="{170B5313-2048-44D8-9A02-27A9B2DF258B}" srcOrd="4" destOrd="0" parTransId="{11871E46-8428-4161-B770-560E24AB1BD4}" sibTransId="{0F31403E-B851-47A3-82FD-2E62E5FD9B19}"/>
    <dgm:cxn modelId="{71DE11CD-39F0-4E70-9587-C9FDF9CB2350}" type="presOf" srcId="{46CB4D37-BC66-4B97-8667-47CD57D3BCAC}" destId="{51D02B02-8904-415E-B391-7D507A12A03D}" srcOrd="0" destOrd="0" presId="urn:microsoft.com/office/officeart/2018/2/layout/IconCircleList"/>
    <dgm:cxn modelId="{2A0ED0D3-DB59-4150-93D3-4E8D0DFD311D}" srcId="{4D0B3727-D1EF-4BC4-9172-9F4A1082436F}" destId="{0F590445-2493-4462-98D9-511DD6CDD91C}" srcOrd="3" destOrd="0" parTransId="{20150C89-4237-4E8D-8962-7ED41D77A7D3}" sibTransId="{224BBBB8-AE91-4E80-9D78-7274938320E7}"/>
    <dgm:cxn modelId="{FCFA94E4-84A4-4395-AB6D-26974C79A73C}" srcId="{4D0B3727-D1EF-4BC4-9172-9F4A1082436F}" destId="{081F398F-54A9-4130-9B8F-C5C082C9CFC8}" srcOrd="1" destOrd="0" parTransId="{F9F6398E-6491-403D-9BC3-1441FA14BE36}" sibTransId="{46CB4D37-BC66-4B97-8667-47CD57D3BCAC}"/>
    <dgm:cxn modelId="{821A25E6-1729-41E8-9BF9-71925081DD8E}" type="presOf" srcId="{170B5313-2048-44D8-9A02-27A9B2DF258B}" destId="{2C799577-0155-4CCB-A5B5-0EAC9A6D12A7}" srcOrd="0" destOrd="0" presId="urn:microsoft.com/office/officeart/2018/2/layout/IconCircleList"/>
    <dgm:cxn modelId="{6E512492-98DC-4BF3-A067-3238C512EFC6}" type="presParOf" srcId="{346492A2-5022-4AB7-9FAE-0B9A0796728A}" destId="{224AB406-0F64-4B0F-8ECD-62E8F31B890B}" srcOrd="0" destOrd="0" presId="urn:microsoft.com/office/officeart/2018/2/layout/IconCircleList"/>
    <dgm:cxn modelId="{D425F7FE-3023-40C8-8D2E-745B5EB4980F}" type="presParOf" srcId="{224AB406-0F64-4B0F-8ECD-62E8F31B890B}" destId="{8352F63C-B6BC-45B6-87CF-26910D06250A}" srcOrd="0" destOrd="0" presId="urn:microsoft.com/office/officeart/2018/2/layout/IconCircleList"/>
    <dgm:cxn modelId="{2D2E700F-8DDF-4931-A482-B72FF20504EA}" type="presParOf" srcId="{8352F63C-B6BC-45B6-87CF-26910D06250A}" destId="{C390B191-7CF5-433B-82D1-7DE1B5746D43}" srcOrd="0" destOrd="0" presId="urn:microsoft.com/office/officeart/2018/2/layout/IconCircleList"/>
    <dgm:cxn modelId="{F0273E10-96FD-4213-B236-5D74812C0AFE}" type="presParOf" srcId="{8352F63C-B6BC-45B6-87CF-26910D06250A}" destId="{177F2D0C-F1D3-474F-8DEF-83171A1EDE11}" srcOrd="1" destOrd="0" presId="urn:microsoft.com/office/officeart/2018/2/layout/IconCircleList"/>
    <dgm:cxn modelId="{059465EF-1752-4450-A1CC-BF635D5B7A6A}" type="presParOf" srcId="{8352F63C-B6BC-45B6-87CF-26910D06250A}" destId="{40F916CF-4CA0-4BC7-9FEC-8AEBCF1778A6}" srcOrd="2" destOrd="0" presId="urn:microsoft.com/office/officeart/2018/2/layout/IconCircleList"/>
    <dgm:cxn modelId="{E2730074-5DDA-44DF-B2F2-192A56D43543}" type="presParOf" srcId="{8352F63C-B6BC-45B6-87CF-26910D06250A}" destId="{992CF9E8-BBEF-42CF-9257-5A833EAFE91B}" srcOrd="3" destOrd="0" presId="urn:microsoft.com/office/officeart/2018/2/layout/IconCircleList"/>
    <dgm:cxn modelId="{5E7EFBE0-BBAC-47CD-B290-7524854F2A80}" type="presParOf" srcId="{224AB406-0F64-4B0F-8ECD-62E8F31B890B}" destId="{231DF237-FBD5-43B7-8FA3-ECF4CFA30E5A}" srcOrd="1" destOrd="0" presId="urn:microsoft.com/office/officeart/2018/2/layout/IconCircleList"/>
    <dgm:cxn modelId="{65CB8A28-9362-4842-ACCB-E39D5D9CA8B4}" type="presParOf" srcId="{224AB406-0F64-4B0F-8ECD-62E8F31B890B}" destId="{56E7903C-C64A-496D-A8DF-656B477AEDA8}" srcOrd="2" destOrd="0" presId="urn:microsoft.com/office/officeart/2018/2/layout/IconCircleList"/>
    <dgm:cxn modelId="{6551A3B2-EF78-4A4D-9B01-F3D4372A0707}" type="presParOf" srcId="{56E7903C-C64A-496D-A8DF-656B477AEDA8}" destId="{318A5EE6-9100-4D6A-8AE2-8C4A244D3782}" srcOrd="0" destOrd="0" presId="urn:microsoft.com/office/officeart/2018/2/layout/IconCircleList"/>
    <dgm:cxn modelId="{1F039160-FD95-4458-91D8-7D529C49E0B8}" type="presParOf" srcId="{56E7903C-C64A-496D-A8DF-656B477AEDA8}" destId="{DB262274-0AFE-49CA-9BC9-735B0383C6B2}" srcOrd="1" destOrd="0" presId="urn:microsoft.com/office/officeart/2018/2/layout/IconCircleList"/>
    <dgm:cxn modelId="{F9325674-A4F4-49A9-927F-329C8CFBDB5B}" type="presParOf" srcId="{56E7903C-C64A-496D-A8DF-656B477AEDA8}" destId="{99B7F78F-A3B9-4DCB-8BC5-479C5EAB03C3}" srcOrd="2" destOrd="0" presId="urn:microsoft.com/office/officeart/2018/2/layout/IconCircleList"/>
    <dgm:cxn modelId="{AEF4320A-E5ED-4E0E-9E04-8D4F5CC09B92}" type="presParOf" srcId="{56E7903C-C64A-496D-A8DF-656B477AEDA8}" destId="{9DD23F5F-5663-47C3-BFAB-57A82370DFA5}" srcOrd="3" destOrd="0" presId="urn:microsoft.com/office/officeart/2018/2/layout/IconCircleList"/>
    <dgm:cxn modelId="{D6D880AD-5294-4C50-BA84-DEAD8B55958F}" type="presParOf" srcId="{224AB406-0F64-4B0F-8ECD-62E8F31B890B}" destId="{51D02B02-8904-415E-B391-7D507A12A03D}" srcOrd="3" destOrd="0" presId="urn:microsoft.com/office/officeart/2018/2/layout/IconCircleList"/>
    <dgm:cxn modelId="{7A4280A8-44A6-4487-9599-2EC1B74877CD}" type="presParOf" srcId="{224AB406-0F64-4B0F-8ECD-62E8F31B890B}" destId="{7E042614-D301-47D0-8C38-5259BDB0824E}" srcOrd="4" destOrd="0" presId="urn:microsoft.com/office/officeart/2018/2/layout/IconCircleList"/>
    <dgm:cxn modelId="{F3D8F9A1-265F-4315-B987-AE6B25AA1ABB}" type="presParOf" srcId="{7E042614-D301-47D0-8C38-5259BDB0824E}" destId="{E00EC941-20A6-4D74-93DD-5A372DF7D266}" srcOrd="0" destOrd="0" presId="urn:microsoft.com/office/officeart/2018/2/layout/IconCircleList"/>
    <dgm:cxn modelId="{A7EAE9E5-D0CC-4A9D-A05A-BAF94AE7ADF1}" type="presParOf" srcId="{7E042614-D301-47D0-8C38-5259BDB0824E}" destId="{EA958716-1BE1-4444-9289-59FFF4171018}" srcOrd="1" destOrd="0" presId="urn:microsoft.com/office/officeart/2018/2/layout/IconCircleList"/>
    <dgm:cxn modelId="{F810A54B-B82D-403B-893B-624A22E3CF93}" type="presParOf" srcId="{7E042614-D301-47D0-8C38-5259BDB0824E}" destId="{9D32D8BE-B8C8-432B-9490-65356FE0BAF2}" srcOrd="2" destOrd="0" presId="urn:microsoft.com/office/officeart/2018/2/layout/IconCircleList"/>
    <dgm:cxn modelId="{04AC8323-81D4-434D-BBEC-665C4748BC81}" type="presParOf" srcId="{7E042614-D301-47D0-8C38-5259BDB0824E}" destId="{0A1290D4-6284-43E0-9AEE-140267CA063F}" srcOrd="3" destOrd="0" presId="urn:microsoft.com/office/officeart/2018/2/layout/IconCircleList"/>
    <dgm:cxn modelId="{7DB771AA-9E06-4569-95A9-C6A7147BEB86}" type="presParOf" srcId="{224AB406-0F64-4B0F-8ECD-62E8F31B890B}" destId="{126B0E6C-332F-433B-A891-2944C12B984C}" srcOrd="5" destOrd="0" presId="urn:microsoft.com/office/officeart/2018/2/layout/IconCircleList"/>
    <dgm:cxn modelId="{39026F16-DAFC-462C-B837-4308472170D6}" type="presParOf" srcId="{224AB406-0F64-4B0F-8ECD-62E8F31B890B}" destId="{7E585C81-D2DA-49F9-83C5-1CE70537CB99}" srcOrd="6" destOrd="0" presId="urn:microsoft.com/office/officeart/2018/2/layout/IconCircleList"/>
    <dgm:cxn modelId="{73102F62-7688-4492-AA13-553B9DBE0AE3}" type="presParOf" srcId="{7E585C81-D2DA-49F9-83C5-1CE70537CB99}" destId="{C48C1263-25CC-4189-AF6A-B62746120B44}" srcOrd="0" destOrd="0" presId="urn:microsoft.com/office/officeart/2018/2/layout/IconCircleList"/>
    <dgm:cxn modelId="{4E8ED47B-576F-4A6C-9871-E6374902BCE2}" type="presParOf" srcId="{7E585C81-D2DA-49F9-83C5-1CE70537CB99}" destId="{D653DB5A-BA8A-4571-B1FF-22DD73AB70AD}" srcOrd="1" destOrd="0" presId="urn:microsoft.com/office/officeart/2018/2/layout/IconCircleList"/>
    <dgm:cxn modelId="{69067442-28B6-4236-9650-9123FEBD89BD}" type="presParOf" srcId="{7E585C81-D2DA-49F9-83C5-1CE70537CB99}" destId="{69CC3AE2-0DF6-4724-A2CB-E6A4CAC6FF4D}" srcOrd="2" destOrd="0" presId="urn:microsoft.com/office/officeart/2018/2/layout/IconCircleList"/>
    <dgm:cxn modelId="{F00B6773-EEE2-45C4-86D3-432699A32B9D}" type="presParOf" srcId="{7E585C81-D2DA-49F9-83C5-1CE70537CB99}" destId="{215B7A8B-0223-44B2-9020-9CE812E7F483}" srcOrd="3" destOrd="0" presId="urn:microsoft.com/office/officeart/2018/2/layout/IconCircleList"/>
    <dgm:cxn modelId="{C3B99174-A09A-41EB-AA2B-6DABB08FF81E}" type="presParOf" srcId="{224AB406-0F64-4B0F-8ECD-62E8F31B890B}" destId="{BAE7D413-4E3E-4F77-AE35-1BCB436AF69C}" srcOrd="7" destOrd="0" presId="urn:microsoft.com/office/officeart/2018/2/layout/IconCircleList"/>
    <dgm:cxn modelId="{00945CD8-9554-436C-A27E-18E5BDC17949}" type="presParOf" srcId="{224AB406-0F64-4B0F-8ECD-62E8F31B890B}" destId="{DFAF25CC-7199-4433-A810-A59300E64A2A}" srcOrd="8" destOrd="0" presId="urn:microsoft.com/office/officeart/2018/2/layout/IconCircleList"/>
    <dgm:cxn modelId="{8CBE8B24-D0DA-4A3A-BC02-E45EEC94F1D6}" type="presParOf" srcId="{DFAF25CC-7199-4433-A810-A59300E64A2A}" destId="{4EEB8188-56DC-4374-BC58-776D3769567C}" srcOrd="0" destOrd="0" presId="urn:microsoft.com/office/officeart/2018/2/layout/IconCircleList"/>
    <dgm:cxn modelId="{2D05FE3D-133C-427F-9E62-12491ABFA6C8}" type="presParOf" srcId="{DFAF25CC-7199-4433-A810-A59300E64A2A}" destId="{EAF0B03D-07D5-4FEF-9FD2-A4226E7A950B}" srcOrd="1" destOrd="0" presId="urn:microsoft.com/office/officeart/2018/2/layout/IconCircleList"/>
    <dgm:cxn modelId="{98054AC7-30C2-4ED8-AFEC-D121DDD5D755}" type="presParOf" srcId="{DFAF25CC-7199-4433-A810-A59300E64A2A}" destId="{4D0E3DCD-C8F6-42ED-9A36-E8EB6B5D24A1}" srcOrd="2" destOrd="0" presId="urn:microsoft.com/office/officeart/2018/2/layout/IconCircleList"/>
    <dgm:cxn modelId="{87BE81DA-B451-4592-B9D0-11D65BEF42D4}" type="presParOf" srcId="{DFAF25CC-7199-4433-A810-A59300E64A2A}" destId="{2C799577-0155-4CCB-A5B5-0EAC9A6D12A7}" srcOrd="3" destOrd="0" presId="urn:microsoft.com/office/officeart/2018/2/layout/IconCircleList"/>
    <dgm:cxn modelId="{A08DFFF0-3E99-4242-AE29-E0D6892CB2FC}" type="presParOf" srcId="{224AB406-0F64-4B0F-8ECD-62E8F31B890B}" destId="{A7381D77-374B-486A-B989-F13868161B17}" srcOrd="9" destOrd="0" presId="urn:microsoft.com/office/officeart/2018/2/layout/IconCircleList"/>
    <dgm:cxn modelId="{0594946F-C94E-4888-9348-052E88FD0123}" type="presParOf" srcId="{224AB406-0F64-4B0F-8ECD-62E8F31B890B}" destId="{B5F715F9-643A-4DA0-8420-C626134C7D75}" srcOrd="10" destOrd="0" presId="urn:microsoft.com/office/officeart/2018/2/layout/IconCircleList"/>
    <dgm:cxn modelId="{66E761E0-9746-487A-891A-00498505C277}" type="presParOf" srcId="{B5F715F9-643A-4DA0-8420-C626134C7D75}" destId="{6052CBCA-B36A-4EFD-A609-7933D2452848}" srcOrd="0" destOrd="0" presId="urn:microsoft.com/office/officeart/2018/2/layout/IconCircleList"/>
    <dgm:cxn modelId="{834811D7-98D0-4118-95CF-97FA1B189B7F}" type="presParOf" srcId="{B5F715F9-643A-4DA0-8420-C626134C7D75}" destId="{2C0F1DA7-92C3-47F3-B5D1-E506B9F6DEB6}" srcOrd="1" destOrd="0" presId="urn:microsoft.com/office/officeart/2018/2/layout/IconCircleList"/>
    <dgm:cxn modelId="{70C1014E-2AA6-4526-BD2D-7218EBE02B3B}" type="presParOf" srcId="{B5F715F9-643A-4DA0-8420-C626134C7D75}" destId="{440BFBBC-59D2-4FC5-BD5F-A8A97BD79BFE}" srcOrd="2" destOrd="0" presId="urn:microsoft.com/office/officeart/2018/2/layout/IconCircleList"/>
    <dgm:cxn modelId="{E92EAD34-7698-4DD3-8C59-9E740389831C}" type="presParOf" srcId="{B5F715F9-643A-4DA0-8420-C626134C7D75}" destId="{DFBE689B-0672-49FB-A789-4A8F3FFC2FA6}"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90B191-7CF5-433B-82D1-7DE1B5746D43}">
      <dsp:nvSpPr>
        <dsp:cNvPr id="0" name=""/>
        <dsp:cNvSpPr/>
      </dsp:nvSpPr>
      <dsp:spPr>
        <a:xfrm>
          <a:off x="1163156" y="35767"/>
          <a:ext cx="830070" cy="83007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77F2D0C-F1D3-474F-8DEF-83171A1EDE11}">
      <dsp:nvSpPr>
        <dsp:cNvPr id="0" name=""/>
        <dsp:cNvSpPr/>
      </dsp:nvSpPr>
      <dsp:spPr>
        <a:xfrm>
          <a:off x="1337470" y="210082"/>
          <a:ext cx="481441" cy="48144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2CF9E8-BBEF-42CF-9257-5A833EAFE91B}">
      <dsp:nvSpPr>
        <dsp:cNvPr id="0" name=""/>
        <dsp:cNvSpPr/>
      </dsp:nvSpPr>
      <dsp:spPr>
        <a:xfrm>
          <a:off x="2171099" y="35767"/>
          <a:ext cx="1956595" cy="830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dirty="0"/>
            <a:t>Lost sales in parts and service department.</a:t>
          </a:r>
        </a:p>
      </dsp:txBody>
      <dsp:txXfrm>
        <a:off x="2171099" y="35767"/>
        <a:ext cx="1956595" cy="830070"/>
      </dsp:txXfrm>
    </dsp:sp>
    <dsp:sp modelId="{318A5EE6-9100-4D6A-8AE2-8C4A244D3782}">
      <dsp:nvSpPr>
        <dsp:cNvPr id="0" name=""/>
        <dsp:cNvSpPr/>
      </dsp:nvSpPr>
      <dsp:spPr>
        <a:xfrm>
          <a:off x="4468616" y="35767"/>
          <a:ext cx="830070" cy="83007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262274-0AFE-49CA-9BC9-735B0383C6B2}">
      <dsp:nvSpPr>
        <dsp:cNvPr id="0" name=""/>
        <dsp:cNvSpPr/>
      </dsp:nvSpPr>
      <dsp:spPr>
        <a:xfrm>
          <a:off x="4642931" y="210082"/>
          <a:ext cx="481441" cy="48144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D23F5F-5663-47C3-BFAB-57A82370DFA5}">
      <dsp:nvSpPr>
        <dsp:cNvPr id="0" name=""/>
        <dsp:cNvSpPr/>
      </dsp:nvSpPr>
      <dsp:spPr>
        <a:xfrm>
          <a:off x="5476560" y="35767"/>
          <a:ext cx="1956595" cy="830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dirty="0"/>
            <a:t>Increase hours on mobile units per tech.</a:t>
          </a:r>
        </a:p>
      </dsp:txBody>
      <dsp:txXfrm>
        <a:off x="5476560" y="35767"/>
        <a:ext cx="1956595" cy="830070"/>
      </dsp:txXfrm>
    </dsp:sp>
    <dsp:sp modelId="{E00EC941-20A6-4D74-93DD-5A372DF7D266}">
      <dsp:nvSpPr>
        <dsp:cNvPr id="0" name=""/>
        <dsp:cNvSpPr/>
      </dsp:nvSpPr>
      <dsp:spPr>
        <a:xfrm>
          <a:off x="1163156" y="1525683"/>
          <a:ext cx="830070" cy="83007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A958716-1BE1-4444-9289-59FFF4171018}">
      <dsp:nvSpPr>
        <dsp:cNvPr id="0" name=""/>
        <dsp:cNvSpPr/>
      </dsp:nvSpPr>
      <dsp:spPr>
        <a:xfrm>
          <a:off x="1337470" y="1699997"/>
          <a:ext cx="481441" cy="48144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1290D4-6284-43E0-9AEE-140267CA063F}">
      <dsp:nvSpPr>
        <dsp:cNvPr id="0" name=""/>
        <dsp:cNvSpPr/>
      </dsp:nvSpPr>
      <dsp:spPr>
        <a:xfrm>
          <a:off x="2171099" y="1525683"/>
          <a:ext cx="1956595" cy="830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dirty="0"/>
            <a:t>Increase our multi-line RO’s in our quick lane, especially customers pay 2 invoice orders.</a:t>
          </a:r>
        </a:p>
      </dsp:txBody>
      <dsp:txXfrm>
        <a:off x="2171099" y="1525683"/>
        <a:ext cx="1956595" cy="830070"/>
      </dsp:txXfrm>
    </dsp:sp>
    <dsp:sp modelId="{C48C1263-25CC-4189-AF6A-B62746120B44}">
      <dsp:nvSpPr>
        <dsp:cNvPr id="0" name=""/>
        <dsp:cNvSpPr/>
      </dsp:nvSpPr>
      <dsp:spPr>
        <a:xfrm>
          <a:off x="4468616" y="1525683"/>
          <a:ext cx="830070" cy="83007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53DB5A-BA8A-4571-B1FF-22DD73AB70AD}">
      <dsp:nvSpPr>
        <dsp:cNvPr id="0" name=""/>
        <dsp:cNvSpPr/>
      </dsp:nvSpPr>
      <dsp:spPr>
        <a:xfrm>
          <a:off x="4642931" y="1699997"/>
          <a:ext cx="481441" cy="48144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5B7A8B-0223-44B2-9020-9CE812E7F483}">
      <dsp:nvSpPr>
        <dsp:cNvPr id="0" name=""/>
        <dsp:cNvSpPr/>
      </dsp:nvSpPr>
      <dsp:spPr>
        <a:xfrm>
          <a:off x="5476560" y="1525683"/>
          <a:ext cx="1956595" cy="830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dirty="0"/>
            <a:t>Need to advertise to our pre-owed base and conquest in our data base and PMA, TV, social media and radio.</a:t>
          </a:r>
        </a:p>
      </dsp:txBody>
      <dsp:txXfrm>
        <a:off x="5476560" y="1525683"/>
        <a:ext cx="1956595" cy="830070"/>
      </dsp:txXfrm>
    </dsp:sp>
    <dsp:sp modelId="{4EEB8188-56DC-4374-BC58-776D3769567C}">
      <dsp:nvSpPr>
        <dsp:cNvPr id="0" name=""/>
        <dsp:cNvSpPr/>
      </dsp:nvSpPr>
      <dsp:spPr>
        <a:xfrm>
          <a:off x="1163156" y="3015598"/>
          <a:ext cx="830070" cy="83007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AF0B03D-07D5-4FEF-9FD2-A4226E7A950B}">
      <dsp:nvSpPr>
        <dsp:cNvPr id="0" name=""/>
        <dsp:cNvSpPr/>
      </dsp:nvSpPr>
      <dsp:spPr>
        <a:xfrm>
          <a:off x="1337470" y="3189913"/>
          <a:ext cx="481441" cy="481441"/>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799577-0155-4CCB-A5B5-0EAC9A6D12A7}">
      <dsp:nvSpPr>
        <dsp:cNvPr id="0" name=""/>
        <dsp:cNvSpPr/>
      </dsp:nvSpPr>
      <dsp:spPr>
        <a:xfrm>
          <a:off x="2184951" y="3015598"/>
          <a:ext cx="1956595" cy="830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dirty="0"/>
            <a:t>Increase our repair orders in parts and service. Have a customer pay hotline for parts and service.</a:t>
          </a:r>
        </a:p>
      </dsp:txBody>
      <dsp:txXfrm>
        <a:off x="2184951" y="3015598"/>
        <a:ext cx="1956595" cy="830070"/>
      </dsp:txXfrm>
    </dsp:sp>
    <dsp:sp modelId="{6052CBCA-B36A-4EFD-A609-7933D2452848}">
      <dsp:nvSpPr>
        <dsp:cNvPr id="0" name=""/>
        <dsp:cNvSpPr/>
      </dsp:nvSpPr>
      <dsp:spPr>
        <a:xfrm>
          <a:off x="4468616" y="3015598"/>
          <a:ext cx="830070" cy="830070"/>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0F1DA7-92C3-47F3-B5D1-E506B9F6DEB6}">
      <dsp:nvSpPr>
        <dsp:cNvPr id="0" name=""/>
        <dsp:cNvSpPr/>
      </dsp:nvSpPr>
      <dsp:spPr>
        <a:xfrm>
          <a:off x="4642931" y="3189913"/>
          <a:ext cx="481441" cy="481441"/>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BE689B-0672-49FB-A789-4A8F3FFC2FA6}">
      <dsp:nvSpPr>
        <dsp:cNvPr id="0" name=""/>
        <dsp:cNvSpPr/>
      </dsp:nvSpPr>
      <dsp:spPr>
        <a:xfrm>
          <a:off x="5476560" y="3015598"/>
          <a:ext cx="1956595" cy="830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dirty="0"/>
            <a:t>Work with local </a:t>
          </a:r>
          <a:r>
            <a:rPr lang="en-US" sz="1600" kern="1200" dirty="0" err="1"/>
            <a:t>voc</a:t>
          </a:r>
          <a:r>
            <a:rPr lang="en-US" sz="1600" kern="1200" dirty="0"/>
            <a:t>- tech schools to help </a:t>
          </a:r>
          <a:r>
            <a:rPr lang="en-US" sz="1600" kern="1200" dirty="0" err="1"/>
            <a:t>ingape</a:t>
          </a:r>
          <a:r>
            <a:rPr lang="en-US" sz="1600" kern="1200" dirty="0"/>
            <a:t> new young technicians coming out of school.</a:t>
          </a:r>
        </a:p>
      </dsp:txBody>
      <dsp:txXfrm>
        <a:off x="5476560" y="3015598"/>
        <a:ext cx="1956595" cy="830070"/>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395C5C9-164C-46B3-A87E-7660D39D3106}" type="datetime2">
              <a:rPr lang="en-US" smtClean="0"/>
              <a:t>Tuesday, March 19, 2024</a:t>
            </a:fld>
            <a:endParaRPr lang="en-US" dirty="0"/>
          </a:p>
        </p:txBody>
      </p:sp>
      <p:sp>
        <p:nvSpPr>
          <p:cNvPr id="5" name="Footer Placeholder 4"/>
          <p:cNvSpPr>
            <a:spLocks noGrp="1"/>
          </p:cNvSpPr>
          <p:nvPr>
            <p:ph type="ftr" sz="quarter" idx="11"/>
          </p:nvPr>
        </p:nvSpPr>
        <p:spPr/>
        <p:txBody>
          <a:bodyPr/>
          <a:lstStyle/>
          <a:p>
            <a:pPr algn="l"/>
            <a:r>
              <a:rPr lang="en-US" dirty="0"/>
              <a:t>Sample Footer Text</a:t>
            </a:r>
          </a:p>
        </p:txBody>
      </p:sp>
      <p:sp>
        <p:nvSpPr>
          <p:cNvPr id="6" name="Slide Number Placeholder 5"/>
          <p:cNvSpPr>
            <a:spLocks noGrp="1"/>
          </p:cNvSpPr>
          <p:nvPr>
            <p:ph type="sldNum" sz="quarter" idx="12"/>
          </p:nvPr>
        </p:nvSpPr>
        <p:spPr/>
        <p:txBody>
          <a:bodyPr/>
          <a:lstStyle/>
          <a:p>
            <a:fld id="{1621B6DD-29C1-4FEA-923F-71EA1347694C}" type="slidenum">
              <a:rPr lang="en-US" smtClean="0"/>
              <a:t>‹#›</a:t>
            </a:fld>
            <a:endParaRPr lang="en-US" dirty="0"/>
          </a:p>
        </p:txBody>
      </p:sp>
    </p:spTree>
    <p:extLst>
      <p:ext uri="{BB962C8B-B14F-4D97-AF65-F5344CB8AC3E}">
        <p14:creationId xmlns:p14="http://schemas.microsoft.com/office/powerpoint/2010/main" val="897287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EA2CF1-0EB2-4673-802D-3371233E4A77}" type="datetime2">
              <a:rPr lang="en-US" smtClean="0"/>
              <a:t>Tuesday, March 19, 2024</a:t>
            </a:fld>
            <a:endParaRPr lang="en-US" dirty="0"/>
          </a:p>
        </p:txBody>
      </p:sp>
      <p:sp>
        <p:nvSpPr>
          <p:cNvPr id="5" name="Footer Placeholder 4"/>
          <p:cNvSpPr>
            <a:spLocks noGrp="1"/>
          </p:cNvSpPr>
          <p:nvPr>
            <p:ph type="ftr" sz="quarter" idx="11"/>
          </p:nvPr>
        </p:nvSpPr>
        <p:spPr/>
        <p:txBody>
          <a:bodyPr/>
          <a:lstStyle/>
          <a:p>
            <a:pPr algn="l"/>
            <a:r>
              <a:rPr lang="en-US" dirty="0"/>
              <a:t>Sample Footer Text</a:t>
            </a:r>
          </a:p>
        </p:txBody>
      </p:sp>
      <p:sp>
        <p:nvSpPr>
          <p:cNvPr id="6" name="Slide Number Placeholder 5"/>
          <p:cNvSpPr>
            <a:spLocks noGrp="1"/>
          </p:cNvSpPr>
          <p:nvPr>
            <p:ph type="sldNum" sz="quarter" idx="12"/>
          </p:nvPr>
        </p:nvSpPr>
        <p:spPr/>
        <p:txBody>
          <a:bodyPr/>
          <a:lstStyle/>
          <a:p>
            <a:fld id="{1621B6DD-29C1-4FEA-923F-71EA1347694C}" type="slidenum">
              <a:rPr lang="en-US" smtClean="0"/>
              <a:pPr/>
              <a:t>‹#›</a:t>
            </a:fld>
            <a:endParaRPr lang="en-US" dirty="0"/>
          </a:p>
        </p:txBody>
      </p:sp>
    </p:spTree>
    <p:extLst>
      <p:ext uri="{BB962C8B-B14F-4D97-AF65-F5344CB8AC3E}">
        <p14:creationId xmlns:p14="http://schemas.microsoft.com/office/powerpoint/2010/main" val="380430069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EA2CF1-0EB2-4673-802D-3371233E4A77}" type="datetime2">
              <a:rPr lang="en-US" smtClean="0"/>
              <a:t>Tuesday, March 19, 2024</a:t>
            </a:fld>
            <a:endParaRPr lang="en-US" dirty="0"/>
          </a:p>
        </p:txBody>
      </p:sp>
      <p:sp>
        <p:nvSpPr>
          <p:cNvPr id="5" name="Footer Placeholder 4"/>
          <p:cNvSpPr>
            <a:spLocks noGrp="1"/>
          </p:cNvSpPr>
          <p:nvPr>
            <p:ph type="ftr" sz="quarter" idx="11"/>
          </p:nvPr>
        </p:nvSpPr>
        <p:spPr/>
        <p:txBody>
          <a:bodyPr/>
          <a:lstStyle/>
          <a:p>
            <a:pPr algn="l"/>
            <a:r>
              <a:rPr lang="en-US" dirty="0"/>
              <a:t>Sample Footer Text</a:t>
            </a:r>
          </a:p>
        </p:txBody>
      </p:sp>
      <p:sp>
        <p:nvSpPr>
          <p:cNvPr id="6" name="Slide Number Placeholder 5"/>
          <p:cNvSpPr>
            <a:spLocks noGrp="1"/>
          </p:cNvSpPr>
          <p:nvPr>
            <p:ph type="sldNum" sz="quarter" idx="12"/>
          </p:nvPr>
        </p:nvSpPr>
        <p:spPr/>
        <p:txBody>
          <a:bodyPr/>
          <a:lstStyle/>
          <a:p>
            <a:fld id="{1621B6DD-29C1-4FEA-923F-71EA1347694C}"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74250191"/>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EA2CF1-0EB2-4673-802D-3371233E4A77}" type="datetime2">
              <a:rPr lang="en-US" smtClean="0"/>
              <a:t>Tuesday, March 19, 2024</a:t>
            </a:fld>
            <a:endParaRPr lang="en-US" dirty="0"/>
          </a:p>
        </p:txBody>
      </p:sp>
      <p:sp>
        <p:nvSpPr>
          <p:cNvPr id="5" name="Footer Placeholder 4"/>
          <p:cNvSpPr>
            <a:spLocks noGrp="1"/>
          </p:cNvSpPr>
          <p:nvPr>
            <p:ph type="ftr" sz="quarter" idx="11"/>
          </p:nvPr>
        </p:nvSpPr>
        <p:spPr/>
        <p:txBody>
          <a:bodyPr/>
          <a:lstStyle/>
          <a:p>
            <a:pPr algn="l"/>
            <a:r>
              <a:rPr lang="en-US" dirty="0"/>
              <a:t>Sample Footer Text</a:t>
            </a:r>
          </a:p>
        </p:txBody>
      </p:sp>
      <p:sp>
        <p:nvSpPr>
          <p:cNvPr id="6" name="Slide Number Placeholder 5"/>
          <p:cNvSpPr>
            <a:spLocks noGrp="1"/>
          </p:cNvSpPr>
          <p:nvPr>
            <p:ph type="sldNum" sz="quarter" idx="12"/>
          </p:nvPr>
        </p:nvSpPr>
        <p:spPr/>
        <p:txBody>
          <a:bodyPr/>
          <a:lstStyle/>
          <a:p>
            <a:fld id="{1621B6DD-29C1-4FEA-923F-71EA1347694C}" type="slidenum">
              <a:rPr lang="en-US" smtClean="0"/>
              <a:pPr/>
              <a:t>‹#›</a:t>
            </a:fld>
            <a:endParaRPr lang="en-US" dirty="0"/>
          </a:p>
        </p:txBody>
      </p:sp>
    </p:spTree>
    <p:extLst>
      <p:ext uri="{BB962C8B-B14F-4D97-AF65-F5344CB8AC3E}">
        <p14:creationId xmlns:p14="http://schemas.microsoft.com/office/powerpoint/2010/main" val="664278197"/>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EA2CF1-0EB2-4673-802D-3371233E4A77}" type="datetime2">
              <a:rPr lang="en-US" smtClean="0"/>
              <a:t>Tuesday, March 19, 2024</a:t>
            </a:fld>
            <a:endParaRPr lang="en-US" dirty="0"/>
          </a:p>
        </p:txBody>
      </p:sp>
      <p:sp>
        <p:nvSpPr>
          <p:cNvPr id="5" name="Footer Placeholder 4"/>
          <p:cNvSpPr>
            <a:spLocks noGrp="1"/>
          </p:cNvSpPr>
          <p:nvPr>
            <p:ph type="ftr" sz="quarter" idx="11"/>
          </p:nvPr>
        </p:nvSpPr>
        <p:spPr/>
        <p:txBody>
          <a:bodyPr/>
          <a:lstStyle/>
          <a:p>
            <a:pPr algn="l"/>
            <a:r>
              <a:rPr lang="en-US" dirty="0"/>
              <a:t>Sample Footer Text</a:t>
            </a:r>
          </a:p>
        </p:txBody>
      </p:sp>
      <p:sp>
        <p:nvSpPr>
          <p:cNvPr id="6" name="Slide Number Placeholder 5"/>
          <p:cNvSpPr>
            <a:spLocks noGrp="1"/>
          </p:cNvSpPr>
          <p:nvPr>
            <p:ph type="sldNum" sz="quarter" idx="12"/>
          </p:nvPr>
        </p:nvSpPr>
        <p:spPr/>
        <p:txBody>
          <a:bodyPr/>
          <a:lstStyle/>
          <a:p>
            <a:fld id="{1621B6DD-29C1-4FEA-923F-71EA1347694C}"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603651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EA2CF1-0EB2-4673-802D-3371233E4A77}" type="datetime2">
              <a:rPr lang="en-US" smtClean="0"/>
              <a:t>Tuesday, March 19, 2024</a:t>
            </a:fld>
            <a:endParaRPr lang="en-US" dirty="0"/>
          </a:p>
        </p:txBody>
      </p:sp>
      <p:sp>
        <p:nvSpPr>
          <p:cNvPr id="5" name="Footer Placeholder 4"/>
          <p:cNvSpPr>
            <a:spLocks noGrp="1"/>
          </p:cNvSpPr>
          <p:nvPr>
            <p:ph type="ftr" sz="quarter" idx="11"/>
          </p:nvPr>
        </p:nvSpPr>
        <p:spPr/>
        <p:txBody>
          <a:bodyPr/>
          <a:lstStyle/>
          <a:p>
            <a:pPr algn="l"/>
            <a:r>
              <a:rPr lang="en-US" dirty="0"/>
              <a:t>Sample Footer Text</a:t>
            </a:r>
          </a:p>
        </p:txBody>
      </p:sp>
      <p:sp>
        <p:nvSpPr>
          <p:cNvPr id="6" name="Slide Number Placeholder 5"/>
          <p:cNvSpPr>
            <a:spLocks noGrp="1"/>
          </p:cNvSpPr>
          <p:nvPr>
            <p:ph type="sldNum" sz="quarter" idx="12"/>
          </p:nvPr>
        </p:nvSpPr>
        <p:spPr/>
        <p:txBody>
          <a:bodyPr/>
          <a:lstStyle/>
          <a:p>
            <a:fld id="{1621B6DD-29C1-4FEA-923F-71EA1347694C}" type="slidenum">
              <a:rPr lang="en-US" smtClean="0"/>
              <a:pPr/>
              <a:t>‹#›</a:t>
            </a:fld>
            <a:endParaRPr lang="en-US" dirty="0"/>
          </a:p>
        </p:txBody>
      </p:sp>
    </p:spTree>
    <p:extLst>
      <p:ext uri="{BB962C8B-B14F-4D97-AF65-F5344CB8AC3E}">
        <p14:creationId xmlns:p14="http://schemas.microsoft.com/office/powerpoint/2010/main" val="122117557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75179A-1E2B-41AB-B400-4F1B4022FAEE}" type="datetime2">
              <a:rPr lang="en-US" smtClean="0"/>
              <a:t>Tuesday, March 19, 2024</a:t>
            </a:fld>
            <a:endParaRPr lang="en-US" dirty="0"/>
          </a:p>
        </p:txBody>
      </p:sp>
      <p:sp>
        <p:nvSpPr>
          <p:cNvPr id="5" name="Footer Placeholder 4"/>
          <p:cNvSpPr>
            <a:spLocks noGrp="1"/>
          </p:cNvSpPr>
          <p:nvPr>
            <p:ph type="ftr" sz="quarter" idx="11"/>
          </p:nvPr>
        </p:nvSpPr>
        <p:spPr/>
        <p:txBody>
          <a:bodyPr/>
          <a:lstStyle/>
          <a:p>
            <a:r>
              <a:rPr lang="en-US" dirty="0"/>
              <a:t>Sample Footer Text</a:t>
            </a:r>
          </a:p>
        </p:txBody>
      </p:sp>
      <p:sp>
        <p:nvSpPr>
          <p:cNvPr id="6" name="Slide Number Placeholder 5"/>
          <p:cNvSpPr>
            <a:spLocks noGrp="1"/>
          </p:cNvSpPr>
          <p:nvPr>
            <p:ph type="sldNum" sz="quarter" idx="12"/>
          </p:nvPr>
        </p:nvSpPr>
        <p:spPr/>
        <p:txBody>
          <a:bodyPr/>
          <a:lstStyle/>
          <a:p>
            <a:fld id="{1621B6DD-29C1-4FEA-923F-71EA1347694C}" type="slidenum">
              <a:rPr lang="en-US" smtClean="0"/>
              <a:t>‹#›</a:t>
            </a:fld>
            <a:endParaRPr lang="en-US" dirty="0"/>
          </a:p>
        </p:txBody>
      </p:sp>
    </p:spTree>
    <p:extLst>
      <p:ext uri="{BB962C8B-B14F-4D97-AF65-F5344CB8AC3E}">
        <p14:creationId xmlns:p14="http://schemas.microsoft.com/office/powerpoint/2010/main" val="16231636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5681D0F-6595-4F14-8EF3-954CD87C797B}" type="datetime2">
              <a:rPr lang="en-US" smtClean="0"/>
              <a:t>Tuesday, March 19, 2024</a:t>
            </a:fld>
            <a:endParaRPr lang="en-US" dirty="0"/>
          </a:p>
        </p:txBody>
      </p:sp>
      <p:sp>
        <p:nvSpPr>
          <p:cNvPr id="5" name="Footer Placeholder 4"/>
          <p:cNvSpPr>
            <a:spLocks noGrp="1"/>
          </p:cNvSpPr>
          <p:nvPr>
            <p:ph type="ftr" sz="quarter" idx="11"/>
          </p:nvPr>
        </p:nvSpPr>
        <p:spPr/>
        <p:txBody>
          <a:bodyPr/>
          <a:lstStyle/>
          <a:p>
            <a:r>
              <a:rPr lang="en-US" dirty="0"/>
              <a:t>Sample Footer Text</a:t>
            </a:r>
          </a:p>
        </p:txBody>
      </p:sp>
      <p:sp>
        <p:nvSpPr>
          <p:cNvPr id="6" name="Slide Number Placeholder 5"/>
          <p:cNvSpPr>
            <a:spLocks noGrp="1"/>
          </p:cNvSpPr>
          <p:nvPr>
            <p:ph type="sldNum" sz="quarter" idx="12"/>
          </p:nvPr>
        </p:nvSpPr>
        <p:spPr/>
        <p:txBody>
          <a:bodyPr/>
          <a:lstStyle/>
          <a:p>
            <a:fld id="{1621B6DD-29C1-4FEA-923F-71EA1347694C}" type="slidenum">
              <a:rPr lang="en-US" smtClean="0"/>
              <a:t>‹#›</a:t>
            </a:fld>
            <a:endParaRPr lang="en-US" dirty="0"/>
          </a:p>
        </p:txBody>
      </p:sp>
    </p:spTree>
    <p:extLst>
      <p:ext uri="{BB962C8B-B14F-4D97-AF65-F5344CB8AC3E}">
        <p14:creationId xmlns:p14="http://schemas.microsoft.com/office/powerpoint/2010/main" val="3888136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DCFF8A-AAF8-4A12-8A91-9CA0EAF6CBB9}" type="datetime2">
              <a:rPr lang="en-US" smtClean="0"/>
              <a:t>Tuesday, March 19, 2024</a:t>
            </a:fld>
            <a:endParaRPr lang="en-US" dirty="0"/>
          </a:p>
        </p:txBody>
      </p:sp>
      <p:sp>
        <p:nvSpPr>
          <p:cNvPr id="5" name="Footer Placeholder 4"/>
          <p:cNvSpPr>
            <a:spLocks noGrp="1"/>
          </p:cNvSpPr>
          <p:nvPr>
            <p:ph type="ftr" sz="quarter" idx="11"/>
          </p:nvPr>
        </p:nvSpPr>
        <p:spPr/>
        <p:txBody>
          <a:bodyPr/>
          <a:lstStyle/>
          <a:p>
            <a:pPr algn="l"/>
            <a:r>
              <a:rPr lang="en-US" dirty="0"/>
              <a:t>Sample Footer Text</a:t>
            </a:r>
          </a:p>
        </p:txBody>
      </p:sp>
      <p:sp>
        <p:nvSpPr>
          <p:cNvPr id="6" name="Slide Number Placeholder 5"/>
          <p:cNvSpPr>
            <a:spLocks noGrp="1"/>
          </p:cNvSpPr>
          <p:nvPr>
            <p:ph type="sldNum" sz="quarter" idx="12"/>
          </p:nvPr>
        </p:nvSpPr>
        <p:spPr/>
        <p:txBody>
          <a:bodyPr/>
          <a:lstStyle/>
          <a:p>
            <a:fld id="{1621B6DD-29C1-4FEA-923F-71EA1347694C}" type="slidenum">
              <a:rPr lang="en-US" smtClean="0"/>
              <a:t>‹#›</a:t>
            </a:fld>
            <a:endParaRPr lang="en-US" dirty="0"/>
          </a:p>
        </p:txBody>
      </p:sp>
    </p:spTree>
    <p:extLst>
      <p:ext uri="{BB962C8B-B14F-4D97-AF65-F5344CB8AC3E}">
        <p14:creationId xmlns:p14="http://schemas.microsoft.com/office/powerpoint/2010/main" val="1976593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C25C3-021A-4B0B-8F70-0C181FE1CF45}" type="datetime2">
              <a:rPr lang="en-US" smtClean="0"/>
              <a:t>Tuesday, March 19, 2024</a:t>
            </a:fld>
            <a:endParaRPr lang="en-US" dirty="0"/>
          </a:p>
        </p:txBody>
      </p:sp>
      <p:sp>
        <p:nvSpPr>
          <p:cNvPr id="5" name="Footer Placeholder 4"/>
          <p:cNvSpPr>
            <a:spLocks noGrp="1"/>
          </p:cNvSpPr>
          <p:nvPr>
            <p:ph type="ftr" sz="quarter" idx="11"/>
          </p:nvPr>
        </p:nvSpPr>
        <p:spPr/>
        <p:txBody>
          <a:bodyPr/>
          <a:lstStyle/>
          <a:p>
            <a:pPr algn="l"/>
            <a:r>
              <a:rPr lang="en-US" dirty="0"/>
              <a:t>Sample Footer Text</a:t>
            </a:r>
          </a:p>
        </p:txBody>
      </p:sp>
      <p:sp>
        <p:nvSpPr>
          <p:cNvPr id="6" name="Slide Number Placeholder 5"/>
          <p:cNvSpPr>
            <a:spLocks noGrp="1"/>
          </p:cNvSpPr>
          <p:nvPr>
            <p:ph type="sldNum" sz="quarter" idx="12"/>
          </p:nvPr>
        </p:nvSpPr>
        <p:spPr/>
        <p:txBody>
          <a:bodyPr/>
          <a:lstStyle/>
          <a:p>
            <a:fld id="{1621B6DD-29C1-4FEA-923F-71EA1347694C}" type="slidenum">
              <a:rPr lang="en-US" smtClean="0"/>
              <a:t>‹#›</a:t>
            </a:fld>
            <a:endParaRPr lang="en-US" dirty="0"/>
          </a:p>
        </p:txBody>
      </p:sp>
    </p:spTree>
    <p:extLst>
      <p:ext uri="{BB962C8B-B14F-4D97-AF65-F5344CB8AC3E}">
        <p14:creationId xmlns:p14="http://schemas.microsoft.com/office/powerpoint/2010/main" val="2201181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C23D88D-8CEC-4ED9-A53B-5596187D9A16}" type="datetime2">
              <a:rPr lang="en-US" smtClean="0"/>
              <a:t>Tuesday, March 19, 2024</a:t>
            </a:fld>
            <a:endParaRPr lang="en-US" dirty="0"/>
          </a:p>
        </p:txBody>
      </p:sp>
      <p:sp>
        <p:nvSpPr>
          <p:cNvPr id="6" name="Footer Placeholder 5"/>
          <p:cNvSpPr>
            <a:spLocks noGrp="1"/>
          </p:cNvSpPr>
          <p:nvPr>
            <p:ph type="ftr" sz="quarter" idx="11"/>
          </p:nvPr>
        </p:nvSpPr>
        <p:spPr/>
        <p:txBody>
          <a:bodyPr/>
          <a:lstStyle/>
          <a:p>
            <a:r>
              <a:rPr lang="en-US" dirty="0"/>
              <a:t>Sample Footer Text</a:t>
            </a:r>
          </a:p>
        </p:txBody>
      </p:sp>
      <p:sp>
        <p:nvSpPr>
          <p:cNvPr id="7" name="Slide Number Placeholder 6"/>
          <p:cNvSpPr>
            <a:spLocks noGrp="1"/>
          </p:cNvSpPr>
          <p:nvPr>
            <p:ph type="sldNum" sz="quarter" idx="12"/>
          </p:nvPr>
        </p:nvSpPr>
        <p:spPr/>
        <p:txBody>
          <a:bodyPr/>
          <a:lstStyle/>
          <a:p>
            <a:fld id="{1621B6DD-29C1-4FEA-923F-71EA1347694C}" type="slidenum">
              <a:rPr lang="en-US" smtClean="0"/>
              <a:t>‹#›</a:t>
            </a:fld>
            <a:endParaRPr lang="en-US" dirty="0"/>
          </a:p>
        </p:txBody>
      </p:sp>
    </p:spTree>
    <p:extLst>
      <p:ext uri="{BB962C8B-B14F-4D97-AF65-F5344CB8AC3E}">
        <p14:creationId xmlns:p14="http://schemas.microsoft.com/office/powerpoint/2010/main" val="661848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2CCD382-DFDA-4722-A27A-59C21AD112F2}" type="datetime2">
              <a:rPr lang="en-US" smtClean="0"/>
              <a:t>Tuesday, March 19, 2024</a:t>
            </a:fld>
            <a:endParaRPr lang="en-US" dirty="0"/>
          </a:p>
        </p:txBody>
      </p:sp>
      <p:sp>
        <p:nvSpPr>
          <p:cNvPr id="8" name="Footer Placeholder 7"/>
          <p:cNvSpPr>
            <a:spLocks noGrp="1"/>
          </p:cNvSpPr>
          <p:nvPr>
            <p:ph type="ftr" sz="quarter" idx="11"/>
          </p:nvPr>
        </p:nvSpPr>
        <p:spPr/>
        <p:txBody>
          <a:bodyPr/>
          <a:lstStyle/>
          <a:p>
            <a:r>
              <a:rPr lang="en-US" dirty="0"/>
              <a:t>Sample Footer Text</a:t>
            </a:r>
          </a:p>
        </p:txBody>
      </p:sp>
      <p:sp>
        <p:nvSpPr>
          <p:cNvPr id="9" name="Slide Number Placeholder 8"/>
          <p:cNvSpPr>
            <a:spLocks noGrp="1"/>
          </p:cNvSpPr>
          <p:nvPr>
            <p:ph type="sldNum" sz="quarter" idx="12"/>
          </p:nvPr>
        </p:nvSpPr>
        <p:spPr/>
        <p:txBody>
          <a:bodyPr/>
          <a:lstStyle/>
          <a:p>
            <a:fld id="{1621B6DD-29C1-4FEA-923F-71EA1347694C}" type="slidenum">
              <a:rPr lang="en-US" smtClean="0"/>
              <a:t>‹#›</a:t>
            </a:fld>
            <a:endParaRPr lang="en-US" dirty="0"/>
          </a:p>
        </p:txBody>
      </p:sp>
    </p:spTree>
    <p:extLst>
      <p:ext uri="{BB962C8B-B14F-4D97-AF65-F5344CB8AC3E}">
        <p14:creationId xmlns:p14="http://schemas.microsoft.com/office/powerpoint/2010/main" val="1395239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2F2A30D-1C09-413F-AAB1-38F366000715}" type="datetime2">
              <a:rPr lang="en-US" smtClean="0"/>
              <a:t>Tuesday, March 19, 2024</a:t>
            </a:fld>
            <a:endParaRPr lang="en-US" dirty="0"/>
          </a:p>
        </p:txBody>
      </p:sp>
      <p:sp>
        <p:nvSpPr>
          <p:cNvPr id="4" name="Footer Placeholder 3"/>
          <p:cNvSpPr>
            <a:spLocks noGrp="1"/>
          </p:cNvSpPr>
          <p:nvPr>
            <p:ph type="ftr" sz="quarter" idx="11"/>
          </p:nvPr>
        </p:nvSpPr>
        <p:spPr/>
        <p:txBody>
          <a:bodyPr/>
          <a:lstStyle/>
          <a:p>
            <a:r>
              <a:rPr lang="en-US" dirty="0"/>
              <a:t>Sample Footer Text</a:t>
            </a:r>
          </a:p>
        </p:txBody>
      </p:sp>
      <p:sp>
        <p:nvSpPr>
          <p:cNvPr id="5" name="Slide Number Placeholder 4"/>
          <p:cNvSpPr>
            <a:spLocks noGrp="1"/>
          </p:cNvSpPr>
          <p:nvPr>
            <p:ph type="sldNum" sz="quarter" idx="12"/>
          </p:nvPr>
        </p:nvSpPr>
        <p:spPr/>
        <p:txBody>
          <a:bodyPr/>
          <a:lstStyle/>
          <a:p>
            <a:fld id="{1621B6DD-29C1-4FEA-923F-71EA1347694C}" type="slidenum">
              <a:rPr lang="en-US" smtClean="0"/>
              <a:t>‹#›</a:t>
            </a:fld>
            <a:endParaRPr lang="en-US" dirty="0"/>
          </a:p>
        </p:txBody>
      </p:sp>
    </p:spTree>
    <p:extLst>
      <p:ext uri="{BB962C8B-B14F-4D97-AF65-F5344CB8AC3E}">
        <p14:creationId xmlns:p14="http://schemas.microsoft.com/office/powerpoint/2010/main" val="2519327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B82B9C-D65E-4F64-95C3-B10F3B00F0D9}" type="datetime2">
              <a:rPr lang="en-US" smtClean="0"/>
              <a:t>Tuesday, March 19, 2024</a:t>
            </a:fld>
            <a:endParaRPr lang="en-US" dirty="0"/>
          </a:p>
        </p:txBody>
      </p:sp>
      <p:sp>
        <p:nvSpPr>
          <p:cNvPr id="3" name="Footer Placeholder 2"/>
          <p:cNvSpPr>
            <a:spLocks noGrp="1"/>
          </p:cNvSpPr>
          <p:nvPr>
            <p:ph type="ftr" sz="quarter" idx="11"/>
          </p:nvPr>
        </p:nvSpPr>
        <p:spPr/>
        <p:txBody>
          <a:bodyPr/>
          <a:lstStyle/>
          <a:p>
            <a:r>
              <a:rPr lang="en-US" dirty="0"/>
              <a:t>Sample Footer Text</a:t>
            </a:r>
          </a:p>
        </p:txBody>
      </p:sp>
      <p:sp>
        <p:nvSpPr>
          <p:cNvPr id="4" name="Slide Number Placeholder 3"/>
          <p:cNvSpPr>
            <a:spLocks noGrp="1"/>
          </p:cNvSpPr>
          <p:nvPr>
            <p:ph type="sldNum" sz="quarter" idx="12"/>
          </p:nvPr>
        </p:nvSpPr>
        <p:spPr/>
        <p:txBody>
          <a:bodyPr/>
          <a:lstStyle/>
          <a:p>
            <a:fld id="{1621B6DD-29C1-4FEA-923F-71EA1347694C}" type="slidenum">
              <a:rPr lang="en-US" smtClean="0"/>
              <a:t>‹#›</a:t>
            </a:fld>
            <a:endParaRPr lang="en-US" dirty="0"/>
          </a:p>
        </p:txBody>
      </p:sp>
    </p:spTree>
    <p:extLst>
      <p:ext uri="{BB962C8B-B14F-4D97-AF65-F5344CB8AC3E}">
        <p14:creationId xmlns:p14="http://schemas.microsoft.com/office/powerpoint/2010/main" val="229652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7F5FDCC-6AAC-4A08-B9E0-3793AB5E64C3}" type="datetime2">
              <a:rPr lang="en-US" smtClean="0"/>
              <a:t>Tuesday, March 19, 2024</a:t>
            </a:fld>
            <a:endParaRPr lang="en-US" dirty="0"/>
          </a:p>
        </p:txBody>
      </p:sp>
      <p:sp>
        <p:nvSpPr>
          <p:cNvPr id="6" name="Footer Placeholder 5"/>
          <p:cNvSpPr>
            <a:spLocks noGrp="1"/>
          </p:cNvSpPr>
          <p:nvPr>
            <p:ph type="ftr" sz="quarter" idx="11"/>
          </p:nvPr>
        </p:nvSpPr>
        <p:spPr/>
        <p:txBody>
          <a:bodyPr/>
          <a:lstStyle/>
          <a:p>
            <a:r>
              <a:rPr lang="en-US" dirty="0"/>
              <a:t>Sample Footer Text</a:t>
            </a:r>
          </a:p>
        </p:txBody>
      </p:sp>
      <p:sp>
        <p:nvSpPr>
          <p:cNvPr id="7" name="Slide Number Placeholder 6"/>
          <p:cNvSpPr>
            <a:spLocks noGrp="1"/>
          </p:cNvSpPr>
          <p:nvPr>
            <p:ph type="sldNum" sz="quarter" idx="12"/>
          </p:nvPr>
        </p:nvSpPr>
        <p:spPr/>
        <p:txBody>
          <a:bodyPr/>
          <a:lstStyle/>
          <a:p>
            <a:fld id="{1621B6DD-29C1-4FEA-923F-71EA1347694C}" type="slidenum">
              <a:rPr lang="en-US" smtClean="0"/>
              <a:t>‹#›</a:t>
            </a:fld>
            <a:endParaRPr lang="en-US" dirty="0"/>
          </a:p>
        </p:txBody>
      </p:sp>
    </p:spTree>
    <p:extLst>
      <p:ext uri="{BB962C8B-B14F-4D97-AF65-F5344CB8AC3E}">
        <p14:creationId xmlns:p14="http://schemas.microsoft.com/office/powerpoint/2010/main" val="4187874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Sample Footer Text</a:t>
            </a:r>
          </a:p>
        </p:txBody>
      </p:sp>
      <p:sp>
        <p:nvSpPr>
          <p:cNvPr id="7" name="Slide Number Placeholder 6"/>
          <p:cNvSpPr>
            <a:spLocks noGrp="1"/>
          </p:cNvSpPr>
          <p:nvPr>
            <p:ph type="sldNum" sz="quarter" idx="12"/>
          </p:nvPr>
        </p:nvSpPr>
        <p:spPr/>
        <p:txBody>
          <a:bodyPr/>
          <a:lstStyle/>
          <a:p>
            <a:fld id="{1621B6DD-29C1-4FEA-923F-71EA1347694C}" type="slidenum">
              <a:rPr lang="en-US" smtClean="0"/>
              <a:t>‹#›</a:t>
            </a:fld>
            <a:endParaRPr lang="en-US" dirty="0"/>
          </a:p>
        </p:txBody>
      </p:sp>
      <p:sp>
        <p:nvSpPr>
          <p:cNvPr id="5" name="Date Placeholder 4"/>
          <p:cNvSpPr>
            <a:spLocks noGrp="1"/>
          </p:cNvSpPr>
          <p:nvPr>
            <p:ph type="dt" sz="half" idx="10"/>
          </p:nvPr>
        </p:nvSpPr>
        <p:spPr/>
        <p:txBody>
          <a:bodyPr/>
          <a:lstStyle/>
          <a:p>
            <a:fld id="{349FE94D-439C-40F1-900E-BC07940E3988}" type="datetime2">
              <a:rPr lang="en-US" smtClean="0"/>
              <a:t>Tuesday, March 19, 2024</a:t>
            </a:fld>
            <a:endParaRPr lang="en-US" dirty="0"/>
          </a:p>
        </p:txBody>
      </p:sp>
    </p:spTree>
    <p:extLst>
      <p:ext uri="{BB962C8B-B14F-4D97-AF65-F5344CB8AC3E}">
        <p14:creationId xmlns:p14="http://schemas.microsoft.com/office/powerpoint/2010/main" val="416031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DEA2CF1-0EB2-4673-802D-3371233E4A77}" type="datetime2">
              <a:rPr lang="en-US" smtClean="0"/>
              <a:t>Tuesday, March 19, 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lgn="l"/>
            <a:r>
              <a:rPr lang="en-US" dirty="0"/>
              <a:t>Sample Footer Text</a:t>
            </a: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1621B6DD-29C1-4FEA-923F-71EA1347694C}" type="slidenum">
              <a:rPr lang="en-US" smtClean="0"/>
              <a:pPr/>
              <a:t>‹#›</a:t>
            </a:fld>
            <a:endParaRPr lang="en-US" dirty="0"/>
          </a:p>
        </p:txBody>
      </p:sp>
    </p:spTree>
    <p:extLst>
      <p:ext uri="{BB962C8B-B14F-4D97-AF65-F5344CB8AC3E}">
        <p14:creationId xmlns:p14="http://schemas.microsoft.com/office/powerpoint/2010/main" val="3281969833"/>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6B722-6540-CF05-8BBE-C2653C35AA93}"/>
              </a:ext>
            </a:extLst>
          </p:cNvPr>
          <p:cNvSpPr>
            <a:spLocks noGrp="1"/>
          </p:cNvSpPr>
          <p:nvPr>
            <p:ph type="ctrTitle"/>
          </p:nvPr>
        </p:nvSpPr>
        <p:spPr>
          <a:xfrm>
            <a:off x="720000" y="720000"/>
            <a:ext cx="5015638" cy="2804400"/>
          </a:xfrm>
        </p:spPr>
        <p:txBody>
          <a:bodyPr>
            <a:normAutofit/>
          </a:bodyPr>
          <a:lstStyle/>
          <a:p>
            <a:r>
              <a:rPr lang="en-US" dirty="0"/>
              <a:t>Tamiami Ford</a:t>
            </a:r>
          </a:p>
        </p:txBody>
      </p:sp>
      <p:sp>
        <p:nvSpPr>
          <p:cNvPr id="3" name="Subtitle 2">
            <a:extLst>
              <a:ext uri="{FF2B5EF4-FFF2-40B4-BE49-F238E27FC236}">
                <a16:creationId xmlns:a16="http://schemas.microsoft.com/office/drawing/2014/main" id="{56758A1F-AE39-56F3-D3F4-02B8E3D43509}"/>
              </a:ext>
            </a:extLst>
          </p:cNvPr>
          <p:cNvSpPr>
            <a:spLocks noGrp="1"/>
          </p:cNvSpPr>
          <p:nvPr>
            <p:ph type="subTitle" idx="1"/>
          </p:nvPr>
        </p:nvSpPr>
        <p:spPr>
          <a:xfrm>
            <a:off x="720000" y="3830399"/>
            <a:ext cx="5015638" cy="1936800"/>
          </a:xfrm>
        </p:spPr>
        <p:txBody>
          <a:bodyPr>
            <a:normAutofit/>
          </a:bodyPr>
          <a:lstStyle/>
          <a:p>
            <a:r>
              <a:rPr lang="en-US" dirty="0"/>
              <a:t>By: Michael Rothermel</a:t>
            </a:r>
          </a:p>
          <a:p>
            <a:r>
              <a:rPr lang="en-US" dirty="0"/>
              <a:t>Class- N-43617</a:t>
            </a:r>
          </a:p>
        </p:txBody>
      </p:sp>
      <p:pic>
        <p:nvPicPr>
          <p:cNvPr id="47" name="Picture 46">
            <a:extLst>
              <a:ext uri="{FF2B5EF4-FFF2-40B4-BE49-F238E27FC236}">
                <a16:creationId xmlns:a16="http://schemas.microsoft.com/office/drawing/2014/main" id="{9DE280E7-B9F6-6F34-1E1C-D92811403311}"/>
              </a:ext>
            </a:extLst>
          </p:cNvPr>
          <p:cNvPicPr>
            <a:picLocks noChangeAspect="1"/>
          </p:cNvPicPr>
          <p:nvPr/>
        </p:nvPicPr>
        <p:blipFill rotWithShape="1">
          <a:blip r:embed="rId2"/>
          <a:srcRect l="21091" r="23790" b="-1"/>
          <a:stretch/>
        </p:blipFill>
        <p:spPr>
          <a:xfrm>
            <a:off x="6529067" y="10"/>
            <a:ext cx="5662935" cy="6857990"/>
          </a:xfrm>
          <a:custGeom>
            <a:avLst/>
            <a:gdLst/>
            <a:ahLst/>
            <a:cxnLst/>
            <a:rect l="l" t="t" r="r" b="b"/>
            <a:pathLst>
              <a:path w="5662935" h="6858000">
                <a:moveTo>
                  <a:pt x="598332" y="0"/>
                </a:moveTo>
                <a:lnTo>
                  <a:pt x="5662935" y="0"/>
                </a:lnTo>
                <a:lnTo>
                  <a:pt x="5662935" y="6858000"/>
                </a:lnTo>
                <a:lnTo>
                  <a:pt x="0" y="6858000"/>
                </a:lnTo>
                <a:lnTo>
                  <a:pt x="78957" y="6777438"/>
                </a:lnTo>
                <a:cubicBezTo>
                  <a:pt x="291624" y="6544265"/>
                  <a:pt x="490445" y="6275955"/>
                  <a:pt x="672224" y="5969316"/>
                </a:cubicBezTo>
                <a:cubicBezTo>
                  <a:pt x="914597" y="5515036"/>
                  <a:pt x="1066080" y="5030470"/>
                  <a:pt x="1217563" y="4515619"/>
                </a:cubicBezTo>
                <a:cubicBezTo>
                  <a:pt x="1338748" y="3970483"/>
                  <a:pt x="1399341" y="3516203"/>
                  <a:pt x="1399341" y="3061922"/>
                </a:cubicBezTo>
                <a:cubicBezTo>
                  <a:pt x="1399341" y="1948936"/>
                  <a:pt x="1190580" y="1021447"/>
                  <a:pt x="773055" y="279455"/>
                </a:cubicBezTo>
                <a:close/>
              </a:path>
            </a:pathLst>
          </a:custGeom>
        </p:spPr>
      </p:pic>
    </p:spTree>
    <p:extLst>
      <p:ext uri="{BB962C8B-B14F-4D97-AF65-F5344CB8AC3E}">
        <p14:creationId xmlns:p14="http://schemas.microsoft.com/office/powerpoint/2010/main" val="918524599"/>
      </p:ext>
    </p:extLst>
  </p:cSld>
  <p:clrMapOvr>
    <a:masterClrMapping/>
  </p:clrMapOvr>
  <mc:AlternateContent xmlns:mc="http://schemas.openxmlformats.org/markup-compatibility/2006">
    <mc:Choice xmlns:p14="http://schemas.microsoft.com/office/powerpoint/2010/main" Requires="p14">
      <p:transition spd="slow" p14:dur="2000" advTm="4443"/>
    </mc:Choice>
    <mc:Fallback>
      <p:transition spd="slow" advTm="444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A92A92A-9944-A289-46FC-8C42D5AB6222}"/>
              </a:ext>
            </a:extLst>
          </p:cNvPr>
          <p:cNvSpPr>
            <a:spLocks noGrp="1"/>
          </p:cNvSpPr>
          <p:nvPr>
            <p:ph type="title"/>
          </p:nvPr>
        </p:nvSpPr>
        <p:spPr>
          <a:xfrm>
            <a:off x="565910" y="263451"/>
            <a:ext cx="3729076" cy="13208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r>
              <a:rPr lang="en-US" dirty="0"/>
              <a:t>  Strengths</a:t>
            </a:r>
          </a:p>
        </p:txBody>
      </p:sp>
      <p:sp>
        <p:nvSpPr>
          <p:cNvPr id="3" name="Content Placeholder 2">
            <a:extLst>
              <a:ext uri="{FF2B5EF4-FFF2-40B4-BE49-F238E27FC236}">
                <a16:creationId xmlns:a16="http://schemas.microsoft.com/office/drawing/2014/main" id="{7F259D5A-9EE4-32A5-5BBA-265D739BFD13}"/>
              </a:ext>
            </a:extLst>
          </p:cNvPr>
          <p:cNvSpPr>
            <a:spLocks noGrp="1"/>
          </p:cNvSpPr>
          <p:nvPr>
            <p:ph idx="1"/>
          </p:nvPr>
        </p:nvSpPr>
        <p:spPr>
          <a:xfrm>
            <a:off x="498129" y="1758807"/>
            <a:ext cx="4925925" cy="4337193"/>
          </a:xfrm>
        </p:spPr>
        <p:txBody>
          <a:bodyPr>
            <a:noAutofit/>
          </a:bodyPr>
          <a:lstStyle/>
          <a:p>
            <a:pPr>
              <a:lnSpc>
                <a:spcPct val="90000"/>
              </a:lnSpc>
            </a:pPr>
            <a:r>
              <a:rPr lang="en-US" sz="1400" dirty="0"/>
              <a:t>We are fortunate to live and run a 300 unit + ford store in Naples, Florida with growing population.  50 years in business with a large customer base and retention.</a:t>
            </a:r>
          </a:p>
          <a:p>
            <a:pPr>
              <a:lnSpc>
                <a:spcPct val="90000"/>
              </a:lnSpc>
            </a:pPr>
            <a:r>
              <a:rPr lang="en-US" sz="1400" dirty="0"/>
              <a:t> Service/part absorption is currently at 130% and we are very fortunate to work for a company that is profitable in every department.</a:t>
            </a:r>
          </a:p>
          <a:p>
            <a:pPr>
              <a:lnSpc>
                <a:spcPct val="90000"/>
              </a:lnSpc>
            </a:pPr>
            <a:r>
              <a:rPr lang="en-US" sz="1400" dirty="0"/>
              <a:t>Our parts department does a great job and our fill-rate currently is at 80% and we have a system for reorder thru Ray and Reynolds. S.A.P.S are back orders.  </a:t>
            </a:r>
          </a:p>
          <a:p>
            <a:pPr>
              <a:lnSpc>
                <a:spcPct val="90000"/>
              </a:lnSpc>
            </a:pPr>
            <a:r>
              <a:rPr lang="en-US" sz="1400" dirty="0"/>
              <a:t>Our parts and service have long term employees that work themselves all the way into management/director rolls.  The parts manager has been 25 years. Service foreman has been with us 30 years and 3 service advisor 15 plus years. </a:t>
            </a:r>
          </a:p>
          <a:p>
            <a:pPr>
              <a:lnSpc>
                <a:spcPct val="90000"/>
              </a:lnSpc>
            </a:pPr>
            <a:r>
              <a:rPr lang="en-US" sz="1400" dirty="0"/>
              <a:t>Our acting GM is our owner A.J Zeller, who has been in every position and is always looking to improve operations with new technology and open-door policy and ideas.  </a:t>
            </a:r>
          </a:p>
        </p:txBody>
      </p:sp>
      <p:pic>
        <p:nvPicPr>
          <p:cNvPr id="8" name="Graphic 7" descr="City">
            <a:extLst>
              <a:ext uri="{FF2B5EF4-FFF2-40B4-BE49-F238E27FC236}">
                <a16:creationId xmlns:a16="http://schemas.microsoft.com/office/drawing/2014/main" id="{B65FF5B7-115F-EFEE-8270-BCF8D4954AB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60617" y="923851"/>
            <a:ext cx="4602747" cy="4602747"/>
          </a:xfrm>
          <a:prstGeom prst="rect">
            <a:avLst/>
          </a:prstGeom>
        </p:spPr>
      </p:pic>
    </p:spTree>
    <p:extLst>
      <p:ext uri="{BB962C8B-B14F-4D97-AF65-F5344CB8AC3E}">
        <p14:creationId xmlns:p14="http://schemas.microsoft.com/office/powerpoint/2010/main" val="1288712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5C21654-F5EF-3E88-15BA-4B3197DD8CAF}"/>
              </a:ext>
            </a:extLst>
          </p:cNvPr>
          <p:cNvSpPr>
            <a:spLocks noGrp="1"/>
          </p:cNvSpPr>
          <p:nvPr>
            <p:ph type="title"/>
          </p:nvPr>
        </p:nvSpPr>
        <p:spPr>
          <a:xfrm>
            <a:off x="470044" y="290945"/>
            <a:ext cx="4385973" cy="13208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rmAutofit fontScale="90000"/>
          </a:bodyPr>
          <a:lstStyle/>
          <a:p>
            <a:r>
              <a:rPr lang="en-US" dirty="0"/>
              <a:t>  Opportunities</a:t>
            </a:r>
          </a:p>
        </p:txBody>
      </p:sp>
      <p:sp>
        <p:nvSpPr>
          <p:cNvPr id="3" name="Content Placeholder 2">
            <a:extLst>
              <a:ext uri="{FF2B5EF4-FFF2-40B4-BE49-F238E27FC236}">
                <a16:creationId xmlns:a16="http://schemas.microsoft.com/office/drawing/2014/main" id="{36E1E1BF-ADA2-0527-0A37-827560011320}"/>
              </a:ext>
            </a:extLst>
          </p:cNvPr>
          <p:cNvSpPr>
            <a:spLocks noGrp="1"/>
          </p:cNvSpPr>
          <p:nvPr>
            <p:ph idx="1"/>
          </p:nvPr>
        </p:nvSpPr>
        <p:spPr/>
        <p:txBody>
          <a:bodyPr/>
          <a:lstStyle/>
          <a:p>
            <a:r>
              <a:rPr lang="en-US" dirty="0"/>
              <a:t>Growing our 3 mobile service businesses.</a:t>
            </a:r>
          </a:p>
          <a:p>
            <a:r>
              <a:rPr lang="en-US" dirty="0"/>
              <a:t>Working to install our non-competitive display board in service and quick lane.</a:t>
            </a:r>
          </a:p>
          <a:p>
            <a:r>
              <a:rPr lang="en-US" dirty="0"/>
              <a:t>Expanding our weekend hours.</a:t>
            </a:r>
          </a:p>
          <a:p>
            <a:r>
              <a:rPr lang="en-US" dirty="0"/>
              <a:t>Better training for advance service technicians in different fields, transmission shooting/computerized diagnostics and advance engine repair.</a:t>
            </a:r>
          </a:p>
          <a:p>
            <a:r>
              <a:rPr lang="en-US" dirty="0"/>
              <a:t>Our population grows every year, taking advantage of our market.</a:t>
            </a:r>
          </a:p>
        </p:txBody>
      </p:sp>
    </p:spTree>
    <p:extLst>
      <p:ext uri="{BB962C8B-B14F-4D97-AF65-F5344CB8AC3E}">
        <p14:creationId xmlns:p14="http://schemas.microsoft.com/office/powerpoint/2010/main" val="3704399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2494448383"/>
              </p:ext>
            </p:extLst>
          </p:nvPr>
        </p:nvGraphicFramePr>
        <p:xfrm>
          <a:off x="2238510" y="4740486"/>
          <a:ext cx="5021272" cy="139022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Table 5">
            <a:extLst>
              <a:ext uri="{FF2B5EF4-FFF2-40B4-BE49-F238E27FC236}">
                <a16:creationId xmlns:a16="http://schemas.microsoft.com/office/drawing/2014/main" id="{4855BDAC-F9CF-0B90-A441-602DC2E12C8B}"/>
              </a:ext>
            </a:extLst>
          </p:cNvPr>
          <p:cNvGraphicFramePr>
            <a:graphicFrameLocks noGrp="1"/>
          </p:cNvGraphicFramePr>
          <p:nvPr>
            <p:extLst>
              <p:ext uri="{D42A27DB-BD31-4B8C-83A1-F6EECF244321}">
                <p14:modId xmlns:p14="http://schemas.microsoft.com/office/powerpoint/2010/main" val="923274115"/>
              </p:ext>
            </p:extLst>
          </p:nvPr>
        </p:nvGraphicFramePr>
        <p:xfrm>
          <a:off x="908463" y="763746"/>
          <a:ext cx="8148442" cy="3840480"/>
        </p:xfrm>
        <a:graphic>
          <a:graphicData uri="http://schemas.openxmlformats.org/drawingml/2006/table">
            <a:tbl>
              <a:tblPr/>
              <a:tblGrid>
                <a:gridCol w="804117">
                  <a:extLst>
                    <a:ext uri="{9D8B030D-6E8A-4147-A177-3AD203B41FA5}">
                      <a16:colId xmlns:a16="http://schemas.microsoft.com/office/drawing/2014/main" val="3269285178"/>
                    </a:ext>
                  </a:extLst>
                </a:gridCol>
                <a:gridCol w="700496">
                  <a:extLst>
                    <a:ext uri="{9D8B030D-6E8A-4147-A177-3AD203B41FA5}">
                      <a16:colId xmlns:a16="http://schemas.microsoft.com/office/drawing/2014/main" val="276420008"/>
                    </a:ext>
                  </a:extLst>
                </a:gridCol>
                <a:gridCol w="804623">
                  <a:extLst>
                    <a:ext uri="{9D8B030D-6E8A-4147-A177-3AD203B41FA5}">
                      <a16:colId xmlns:a16="http://schemas.microsoft.com/office/drawing/2014/main" val="2177917709"/>
                    </a:ext>
                  </a:extLst>
                </a:gridCol>
                <a:gridCol w="211265">
                  <a:extLst>
                    <a:ext uri="{9D8B030D-6E8A-4147-A177-3AD203B41FA5}">
                      <a16:colId xmlns:a16="http://schemas.microsoft.com/office/drawing/2014/main" val="574943337"/>
                    </a:ext>
                  </a:extLst>
                </a:gridCol>
                <a:gridCol w="1546164">
                  <a:extLst>
                    <a:ext uri="{9D8B030D-6E8A-4147-A177-3AD203B41FA5}">
                      <a16:colId xmlns:a16="http://schemas.microsoft.com/office/drawing/2014/main" val="2821437179"/>
                    </a:ext>
                  </a:extLst>
                </a:gridCol>
                <a:gridCol w="1097813">
                  <a:extLst>
                    <a:ext uri="{9D8B030D-6E8A-4147-A177-3AD203B41FA5}">
                      <a16:colId xmlns:a16="http://schemas.microsoft.com/office/drawing/2014/main" val="1113144458"/>
                    </a:ext>
                  </a:extLst>
                </a:gridCol>
                <a:gridCol w="684016">
                  <a:extLst>
                    <a:ext uri="{9D8B030D-6E8A-4147-A177-3AD203B41FA5}">
                      <a16:colId xmlns:a16="http://schemas.microsoft.com/office/drawing/2014/main" val="2518424662"/>
                    </a:ext>
                  </a:extLst>
                </a:gridCol>
                <a:gridCol w="909229">
                  <a:extLst>
                    <a:ext uri="{9D8B030D-6E8A-4147-A177-3AD203B41FA5}">
                      <a16:colId xmlns:a16="http://schemas.microsoft.com/office/drawing/2014/main" val="1914527751"/>
                    </a:ext>
                  </a:extLst>
                </a:gridCol>
                <a:gridCol w="749942">
                  <a:extLst>
                    <a:ext uri="{9D8B030D-6E8A-4147-A177-3AD203B41FA5}">
                      <a16:colId xmlns:a16="http://schemas.microsoft.com/office/drawing/2014/main" val="1444118051"/>
                    </a:ext>
                  </a:extLst>
                </a:gridCol>
                <a:gridCol w="640777">
                  <a:extLst>
                    <a:ext uri="{9D8B030D-6E8A-4147-A177-3AD203B41FA5}">
                      <a16:colId xmlns:a16="http://schemas.microsoft.com/office/drawing/2014/main" val="1526224145"/>
                    </a:ext>
                  </a:extLst>
                </a:gridCol>
              </a:tblGrid>
              <a:tr h="136272">
                <a:tc gridSpan="9">
                  <a:txBody>
                    <a:bodyPr/>
                    <a:lstStyle/>
                    <a:p>
                      <a:pPr algn="ctr" fontAlgn="b"/>
                      <a:r>
                        <a:rPr lang="en-US" sz="900" b="1" i="0" u="none" strike="noStrike" dirty="0">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237153"/>
                  </a:ext>
                </a:extLst>
              </a:tr>
              <a:tr h="136272">
                <a:tc gridSpan="9">
                  <a:txBody>
                    <a:bodyPr/>
                    <a:lstStyle/>
                    <a:p>
                      <a:pPr algn="ctr" fontAlgn="b"/>
                      <a:r>
                        <a:rPr lang="en-US" sz="900" b="1" i="0" u="none" strike="noStrike" dirty="0">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30260229"/>
                  </a:ext>
                </a:extLst>
              </a:tr>
              <a:tr h="136272">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9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900" b="1" i="0" u="none" strike="noStrike" dirty="0">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10125055"/>
                  </a:ext>
                </a:extLst>
              </a:tr>
              <a:tr h="136272">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dirty="0">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9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9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69208414"/>
                  </a:ext>
                </a:extLst>
              </a:tr>
              <a:tr h="136272">
                <a:tc>
                  <a:txBody>
                    <a:bodyPr/>
                    <a:lstStyle/>
                    <a:p>
                      <a:pPr algn="l" fontAlgn="b"/>
                      <a:r>
                        <a:rPr lang="en-US" sz="9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00"/>
                          </a:highlight>
                          <a:latin typeface="Arial" panose="020B0604020202020204" pitchFamily="34" charset="0"/>
                        </a:rPr>
                        <a:t> $       1,343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dirty="0">
                          <a:effectLst/>
                          <a:highlight>
                            <a:srgbClr val="FFFF00"/>
                          </a:highlight>
                          <a:latin typeface="Arial" panose="020B0604020202020204" pitchFamily="34" charset="0"/>
                        </a:rPr>
                        <a:t>18.60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72.23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22036382"/>
                  </a:ext>
                </a:extLst>
              </a:tr>
              <a:tr h="136272">
                <a:tc>
                  <a:txBody>
                    <a:bodyPr/>
                    <a:lstStyle/>
                    <a:p>
                      <a:pPr algn="l" fontAlgn="b"/>
                      <a:r>
                        <a:rPr lang="en-US" sz="9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00"/>
                          </a:highlight>
                          <a:latin typeface="Arial" panose="020B0604020202020204" pitchFamily="34" charset="0"/>
                        </a:rPr>
                        <a:t> $       9,183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dirty="0">
                          <a:effectLst/>
                          <a:highlight>
                            <a:srgbClr val="FFFF00"/>
                          </a:highlight>
                          <a:latin typeface="Arial" panose="020B0604020202020204" pitchFamily="34" charset="0"/>
                        </a:rPr>
                        <a:t>80.40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114.22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17808220"/>
                  </a:ext>
                </a:extLst>
              </a:tr>
              <a:tr h="136272">
                <a:tc>
                  <a:txBody>
                    <a:bodyPr/>
                    <a:lstStyle/>
                    <a:p>
                      <a:pPr algn="l" fontAlgn="b"/>
                      <a:r>
                        <a:rPr lang="en-US" sz="9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00"/>
                          </a:highlight>
                          <a:latin typeface="Arial" panose="020B0604020202020204" pitchFamily="34" charset="0"/>
                        </a:rPr>
                        <a:t> $     39,664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dirty="0">
                          <a:effectLst/>
                          <a:highlight>
                            <a:srgbClr val="FFFF00"/>
                          </a:highlight>
                          <a:latin typeface="Arial" panose="020B0604020202020204" pitchFamily="34" charset="0"/>
                        </a:rPr>
                        <a:t>203.10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195.29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81981456"/>
                  </a:ext>
                </a:extLst>
              </a:tr>
              <a:tr h="136272">
                <a:tc>
                  <a:txBody>
                    <a:bodyPr/>
                    <a:lstStyle/>
                    <a:p>
                      <a:pPr algn="l" fontAlgn="b"/>
                      <a:r>
                        <a:rPr lang="en-US" sz="9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00"/>
                          </a:highlight>
                          <a:latin typeface="Arial" panose="020B0604020202020204" pitchFamily="34" charset="0"/>
                        </a:rPr>
                        <a:t> $     50,190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302.10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dirty="0">
                          <a:effectLst/>
                          <a:highlight>
                            <a:srgbClr val="FFFF00"/>
                          </a:highlight>
                          <a:latin typeface="Arial" panose="020B0604020202020204" pitchFamily="34" charset="0"/>
                        </a:rPr>
                        <a:t>166.14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dirty="0">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71887516"/>
                  </a:ext>
                </a:extLst>
              </a:tr>
              <a:tr h="136272">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effectLst/>
                          <a:latin typeface="Arial" panose="020B0604020202020204" pitchFamily="34" charset="0"/>
                        </a:rPr>
                        <a:t>230.73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78572486"/>
                  </a:ext>
                </a:extLst>
              </a:tr>
              <a:tr h="136272">
                <a:tc gridSpan="2">
                  <a:txBody>
                    <a:bodyPr/>
                    <a:lstStyle/>
                    <a:p>
                      <a:pPr algn="ctr" fontAlgn="b"/>
                      <a:r>
                        <a:rPr lang="en-US" sz="900" b="0" i="0" u="none" strike="noStrike">
                          <a:effectLst/>
                          <a:highlight>
                            <a:srgbClr val="FFFFFF"/>
                          </a:highligh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900" b="0" i="0" u="none" strike="noStrike">
                          <a:effectLst/>
                          <a:highlight>
                            <a:srgbClr val="FFFFFF"/>
                          </a:highligh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900" b="0" i="0" u="none" strike="noStrike" dirty="0">
                          <a:effectLst/>
                          <a:highlight>
                            <a:srgbClr val="FFFF00"/>
                          </a:highlight>
                          <a:latin typeface="Arial" panose="020B0604020202020204" pitchFamily="34" charset="0"/>
                        </a:rPr>
                        <a:t>-64.59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23491427"/>
                  </a:ext>
                </a:extLst>
              </a:tr>
              <a:tr h="136272">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86398493"/>
                  </a:ext>
                </a:extLst>
              </a:tr>
              <a:tr h="136272">
                <a:tc gridSpan="8">
                  <a:txBody>
                    <a:bodyPr/>
                    <a:lstStyle/>
                    <a:p>
                      <a:pPr algn="l" fontAlgn="b"/>
                      <a:r>
                        <a:rPr lang="en-US" sz="9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85769146"/>
                  </a:ext>
                </a:extLst>
              </a:tr>
              <a:tr h="136272">
                <a:tc gridSpan="2">
                  <a:txBody>
                    <a:bodyPr/>
                    <a:lstStyle/>
                    <a:p>
                      <a:pPr algn="l" fontAlgn="b"/>
                      <a:r>
                        <a:rPr lang="en-US" sz="9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13235.69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0" i="0" u="none" strike="noStrike">
                          <a:effectLst/>
                          <a:highlight>
                            <a:srgbClr val="FFFF00"/>
                          </a:highlight>
                          <a:latin typeface="Arial" panose="020B0604020202020204" pitchFamily="34" charset="0"/>
                        </a:rPr>
                        <a:t>26.37%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dirty="0">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20438533"/>
                  </a:ext>
                </a:extLst>
              </a:tr>
              <a:tr h="136272">
                <a:tc gridSpan="2">
                  <a:txBody>
                    <a:bodyPr/>
                    <a:lstStyle/>
                    <a:p>
                      <a:pPr algn="l" fontAlgn="b"/>
                      <a:r>
                        <a:rPr lang="en-US" sz="9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13235.69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0" i="0" u="none" strike="noStrike">
                          <a:effectLst/>
                          <a:highlight>
                            <a:srgbClr val="FFFF00"/>
                          </a:highlight>
                          <a:latin typeface="Arial" panose="020B0604020202020204" pitchFamily="34" charset="0"/>
                        </a:rPr>
                        <a:t>43.81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dirty="0">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48192230"/>
                  </a:ext>
                </a:extLst>
              </a:tr>
              <a:tr h="136272">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79153777"/>
                  </a:ext>
                </a:extLst>
              </a:tr>
              <a:tr h="136272">
                <a:tc gridSpan="8">
                  <a:txBody>
                    <a:bodyPr/>
                    <a:lstStyle/>
                    <a:p>
                      <a:pPr algn="l" fontAlgn="b"/>
                      <a:r>
                        <a:rPr lang="en-US" sz="9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35898101"/>
                  </a:ext>
                </a:extLst>
              </a:tr>
              <a:tr h="136272">
                <a:tc gridSpan="2">
                  <a:txBody>
                    <a:bodyPr/>
                    <a:lstStyle/>
                    <a:p>
                      <a:pPr algn="l" fontAlgn="b"/>
                      <a:r>
                        <a:rPr lang="en-US" sz="9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50,190.42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2007.62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dirty="0">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51560527"/>
                  </a:ext>
                </a:extLst>
              </a:tr>
              <a:tr h="136272">
                <a:tc gridSpan="2">
                  <a:txBody>
                    <a:bodyPr/>
                    <a:lstStyle/>
                    <a:p>
                      <a:pPr algn="l" fontAlgn="b"/>
                      <a:r>
                        <a:rPr lang="en-US" sz="9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302.10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12.08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22390435"/>
                  </a:ext>
                </a:extLst>
              </a:tr>
              <a:tr h="136272">
                <a:tc gridSpan="2">
                  <a:txBody>
                    <a:bodyPr/>
                    <a:lstStyle/>
                    <a:p>
                      <a:pPr algn="l" fontAlgn="b"/>
                      <a:r>
                        <a:rPr lang="en-US" sz="9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900" b="0" i="0" u="none" strike="noStrike" dirty="0">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93388596"/>
                  </a:ext>
                </a:extLst>
              </a:tr>
              <a:tr h="136272">
                <a:tc gridSpan="2">
                  <a:txBody>
                    <a:bodyPr/>
                    <a:lstStyle/>
                    <a:p>
                      <a:pPr algn="l" fontAlgn="b"/>
                      <a:r>
                        <a:rPr lang="en-US" sz="9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18.60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6.16%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dirty="0">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66902466"/>
                  </a:ext>
                </a:extLst>
              </a:tr>
              <a:tr h="136272">
                <a:tc gridSpan="2">
                  <a:txBody>
                    <a:bodyPr/>
                    <a:lstStyle/>
                    <a:p>
                      <a:pPr algn="l" fontAlgn="b"/>
                      <a:r>
                        <a:rPr lang="en-US" sz="9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80.40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26.61%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dirty="0">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38056033"/>
                  </a:ext>
                </a:extLst>
              </a:tr>
              <a:tr h="136272">
                <a:tc gridSpan="2">
                  <a:txBody>
                    <a:bodyPr/>
                    <a:lstStyle/>
                    <a:p>
                      <a:pPr algn="l" fontAlgn="b"/>
                      <a:r>
                        <a:rPr lang="en-US" sz="9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203.10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67.23%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80138599"/>
                  </a:ext>
                </a:extLst>
              </a:tr>
              <a:tr h="136272">
                <a:tc gridSpan="2">
                  <a:txBody>
                    <a:bodyPr/>
                    <a:lstStyle/>
                    <a:p>
                      <a:pPr algn="l" fontAlgn="b"/>
                      <a:r>
                        <a:rPr lang="en-US" sz="9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900" b="0" i="0" u="none" strike="noStrike">
                          <a:effectLst/>
                          <a:highlight>
                            <a:srgbClr val="FFFF00"/>
                          </a:highlight>
                          <a:latin typeface="Arial" panose="020B0604020202020204" pitchFamily="34" charset="0"/>
                        </a:rPr>
                        <a:t>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900" b="0" i="0" u="none" strike="noStrike">
                          <a:effectLst/>
                          <a:highlight>
                            <a:srgbClr val="FFFF00"/>
                          </a:highlight>
                          <a:latin typeface="Arial" panose="020B0604020202020204" pitchFamily="34" charset="0"/>
                        </a:rPr>
                        <a:t>236.00%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900" b="0" i="0" u="none" strike="noStrike" dirty="0">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5298374"/>
                  </a:ext>
                </a:extLst>
              </a:tr>
              <a:tr h="136272">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22122632"/>
                  </a:ext>
                </a:extLst>
              </a:tr>
              <a:tr h="136272">
                <a:tc gridSpan="8">
                  <a:txBody>
                    <a:bodyPr/>
                    <a:lstStyle/>
                    <a:p>
                      <a:pPr algn="l" fontAlgn="b"/>
                      <a:r>
                        <a:rPr lang="en-US" sz="9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9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9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1539315291"/>
                  </a:ext>
                </a:extLst>
              </a:tr>
              <a:tr h="136272">
                <a:tc>
                  <a:txBody>
                    <a:bodyPr/>
                    <a:lstStyle/>
                    <a:p>
                      <a:pPr algn="ctr" fontAlgn="b"/>
                      <a:r>
                        <a:rPr lang="en-US" sz="9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9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9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9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9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900" b="1" i="0" u="none" strike="noStrike" dirty="0">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9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3158545765"/>
                  </a:ext>
                </a:extLst>
              </a:tr>
              <a:tr h="136272">
                <a:tc>
                  <a:txBody>
                    <a:bodyPr/>
                    <a:lstStyle/>
                    <a:p>
                      <a:pPr algn="ctr" fontAlgn="b"/>
                      <a:r>
                        <a:rPr lang="en-US" sz="9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highlight>
                            <a:srgbClr val="FFFF00"/>
                          </a:highligh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highlight>
                            <a:srgbClr val="FFFF00"/>
                          </a:highligh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highlight>
                            <a:srgbClr val="FFFF00"/>
                          </a:highligh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highlight>
                            <a:srgbClr val="FFFF00"/>
                          </a:highligh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highlight>
                            <a:srgbClr val="FFFF00"/>
                          </a:highligh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dirty="0">
                          <a:effectLst/>
                          <a:highlight>
                            <a:srgbClr val="FFFF00"/>
                          </a:highlight>
                          <a:latin typeface="Arial" panose="020B0604020202020204" pitchFamily="34" charset="0"/>
                        </a:rPr>
                        <a:t>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900" b="1" i="0" u="none" strike="noStrike">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560485635"/>
                  </a:ext>
                </a:extLst>
              </a:tr>
              <a:tr h="136272">
                <a:tc>
                  <a:txBody>
                    <a:bodyPr/>
                    <a:lstStyle/>
                    <a:p>
                      <a:pPr algn="ctr" fontAlgn="b"/>
                      <a:r>
                        <a:rPr lang="en-US" sz="9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a:effectLst/>
                          <a:highlight>
                            <a:srgbClr val="FFFF00"/>
                          </a:highligh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a:effectLst/>
                          <a:highlight>
                            <a:srgbClr val="FFFF00"/>
                          </a:highligh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highlight>
                            <a:srgbClr val="FFFF00"/>
                          </a:highlight>
                          <a:latin typeface="Arial" panose="020B0604020202020204" pitchFamily="34" charset="0"/>
                        </a:rPr>
                        <a:t>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900" b="1" i="0" u="none" strike="noStrike" dirty="0">
                          <a:effectLst/>
                          <a:highlight>
                            <a:srgbClr val="FFFF00"/>
                          </a:highligh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900" b="1" i="0" u="none" strike="noStrike">
                          <a:effectLst/>
                          <a:highlight>
                            <a:srgbClr val="FFFF00"/>
                          </a:highligh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1" i="0" u="none" strike="noStrike" dirty="0">
                          <a:effectLst/>
                          <a:highlight>
                            <a:srgbClr val="FFFF00"/>
                          </a:highlight>
                          <a:latin typeface="Arial" panose="020B0604020202020204" pitchFamily="34" charset="0"/>
                        </a:rPr>
                        <a:t>71.00%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438254692"/>
                  </a:ext>
                </a:extLst>
              </a:tr>
            </a:tbl>
          </a:graphicData>
        </a:graphic>
      </p:graphicFrame>
    </p:spTree>
    <p:extLst>
      <p:ext uri="{BB962C8B-B14F-4D97-AF65-F5344CB8AC3E}">
        <p14:creationId xmlns:p14="http://schemas.microsoft.com/office/powerpoint/2010/main" val="523888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FDE462-2BD1-77AC-C5F4-797E0733C5BD}"/>
              </a:ext>
            </a:extLst>
          </p:cNvPr>
          <p:cNvSpPr>
            <a:spLocks noGrp="1"/>
          </p:cNvSpPr>
          <p:nvPr>
            <p:ph idx="1"/>
          </p:nvPr>
        </p:nvSpPr>
        <p:spPr>
          <a:xfrm>
            <a:off x="552149" y="1371601"/>
            <a:ext cx="8210852" cy="5241471"/>
          </a:xfrm>
        </p:spPr>
        <p:txBody>
          <a:bodyPr>
            <a:normAutofit lnSpcReduction="10000"/>
          </a:bodyPr>
          <a:lstStyle/>
          <a:p>
            <a:pPr>
              <a:buAutoNum type="arabicPeriod"/>
            </a:pPr>
            <a:r>
              <a:rPr lang="en-US" sz="1700" dirty="0"/>
              <a:t>Advertising to our own data base customers and conquest in our PMA and surrounding areas.  </a:t>
            </a:r>
          </a:p>
          <a:p>
            <a:pPr>
              <a:buAutoNum type="arabicPeriod"/>
            </a:pPr>
            <a:r>
              <a:rPr lang="en-US" sz="1700" dirty="0"/>
              <a:t>Change to late night service shift to increase our traffic flow and accommodate more customers.</a:t>
            </a:r>
          </a:p>
          <a:p>
            <a:pPr>
              <a:buAutoNum type="arabicPeriod"/>
            </a:pPr>
            <a:r>
              <a:rPr lang="en-US" sz="1700" dirty="0"/>
              <a:t>Working with consumer services to help with digital direct mail to help with our quick lane specials for competitive pricing.</a:t>
            </a:r>
          </a:p>
          <a:p>
            <a:pPr>
              <a:buAutoNum type="arabicPeriod"/>
            </a:pPr>
            <a:r>
              <a:rPr lang="en-US" sz="1700" dirty="0"/>
              <a:t>We changed our DMS so only managers can change our pricing discounts on our service/part RO’s.</a:t>
            </a:r>
          </a:p>
          <a:p>
            <a:pPr>
              <a:buAutoNum type="arabicPeriod"/>
            </a:pPr>
            <a:r>
              <a:rPr lang="en-US" sz="1700" dirty="0"/>
              <a:t>We are starting a new technician retention program on all new hires.</a:t>
            </a:r>
          </a:p>
          <a:p>
            <a:pPr>
              <a:buAutoNum type="arabicPeriod"/>
            </a:pPr>
            <a:r>
              <a:rPr lang="en-US" sz="1700" dirty="0"/>
              <a:t>Aggressive pay plans and bonus for our technicians to help with productivity.</a:t>
            </a:r>
          </a:p>
          <a:p>
            <a:pPr>
              <a:buAutoNum type="arabicPeriod"/>
            </a:pPr>
            <a:r>
              <a:rPr lang="en-US" sz="1700" dirty="0"/>
              <a:t>New meeting schedules once a week on Tuesdays at 9:00 am with all managers and assistant managers and warranty clerks to go over day-to-day operations and forecasts.</a:t>
            </a:r>
          </a:p>
          <a:p>
            <a:pPr>
              <a:buAutoNum type="arabicPeriod"/>
            </a:pPr>
            <a:r>
              <a:rPr lang="en-US" sz="1700" dirty="0"/>
              <a:t>Adjusting procedures and good practices in parts department to make sure we at or above 80% fill rate. </a:t>
            </a:r>
          </a:p>
          <a:p>
            <a:pPr>
              <a:buAutoNum type="arabicPeriod"/>
            </a:pPr>
            <a:r>
              <a:rPr lang="en-US" sz="1700" dirty="0"/>
              <a:t>Training schedules for technicians, parts counter employees and advisors to make sure they are all certified.</a:t>
            </a:r>
          </a:p>
          <a:p>
            <a:pPr>
              <a:buAutoNum type="arabicPeriod"/>
            </a:pPr>
            <a:endParaRPr lang="en-US" dirty="0"/>
          </a:p>
          <a:p>
            <a:pPr>
              <a:buAutoNum type="arabicPeriod"/>
            </a:pPr>
            <a:endParaRPr lang="en-US" dirty="0"/>
          </a:p>
          <a:p>
            <a:pPr>
              <a:buAutoNum type="arabicPeriod"/>
            </a:pPr>
            <a:endParaRPr lang="en-US" dirty="0"/>
          </a:p>
        </p:txBody>
      </p:sp>
      <p:sp>
        <p:nvSpPr>
          <p:cNvPr id="4" name="Title 3">
            <a:extLst>
              <a:ext uri="{FF2B5EF4-FFF2-40B4-BE49-F238E27FC236}">
                <a16:creationId xmlns:a16="http://schemas.microsoft.com/office/drawing/2014/main" id="{18B01F87-B044-DECE-3AAA-5397CAB7BA27}"/>
              </a:ext>
            </a:extLst>
          </p:cNvPr>
          <p:cNvSpPr txBox="1">
            <a:spLocks/>
          </p:cNvSpPr>
          <p:nvPr/>
        </p:nvSpPr>
        <p:spPr>
          <a:xfrm>
            <a:off x="372073" y="156238"/>
            <a:ext cx="3171228" cy="110106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chor="ctr">
            <a:normAutofit fontScale="97500"/>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dirty="0"/>
              <a:t>  Tactics</a:t>
            </a:r>
          </a:p>
        </p:txBody>
      </p:sp>
    </p:spTree>
    <p:extLst>
      <p:ext uri="{BB962C8B-B14F-4D97-AF65-F5344CB8AC3E}">
        <p14:creationId xmlns:p14="http://schemas.microsoft.com/office/powerpoint/2010/main" val="1804037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A7E31E-B79A-E148-3FCE-8E6E1F13B26E}"/>
              </a:ext>
            </a:extLst>
          </p:cNvPr>
          <p:cNvSpPr>
            <a:spLocks noGrp="1"/>
          </p:cNvSpPr>
          <p:nvPr>
            <p:ph idx="1"/>
          </p:nvPr>
        </p:nvSpPr>
        <p:spPr>
          <a:xfrm>
            <a:off x="677334" y="1496787"/>
            <a:ext cx="8596668" cy="4555670"/>
          </a:xfrm>
        </p:spPr>
        <p:txBody>
          <a:bodyPr/>
          <a:lstStyle/>
          <a:p>
            <a:pPr>
              <a:buAutoNum type="arabicPeriod"/>
            </a:pPr>
            <a:r>
              <a:rPr lang="en-US" dirty="0"/>
              <a:t>Added car wars to help with training for lost sales in parts/service.</a:t>
            </a:r>
          </a:p>
          <a:p>
            <a:pPr>
              <a:buAutoNum type="arabicPeriod"/>
            </a:pPr>
            <a:r>
              <a:rPr lang="en-US" dirty="0"/>
              <a:t>Implementing TO’s from advisors to the assistant manager and service manger before customers leaves service drive. </a:t>
            </a:r>
          </a:p>
          <a:p>
            <a:pPr>
              <a:buAutoNum type="arabicPeriod"/>
            </a:pPr>
            <a:r>
              <a:rPr lang="en-US" dirty="0"/>
              <a:t>Training on video MPI’s on all inspections on RO tickets.</a:t>
            </a:r>
          </a:p>
          <a:p>
            <a:pPr>
              <a:buAutoNum type="arabicPeriod"/>
            </a:pPr>
            <a:r>
              <a:rPr lang="en-US" dirty="0"/>
              <a:t>Daily shop meeting with all technicians on the housekeeping and any issues in parts/service department.</a:t>
            </a:r>
          </a:p>
          <a:p>
            <a:pPr>
              <a:buAutoNum type="arabicPeriod"/>
            </a:pPr>
            <a:r>
              <a:rPr lang="en-US" dirty="0"/>
              <a:t>Repair mix work orders increasing hour OELR. </a:t>
            </a:r>
          </a:p>
          <a:p>
            <a:pPr>
              <a:buAutoNum type="arabicPeriod"/>
            </a:pPr>
            <a:r>
              <a:rPr lang="en-US" dirty="0"/>
              <a:t>Adjusting our ASMs so only management in parts/service can discount parts and RO tickets. </a:t>
            </a:r>
          </a:p>
          <a:p>
            <a:pPr>
              <a:buAutoNum type="arabicPeriod"/>
            </a:pPr>
            <a:r>
              <a:rPr lang="en-US" dirty="0"/>
              <a:t>Increase our budget to increase hours/sales on our 3 mobile units.</a:t>
            </a:r>
          </a:p>
          <a:p>
            <a:pPr>
              <a:buAutoNum type="arabicPeriod"/>
            </a:pPr>
            <a:r>
              <a:rPr lang="en-US" dirty="0"/>
              <a:t>Work with consumer connection/digital team on conquest customers to drive new customers in all make and models to our service drive. </a:t>
            </a:r>
          </a:p>
          <a:p>
            <a:pPr>
              <a:buAutoNum type="arabicPeriod"/>
            </a:pPr>
            <a:endParaRPr lang="en-US" dirty="0"/>
          </a:p>
          <a:p>
            <a:pPr>
              <a:buAutoNum type="arabicPeriod"/>
            </a:pPr>
            <a:endParaRPr lang="en-US" dirty="0"/>
          </a:p>
        </p:txBody>
      </p:sp>
      <p:sp>
        <p:nvSpPr>
          <p:cNvPr id="4" name="Title 3">
            <a:extLst>
              <a:ext uri="{FF2B5EF4-FFF2-40B4-BE49-F238E27FC236}">
                <a16:creationId xmlns:a16="http://schemas.microsoft.com/office/drawing/2014/main" id="{8FE3FED8-0840-C58D-6C07-818A33DE4418}"/>
              </a:ext>
            </a:extLst>
          </p:cNvPr>
          <p:cNvSpPr txBox="1">
            <a:spLocks noGrp="1"/>
          </p:cNvSpPr>
          <p:nvPr>
            <p:ph type="title"/>
          </p:nvPr>
        </p:nvSpPr>
        <p:spPr>
          <a:xfrm>
            <a:off x="481921" y="228600"/>
            <a:ext cx="3192008" cy="102325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chor="ctr">
            <a:normAutofit fontScale="90000"/>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dirty="0"/>
              <a:t>  Strategies</a:t>
            </a:r>
          </a:p>
        </p:txBody>
      </p:sp>
    </p:spTree>
    <p:extLst>
      <p:ext uri="{BB962C8B-B14F-4D97-AF65-F5344CB8AC3E}">
        <p14:creationId xmlns:p14="http://schemas.microsoft.com/office/powerpoint/2010/main" val="1609087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5F4729D-C52F-C653-C3A8-28ADE668A34E}"/>
              </a:ext>
            </a:extLst>
          </p:cNvPr>
          <p:cNvSpPr txBox="1">
            <a:spLocks/>
          </p:cNvSpPr>
          <p:nvPr/>
        </p:nvSpPr>
        <p:spPr>
          <a:xfrm>
            <a:off x="519030" y="221552"/>
            <a:ext cx="3171228" cy="110106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chor="ctr">
            <a:normAutofit fontScale="75000" lnSpcReduction="20000"/>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dirty="0"/>
              <a:t>  Action Plan</a:t>
            </a:r>
          </a:p>
        </p:txBody>
      </p:sp>
      <p:graphicFrame>
        <p:nvGraphicFramePr>
          <p:cNvPr id="9" name="Table 8">
            <a:extLst>
              <a:ext uri="{FF2B5EF4-FFF2-40B4-BE49-F238E27FC236}">
                <a16:creationId xmlns:a16="http://schemas.microsoft.com/office/drawing/2014/main" id="{7245CDE7-6CE6-B724-554F-E1D2662934F8}"/>
              </a:ext>
            </a:extLst>
          </p:cNvPr>
          <p:cNvGraphicFramePr>
            <a:graphicFrameLocks noGrp="1"/>
          </p:cNvGraphicFramePr>
          <p:nvPr>
            <p:extLst>
              <p:ext uri="{D42A27DB-BD31-4B8C-83A1-F6EECF244321}">
                <p14:modId xmlns:p14="http://schemas.microsoft.com/office/powerpoint/2010/main" val="1344341676"/>
              </p:ext>
            </p:extLst>
          </p:nvPr>
        </p:nvGraphicFramePr>
        <p:xfrm>
          <a:off x="399143" y="1436757"/>
          <a:ext cx="9474201" cy="5199691"/>
        </p:xfrm>
        <a:graphic>
          <a:graphicData uri="http://schemas.openxmlformats.org/drawingml/2006/table">
            <a:tbl>
              <a:tblPr firstRow="1" bandRow="1">
                <a:tableStyleId>{5C22544A-7EE6-4342-B048-85BDC9FD1C3A}</a:tableStyleId>
              </a:tblPr>
              <a:tblGrid>
                <a:gridCol w="3158067">
                  <a:extLst>
                    <a:ext uri="{9D8B030D-6E8A-4147-A177-3AD203B41FA5}">
                      <a16:colId xmlns:a16="http://schemas.microsoft.com/office/drawing/2014/main" val="130116438"/>
                    </a:ext>
                  </a:extLst>
                </a:gridCol>
                <a:gridCol w="3158067">
                  <a:extLst>
                    <a:ext uri="{9D8B030D-6E8A-4147-A177-3AD203B41FA5}">
                      <a16:colId xmlns:a16="http://schemas.microsoft.com/office/drawing/2014/main" val="2975321988"/>
                    </a:ext>
                  </a:extLst>
                </a:gridCol>
                <a:gridCol w="3158067">
                  <a:extLst>
                    <a:ext uri="{9D8B030D-6E8A-4147-A177-3AD203B41FA5}">
                      <a16:colId xmlns:a16="http://schemas.microsoft.com/office/drawing/2014/main" val="1453767664"/>
                    </a:ext>
                  </a:extLst>
                </a:gridCol>
              </a:tblGrid>
              <a:tr h="320403">
                <a:tc>
                  <a:txBody>
                    <a:bodyPr/>
                    <a:lstStyle/>
                    <a:p>
                      <a:pPr algn="ctr"/>
                      <a:r>
                        <a:rPr lang="en-US" sz="1400" dirty="0"/>
                        <a:t>Advertising our 3 mobile units</a:t>
                      </a:r>
                    </a:p>
                  </a:txBody>
                  <a:tcPr/>
                </a:tc>
                <a:tc>
                  <a:txBody>
                    <a:bodyPr/>
                    <a:lstStyle/>
                    <a:p>
                      <a:pPr algn="ctr"/>
                      <a:r>
                        <a:rPr lang="en-US" sz="1400" dirty="0"/>
                        <a:t>Service Manager/General Manager</a:t>
                      </a:r>
                    </a:p>
                  </a:txBody>
                  <a:tcPr/>
                </a:tc>
                <a:tc>
                  <a:txBody>
                    <a:bodyPr/>
                    <a:lstStyle/>
                    <a:p>
                      <a:pPr algn="ctr"/>
                      <a:r>
                        <a:rPr lang="en-US" sz="1400" dirty="0"/>
                        <a:t>Completion Date</a:t>
                      </a:r>
                    </a:p>
                  </a:txBody>
                  <a:tcPr/>
                </a:tc>
                <a:extLst>
                  <a:ext uri="{0D108BD9-81ED-4DB2-BD59-A6C34878D82A}">
                    <a16:rowId xmlns:a16="http://schemas.microsoft.com/office/drawing/2014/main" val="2309041667"/>
                  </a:ext>
                </a:extLst>
              </a:tr>
              <a:tr h="427238">
                <a:tc>
                  <a:txBody>
                    <a:bodyPr/>
                    <a:lstStyle/>
                    <a:p>
                      <a:r>
                        <a:rPr lang="en-US" sz="1200" dirty="0"/>
                        <a:t>Implementing all TOs in service drive</a:t>
                      </a:r>
                    </a:p>
                  </a:txBody>
                  <a:tcPr/>
                </a:tc>
                <a:tc>
                  <a:txBody>
                    <a:bodyPr/>
                    <a:lstStyle/>
                    <a:p>
                      <a:r>
                        <a:rPr lang="en-US" sz="1200" dirty="0"/>
                        <a:t>Assistant service manager/ service manager</a:t>
                      </a:r>
                    </a:p>
                  </a:txBody>
                  <a:tcPr/>
                </a:tc>
                <a:tc>
                  <a:txBody>
                    <a:bodyPr/>
                    <a:lstStyle/>
                    <a:p>
                      <a:r>
                        <a:rPr lang="en-US" sz="1200" dirty="0"/>
                        <a:t>April 1</a:t>
                      </a:r>
                      <a:r>
                        <a:rPr lang="en-US" sz="1200" baseline="30000" dirty="0"/>
                        <a:t>st</a:t>
                      </a:r>
                      <a:endParaRPr lang="en-US" sz="1200" dirty="0"/>
                    </a:p>
                  </a:txBody>
                  <a:tcPr/>
                </a:tc>
                <a:extLst>
                  <a:ext uri="{0D108BD9-81ED-4DB2-BD59-A6C34878D82A}">
                    <a16:rowId xmlns:a16="http://schemas.microsoft.com/office/drawing/2014/main" val="208485113"/>
                  </a:ext>
                </a:extLst>
              </a:tr>
              <a:tr h="427238">
                <a:tc>
                  <a:txBody>
                    <a:bodyPr/>
                    <a:lstStyle/>
                    <a:p>
                      <a:r>
                        <a:rPr lang="en-US" sz="1200" dirty="0"/>
                        <a:t>No discounts on parts and service ROs </a:t>
                      </a:r>
                    </a:p>
                  </a:txBody>
                  <a:tcPr/>
                </a:tc>
                <a:tc>
                  <a:txBody>
                    <a:bodyPr/>
                    <a:lstStyle/>
                    <a:p>
                      <a:r>
                        <a:rPr lang="en-US" sz="1200" dirty="0"/>
                        <a:t>Parts manager/service manager</a:t>
                      </a:r>
                    </a:p>
                  </a:txBody>
                  <a:tcPr/>
                </a:tc>
                <a:tc>
                  <a:txBody>
                    <a:bodyPr/>
                    <a:lstStyle/>
                    <a:p>
                      <a:r>
                        <a:rPr lang="en-US" sz="1200" dirty="0"/>
                        <a:t>April 1</a:t>
                      </a:r>
                      <a:r>
                        <a:rPr lang="en-US" sz="1200" baseline="30000" dirty="0"/>
                        <a:t>st</a:t>
                      </a:r>
                      <a:endParaRPr lang="en-US" sz="1200" dirty="0"/>
                    </a:p>
                  </a:txBody>
                  <a:tcPr/>
                </a:tc>
                <a:extLst>
                  <a:ext uri="{0D108BD9-81ED-4DB2-BD59-A6C34878D82A}">
                    <a16:rowId xmlns:a16="http://schemas.microsoft.com/office/drawing/2014/main" val="1073700365"/>
                  </a:ext>
                </a:extLst>
              </a:tr>
              <a:tr h="320403">
                <a:tc>
                  <a:txBody>
                    <a:bodyPr/>
                    <a:lstStyle/>
                    <a:p>
                      <a:r>
                        <a:rPr lang="en-US" sz="1200" dirty="0"/>
                        <a:t>Loss sales in parts counter</a:t>
                      </a:r>
                    </a:p>
                  </a:txBody>
                  <a:tcPr/>
                </a:tc>
                <a:tc>
                  <a:txBody>
                    <a:bodyPr/>
                    <a:lstStyle/>
                    <a:p>
                      <a:r>
                        <a:rPr lang="en-US" sz="1200" dirty="0"/>
                        <a:t>Parts manager </a:t>
                      </a:r>
                    </a:p>
                  </a:txBody>
                  <a:tcPr/>
                </a:tc>
                <a:tc>
                  <a:txBody>
                    <a:bodyPr/>
                    <a:lstStyle/>
                    <a:p>
                      <a:r>
                        <a:rPr lang="en-US" sz="1200" dirty="0"/>
                        <a:t>April 1st</a:t>
                      </a:r>
                    </a:p>
                  </a:txBody>
                  <a:tcPr/>
                </a:tc>
                <a:extLst>
                  <a:ext uri="{0D108BD9-81ED-4DB2-BD59-A6C34878D82A}">
                    <a16:rowId xmlns:a16="http://schemas.microsoft.com/office/drawing/2014/main" val="2212719173"/>
                  </a:ext>
                </a:extLst>
              </a:tr>
              <a:tr h="320403">
                <a:tc>
                  <a:txBody>
                    <a:bodyPr/>
                    <a:lstStyle/>
                    <a:p>
                      <a:r>
                        <a:rPr lang="en-US" sz="1200" dirty="0"/>
                        <a:t>New service night hours</a:t>
                      </a:r>
                    </a:p>
                  </a:txBody>
                  <a:tcPr/>
                </a:tc>
                <a:tc>
                  <a:txBody>
                    <a:bodyPr/>
                    <a:lstStyle/>
                    <a:p>
                      <a:r>
                        <a:rPr lang="en-US" sz="1200" dirty="0"/>
                        <a:t>Gm/Service manager</a:t>
                      </a:r>
                    </a:p>
                  </a:txBody>
                  <a:tcPr/>
                </a:tc>
                <a:tc>
                  <a:txBody>
                    <a:bodyPr/>
                    <a:lstStyle/>
                    <a:p>
                      <a:r>
                        <a:rPr lang="en-US" sz="1200" dirty="0"/>
                        <a:t>April 1st</a:t>
                      </a:r>
                    </a:p>
                  </a:txBody>
                  <a:tcPr/>
                </a:tc>
                <a:extLst>
                  <a:ext uri="{0D108BD9-81ED-4DB2-BD59-A6C34878D82A}">
                    <a16:rowId xmlns:a16="http://schemas.microsoft.com/office/drawing/2014/main" val="1631844384"/>
                  </a:ext>
                </a:extLst>
              </a:tr>
              <a:tr h="427238">
                <a:tc>
                  <a:txBody>
                    <a:bodyPr/>
                    <a:lstStyle/>
                    <a:p>
                      <a:r>
                        <a:rPr lang="en-US" sz="1200" dirty="0"/>
                        <a:t>New service/quick lane competitive display board</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Gm/Service manager</a:t>
                      </a:r>
                    </a:p>
                  </a:txBody>
                  <a:tcPr/>
                </a:tc>
                <a:tc>
                  <a:txBody>
                    <a:bodyPr/>
                    <a:lstStyle/>
                    <a:p>
                      <a:r>
                        <a:rPr lang="en-US" sz="1200" dirty="0"/>
                        <a:t>April 1st</a:t>
                      </a:r>
                    </a:p>
                  </a:txBody>
                  <a:tcPr/>
                </a:tc>
                <a:extLst>
                  <a:ext uri="{0D108BD9-81ED-4DB2-BD59-A6C34878D82A}">
                    <a16:rowId xmlns:a16="http://schemas.microsoft.com/office/drawing/2014/main" val="659407787"/>
                  </a:ext>
                </a:extLst>
              </a:tr>
              <a:tr h="320403">
                <a:tc>
                  <a:txBody>
                    <a:bodyPr/>
                    <a:lstStyle/>
                    <a:p>
                      <a:r>
                        <a:rPr lang="en-US" sz="1200" dirty="0"/>
                        <a:t>Technician and service training</a:t>
                      </a:r>
                    </a:p>
                  </a:txBody>
                  <a:tcPr/>
                </a:tc>
                <a:tc>
                  <a:txBody>
                    <a:bodyPr/>
                    <a:lstStyle/>
                    <a:p>
                      <a:r>
                        <a:rPr lang="en-US" sz="1200" dirty="0"/>
                        <a:t>Service director / Service manager</a:t>
                      </a:r>
                    </a:p>
                  </a:txBody>
                  <a:tcPr/>
                </a:tc>
                <a:tc>
                  <a:txBody>
                    <a:bodyPr/>
                    <a:lstStyle/>
                    <a:p>
                      <a:r>
                        <a:rPr lang="en-US" sz="1200" dirty="0"/>
                        <a:t>April 1</a:t>
                      </a:r>
                      <a:r>
                        <a:rPr lang="en-US" sz="1200" baseline="30000" dirty="0"/>
                        <a:t>st</a:t>
                      </a:r>
                      <a:endParaRPr lang="en-US" sz="1200" dirty="0"/>
                    </a:p>
                  </a:txBody>
                  <a:tcPr/>
                </a:tc>
                <a:extLst>
                  <a:ext uri="{0D108BD9-81ED-4DB2-BD59-A6C34878D82A}">
                    <a16:rowId xmlns:a16="http://schemas.microsoft.com/office/drawing/2014/main" val="1238925415"/>
                  </a:ext>
                </a:extLst>
              </a:tr>
              <a:tr h="427238">
                <a:tc>
                  <a:txBody>
                    <a:bodyPr/>
                    <a:lstStyle/>
                    <a:p>
                      <a:r>
                        <a:rPr lang="en-US" sz="1200" dirty="0"/>
                        <a:t>Re-model of employee bathroom/lounge</a:t>
                      </a:r>
                    </a:p>
                  </a:txBody>
                  <a:tcPr/>
                </a:tc>
                <a:tc>
                  <a:txBody>
                    <a:bodyPr/>
                    <a:lstStyle/>
                    <a:p>
                      <a:r>
                        <a:rPr lang="en-US" sz="1200" dirty="0"/>
                        <a:t>Gm</a:t>
                      </a:r>
                    </a:p>
                  </a:txBody>
                  <a:tcPr/>
                </a:tc>
                <a:tc>
                  <a:txBody>
                    <a:bodyPr/>
                    <a:lstStyle/>
                    <a:p>
                      <a:r>
                        <a:rPr lang="en-US" sz="1200" dirty="0"/>
                        <a:t>July 1st</a:t>
                      </a:r>
                    </a:p>
                  </a:txBody>
                  <a:tcPr/>
                </a:tc>
                <a:extLst>
                  <a:ext uri="{0D108BD9-81ED-4DB2-BD59-A6C34878D82A}">
                    <a16:rowId xmlns:a16="http://schemas.microsoft.com/office/drawing/2014/main" val="3843980234"/>
                  </a:ext>
                </a:extLst>
              </a:tr>
              <a:tr h="427238">
                <a:tc>
                  <a:txBody>
                    <a:bodyPr/>
                    <a:lstStyle/>
                    <a:p>
                      <a:r>
                        <a:rPr lang="en-US" sz="1200" dirty="0"/>
                        <a:t>Increasing advertisement for conquest customers digital media </a:t>
                      </a:r>
                    </a:p>
                  </a:txBody>
                  <a:tcPr/>
                </a:tc>
                <a:tc>
                  <a:txBody>
                    <a:bodyPr/>
                    <a:lstStyle/>
                    <a:p>
                      <a:r>
                        <a:rPr lang="en-US" sz="1200" dirty="0"/>
                        <a:t>Service director/GM</a:t>
                      </a:r>
                    </a:p>
                  </a:txBody>
                  <a:tcPr/>
                </a:tc>
                <a:tc>
                  <a:txBody>
                    <a:bodyPr/>
                    <a:lstStyle/>
                    <a:p>
                      <a:r>
                        <a:rPr lang="en-US" sz="1200" dirty="0"/>
                        <a:t>April 1st</a:t>
                      </a:r>
                    </a:p>
                  </a:txBody>
                  <a:tcPr/>
                </a:tc>
                <a:extLst>
                  <a:ext uri="{0D108BD9-81ED-4DB2-BD59-A6C34878D82A}">
                    <a16:rowId xmlns:a16="http://schemas.microsoft.com/office/drawing/2014/main" val="2452343266"/>
                  </a:ext>
                </a:extLst>
              </a:tr>
              <a:tr h="427238">
                <a:tc>
                  <a:txBody>
                    <a:bodyPr/>
                    <a:lstStyle/>
                    <a:p>
                      <a:r>
                        <a:rPr lang="en-US" sz="1200" dirty="0"/>
                        <a:t>Training on video MPI on all inspections for technicians </a:t>
                      </a:r>
                    </a:p>
                  </a:txBody>
                  <a:tcPr/>
                </a:tc>
                <a:tc>
                  <a:txBody>
                    <a:bodyPr/>
                    <a:lstStyle/>
                    <a:p>
                      <a:r>
                        <a:rPr lang="en-US" sz="1200" dirty="0"/>
                        <a:t>Service manager/shop foreman </a:t>
                      </a:r>
                    </a:p>
                  </a:txBody>
                  <a:tcPr/>
                </a:tc>
                <a:tc>
                  <a:txBody>
                    <a:bodyPr/>
                    <a:lstStyle/>
                    <a:p>
                      <a:r>
                        <a:rPr lang="en-US" sz="1200" dirty="0"/>
                        <a:t>April 1st</a:t>
                      </a:r>
                    </a:p>
                  </a:txBody>
                  <a:tcPr/>
                </a:tc>
                <a:extLst>
                  <a:ext uri="{0D108BD9-81ED-4DB2-BD59-A6C34878D82A}">
                    <a16:rowId xmlns:a16="http://schemas.microsoft.com/office/drawing/2014/main" val="2108409384"/>
                  </a:ext>
                </a:extLst>
              </a:tr>
              <a:tr h="427238">
                <a:tc>
                  <a:txBody>
                    <a:bodyPr/>
                    <a:lstStyle/>
                    <a:p>
                      <a:r>
                        <a:rPr lang="en-US" sz="1200" dirty="0"/>
                        <a:t>Increase shop efficiency with advisors/ training</a:t>
                      </a:r>
                    </a:p>
                  </a:txBody>
                  <a:tcPr/>
                </a:tc>
                <a:tc>
                  <a:txBody>
                    <a:bodyPr/>
                    <a:lstStyle/>
                    <a:p>
                      <a:r>
                        <a:rPr lang="en-US" sz="1200" dirty="0"/>
                        <a:t>Service manager </a:t>
                      </a:r>
                    </a:p>
                  </a:txBody>
                  <a:tcPr/>
                </a:tc>
                <a:tc>
                  <a:txBody>
                    <a:bodyPr/>
                    <a:lstStyle/>
                    <a:p>
                      <a:r>
                        <a:rPr lang="en-US" sz="1200" dirty="0"/>
                        <a:t>April 1st</a:t>
                      </a:r>
                    </a:p>
                  </a:txBody>
                  <a:tcPr/>
                </a:tc>
                <a:extLst>
                  <a:ext uri="{0D108BD9-81ED-4DB2-BD59-A6C34878D82A}">
                    <a16:rowId xmlns:a16="http://schemas.microsoft.com/office/drawing/2014/main" val="1025510977"/>
                  </a:ext>
                </a:extLst>
              </a:tr>
              <a:tr h="320403">
                <a:tc>
                  <a:txBody>
                    <a:bodyPr/>
                    <a:lstStyle/>
                    <a:p>
                      <a:r>
                        <a:rPr lang="en-US" sz="1200" dirty="0"/>
                        <a:t>Submitted for warranty increase</a:t>
                      </a:r>
                    </a:p>
                  </a:txBody>
                  <a:tcPr/>
                </a:tc>
                <a:tc>
                  <a:txBody>
                    <a:bodyPr/>
                    <a:lstStyle/>
                    <a:p>
                      <a:r>
                        <a:rPr lang="en-US" sz="1200" dirty="0"/>
                        <a:t>Service director</a:t>
                      </a:r>
                    </a:p>
                  </a:txBody>
                  <a:tcPr/>
                </a:tc>
                <a:tc>
                  <a:txBody>
                    <a:bodyPr/>
                    <a:lstStyle/>
                    <a:p>
                      <a:r>
                        <a:rPr lang="en-US" sz="1200" dirty="0"/>
                        <a:t>In Process</a:t>
                      </a:r>
                    </a:p>
                  </a:txBody>
                  <a:tcPr/>
                </a:tc>
                <a:extLst>
                  <a:ext uri="{0D108BD9-81ED-4DB2-BD59-A6C34878D82A}">
                    <a16:rowId xmlns:a16="http://schemas.microsoft.com/office/drawing/2014/main" val="2674540075"/>
                  </a:ext>
                </a:extLst>
              </a:tr>
              <a:tr h="427238">
                <a:tc>
                  <a:txBody>
                    <a:bodyPr/>
                    <a:lstStyle/>
                    <a:p>
                      <a:r>
                        <a:rPr lang="en-US" sz="1200" dirty="0"/>
                        <a:t>Work with local vo-tech schools for future techs</a:t>
                      </a:r>
                    </a:p>
                  </a:txBody>
                  <a:tcPr/>
                </a:tc>
                <a:tc>
                  <a:txBody>
                    <a:bodyPr/>
                    <a:lstStyle/>
                    <a:p>
                      <a:r>
                        <a:rPr lang="en-US" sz="1200" dirty="0"/>
                        <a:t>Service director</a:t>
                      </a:r>
                    </a:p>
                  </a:txBody>
                  <a:tcPr/>
                </a:tc>
                <a:tc>
                  <a:txBody>
                    <a:bodyPr/>
                    <a:lstStyle/>
                    <a:p>
                      <a:r>
                        <a:rPr lang="en-US" sz="1200" dirty="0"/>
                        <a:t>April 1st</a:t>
                      </a:r>
                    </a:p>
                  </a:txBody>
                  <a:tcPr/>
                </a:tc>
                <a:extLst>
                  <a:ext uri="{0D108BD9-81ED-4DB2-BD59-A6C34878D82A}">
                    <a16:rowId xmlns:a16="http://schemas.microsoft.com/office/drawing/2014/main" val="374936258"/>
                  </a:ext>
                </a:extLst>
              </a:tr>
            </a:tbl>
          </a:graphicData>
        </a:graphic>
      </p:graphicFrame>
    </p:spTree>
    <p:extLst>
      <p:ext uri="{BB962C8B-B14F-4D97-AF65-F5344CB8AC3E}">
        <p14:creationId xmlns:p14="http://schemas.microsoft.com/office/powerpoint/2010/main" val="20308442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843FB0-47F3-A7E8-0695-A78E16B78290}"/>
              </a:ext>
            </a:extLst>
          </p:cNvPr>
          <p:cNvSpPr>
            <a:spLocks noGrp="1"/>
          </p:cNvSpPr>
          <p:nvPr>
            <p:ph type="title"/>
          </p:nvPr>
        </p:nvSpPr>
        <p:spPr>
          <a:xfrm>
            <a:off x="3341398" y="277891"/>
            <a:ext cx="4500274" cy="13208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ormAutofit/>
          </a:bodyPr>
          <a:lstStyle/>
          <a:p>
            <a:pPr algn="ctr"/>
            <a:r>
              <a:rPr lang="en-US" dirty="0"/>
              <a:t> Synopsis</a:t>
            </a:r>
          </a:p>
        </p:txBody>
      </p:sp>
      <p:pic>
        <p:nvPicPr>
          <p:cNvPr id="6" name="Picture 5" descr="Cars parked in a line">
            <a:extLst>
              <a:ext uri="{FF2B5EF4-FFF2-40B4-BE49-F238E27FC236}">
                <a16:creationId xmlns:a16="http://schemas.microsoft.com/office/drawing/2014/main" id="{49D9C8C3-75C8-E6C6-AA32-CF8822254253}"/>
              </a:ext>
            </a:extLst>
          </p:cNvPr>
          <p:cNvPicPr>
            <a:picLocks noChangeAspect="1"/>
          </p:cNvPicPr>
          <p:nvPr/>
        </p:nvPicPr>
        <p:blipFill rotWithShape="1">
          <a:blip r:embed="rId2"/>
          <a:srcRect l="47665" r="22477" b="-2"/>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10" name="Isosceles Triangle 9">
            <a:extLst>
              <a:ext uri="{FF2B5EF4-FFF2-40B4-BE49-F238E27FC236}">
                <a16:creationId xmlns:a16="http://schemas.microsoft.com/office/drawing/2014/main" id="{ECD25CC7-FC66-488C-8D61-0FE7ECF16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 name="Content Placeholder 2">
            <a:extLst>
              <a:ext uri="{FF2B5EF4-FFF2-40B4-BE49-F238E27FC236}">
                <a16:creationId xmlns:a16="http://schemas.microsoft.com/office/drawing/2014/main" id="{21DA7D54-D5B4-26CE-E5B0-D3FD9A14F786}"/>
              </a:ext>
            </a:extLst>
          </p:cNvPr>
          <p:cNvSpPr>
            <a:spLocks noGrp="1"/>
          </p:cNvSpPr>
          <p:nvPr>
            <p:ph idx="1"/>
          </p:nvPr>
        </p:nvSpPr>
        <p:spPr>
          <a:xfrm>
            <a:off x="2648573" y="1669473"/>
            <a:ext cx="6894853" cy="5479473"/>
          </a:xfrm>
        </p:spPr>
        <p:txBody>
          <a:bodyPr>
            <a:normAutofit fontScale="62500" lnSpcReduction="20000"/>
          </a:bodyPr>
          <a:lstStyle/>
          <a:p>
            <a:pPr marL="0" indent="0">
              <a:buNone/>
            </a:pPr>
            <a:r>
              <a:rPr lang="en-US" sz="2200" dirty="0"/>
              <a:t>The employees at Tamiami are very fortunate to live and work in a dealership that just celebrated 50-yrs in business in Naples, Fl that is one of the most profitable Ford store in the country with 3</a:t>
            </a:r>
            <a:r>
              <a:rPr lang="en-US" sz="2200" baseline="30000" dirty="0"/>
              <a:t>rd</a:t>
            </a:r>
            <a:r>
              <a:rPr lang="en-US" sz="2200" dirty="0"/>
              <a:t> generation family members that are involved in every day-to-day operation.  Tamiami Ford has many long-term employees, some over 30-yrs, that help run our departments. </a:t>
            </a:r>
            <a:r>
              <a:rPr lang="en-US" sz="2200" dirty="0" err="1"/>
              <a:t>Mr</a:t>
            </a:r>
            <a:r>
              <a:rPr lang="en-US" sz="2200" dirty="0"/>
              <a:t> Z and AJ his son keep the culture in the dealership like a true family run store that is rare in the auto industry.</a:t>
            </a:r>
          </a:p>
          <a:p>
            <a:pPr marL="0" indent="0">
              <a:buNone/>
            </a:pPr>
            <a:r>
              <a:rPr lang="en-US" sz="2200" dirty="0"/>
              <a:t>Even with our success, there is always room for improvement and so many things we have learned working with these spreadsheets and realizing the little adjustments will improve our service and parts departments. </a:t>
            </a:r>
          </a:p>
          <a:p>
            <a:pPr marL="0" indent="0">
              <a:buNone/>
            </a:pPr>
            <a:r>
              <a:rPr lang="en-US" sz="2200" dirty="0"/>
              <a:t>We are now going to have training with advisors and parts counter employees upfront with our sales team and we are making adjustments and adding new things, like service display board to show our price advantage over our competitors in our quick-lane and main service drive. </a:t>
            </a:r>
          </a:p>
          <a:p>
            <a:pPr marL="0" indent="0">
              <a:buNone/>
            </a:pPr>
            <a:r>
              <a:rPr lang="en-US" sz="2200" dirty="0"/>
              <a:t>We are spending more money in our advertising budget to focus on our 3 mobile units to increase our hours of productivity in our mobile unit sales. We extended our hours of operation in main service until 9pm to increase our technician proficiency and production. </a:t>
            </a:r>
          </a:p>
          <a:p>
            <a:pPr marL="0" indent="0">
              <a:buNone/>
            </a:pPr>
            <a:r>
              <a:rPr lang="en-US" sz="2200" dirty="0"/>
              <a:t>Also, full training for support to get our technicians to master tech levels, twice a month, on Saturdays for 3hrs and we also are adding video MPI on all inspections to help increase our RO’s multiline tickets. It will help to raise to 56% from about 37% in the industry.  </a:t>
            </a:r>
          </a:p>
          <a:p>
            <a:pPr marL="0" indent="0">
              <a:buNone/>
            </a:pPr>
            <a:r>
              <a:rPr lang="en-US" sz="2200" dirty="0"/>
              <a:t>We are very focused to make this changes our absorption in service and parts is at industry high of 130% but we are moving forward in all departments to increase them and look forward to growth of this company and the future it holds for Tamiami Ford and its employees and family……</a:t>
            </a:r>
          </a:p>
          <a:p>
            <a:pPr marL="0" indent="0">
              <a:buNone/>
            </a:pPr>
            <a:r>
              <a:rPr lang="en-US" dirty="0"/>
              <a:t>  </a:t>
            </a:r>
          </a:p>
          <a:p>
            <a:pPr marL="0" indent="0">
              <a:buNone/>
            </a:pPr>
            <a:endParaRPr lang="en-US" dirty="0"/>
          </a:p>
        </p:txBody>
      </p:sp>
    </p:spTree>
    <p:extLst>
      <p:ext uri="{BB962C8B-B14F-4D97-AF65-F5344CB8AC3E}">
        <p14:creationId xmlns:p14="http://schemas.microsoft.com/office/powerpoint/2010/main" val="109346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FC8AA08D-8BB2-5A2F-B96A-03AD1E9D0590}"/>
              </a:ext>
            </a:extLst>
          </p:cNvPr>
          <p:cNvGraphicFramePr>
            <a:graphicFrameLocks noGrp="1"/>
          </p:cNvGraphicFramePr>
          <p:nvPr>
            <p:ph idx="1"/>
            <p:extLst>
              <p:ext uri="{D42A27DB-BD31-4B8C-83A1-F6EECF244321}">
                <p14:modId xmlns:p14="http://schemas.microsoft.com/office/powerpoint/2010/main" val="9055131"/>
              </p:ext>
            </p:extLst>
          </p:nvPr>
        </p:nvGraphicFramePr>
        <p:xfrm>
          <a:off x="4654035" y="854173"/>
          <a:ext cx="4602749" cy="4645124"/>
        </p:xfrm>
        <a:graphic>
          <a:graphicData uri="http://schemas.openxmlformats.org/drawingml/2006/table">
            <a:tbl>
              <a:tblPr>
                <a:tableStyleId>{5C22544A-7EE6-4342-B048-85BDC9FD1C3A}</a:tableStyleId>
              </a:tblPr>
              <a:tblGrid>
                <a:gridCol w="158494">
                  <a:extLst>
                    <a:ext uri="{9D8B030D-6E8A-4147-A177-3AD203B41FA5}">
                      <a16:colId xmlns:a16="http://schemas.microsoft.com/office/drawing/2014/main" val="1754109877"/>
                    </a:ext>
                  </a:extLst>
                </a:gridCol>
                <a:gridCol w="1013733">
                  <a:extLst>
                    <a:ext uri="{9D8B030D-6E8A-4147-A177-3AD203B41FA5}">
                      <a16:colId xmlns:a16="http://schemas.microsoft.com/office/drawing/2014/main" val="2288076438"/>
                    </a:ext>
                  </a:extLst>
                </a:gridCol>
                <a:gridCol w="947149">
                  <a:extLst>
                    <a:ext uri="{9D8B030D-6E8A-4147-A177-3AD203B41FA5}">
                      <a16:colId xmlns:a16="http://schemas.microsoft.com/office/drawing/2014/main" val="2496757620"/>
                    </a:ext>
                  </a:extLst>
                </a:gridCol>
                <a:gridCol w="754795">
                  <a:extLst>
                    <a:ext uri="{9D8B030D-6E8A-4147-A177-3AD203B41FA5}">
                      <a16:colId xmlns:a16="http://schemas.microsoft.com/office/drawing/2014/main" val="2583714831"/>
                    </a:ext>
                  </a:extLst>
                </a:gridCol>
                <a:gridCol w="914597">
                  <a:extLst>
                    <a:ext uri="{9D8B030D-6E8A-4147-A177-3AD203B41FA5}">
                      <a16:colId xmlns:a16="http://schemas.microsoft.com/office/drawing/2014/main" val="3489503382"/>
                    </a:ext>
                  </a:extLst>
                </a:gridCol>
                <a:gridCol w="813981">
                  <a:extLst>
                    <a:ext uri="{9D8B030D-6E8A-4147-A177-3AD203B41FA5}">
                      <a16:colId xmlns:a16="http://schemas.microsoft.com/office/drawing/2014/main" val="59107698"/>
                    </a:ext>
                  </a:extLst>
                </a:gridCol>
              </a:tblGrid>
              <a:tr h="224608">
                <a:tc gridSpan="6">
                  <a:txBody>
                    <a:bodyPr/>
                    <a:lstStyle/>
                    <a:p>
                      <a:pPr algn="ctr" fontAlgn="ctr"/>
                      <a:r>
                        <a:rPr lang="en-US" sz="1200" u="none" strike="noStrike" dirty="0">
                          <a:effectLst/>
                        </a:rPr>
                        <a:t>    Service Department Sales And Gross  (Labor Only)              </a:t>
                      </a:r>
                      <a:endParaRPr lang="en-US" sz="1200" b="1" i="0" u="none" strike="noStrike" dirty="0">
                        <a:solidFill>
                          <a:srgbClr val="000000"/>
                        </a:solidFill>
                        <a:effectLst/>
                        <a:latin typeface="Arial" panose="020B0604020202020204" pitchFamily="34" charset="0"/>
                      </a:endParaRPr>
                    </a:p>
                  </a:txBody>
                  <a:tcPr marL="5856" marR="5856" marT="5856"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36377396"/>
                  </a:ext>
                </a:extLst>
              </a:tr>
              <a:tr h="271010">
                <a:tc>
                  <a:txBody>
                    <a:bodyPr/>
                    <a:lstStyle/>
                    <a:p>
                      <a:pPr algn="l" fontAlgn="b"/>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endParaRPr lang="en-US" sz="1300" b="0" i="0" u="none" strike="noStrike" dirty="0">
                        <a:solidFill>
                          <a:srgbClr val="000000"/>
                        </a:solidFill>
                        <a:effectLst/>
                        <a:latin typeface="Calibri" panose="020F0502020204030204" pitchFamily="34" charset="0"/>
                      </a:endParaRPr>
                    </a:p>
                  </a:txBody>
                  <a:tcPr marL="5856" marR="5856" marT="5856" marB="0" anchor="b"/>
                </a:tc>
                <a:extLst>
                  <a:ext uri="{0D108BD9-81ED-4DB2-BD59-A6C34878D82A}">
                    <a16:rowId xmlns:a16="http://schemas.microsoft.com/office/drawing/2014/main" val="762454167"/>
                  </a:ext>
                </a:extLst>
              </a:tr>
              <a:tr h="409269">
                <a:tc>
                  <a:txBody>
                    <a:bodyPr/>
                    <a:lstStyle/>
                    <a:p>
                      <a:pPr algn="l" fontAlgn="b"/>
                      <a:r>
                        <a:rPr lang="en-US" sz="1300" u="none" strike="noStrike" dirty="0">
                          <a:effectLst/>
                          <a:highlight>
                            <a:srgbClr val="4472C4"/>
                          </a:highlight>
                        </a:rPr>
                        <a:t> </a:t>
                      </a:r>
                      <a:endParaRPr lang="en-US" sz="1300" b="0" i="0" u="none" strike="noStrike" dirty="0">
                        <a:solidFill>
                          <a:srgbClr val="000000"/>
                        </a:solidFill>
                        <a:effectLst/>
                        <a:highlight>
                          <a:srgbClr val="4472C4"/>
                        </a:highlight>
                        <a:latin typeface="Calibri" panose="020F0502020204030204" pitchFamily="34" charset="0"/>
                      </a:endParaRPr>
                    </a:p>
                  </a:txBody>
                  <a:tcPr marL="5856" marR="5856" marT="5856" marB="0" anchor="b"/>
                </a:tc>
                <a:tc>
                  <a:txBody>
                    <a:bodyPr/>
                    <a:lstStyle/>
                    <a:p>
                      <a:pPr algn="ctr" fontAlgn="b"/>
                      <a:r>
                        <a:rPr lang="en-US" sz="1200" u="none" strike="noStrike" dirty="0">
                          <a:effectLst/>
                          <a:highlight>
                            <a:srgbClr val="4472C4"/>
                          </a:highlight>
                        </a:rPr>
                        <a:t>Category</a:t>
                      </a:r>
                      <a:endParaRPr lang="en-US" sz="1200" b="0" i="0" u="none" strike="noStrike" dirty="0">
                        <a:solidFill>
                          <a:srgbClr val="FFFFFF"/>
                        </a:solidFill>
                        <a:effectLst/>
                        <a:highlight>
                          <a:srgbClr val="4472C4"/>
                        </a:highlight>
                        <a:latin typeface="Arial" panose="020B0604020202020204" pitchFamily="34" charset="0"/>
                      </a:endParaRPr>
                    </a:p>
                  </a:txBody>
                  <a:tcPr marL="5856" marR="5856" marT="5856" marB="0" anchor="b"/>
                </a:tc>
                <a:tc>
                  <a:txBody>
                    <a:bodyPr/>
                    <a:lstStyle/>
                    <a:p>
                      <a:pPr algn="ctr" fontAlgn="b"/>
                      <a:r>
                        <a:rPr lang="en-US" sz="1200" u="none" strike="noStrike" dirty="0">
                          <a:effectLst/>
                          <a:highlight>
                            <a:srgbClr val="4472C4"/>
                          </a:highlight>
                        </a:rPr>
                        <a:t>Sales</a:t>
                      </a:r>
                      <a:endParaRPr lang="en-US" sz="1200" b="0" i="0" u="none" strike="noStrike" dirty="0">
                        <a:solidFill>
                          <a:srgbClr val="FFFFFF"/>
                        </a:solidFill>
                        <a:effectLst/>
                        <a:highlight>
                          <a:srgbClr val="4472C4"/>
                        </a:highlight>
                        <a:latin typeface="Arial" panose="020B0604020202020204" pitchFamily="34" charset="0"/>
                      </a:endParaRPr>
                    </a:p>
                  </a:txBody>
                  <a:tcPr marL="5856" marR="5856" marT="5856" marB="0" anchor="b"/>
                </a:tc>
                <a:tc>
                  <a:txBody>
                    <a:bodyPr/>
                    <a:lstStyle/>
                    <a:p>
                      <a:pPr algn="ctr" fontAlgn="b"/>
                      <a:r>
                        <a:rPr lang="en-US" sz="1200" u="none" strike="noStrike" dirty="0">
                          <a:effectLst/>
                          <a:highlight>
                            <a:srgbClr val="4472C4"/>
                          </a:highlight>
                        </a:rPr>
                        <a:t>Gross</a:t>
                      </a:r>
                      <a:endParaRPr lang="en-US" sz="1200" b="0" i="0" u="none" strike="noStrike" dirty="0">
                        <a:solidFill>
                          <a:srgbClr val="FFFFFF"/>
                        </a:solidFill>
                        <a:effectLst/>
                        <a:highlight>
                          <a:srgbClr val="4472C4"/>
                        </a:highlight>
                        <a:latin typeface="Arial" panose="020B0604020202020204" pitchFamily="34" charset="0"/>
                      </a:endParaRPr>
                    </a:p>
                  </a:txBody>
                  <a:tcPr marL="5856" marR="5856" marT="5856" marB="0" anchor="b"/>
                </a:tc>
                <a:tc>
                  <a:txBody>
                    <a:bodyPr/>
                    <a:lstStyle/>
                    <a:p>
                      <a:pPr algn="ctr" fontAlgn="b"/>
                      <a:r>
                        <a:rPr lang="en-US" sz="1200" u="none" strike="noStrike" dirty="0">
                          <a:effectLst/>
                          <a:highlight>
                            <a:srgbClr val="4472C4"/>
                          </a:highlight>
                        </a:rPr>
                        <a:t>Gross as % of Sales</a:t>
                      </a:r>
                      <a:endParaRPr lang="en-US" sz="1200" b="0" i="0" u="none" strike="noStrike" dirty="0">
                        <a:solidFill>
                          <a:srgbClr val="FFFFFF"/>
                        </a:solidFill>
                        <a:effectLst/>
                        <a:highlight>
                          <a:srgbClr val="4472C4"/>
                        </a:highlight>
                        <a:latin typeface="Arial" panose="020B0604020202020204" pitchFamily="34" charset="0"/>
                      </a:endParaRPr>
                    </a:p>
                  </a:txBody>
                  <a:tcPr marL="5856" marR="5856" marT="5856" marB="0" anchor="b"/>
                </a:tc>
                <a:tc>
                  <a:txBody>
                    <a:bodyPr/>
                    <a:lstStyle/>
                    <a:p>
                      <a:pPr algn="ctr" fontAlgn="b"/>
                      <a:r>
                        <a:rPr lang="en-US" sz="1000" u="none" strike="noStrike" dirty="0">
                          <a:effectLst/>
                          <a:highlight>
                            <a:srgbClr val="4472C4"/>
                          </a:highlight>
                        </a:rPr>
                        <a:t>%Sales Contribution</a:t>
                      </a:r>
                      <a:endParaRPr lang="en-US" sz="1000" b="0" i="0" u="none" strike="noStrike" dirty="0">
                        <a:solidFill>
                          <a:srgbClr val="FFFFFF"/>
                        </a:solidFill>
                        <a:effectLst/>
                        <a:highlight>
                          <a:srgbClr val="4472C4"/>
                        </a:highlight>
                        <a:latin typeface="Arial" panose="020B0604020202020204" pitchFamily="34" charset="0"/>
                      </a:endParaRPr>
                    </a:p>
                  </a:txBody>
                  <a:tcPr marL="5856" marR="5856" marT="5856" marB="0" anchor="b"/>
                </a:tc>
                <a:extLst>
                  <a:ext uri="{0D108BD9-81ED-4DB2-BD59-A6C34878D82A}">
                    <a16:rowId xmlns:a16="http://schemas.microsoft.com/office/drawing/2014/main" val="3171385137"/>
                  </a:ext>
                </a:extLst>
              </a:tr>
              <a:tr h="437678">
                <a:tc>
                  <a:txBody>
                    <a:bodyPr/>
                    <a:lstStyle/>
                    <a:p>
                      <a:pPr algn="l" fontAlgn="b"/>
                      <a:r>
                        <a:rPr lang="en-US" sz="1300" u="none" strike="noStrike" dirty="0">
                          <a:effectLst/>
                          <a:highlight>
                            <a:srgbClr val="4472C4"/>
                          </a:highlight>
                        </a:rPr>
                        <a:t> </a:t>
                      </a:r>
                      <a:endParaRPr lang="en-US" sz="1300" b="0" i="0" u="none" strike="noStrike" dirty="0">
                        <a:solidFill>
                          <a:srgbClr val="000000"/>
                        </a:solidFill>
                        <a:effectLst/>
                        <a:highlight>
                          <a:srgbClr val="4472C4"/>
                        </a:highlight>
                        <a:latin typeface="Calibri" panose="020F0502020204030204" pitchFamily="34" charset="0"/>
                      </a:endParaRPr>
                    </a:p>
                  </a:txBody>
                  <a:tcPr marL="5856" marR="5856" marT="5856" marB="0" anchor="b"/>
                </a:tc>
                <a:tc>
                  <a:txBody>
                    <a:bodyPr/>
                    <a:lstStyle/>
                    <a:p>
                      <a:pPr algn="l" fontAlgn="b"/>
                      <a:r>
                        <a:rPr lang="en-US" sz="1300" u="none" strike="noStrike" dirty="0">
                          <a:effectLst/>
                        </a:rPr>
                        <a:t>Customer Car</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                516,370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           410,810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79.56%</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47.83%</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extLst>
                  <a:ext uri="{0D108BD9-81ED-4DB2-BD59-A6C34878D82A}">
                    <a16:rowId xmlns:a16="http://schemas.microsoft.com/office/drawing/2014/main" val="2357319475"/>
                  </a:ext>
                </a:extLst>
              </a:tr>
              <a:tr h="238813">
                <a:tc>
                  <a:txBody>
                    <a:bodyPr/>
                    <a:lstStyle/>
                    <a:p>
                      <a:pPr algn="l" fontAlgn="b"/>
                      <a:r>
                        <a:rPr lang="en-US" sz="1300" u="none" strike="noStrike" dirty="0">
                          <a:effectLst/>
                          <a:highlight>
                            <a:srgbClr val="4472C4"/>
                          </a:highlight>
                        </a:rPr>
                        <a:t> </a:t>
                      </a:r>
                      <a:endParaRPr lang="en-US" sz="1300" b="0" i="0" u="none" strike="noStrike" dirty="0">
                        <a:solidFill>
                          <a:srgbClr val="000000"/>
                        </a:solidFill>
                        <a:effectLst/>
                        <a:highlight>
                          <a:srgbClr val="4472C4"/>
                        </a:highlight>
                        <a:latin typeface="Calibri" panose="020F0502020204030204" pitchFamily="34" charset="0"/>
                      </a:endParaRPr>
                    </a:p>
                  </a:txBody>
                  <a:tcPr marL="5856" marR="5856" marT="5856" marB="0" anchor="b"/>
                </a:tc>
                <a:tc>
                  <a:txBody>
                    <a:bodyPr/>
                    <a:lstStyle/>
                    <a:p>
                      <a:pPr algn="l" fontAlgn="b"/>
                      <a:r>
                        <a:rPr lang="en-US" sz="1300" u="none" strike="noStrike" dirty="0">
                          <a:effectLst/>
                        </a:rPr>
                        <a:t>Customer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extLst>
                  <a:ext uri="{0D108BD9-81ED-4DB2-BD59-A6C34878D82A}">
                    <a16:rowId xmlns:a16="http://schemas.microsoft.com/office/drawing/2014/main" val="717128884"/>
                  </a:ext>
                </a:extLst>
              </a:tr>
              <a:tr h="437678">
                <a:tc>
                  <a:txBody>
                    <a:bodyPr/>
                    <a:lstStyle/>
                    <a:p>
                      <a:pPr algn="l" fontAlgn="b"/>
                      <a:r>
                        <a:rPr lang="en-US" sz="1300" u="none" strike="noStrike" dirty="0">
                          <a:effectLst/>
                          <a:highlight>
                            <a:srgbClr val="4472C4"/>
                          </a:highlight>
                        </a:rPr>
                        <a:t> </a:t>
                      </a:r>
                      <a:endParaRPr lang="en-US" sz="1300" b="0" i="0" u="none" strike="noStrike" dirty="0">
                        <a:solidFill>
                          <a:srgbClr val="000000"/>
                        </a:solidFill>
                        <a:effectLst/>
                        <a:highlight>
                          <a:srgbClr val="4472C4"/>
                        </a:highlight>
                        <a:latin typeface="Calibri" panose="020F0502020204030204" pitchFamily="34" charset="0"/>
                      </a:endParaRPr>
                    </a:p>
                  </a:txBody>
                  <a:tcPr marL="5856" marR="5856" marT="5856" marB="0" anchor="b"/>
                </a:tc>
                <a:tc>
                  <a:txBody>
                    <a:bodyPr/>
                    <a:lstStyle/>
                    <a:p>
                      <a:pPr algn="l" fontAlgn="b"/>
                      <a:r>
                        <a:rPr lang="en-US" sz="1300" u="none" strike="noStrike" dirty="0">
                          <a:effectLst/>
                        </a:rPr>
                        <a:t>Customer Other</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extLst>
                  <a:ext uri="{0D108BD9-81ED-4DB2-BD59-A6C34878D82A}">
                    <a16:rowId xmlns:a16="http://schemas.microsoft.com/office/drawing/2014/main" val="1444271852"/>
                  </a:ext>
                </a:extLst>
              </a:tr>
              <a:tr h="437678">
                <a:tc>
                  <a:txBody>
                    <a:bodyPr/>
                    <a:lstStyle/>
                    <a:p>
                      <a:pPr algn="l" fontAlgn="b"/>
                      <a:r>
                        <a:rPr lang="en-US" sz="1300" u="none" strike="noStrike" dirty="0">
                          <a:effectLst/>
                          <a:highlight>
                            <a:srgbClr val="4472C4"/>
                          </a:highlight>
                        </a:rPr>
                        <a:t> </a:t>
                      </a:r>
                      <a:endParaRPr lang="en-US" sz="1300" b="0" i="0" u="none" strike="noStrike" dirty="0">
                        <a:solidFill>
                          <a:srgbClr val="000000"/>
                        </a:solidFill>
                        <a:effectLst/>
                        <a:highlight>
                          <a:srgbClr val="4472C4"/>
                        </a:highlight>
                        <a:latin typeface="Calibri" panose="020F0502020204030204" pitchFamily="34" charset="0"/>
                      </a:endParaRPr>
                    </a:p>
                  </a:txBody>
                  <a:tcPr marL="5856" marR="5856" marT="5856" marB="0" anchor="b"/>
                </a:tc>
                <a:tc>
                  <a:txBody>
                    <a:bodyPr/>
                    <a:lstStyle/>
                    <a:p>
                      <a:pPr algn="l" fontAlgn="b"/>
                      <a:r>
                        <a:rPr lang="en-US" sz="1300" u="none" strike="noStrike" dirty="0">
                          <a:effectLst/>
                        </a:rPr>
                        <a:t>Warranty</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                296,726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           243,018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81.90%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27.48%</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extLst>
                  <a:ext uri="{0D108BD9-81ED-4DB2-BD59-A6C34878D82A}">
                    <a16:rowId xmlns:a16="http://schemas.microsoft.com/office/drawing/2014/main" val="932645452"/>
                  </a:ext>
                </a:extLst>
              </a:tr>
              <a:tr h="437678">
                <a:tc>
                  <a:txBody>
                    <a:bodyPr/>
                    <a:lstStyle/>
                    <a:p>
                      <a:pPr algn="l" fontAlgn="b"/>
                      <a:r>
                        <a:rPr lang="en-US" sz="1300" u="none" strike="noStrike" dirty="0">
                          <a:effectLst/>
                          <a:highlight>
                            <a:srgbClr val="4472C4"/>
                          </a:highlight>
                        </a:rPr>
                        <a:t> </a:t>
                      </a:r>
                      <a:endParaRPr lang="en-US" sz="1300" b="0" i="0" u="none" strike="noStrike" dirty="0">
                        <a:solidFill>
                          <a:srgbClr val="000000"/>
                        </a:solidFill>
                        <a:effectLst/>
                        <a:highlight>
                          <a:srgbClr val="4472C4"/>
                        </a:highlight>
                        <a:latin typeface="Calibri" panose="020F0502020204030204" pitchFamily="34" charset="0"/>
                      </a:endParaRPr>
                    </a:p>
                  </a:txBody>
                  <a:tcPr marL="5856" marR="5856" marT="5856" marB="0" anchor="b"/>
                </a:tc>
                <a:tc>
                  <a:txBody>
                    <a:bodyPr/>
                    <a:lstStyle/>
                    <a:p>
                      <a:pPr algn="l" fontAlgn="b"/>
                      <a:r>
                        <a:rPr lang="en-US" sz="1300" u="none" strike="noStrike" dirty="0">
                          <a:effectLst/>
                        </a:rPr>
                        <a:t>Warranty Other</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extLst>
                  <a:ext uri="{0D108BD9-81ED-4DB2-BD59-A6C34878D82A}">
                    <a16:rowId xmlns:a16="http://schemas.microsoft.com/office/drawing/2014/main" val="1343078820"/>
                  </a:ext>
                </a:extLst>
              </a:tr>
              <a:tr h="437678">
                <a:tc>
                  <a:txBody>
                    <a:bodyPr/>
                    <a:lstStyle/>
                    <a:p>
                      <a:pPr algn="l" fontAlgn="b"/>
                      <a:r>
                        <a:rPr lang="en-US" sz="1300" u="none" strike="noStrike" dirty="0">
                          <a:effectLst/>
                          <a:highlight>
                            <a:srgbClr val="4472C4"/>
                          </a:highlight>
                        </a:rPr>
                        <a:t> </a:t>
                      </a:r>
                      <a:endParaRPr lang="en-US" sz="1300" b="0" i="0" u="none" strike="noStrike" dirty="0">
                        <a:solidFill>
                          <a:srgbClr val="000000"/>
                        </a:solidFill>
                        <a:effectLst/>
                        <a:highlight>
                          <a:srgbClr val="4472C4"/>
                        </a:highlight>
                        <a:latin typeface="Calibri" panose="020F0502020204030204" pitchFamily="34" charset="0"/>
                      </a:endParaRPr>
                    </a:p>
                  </a:txBody>
                  <a:tcPr marL="5856" marR="5856" marT="5856" marB="0" anchor="b"/>
                </a:tc>
                <a:tc>
                  <a:txBody>
                    <a:bodyPr/>
                    <a:lstStyle/>
                    <a:p>
                      <a:pPr algn="l" fontAlgn="b"/>
                      <a:r>
                        <a:rPr lang="en-US" sz="1300" u="none" strike="noStrike" dirty="0">
                          <a:effectLst/>
                        </a:rPr>
                        <a:t>Internal</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                266,571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           199,020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74.66%</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24.69%</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extLst>
                  <a:ext uri="{0D108BD9-81ED-4DB2-BD59-A6C34878D82A}">
                    <a16:rowId xmlns:a16="http://schemas.microsoft.com/office/drawing/2014/main" val="3231536964"/>
                  </a:ext>
                </a:extLst>
              </a:tr>
              <a:tr h="437678">
                <a:tc>
                  <a:txBody>
                    <a:bodyPr/>
                    <a:lstStyle/>
                    <a:p>
                      <a:pPr algn="l" fontAlgn="b"/>
                      <a:r>
                        <a:rPr lang="en-US" sz="1300" u="none" strike="noStrike" dirty="0">
                          <a:effectLst/>
                          <a:highlight>
                            <a:srgbClr val="4472C4"/>
                          </a:highlight>
                        </a:rPr>
                        <a:t> </a:t>
                      </a:r>
                      <a:endParaRPr lang="en-US" sz="1300" b="0" i="0" u="none" strike="noStrike" dirty="0">
                        <a:solidFill>
                          <a:srgbClr val="000000"/>
                        </a:solidFill>
                        <a:effectLst/>
                        <a:highlight>
                          <a:srgbClr val="4472C4"/>
                        </a:highlight>
                        <a:latin typeface="Calibri" panose="020F0502020204030204" pitchFamily="34" charset="0"/>
                      </a:endParaRPr>
                    </a:p>
                  </a:txBody>
                  <a:tcPr marL="5856" marR="5856" marT="5856" marB="0" anchor="b"/>
                </a:tc>
                <a:tc>
                  <a:txBody>
                    <a:bodyPr/>
                    <a:lstStyle/>
                    <a:p>
                      <a:pPr algn="l" fontAlgn="b"/>
                      <a:r>
                        <a:rPr lang="en-US" sz="1300" u="none" strike="noStrike" dirty="0">
                          <a:effectLst/>
                        </a:rPr>
                        <a:t>NVI / Road Ready</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rPr>
                        <a:t>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extLst>
                  <a:ext uri="{0D108BD9-81ED-4DB2-BD59-A6C34878D82A}">
                    <a16:rowId xmlns:a16="http://schemas.microsoft.com/office/drawing/2014/main" val="1766719796"/>
                  </a:ext>
                </a:extLst>
              </a:tr>
              <a:tr h="437678">
                <a:tc>
                  <a:txBody>
                    <a:bodyPr/>
                    <a:lstStyle/>
                    <a:p>
                      <a:pPr algn="l" fontAlgn="b"/>
                      <a:r>
                        <a:rPr lang="en-US" sz="1300" u="none" strike="noStrike" dirty="0">
                          <a:effectLst/>
                          <a:highlight>
                            <a:srgbClr val="4472C4"/>
                          </a:highlight>
                        </a:rPr>
                        <a:t> </a:t>
                      </a:r>
                      <a:endParaRPr lang="en-US" sz="1300" b="0" i="0" u="none" strike="noStrike" dirty="0">
                        <a:solidFill>
                          <a:srgbClr val="000000"/>
                        </a:solidFill>
                        <a:effectLst/>
                        <a:highlight>
                          <a:srgbClr val="4472C4"/>
                        </a:highlight>
                        <a:latin typeface="Calibri" panose="020F0502020204030204" pitchFamily="34" charset="0"/>
                      </a:endParaRPr>
                    </a:p>
                  </a:txBody>
                  <a:tcPr marL="5856" marR="5856" marT="5856" marB="0" anchor="b"/>
                </a:tc>
                <a:tc>
                  <a:txBody>
                    <a:bodyPr/>
                    <a:lstStyle/>
                    <a:p>
                      <a:pPr algn="l" fontAlgn="b"/>
                      <a:r>
                        <a:rPr lang="en-US" sz="1300" u="none" strike="noStrike" dirty="0">
                          <a:effectLst/>
                        </a:rPr>
                        <a:t>Adj. Cost Of Labor</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l" fontAlgn="b"/>
                      <a:r>
                        <a:rPr lang="en-US" sz="1300" u="none" strike="noStrike" dirty="0">
                          <a:effectLst/>
                          <a:highlight>
                            <a:srgbClr val="4472C4"/>
                          </a:highlight>
                        </a:rPr>
                        <a:t> </a:t>
                      </a:r>
                      <a:endParaRPr lang="en-US" sz="1300" b="0" i="0" u="none" strike="noStrike" dirty="0">
                        <a:solidFill>
                          <a:srgbClr val="000000"/>
                        </a:solidFill>
                        <a:effectLst/>
                        <a:highlight>
                          <a:srgbClr val="4472C4"/>
                        </a:highlight>
                        <a:latin typeface="Calibri" panose="020F0502020204030204" pitchFamily="34" charset="0"/>
                      </a:endParaRPr>
                    </a:p>
                  </a:txBody>
                  <a:tcPr marL="5856" marR="5856" marT="5856" marB="0" anchor="b"/>
                </a:tc>
                <a:tc>
                  <a:txBody>
                    <a:bodyPr/>
                    <a:lstStyle/>
                    <a:p>
                      <a:pPr algn="l" fontAlgn="b"/>
                      <a:r>
                        <a:rPr lang="en-US" sz="1300" u="none" strike="noStrike" dirty="0">
                          <a:effectLst/>
                        </a:rPr>
                        <a:t>   </a:t>
                      </a:r>
                      <a:endParaRPr lang="en-US" sz="1300" b="0" i="0" u="none" strike="noStrike" dirty="0">
                        <a:solidFill>
                          <a:srgbClr val="000000"/>
                        </a:solidFill>
                        <a:effectLs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0.00%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extLst>
                  <a:ext uri="{0D108BD9-81ED-4DB2-BD59-A6C34878D82A}">
                    <a16:rowId xmlns:a16="http://schemas.microsoft.com/office/drawing/2014/main" val="1471809750"/>
                  </a:ext>
                </a:extLst>
              </a:tr>
              <a:tr h="437678">
                <a:tc>
                  <a:txBody>
                    <a:bodyPr/>
                    <a:lstStyle/>
                    <a:p>
                      <a:pPr algn="l" fontAlgn="b"/>
                      <a:r>
                        <a:rPr lang="en-US" sz="1300" u="none" strike="noStrike" dirty="0">
                          <a:effectLst/>
                          <a:highlight>
                            <a:srgbClr val="4472C4"/>
                          </a:highlight>
                        </a:rPr>
                        <a:t> </a:t>
                      </a:r>
                      <a:endParaRPr lang="en-US" sz="1300" b="0" i="0" u="none" strike="noStrike" dirty="0">
                        <a:solidFill>
                          <a:srgbClr val="000000"/>
                        </a:solidFill>
                        <a:effectLst/>
                        <a:highlight>
                          <a:srgbClr val="4472C4"/>
                        </a:highlight>
                        <a:latin typeface="Calibri" panose="020F0502020204030204" pitchFamily="34" charset="0"/>
                      </a:endParaRPr>
                    </a:p>
                  </a:txBody>
                  <a:tcPr marL="5856" marR="5856" marT="5856" marB="0" anchor="b"/>
                </a:tc>
                <a:tc>
                  <a:txBody>
                    <a:bodyPr/>
                    <a:lstStyle/>
                    <a:p>
                      <a:pPr algn="r" fontAlgn="b"/>
                      <a:r>
                        <a:rPr lang="en-US" sz="1200" u="none" strike="noStrike" dirty="0">
                          <a:effectLst/>
                        </a:rPr>
                        <a:t>Total</a:t>
                      </a:r>
                      <a:endParaRPr lang="en-US" sz="1200" b="1" i="0" u="none" strike="noStrike" dirty="0">
                        <a:solidFill>
                          <a:srgbClr val="000000"/>
                        </a:solidFill>
                        <a:effectLst/>
                        <a:latin typeface="Arial" panose="020B0604020202020204" pitchFamily="34" charset="0"/>
                      </a:endParaRPr>
                    </a:p>
                  </a:txBody>
                  <a:tcPr marL="5856" marR="5856" marT="5856" marB="0" anchor="b"/>
                </a:tc>
                <a:tc>
                  <a:txBody>
                    <a:bodyPr/>
                    <a:lstStyle/>
                    <a:p>
                      <a:pPr algn="l" fontAlgn="b"/>
                      <a:r>
                        <a:rPr lang="en-US" sz="1300" u="none" strike="noStrike" dirty="0">
                          <a:effectLst/>
                          <a:highlight>
                            <a:srgbClr val="FFFF00"/>
                          </a:highlight>
                        </a:rPr>
                        <a:t> $             1,079,667 </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tc>
                  <a:txBody>
                    <a:bodyPr/>
                    <a:lstStyle/>
                    <a:p>
                      <a:pPr algn="l" fontAlgn="b"/>
                      <a:r>
                        <a:rPr lang="en-US" sz="1300" u="none" strike="noStrike" dirty="0">
                          <a:effectLst/>
                          <a:highlight>
                            <a:srgbClr val="FFFF00"/>
                          </a:highlight>
                        </a:rPr>
                        <a:t> $           852,848 </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78.99%</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tc>
                  <a:txBody>
                    <a:bodyPr/>
                    <a:lstStyle/>
                    <a:p>
                      <a:pPr algn="r" fontAlgn="b"/>
                      <a:r>
                        <a:rPr lang="en-US" sz="1300" u="none" strike="noStrike" dirty="0">
                          <a:effectLst/>
                          <a:highlight>
                            <a:srgbClr val="FFFF00"/>
                          </a:highlight>
                        </a:rPr>
                        <a:t>100.00%</a:t>
                      </a:r>
                      <a:endParaRPr lang="en-US" sz="1300" b="0" i="0" u="none" strike="noStrike" dirty="0">
                        <a:solidFill>
                          <a:srgbClr val="000000"/>
                        </a:solidFill>
                        <a:effectLst/>
                        <a:highlight>
                          <a:srgbClr val="FFFF00"/>
                        </a:highlight>
                        <a:latin typeface="Calibri" panose="020F0502020204030204" pitchFamily="34" charset="0"/>
                      </a:endParaRPr>
                    </a:p>
                  </a:txBody>
                  <a:tcPr marL="5856" marR="5856" marT="5856" marB="0" anchor="b"/>
                </a:tc>
                <a:extLst>
                  <a:ext uri="{0D108BD9-81ED-4DB2-BD59-A6C34878D82A}">
                    <a16:rowId xmlns:a16="http://schemas.microsoft.com/office/drawing/2014/main" val="1855022135"/>
                  </a:ext>
                </a:extLst>
              </a:tr>
            </a:tbl>
          </a:graphicData>
        </a:graphic>
      </p:graphicFrame>
      <p:sp>
        <p:nvSpPr>
          <p:cNvPr id="5" name="TextBox 4">
            <a:extLst>
              <a:ext uri="{FF2B5EF4-FFF2-40B4-BE49-F238E27FC236}">
                <a16:creationId xmlns:a16="http://schemas.microsoft.com/office/drawing/2014/main" id="{7A7F77CC-80A9-3D9E-AB24-E748D3D06B23}"/>
              </a:ext>
            </a:extLst>
          </p:cNvPr>
          <p:cNvSpPr txBox="1"/>
          <p:nvPr/>
        </p:nvSpPr>
        <p:spPr>
          <a:xfrm>
            <a:off x="476687" y="1765734"/>
            <a:ext cx="3720916" cy="3560733"/>
          </a:xfrm>
          <a:prstGeom prst="rect">
            <a:avLst/>
          </a:prstGeom>
        </p:spPr>
        <p:txBody>
          <a:bodyPr vert="horz" lIns="91440" tIns="45720" rIns="91440" bIns="45720" rtlCol="0">
            <a:normAutofit/>
          </a:bodyPr>
          <a:lstStyle/>
          <a:p>
            <a:pPr marL="342900" indent="-228600">
              <a:spcBef>
                <a:spcPts val="1000"/>
              </a:spcBef>
              <a:buClr>
                <a:schemeClr val="accent1"/>
              </a:buClr>
              <a:buSzPct val="80000"/>
              <a:buFont typeface="Wingdings 3" charset="2"/>
              <a:buChar char=""/>
            </a:pPr>
            <a:r>
              <a:rPr lang="en-US" spc="20" dirty="0">
                <a:solidFill>
                  <a:schemeClr val="tx1">
                    <a:lumMod val="75000"/>
                    <a:lumOff val="25000"/>
                  </a:schemeClr>
                </a:solidFill>
                <a:latin typeface="Times New Roman" panose="02020603050405020304" pitchFamily="18" charset="0"/>
                <a:cs typeface="Times New Roman" panose="02020603050405020304" pitchFamily="18" charset="0"/>
              </a:rPr>
              <a:t>Plan to increase shop efficiency with advisors investigating customer's concerns to verify prior to dispatch. </a:t>
            </a:r>
          </a:p>
          <a:p>
            <a:pPr marL="342900" indent="-228600">
              <a:spcBef>
                <a:spcPts val="1000"/>
              </a:spcBef>
              <a:buClr>
                <a:schemeClr val="accent1"/>
              </a:buClr>
              <a:buSzPct val="80000"/>
              <a:buFont typeface="Wingdings 3" charset="2"/>
              <a:buChar char=""/>
            </a:pPr>
            <a:r>
              <a:rPr lang="en-US" spc="20" dirty="0">
                <a:solidFill>
                  <a:schemeClr val="tx1">
                    <a:lumMod val="75000"/>
                    <a:lumOff val="25000"/>
                  </a:schemeClr>
                </a:solidFill>
                <a:latin typeface="Times New Roman" panose="02020603050405020304" pitchFamily="18" charset="0"/>
                <a:cs typeface="Times New Roman" panose="02020603050405020304" pitchFamily="18" charset="0"/>
              </a:rPr>
              <a:t>Pull connected vehicle data 19’+ to paperwork, (assist in correct technician dispatch. </a:t>
            </a:r>
          </a:p>
          <a:p>
            <a:pPr marL="342900" indent="-228600">
              <a:spcBef>
                <a:spcPts val="1000"/>
              </a:spcBef>
              <a:buClr>
                <a:schemeClr val="accent1"/>
              </a:buClr>
              <a:buSzPct val="80000"/>
              <a:buFont typeface="Wingdings 3" charset="2"/>
              <a:buChar char=""/>
            </a:pPr>
            <a:r>
              <a:rPr lang="en-US" spc="20" dirty="0">
                <a:solidFill>
                  <a:schemeClr val="tx1">
                    <a:lumMod val="75000"/>
                    <a:lumOff val="25000"/>
                  </a:schemeClr>
                </a:solidFill>
                <a:latin typeface="Times New Roman" panose="02020603050405020304" pitchFamily="18" charset="0"/>
                <a:cs typeface="Times New Roman" panose="02020603050405020304" pitchFamily="18" charset="0"/>
              </a:rPr>
              <a:t>Training for advisors/ all make and models sales training at higher standards.</a:t>
            </a:r>
          </a:p>
        </p:txBody>
      </p:sp>
      <p:sp>
        <p:nvSpPr>
          <p:cNvPr id="12" name="Oval 11">
            <a:extLst>
              <a:ext uri="{FF2B5EF4-FFF2-40B4-BE49-F238E27FC236}">
                <a16:creationId xmlns:a16="http://schemas.microsoft.com/office/drawing/2014/main" id="{024E168A-D771-7C61-DCFF-E204F3C94AD1}"/>
              </a:ext>
            </a:extLst>
          </p:cNvPr>
          <p:cNvSpPr/>
          <p:nvPr/>
        </p:nvSpPr>
        <p:spPr>
          <a:xfrm>
            <a:off x="345405" y="422564"/>
            <a:ext cx="3852198" cy="99770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t>Analyze </a:t>
            </a:r>
          </a:p>
          <a:p>
            <a:pPr algn="ctr"/>
            <a:r>
              <a:rPr lang="en-US" sz="2800" dirty="0"/>
              <a:t>Cost of Labor</a:t>
            </a:r>
          </a:p>
        </p:txBody>
      </p:sp>
    </p:spTree>
    <p:extLst>
      <p:ext uri="{BB962C8B-B14F-4D97-AF65-F5344CB8AC3E}">
        <p14:creationId xmlns:p14="http://schemas.microsoft.com/office/powerpoint/2010/main" val="3790176155"/>
      </p:ext>
    </p:extLst>
  </p:cSld>
  <p:clrMapOvr>
    <a:masterClrMapping/>
  </p:clrMapOvr>
  <mc:AlternateContent xmlns:mc="http://schemas.openxmlformats.org/markup-compatibility/2006">
    <mc:Choice xmlns:p14="http://schemas.microsoft.com/office/powerpoint/2010/main" Requires="p14">
      <p:transition spd="med" p14:dur="700" advTm="6432">
        <p:fade/>
      </p:transition>
    </mc:Choice>
    <mc:Fallback>
      <p:transition spd="med" advTm="6432">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82986D35-C27F-23C3-BD0E-BAEAF3E444A4}"/>
              </a:ext>
            </a:extLst>
          </p:cNvPr>
          <p:cNvSpPr>
            <a:spLocks noGrp="1"/>
          </p:cNvSpPr>
          <p:nvPr>
            <p:ph idx="1"/>
          </p:nvPr>
        </p:nvSpPr>
        <p:spPr>
          <a:xfrm>
            <a:off x="390211" y="1627909"/>
            <a:ext cx="4319242" cy="4689764"/>
          </a:xfrm>
        </p:spPr>
        <p:txBody>
          <a:bodyPr>
            <a:normAutofit fontScale="47500" lnSpcReduction="20000"/>
          </a:bodyPr>
          <a:lstStyle/>
          <a:p>
            <a:pPr>
              <a:lnSpc>
                <a:spcPct val="90000"/>
              </a:lnSpc>
            </a:pPr>
            <a:r>
              <a:rPr lang="en-US" sz="3400" dirty="0">
                <a:latin typeface="Times New Roman" panose="02020603050405020304" pitchFamily="18" charset="0"/>
                <a:cs typeface="Times New Roman" panose="02020603050405020304" pitchFamily="18" charset="0"/>
              </a:rPr>
              <a:t>Our fleet service is at 93% tech proficiency.</a:t>
            </a:r>
          </a:p>
          <a:p>
            <a:pPr>
              <a:lnSpc>
                <a:spcPct val="90000"/>
              </a:lnSpc>
            </a:pPr>
            <a:r>
              <a:rPr lang="en-US" sz="3400" dirty="0">
                <a:latin typeface="Times New Roman" panose="02020603050405020304" pitchFamily="18" charset="0"/>
                <a:cs typeface="Times New Roman" panose="02020603050405020304" pitchFamily="18" charset="0"/>
              </a:rPr>
              <a:t>Our quick lane is at 121% tech proficiency</a:t>
            </a:r>
            <a:r>
              <a:rPr lang="en-US" sz="2900" dirty="0">
                <a:latin typeface="Times New Roman" panose="02020603050405020304" pitchFamily="18" charset="0"/>
                <a:cs typeface="Times New Roman" panose="02020603050405020304" pitchFamily="18" charset="0"/>
              </a:rPr>
              <a:t>.</a:t>
            </a:r>
          </a:p>
          <a:p>
            <a:pPr>
              <a:lnSpc>
                <a:spcPct val="90000"/>
              </a:lnSpc>
            </a:pPr>
            <a:r>
              <a:rPr lang="en-US" sz="3400" dirty="0">
                <a:latin typeface="Times New Roman" panose="02020603050405020304" pitchFamily="18" charset="0"/>
                <a:cs typeface="Times New Roman" panose="02020603050405020304" pitchFamily="18" charset="0"/>
              </a:rPr>
              <a:t>Our main service is at 92% tech proficiency</a:t>
            </a:r>
            <a:r>
              <a:rPr lang="en-US" sz="2900" dirty="0">
                <a:latin typeface="Times New Roman" panose="02020603050405020304" pitchFamily="18" charset="0"/>
                <a:cs typeface="Times New Roman" panose="02020603050405020304" pitchFamily="18" charset="0"/>
              </a:rPr>
              <a:t>.</a:t>
            </a:r>
          </a:p>
          <a:p>
            <a:pPr>
              <a:lnSpc>
                <a:spcPct val="90000"/>
              </a:lnSpc>
            </a:pPr>
            <a:r>
              <a:rPr lang="en-US" sz="3400" dirty="0">
                <a:latin typeface="Times New Roman" panose="02020603050405020304" pitchFamily="18" charset="0"/>
                <a:cs typeface="Times New Roman" panose="02020603050405020304" pitchFamily="18" charset="0"/>
              </a:rPr>
              <a:t>Our tech proficiency is very good in our quick lane and main service dept. </a:t>
            </a:r>
          </a:p>
          <a:p>
            <a:pPr>
              <a:lnSpc>
                <a:spcPct val="90000"/>
              </a:lnSpc>
            </a:pPr>
            <a:r>
              <a:rPr lang="en-US" sz="3400" dirty="0">
                <a:latin typeface="Times New Roman" panose="02020603050405020304" pitchFamily="18" charset="0"/>
                <a:cs typeface="Times New Roman" panose="02020603050405020304" pitchFamily="18" charset="0"/>
              </a:rPr>
              <a:t>Our 3 fleet mobile services have the most room for growth at 56% proficiency.</a:t>
            </a:r>
          </a:p>
          <a:p>
            <a:pPr>
              <a:lnSpc>
                <a:spcPct val="90000"/>
              </a:lnSpc>
            </a:pPr>
            <a:r>
              <a:rPr lang="en-US" sz="3400" dirty="0">
                <a:latin typeface="Times New Roman" panose="02020603050405020304" pitchFamily="18" charset="0"/>
                <a:cs typeface="Times New Roman" panose="02020603050405020304" pitchFamily="18" charset="0"/>
              </a:rPr>
              <a:t>We have just submitted for a warranty increase with an outside company. Its in approval status now.</a:t>
            </a:r>
          </a:p>
          <a:p>
            <a:pPr>
              <a:lnSpc>
                <a:spcPct val="90000"/>
              </a:lnSpc>
            </a:pPr>
            <a:r>
              <a:rPr lang="en-US" sz="3400" dirty="0">
                <a:latin typeface="Times New Roman" panose="02020603050405020304" pitchFamily="18" charset="0"/>
                <a:cs typeface="Times New Roman" panose="02020603050405020304" pitchFamily="18" charset="0"/>
              </a:rPr>
              <a:t>One of our goals for improvement is training for our lower grade technicians on Saturday from 10-12 twice a month. </a:t>
            </a:r>
          </a:p>
          <a:p>
            <a:pPr>
              <a:lnSpc>
                <a:spcPct val="90000"/>
              </a:lnSpc>
            </a:pPr>
            <a:r>
              <a:rPr lang="en-US" sz="3400" dirty="0">
                <a:latin typeface="Times New Roman" panose="02020603050405020304" pitchFamily="18" charset="0"/>
                <a:cs typeface="Times New Roman" panose="02020603050405020304" pitchFamily="18" charset="0"/>
              </a:rPr>
              <a:t>We are going to include our service advisors and parts counter employees in sales training and phone training. </a:t>
            </a:r>
          </a:p>
          <a:p>
            <a:pPr>
              <a:lnSpc>
                <a:spcPct val="90000"/>
              </a:lnSpc>
            </a:pPr>
            <a:r>
              <a:rPr lang="en-US" sz="2900" dirty="0">
                <a:latin typeface="Times New Roman" panose="02020603050405020304" pitchFamily="18" charset="0"/>
                <a:cs typeface="Times New Roman" panose="02020603050405020304" pitchFamily="18" charset="0"/>
              </a:rPr>
              <a:t>Weekly and monthly reviews on the progress. </a:t>
            </a:r>
          </a:p>
          <a:p>
            <a:pPr>
              <a:lnSpc>
                <a:spcPct val="90000"/>
              </a:lnSpc>
            </a:pPr>
            <a:endParaRPr lang="en-US" sz="2600" dirty="0">
              <a:latin typeface="Times New Roman" panose="02020603050405020304" pitchFamily="18" charset="0"/>
              <a:cs typeface="Times New Roman" panose="02020603050405020304" pitchFamily="18" charset="0"/>
            </a:endParaRPr>
          </a:p>
          <a:p>
            <a:pPr>
              <a:lnSpc>
                <a:spcPct val="90000"/>
              </a:lnSpc>
            </a:pPr>
            <a:endParaRPr lang="en-US" sz="2600" dirty="0">
              <a:latin typeface="Times New Roman" panose="02020603050405020304" pitchFamily="18" charset="0"/>
              <a:cs typeface="Times New Roman" panose="02020603050405020304" pitchFamily="18" charset="0"/>
            </a:endParaRPr>
          </a:p>
          <a:p>
            <a:pPr>
              <a:lnSpc>
                <a:spcPct val="90000"/>
              </a:lnSpc>
            </a:pPr>
            <a:endParaRPr lang="en-US" sz="1000" dirty="0"/>
          </a:p>
        </p:txBody>
      </p:sp>
      <p:graphicFrame>
        <p:nvGraphicFramePr>
          <p:cNvPr id="7" name="Content Placeholder 3">
            <a:extLst>
              <a:ext uri="{FF2B5EF4-FFF2-40B4-BE49-F238E27FC236}">
                <a16:creationId xmlns:a16="http://schemas.microsoft.com/office/drawing/2014/main" id="{6867EFD2-B3BD-CBA1-08E4-404A3F9C1697}"/>
              </a:ext>
            </a:extLst>
          </p:cNvPr>
          <p:cNvGraphicFramePr>
            <a:graphicFrameLocks/>
          </p:cNvGraphicFramePr>
          <p:nvPr>
            <p:extLst>
              <p:ext uri="{D42A27DB-BD31-4B8C-83A1-F6EECF244321}">
                <p14:modId xmlns:p14="http://schemas.microsoft.com/office/powerpoint/2010/main" val="2616644350"/>
              </p:ext>
            </p:extLst>
          </p:nvPr>
        </p:nvGraphicFramePr>
        <p:xfrm>
          <a:off x="4709453" y="657775"/>
          <a:ext cx="5148055" cy="5375880"/>
        </p:xfrm>
        <a:graphic>
          <a:graphicData uri="http://schemas.openxmlformats.org/drawingml/2006/table">
            <a:tbl>
              <a:tblPr>
                <a:tableStyleId>{5C22544A-7EE6-4342-B048-85BDC9FD1C3A}</a:tableStyleId>
              </a:tblPr>
              <a:tblGrid>
                <a:gridCol w="110656">
                  <a:extLst>
                    <a:ext uri="{9D8B030D-6E8A-4147-A177-3AD203B41FA5}">
                      <a16:colId xmlns:a16="http://schemas.microsoft.com/office/drawing/2014/main" val="2001664542"/>
                    </a:ext>
                  </a:extLst>
                </a:gridCol>
                <a:gridCol w="668734">
                  <a:extLst>
                    <a:ext uri="{9D8B030D-6E8A-4147-A177-3AD203B41FA5}">
                      <a16:colId xmlns:a16="http://schemas.microsoft.com/office/drawing/2014/main" val="3497408826"/>
                    </a:ext>
                  </a:extLst>
                </a:gridCol>
                <a:gridCol w="1001780">
                  <a:extLst>
                    <a:ext uri="{9D8B030D-6E8A-4147-A177-3AD203B41FA5}">
                      <a16:colId xmlns:a16="http://schemas.microsoft.com/office/drawing/2014/main" val="165121441"/>
                    </a:ext>
                  </a:extLst>
                </a:gridCol>
                <a:gridCol w="144090">
                  <a:extLst>
                    <a:ext uri="{9D8B030D-6E8A-4147-A177-3AD203B41FA5}">
                      <a16:colId xmlns:a16="http://schemas.microsoft.com/office/drawing/2014/main" val="2139587939"/>
                    </a:ext>
                  </a:extLst>
                </a:gridCol>
                <a:gridCol w="866761">
                  <a:extLst>
                    <a:ext uri="{9D8B030D-6E8A-4147-A177-3AD203B41FA5}">
                      <a16:colId xmlns:a16="http://schemas.microsoft.com/office/drawing/2014/main" val="3318797355"/>
                    </a:ext>
                  </a:extLst>
                </a:gridCol>
                <a:gridCol w="147947">
                  <a:extLst>
                    <a:ext uri="{9D8B030D-6E8A-4147-A177-3AD203B41FA5}">
                      <a16:colId xmlns:a16="http://schemas.microsoft.com/office/drawing/2014/main" val="1652422692"/>
                    </a:ext>
                  </a:extLst>
                </a:gridCol>
                <a:gridCol w="1030070">
                  <a:extLst>
                    <a:ext uri="{9D8B030D-6E8A-4147-A177-3AD203B41FA5}">
                      <a16:colId xmlns:a16="http://schemas.microsoft.com/office/drawing/2014/main" val="3476104462"/>
                    </a:ext>
                  </a:extLst>
                </a:gridCol>
                <a:gridCol w="147947">
                  <a:extLst>
                    <a:ext uri="{9D8B030D-6E8A-4147-A177-3AD203B41FA5}">
                      <a16:colId xmlns:a16="http://schemas.microsoft.com/office/drawing/2014/main" val="735059167"/>
                    </a:ext>
                  </a:extLst>
                </a:gridCol>
                <a:gridCol w="1030070">
                  <a:extLst>
                    <a:ext uri="{9D8B030D-6E8A-4147-A177-3AD203B41FA5}">
                      <a16:colId xmlns:a16="http://schemas.microsoft.com/office/drawing/2014/main" val="4115266587"/>
                    </a:ext>
                  </a:extLst>
                </a:gridCol>
              </a:tblGrid>
              <a:tr h="146280">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2312639034"/>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73994847"/>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gridSpan="7">
                  <a:txBody>
                    <a:bodyPr/>
                    <a:lstStyle/>
                    <a:p>
                      <a:pPr algn="ctr" fontAlgn="b"/>
                      <a:r>
                        <a:rPr lang="en-US" sz="900" u="none" strike="noStrike" dirty="0">
                          <a:effectLst/>
                        </a:rPr>
                        <a:t>NADA ACTUAL SERVICE ANALYSIS     </a:t>
                      </a:r>
                      <a:endParaRPr lang="en-US" sz="900" b="1" i="0" u="none" strike="noStrike" dirty="0">
                        <a:solidFill>
                          <a:srgbClr val="000000"/>
                        </a:solidFill>
                        <a:effectLst/>
                        <a:latin typeface="Arial" panose="020B0604020202020204" pitchFamily="34" charset="0"/>
                      </a:endParaRPr>
                    </a:p>
                  </a:txBody>
                  <a:tcPr marL="1640" marR="1640" marT="164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1001840447"/>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Performance</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3592587167"/>
                  </a:ext>
                </a:extLst>
              </a:tr>
              <a:tr h="271504">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ctr" fontAlgn="b"/>
                      <a:r>
                        <a:rPr lang="en-US" sz="900" u="none" strike="noStrike" dirty="0">
                          <a:effectLst/>
                          <a:highlight>
                            <a:srgbClr val="000000"/>
                          </a:highlight>
                        </a:rPr>
                        <a:t> </a:t>
                      </a:r>
                      <a:endParaRPr lang="en-US" sz="900" b="1" i="1" u="none" strike="noStrike" dirty="0">
                        <a:solidFill>
                          <a:srgbClr val="FFFFFF"/>
                        </a:solidFill>
                        <a:effectLst/>
                        <a:highlight>
                          <a:srgbClr val="000000"/>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000000"/>
                          </a:highlight>
                        </a:rPr>
                        <a:t>Labor Sales / Month</a:t>
                      </a:r>
                      <a:endParaRPr lang="en-US" sz="900" b="1" i="1" u="none" strike="noStrike" dirty="0">
                        <a:solidFill>
                          <a:srgbClr val="FFFFFF"/>
                        </a:solidFill>
                        <a:effectLst/>
                        <a:highlight>
                          <a:srgbClr val="000000"/>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000000"/>
                          </a:highlight>
                        </a:rPr>
                        <a:t> </a:t>
                      </a:r>
                      <a:endParaRPr lang="en-US" sz="900" b="1" i="1" u="none" strike="noStrike" dirty="0">
                        <a:solidFill>
                          <a:srgbClr val="FFFFFF"/>
                        </a:solidFill>
                        <a:effectLst/>
                        <a:highlight>
                          <a:srgbClr val="000000"/>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000000"/>
                          </a:highlight>
                        </a:rPr>
                        <a:t>Effective Labor Rate</a:t>
                      </a:r>
                      <a:endParaRPr lang="en-US" sz="900" b="1" i="1" u="none" strike="noStrike" dirty="0">
                        <a:solidFill>
                          <a:srgbClr val="FFFFFF"/>
                        </a:solidFill>
                        <a:effectLst/>
                        <a:highlight>
                          <a:srgbClr val="000000"/>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000000"/>
                          </a:highlight>
                        </a:rPr>
                        <a:t> </a:t>
                      </a:r>
                      <a:endParaRPr lang="en-US" sz="900" b="1" i="1" u="none" strike="noStrike" dirty="0">
                        <a:solidFill>
                          <a:srgbClr val="FFFFFF"/>
                        </a:solidFill>
                        <a:effectLst/>
                        <a:highlight>
                          <a:srgbClr val="000000"/>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000000"/>
                          </a:highlight>
                        </a:rPr>
                        <a:t>Hours Billed</a:t>
                      </a:r>
                      <a:endParaRPr lang="en-US" sz="900" b="1" i="1" u="none" strike="noStrike" dirty="0">
                        <a:solidFill>
                          <a:srgbClr val="FFFFFF"/>
                        </a:solidFill>
                        <a:effectLst/>
                        <a:highlight>
                          <a:srgbClr val="000000"/>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000000"/>
                          </a:highlight>
                        </a:rPr>
                        <a:t> </a:t>
                      </a:r>
                      <a:endParaRPr lang="en-US" sz="900" b="1" i="1" u="none" strike="noStrike" dirty="0">
                        <a:solidFill>
                          <a:srgbClr val="FFFFFF"/>
                        </a:solidFill>
                        <a:effectLst/>
                        <a:highlight>
                          <a:srgbClr val="000000"/>
                        </a:highligh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3387228563"/>
                  </a:ext>
                </a:extLst>
              </a:tr>
              <a:tr h="271504">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highlight>
                            <a:srgbClr val="FFFFFF"/>
                          </a:highlight>
                        </a:rPr>
                        <a:t>Customer Car*</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FFFF00"/>
                          </a:highlight>
                        </a:rPr>
                        <a:t> $           516,370 </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ctr" fontAlgn="b"/>
                      <a:r>
                        <a:rPr lang="en-US" sz="900" u="none" strike="noStrike" dirty="0">
                          <a:effectLst/>
                        </a:rPr>
                        <a:t>÷</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FF"/>
                          </a:highlight>
                        </a:rPr>
                        <a:t>121.98 </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4472C4"/>
                          </a:highlight>
                        </a:rPr>
                        <a:t>=</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00"/>
                          </a:highlight>
                        </a:rPr>
                        <a:t>4233.2</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4472C4"/>
                          </a:highlight>
                        </a:rPr>
                        <a:t> </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2562994390"/>
                  </a:ext>
                </a:extLst>
              </a:tr>
              <a:tr h="271504">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highlight>
                            <a:srgbClr val="FFFFFF"/>
                          </a:highlight>
                        </a:rPr>
                        <a:t>Customer Truck*</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FFFF00"/>
                          </a:highlight>
                        </a:rPr>
                        <a:t>   </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ctr" fontAlgn="b"/>
                      <a:r>
                        <a:rPr lang="en-US" sz="900" u="none" strike="noStrike" dirty="0">
                          <a:effectLst/>
                        </a:rPr>
                        <a:t>÷</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FFFFFF"/>
                          </a:highlight>
                        </a:rPr>
                        <a:t> </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4472C4"/>
                          </a:highlight>
                        </a:rPr>
                        <a:t>=</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00"/>
                          </a:highlight>
                        </a:rPr>
                        <a:t>0.00</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4472C4"/>
                          </a:highlight>
                        </a:rPr>
                        <a:t> </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1666329743"/>
                  </a:ext>
                </a:extLst>
              </a:tr>
              <a:tr h="271504">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highlight>
                            <a:srgbClr val="FFFFFF"/>
                          </a:highlight>
                        </a:rPr>
                        <a:t>Customer Other*</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FFFF00"/>
                          </a:highlight>
                        </a:rPr>
                        <a:t>   </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ctr" fontAlgn="b"/>
                      <a:r>
                        <a:rPr lang="en-US" sz="900" u="none" strike="noStrike" dirty="0">
                          <a:effectLst/>
                        </a:rPr>
                        <a:t>÷</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FFFFFF"/>
                          </a:highlight>
                        </a:rPr>
                        <a:t> </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4472C4"/>
                          </a:highlight>
                        </a:rPr>
                        <a:t>=</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00"/>
                          </a:highlight>
                        </a:rPr>
                        <a:t>0.00</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4472C4"/>
                          </a:highlight>
                        </a:rPr>
                        <a:t> </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2144671641"/>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highlight>
                            <a:srgbClr val="FFFFFF"/>
                          </a:highlight>
                        </a:rPr>
                        <a:t>Warranty</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FFFF00"/>
                          </a:highlight>
                        </a:rPr>
                        <a:t> $           296,726 </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ctr" fontAlgn="b"/>
                      <a:r>
                        <a:rPr lang="en-US" sz="900" u="none" strike="noStrike" dirty="0">
                          <a:effectLst/>
                        </a:rPr>
                        <a:t>÷</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FF"/>
                          </a:highlight>
                        </a:rPr>
                        <a:t>184.50 </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4472C4"/>
                          </a:highlight>
                        </a:rPr>
                        <a:t>=</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00"/>
                          </a:highlight>
                        </a:rPr>
                        <a:t>1608.3</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4472C4"/>
                          </a:highlight>
                        </a:rPr>
                        <a:t> </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3165419619"/>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highlight>
                            <a:srgbClr val="FFFFFF"/>
                          </a:highlight>
                        </a:rPr>
                        <a:t>Internal</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FFFF00"/>
                          </a:highlight>
                        </a:rPr>
                        <a:t> $           266,571 </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ctr" fontAlgn="b"/>
                      <a:r>
                        <a:rPr lang="en-US" sz="900" u="none" strike="noStrike" dirty="0">
                          <a:effectLst/>
                        </a:rPr>
                        <a:t>÷</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FF"/>
                          </a:highlight>
                        </a:rPr>
                        <a:t>188.99 </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4472C4"/>
                          </a:highlight>
                        </a:rPr>
                        <a:t>=</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00"/>
                          </a:highlight>
                        </a:rPr>
                        <a:t>1410.5</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4472C4"/>
                          </a:highlight>
                        </a:rPr>
                        <a:t> </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2239023793"/>
                  </a:ext>
                </a:extLst>
              </a:tr>
              <a:tr h="271504">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highlight>
                            <a:srgbClr val="FFFFFF"/>
                          </a:highlight>
                        </a:rPr>
                        <a:t>New Vehicle Prep</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FFFF00"/>
                          </a:highlight>
                        </a:rPr>
                        <a:t>   </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ctr" fontAlgn="b"/>
                      <a:r>
                        <a:rPr lang="en-US" sz="900" u="none" strike="noStrike" dirty="0">
                          <a:effectLst/>
                        </a:rPr>
                        <a:t>÷</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FFFFFF"/>
                          </a:highlight>
                        </a:rPr>
                        <a:t> </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ctr" fontAlgn="b"/>
                      <a:r>
                        <a:rPr lang="en-US" sz="900" u="none" strike="noStrike" dirty="0">
                          <a:effectLst/>
                          <a:highlight>
                            <a:srgbClr val="4472C4"/>
                          </a:highlight>
                        </a:rPr>
                        <a:t>=</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00"/>
                          </a:highlight>
                        </a:rPr>
                        <a:t>0.00</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4472C4"/>
                          </a:highlight>
                        </a:rPr>
                        <a:t> </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1222565249"/>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highlight>
                            <a:srgbClr val="FFFFFF"/>
                          </a:highlight>
                        </a:rPr>
                        <a:t>Total</a:t>
                      </a:r>
                      <a:endParaRPr lang="en-US" sz="900" b="0" i="0"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FFFF00"/>
                          </a:highlight>
                        </a:rPr>
                        <a:t> $        1,079,667 </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4472C4"/>
                          </a:highlight>
                        </a:rPr>
                        <a:t> </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4472C4"/>
                          </a:highlight>
                        </a:rPr>
                        <a:t> </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4472C4"/>
                          </a:highlight>
                        </a:rPr>
                        <a:t> </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00"/>
                          </a:highlight>
                        </a:rPr>
                        <a:t>7252.0</a:t>
                      </a:r>
                      <a:endParaRPr lang="en-US" sz="900" b="0" i="0" u="none" strike="noStrike" dirty="0">
                        <a:solidFill>
                          <a:srgbClr val="000000"/>
                        </a:solidFill>
                        <a:effectLst/>
                        <a:highlight>
                          <a:srgbClr val="FFFF00"/>
                        </a:highligh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4472C4"/>
                          </a:highlight>
                        </a:rPr>
                        <a:t> </a:t>
                      </a:r>
                      <a:endParaRPr lang="en-US" sz="900" b="0" i="0" u="none" strike="noStrike" dirty="0">
                        <a:solidFill>
                          <a:srgbClr val="FFFFFF"/>
                        </a:solidFill>
                        <a:effectLst/>
                        <a:highlight>
                          <a:srgbClr val="4472C4"/>
                        </a:highligh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325669295"/>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3490175203"/>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highlight>
                            <a:srgbClr val="FFFFFF"/>
                          </a:highlight>
                        </a:rPr>
                        <a:t>POTENTIAL</a:t>
                      </a:r>
                      <a:endParaRPr lang="en-US" sz="900" b="1" i="1" u="none" strike="noStrike" dirty="0">
                        <a:solidFill>
                          <a:srgbClr val="000000"/>
                        </a:solidFill>
                        <a:effectLst/>
                        <a:highlight>
                          <a:srgbClr val="FFFFFF"/>
                        </a:highligh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2065968805"/>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highlight>
                            <a:srgbClr val="FFFF00"/>
                          </a:highlight>
                        </a:rPr>
                        <a:t> $          1,079,667 </a:t>
                      </a:r>
                      <a:endParaRPr lang="en-US" sz="900" b="0" i="0" u="none" strike="noStrike" dirty="0">
                        <a:solidFill>
                          <a:srgbClr val="000000"/>
                        </a:solidFill>
                        <a:effectLst/>
                        <a:highlight>
                          <a:srgbClr val="FFFF00"/>
                        </a:highlight>
                        <a:latin typeface="Calibri" panose="020F0502020204030204" pitchFamily="34" charset="0"/>
                      </a:endParaRPr>
                    </a:p>
                  </a:txBody>
                  <a:tcPr marL="1640" marR="1640" marT="1640" marB="0" anchor="b"/>
                </a:tc>
                <a:tc>
                  <a:txBody>
                    <a:bodyPr/>
                    <a:lstStyle/>
                    <a:p>
                      <a:pPr algn="ctr" fontAlgn="b"/>
                      <a:r>
                        <a:rPr lang="en-US" sz="900" u="none" strike="noStrike" dirty="0">
                          <a:effectLst/>
                        </a:rPr>
                        <a:t>÷</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00"/>
                          </a:highlight>
                        </a:rPr>
                        <a:t>7252.01 </a:t>
                      </a:r>
                      <a:endParaRPr lang="en-US" sz="900" b="0" i="0" u="none" strike="noStrike" dirty="0">
                        <a:solidFill>
                          <a:srgbClr val="000000"/>
                        </a:solidFill>
                        <a:effectLst/>
                        <a:highlight>
                          <a:srgbClr val="FFFF00"/>
                        </a:highlight>
                        <a:latin typeface="Calibri" panose="020F0502020204030204" pitchFamily="34" charset="0"/>
                      </a:endParaRPr>
                    </a:p>
                  </a:txBody>
                  <a:tcPr marL="1640" marR="1640" marT="164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r" fontAlgn="b"/>
                      <a:r>
                        <a:rPr lang="en-US" sz="900" u="none" strike="noStrike" dirty="0">
                          <a:effectLst/>
                          <a:highlight>
                            <a:srgbClr val="FFFF00"/>
                          </a:highlight>
                        </a:rPr>
                        <a:t> $      148.88 </a:t>
                      </a:r>
                      <a:endParaRPr lang="en-US" sz="900" b="0" i="0" u="none" strike="noStrike" dirty="0">
                        <a:solidFill>
                          <a:srgbClr val="000000"/>
                        </a:solidFill>
                        <a:effectLst/>
                        <a:highlight>
                          <a:srgbClr val="FFFF00"/>
                        </a:highligh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4094242478"/>
                  </a:ext>
                </a:extLst>
              </a:tr>
              <a:tr h="271504">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gridSpan="2">
                  <a:txBody>
                    <a:bodyPr/>
                    <a:lstStyle/>
                    <a:p>
                      <a:pPr algn="l" fontAlgn="b"/>
                      <a:r>
                        <a:rPr lang="en-US" sz="900" u="none" strike="noStrike" dirty="0">
                          <a:effectLst/>
                        </a:rPr>
                        <a:t>Total labor sales for month</a:t>
                      </a:r>
                      <a:endParaRPr lang="en-US" sz="900" b="0" i="0" u="none" strike="noStrike" dirty="0">
                        <a:solidFill>
                          <a:srgbClr val="000000"/>
                        </a:solidFill>
                        <a:effectLst/>
                        <a:latin typeface="Arial" panose="020B0604020202020204" pitchFamily="34" charset="0"/>
                      </a:endParaRPr>
                    </a:p>
                  </a:txBody>
                  <a:tcPr marL="1640" marR="1640" marT="1640" marB="0" anchor="b"/>
                </a:tc>
                <a:tc hMerge="1">
                  <a:txBody>
                    <a:bodyPr/>
                    <a:lstStyle/>
                    <a:p>
                      <a:endParaRPr lang="en-US"/>
                    </a:p>
                  </a:txBody>
                  <a:tcPr/>
                </a:tc>
                <a:tc>
                  <a:txBody>
                    <a:bodyPr/>
                    <a:lstStyle/>
                    <a:p>
                      <a:pPr algn="l" fontAlgn="b"/>
                      <a:r>
                        <a:rPr lang="en-US" sz="900" u="none" strike="noStrike" dirty="0">
                          <a:effectLst/>
                        </a:rPr>
                        <a:t>Total hours billed</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gridSpan="2">
                  <a:txBody>
                    <a:bodyPr/>
                    <a:lstStyle/>
                    <a:p>
                      <a:pPr algn="l" fontAlgn="b"/>
                      <a:r>
                        <a:rPr lang="en-US" sz="900" u="none" strike="noStrike" dirty="0">
                          <a:effectLst/>
                        </a:rPr>
                        <a:t>Effective Labor Rate</a:t>
                      </a:r>
                      <a:endParaRPr lang="en-US" sz="900" b="0" i="0" u="none" strike="noStrike" dirty="0">
                        <a:solidFill>
                          <a:srgbClr val="000000"/>
                        </a:solidFill>
                        <a:effectLst/>
                        <a:latin typeface="Arial" panose="020B0604020202020204" pitchFamily="34" charset="0"/>
                      </a:endParaRPr>
                    </a:p>
                  </a:txBody>
                  <a:tcPr marL="1640" marR="1640" marT="1640" marB="0" anchor="b"/>
                </a:tc>
                <a:tc hMerge="1">
                  <a:txBody>
                    <a:bodyPr/>
                    <a:lstStyle/>
                    <a:p>
                      <a:endParaRPr lang="en-US"/>
                    </a:p>
                  </a:txBody>
                  <a:tcPr/>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4169961487"/>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1103791334"/>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r" fontAlgn="b"/>
                      <a:r>
                        <a:rPr lang="en-US" sz="900" u="none" strike="noStrike" dirty="0">
                          <a:effectLst/>
                        </a:rPr>
                        <a:t>58.00</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ctr" fontAlgn="b"/>
                      <a:r>
                        <a:rPr lang="en-US" sz="900" u="none" strike="noStrike" dirty="0">
                          <a:effectLst/>
                        </a:rPr>
                        <a:t>x</a:t>
                      </a:r>
                      <a:endParaRPr lang="en-US" sz="900" b="1" i="0" u="none" strike="noStrike" dirty="0">
                        <a:solidFill>
                          <a:srgbClr val="000000"/>
                        </a:solidFill>
                        <a:effectLst/>
                        <a:latin typeface="Arial" panose="020B0604020202020204" pitchFamily="34" charset="0"/>
                      </a:endParaRPr>
                    </a:p>
                  </a:txBody>
                  <a:tcPr marL="1640" marR="1640" marT="1640" marB="0" anchor="b"/>
                </a:tc>
                <a:tc>
                  <a:txBody>
                    <a:bodyPr/>
                    <a:lstStyle/>
                    <a:p>
                      <a:pPr algn="r" fontAlgn="b"/>
                      <a:r>
                        <a:rPr lang="en-US" sz="900" u="none" strike="noStrike" dirty="0">
                          <a:effectLst/>
                        </a:rPr>
                        <a:t>8</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ctr" fontAlgn="b"/>
                      <a:r>
                        <a:rPr lang="en-US" sz="900" u="none" strike="noStrike" dirty="0">
                          <a:effectLst/>
                        </a:rPr>
                        <a:t>x</a:t>
                      </a:r>
                      <a:endParaRPr lang="en-US" sz="900" b="1" i="0" u="none" strike="noStrike" dirty="0">
                        <a:solidFill>
                          <a:srgbClr val="000000"/>
                        </a:solidFill>
                        <a:effectLst/>
                        <a:latin typeface="Arial" panose="020B0604020202020204" pitchFamily="34" charset="0"/>
                      </a:endParaRPr>
                    </a:p>
                  </a:txBody>
                  <a:tcPr marL="1640" marR="1640" marT="1640" marB="0" anchor="b"/>
                </a:tc>
                <a:tc>
                  <a:txBody>
                    <a:bodyPr/>
                    <a:lstStyle/>
                    <a:p>
                      <a:pPr algn="r" fontAlgn="b"/>
                      <a:r>
                        <a:rPr lang="en-US" sz="900" u="none" strike="noStrike" dirty="0">
                          <a:effectLst/>
                        </a:rPr>
                        <a:t>21</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ctr" fontAlgn="b"/>
                      <a:r>
                        <a:rPr lang="en-US" sz="900" u="none" strike="noStrike" dirty="0">
                          <a:effectLst/>
                        </a:rPr>
                        <a:t>=</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00"/>
                          </a:highlight>
                        </a:rPr>
                        <a:t>9,744.0 </a:t>
                      </a:r>
                      <a:endParaRPr lang="en-US" sz="900" b="0" i="0" u="none" strike="noStrike" dirty="0">
                        <a:solidFill>
                          <a:srgbClr val="000000"/>
                        </a:solidFill>
                        <a:effectLst/>
                        <a:highlight>
                          <a:srgbClr val="FFFF00"/>
                        </a:highlight>
                        <a:latin typeface="Calibri" panose="020F0502020204030204" pitchFamily="34" charset="0"/>
                      </a:endParaRPr>
                    </a:p>
                  </a:txBody>
                  <a:tcPr marL="1640" marR="1640" marT="1640" marB="0" anchor="b"/>
                </a:tc>
                <a:extLst>
                  <a:ext uri="{0D108BD9-81ED-4DB2-BD59-A6C34878D82A}">
                    <a16:rowId xmlns:a16="http://schemas.microsoft.com/office/drawing/2014/main" val="2830751536"/>
                  </a:ext>
                </a:extLst>
              </a:tr>
              <a:tr h="271504">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gridSpan="2">
                  <a:txBody>
                    <a:bodyPr/>
                    <a:lstStyle/>
                    <a:p>
                      <a:pPr algn="l" fontAlgn="b"/>
                      <a:r>
                        <a:rPr lang="en-US" sz="900" u="none" strike="noStrike" dirty="0">
                          <a:effectLst/>
                        </a:rPr>
                        <a:t># Service mechanical technicians</a:t>
                      </a:r>
                      <a:endParaRPr lang="en-US" sz="900" b="0" i="0" u="none" strike="noStrike" dirty="0">
                        <a:solidFill>
                          <a:srgbClr val="000000"/>
                        </a:solidFill>
                        <a:effectLst/>
                        <a:latin typeface="Arial" panose="020B0604020202020204" pitchFamily="34" charset="0"/>
                      </a:endParaRPr>
                    </a:p>
                  </a:txBody>
                  <a:tcPr marL="1640" marR="1640" marT="1640" marB="0" anchor="b"/>
                </a:tc>
                <a:tc hMerge="1">
                  <a:txBody>
                    <a:bodyPr/>
                    <a:lstStyle/>
                    <a:p>
                      <a:endParaRPr lang="en-US"/>
                    </a:p>
                  </a:txBody>
                  <a:tcPr/>
                </a:tc>
                <a:tc gridSpan="2">
                  <a:txBody>
                    <a:bodyPr/>
                    <a:lstStyle/>
                    <a:p>
                      <a:pPr algn="l" fontAlgn="b"/>
                      <a:r>
                        <a:rPr lang="en-US" sz="900" u="none" strike="noStrike" dirty="0">
                          <a:effectLst/>
                        </a:rPr>
                        <a:t># Hours per day for one tech</a:t>
                      </a:r>
                      <a:endParaRPr lang="en-US" sz="900" b="0" i="0" u="none" strike="noStrike" dirty="0">
                        <a:solidFill>
                          <a:srgbClr val="000000"/>
                        </a:solidFill>
                        <a:effectLst/>
                        <a:latin typeface="Arial" panose="020B0604020202020204" pitchFamily="34" charset="0"/>
                      </a:endParaRPr>
                    </a:p>
                  </a:txBody>
                  <a:tcPr marL="1640" marR="1640" marT="1640" marB="0" anchor="b"/>
                </a:tc>
                <a:tc hMerge="1">
                  <a:txBody>
                    <a:bodyPr/>
                    <a:lstStyle/>
                    <a:p>
                      <a:endParaRPr lang="en-US"/>
                    </a:p>
                  </a:txBody>
                  <a:tcPr/>
                </a:tc>
                <a:tc gridSpan="2">
                  <a:txBody>
                    <a:bodyPr/>
                    <a:lstStyle/>
                    <a:p>
                      <a:pPr algn="l" fontAlgn="b"/>
                      <a:r>
                        <a:rPr lang="en-US" sz="900" u="none" strike="noStrike" dirty="0">
                          <a:effectLst/>
                        </a:rPr>
                        <a:t>Working Days/Month</a:t>
                      </a:r>
                      <a:endParaRPr lang="en-US" sz="900" b="0" i="0" u="none" strike="noStrike" dirty="0">
                        <a:solidFill>
                          <a:srgbClr val="000000"/>
                        </a:solidFill>
                        <a:effectLst/>
                        <a:latin typeface="Arial" panose="020B0604020202020204" pitchFamily="34" charset="0"/>
                      </a:endParaRPr>
                    </a:p>
                  </a:txBody>
                  <a:tcPr marL="1640" marR="1640" marT="1640" marB="0" anchor="b"/>
                </a:tc>
                <a:tc hMerge="1">
                  <a:txBody>
                    <a:bodyPr/>
                    <a:lstStyle/>
                    <a:p>
                      <a:endParaRPr lang="en-US"/>
                    </a:p>
                  </a:txBody>
                  <a:tcPr/>
                </a:tc>
                <a:tc>
                  <a:txBody>
                    <a:bodyPr/>
                    <a:lstStyle/>
                    <a:p>
                      <a:pPr algn="l" fontAlgn="b"/>
                      <a:r>
                        <a:rPr lang="en-US" sz="900" u="none" strike="noStrike" dirty="0">
                          <a:effectLst/>
                        </a:rPr>
                        <a:t>Clock Hour Aval</a:t>
                      </a:r>
                      <a:endParaRPr lang="en-US" sz="900" b="0" i="0" u="none" strike="noStrike" dirty="0">
                        <a:solidFill>
                          <a:srgbClr val="000000"/>
                        </a:solidFill>
                        <a:effectLst/>
                        <a:latin typeface="Arial" panose="020B0604020202020204" pitchFamily="34" charset="0"/>
                      </a:endParaRPr>
                    </a:p>
                  </a:txBody>
                  <a:tcPr marL="1640" marR="1640" marT="1640" marB="0" anchor="b"/>
                </a:tc>
                <a:extLst>
                  <a:ext uri="{0D108BD9-81ED-4DB2-BD59-A6C34878D82A}">
                    <a16:rowId xmlns:a16="http://schemas.microsoft.com/office/drawing/2014/main" val="241218356"/>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1568306822"/>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r" fontAlgn="b"/>
                      <a:r>
                        <a:rPr lang="en-US" sz="900" u="none" strike="noStrike" dirty="0">
                          <a:effectLst/>
                          <a:highlight>
                            <a:srgbClr val="FFFF00"/>
                          </a:highlight>
                        </a:rPr>
                        <a:t>9,744.0 </a:t>
                      </a:r>
                      <a:endParaRPr lang="en-US" sz="900" b="0" i="0" u="none" strike="noStrike" dirty="0">
                        <a:solidFill>
                          <a:srgbClr val="000000"/>
                        </a:solidFill>
                        <a:effectLst/>
                        <a:highlight>
                          <a:srgbClr val="FFFF00"/>
                        </a:highlight>
                        <a:latin typeface="Calibri" panose="020F0502020204030204" pitchFamily="34" charset="0"/>
                      </a:endParaRPr>
                    </a:p>
                  </a:txBody>
                  <a:tcPr marL="1640" marR="1640" marT="1640" marB="0" anchor="b"/>
                </a:tc>
                <a:tc>
                  <a:txBody>
                    <a:bodyPr/>
                    <a:lstStyle/>
                    <a:p>
                      <a:pPr algn="ctr" fontAlgn="b"/>
                      <a:r>
                        <a:rPr lang="en-US" sz="900" u="none" strike="noStrike" dirty="0">
                          <a:effectLst/>
                        </a:rPr>
                        <a:t>x</a:t>
                      </a:r>
                      <a:endParaRPr lang="en-US" sz="900" b="1" i="0" u="none" strike="noStrike" dirty="0">
                        <a:solidFill>
                          <a:srgbClr val="000000"/>
                        </a:solidFill>
                        <a:effectLst/>
                        <a:latin typeface="Arial" panose="020B0604020202020204" pitchFamily="34" charset="0"/>
                      </a:endParaRPr>
                    </a:p>
                  </a:txBody>
                  <a:tcPr marL="1640" marR="1640" marT="1640" marB="0" anchor="b"/>
                </a:tc>
                <a:tc>
                  <a:txBody>
                    <a:bodyPr/>
                    <a:lstStyle/>
                    <a:p>
                      <a:pPr algn="r" fontAlgn="b"/>
                      <a:r>
                        <a:rPr lang="en-US" sz="900" u="none" strike="noStrike" dirty="0">
                          <a:effectLst/>
                          <a:highlight>
                            <a:srgbClr val="FFFF00"/>
                          </a:highlight>
                        </a:rPr>
                        <a:t> $         148.88 </a:t>
                      </a:r>
                      <a:endParaRPr lang="en-US" sz="900" b="0" i="0" u="none" strike="noStrike" dirty="0">
                        <a:solidFill>
                          <a:srgbClr val="000000"/>
                        </a:solidFill>
                        <a:effectLst/>
                        <a:highlight>
                          <a:srgbClr val="FFFF00"/>
                        </a:highlight>
                        <a:latin typeface="Calibri" panose="020F0502020204030204" pitchFamily="34" charset="0"/>
                      </a:endParaRPr>
                    </a:p>
                  </a:txBody>
                  <a:tcPr marL="1640" marR="1640" marT="1640" marB="0" anchor="b"/>
                </a:tc>
                <a:tc>
                  <a:txBody>
                    <a:bodyPr/>
                    <a:lstStyle/>
                    <a:p>
                      <a:pPr algn="ctr" fontAlgn="b"/>
                      <a:r>
                        <a:rPr lang="en-US" sz="900" u="none" strike="noStrike" dirty="0">
                          <a:effectLst/>
                        </a:rPr>
                        <a:t>=</a:t>
                      </a:r>
                      <a:endParaRPr lang="en-US" sz="900" b="1" i="0" u="none" strike="noStrike" dirty="0">
                        <a:solidFill>
                          <a:srgbClr val="000000"/>
                        </a:solidFill>
                        <a:effectLst/>
                        <a:latin typeface="Arial" panose="020B0604020202020204" pitchFamily="34" charset="0"/>
                      </a:endParaRPr>
                    </a:p>
                  </a:txBody>
                  <a:tcPr marL="1640" marR="1640" marT="1640" marB="0" anchor="b"/>
                </a:tc>
                <a:tc>
                  <a:txBody>
                    <a:bodyPr/>
                    <a:lstStyle/>
                    <a:p>
                      <a:pPr algn="l" fontAlgn="b"/>
                      <a:r>
                        <a:rPr lang="en-US" sz="900" u="none" strike="noStrike" dirty="0">
                          <a:effectLst/>
                          <a:highlight>
                            <a:srgbClr val="FFFF00"/>
                          </a:highlight>
                        </a:rPr>
                        <a:t> $ 1,450,670 </a:t>
                      </a:r>
                      <a:endParaRPr lang="en-US" sz="900" b="0" i="0" u="none" strike="noStrike" dirty="0">
                        <a:solidFill>
                          <a:srgbClr val="000000"/>
                        </a:solidFill>
                        <a:effectLst/>
                        <a:highlight>
                          <a:srgbClr val="FFFF00"/>
                        </a:highligh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r" fontAlgn="b"/>
                      <a:r>
                        <a:rPr lang="en-US" sz="900" u="none" strike="noStrike" dirty="0">
                          <a:effectLst/>
                          <a:highlight>
                            <a:srgbClr val="FFFF00"/>
                          </a:highlight>
                        </a:rPr>
                        <a:t>1813338</a:t>
                      </a:r>
                      <a:endParaRPr lang="en-US" sz="900" b="0" i="0" u="none" strike="noStrike" dirty="0">
                        <a:solidFill>
                          <a:srgbClr val="000000"/>
                        </a:solidFill>
                        <a:effectLst/>
                        <a:highlight>
                          <a:srgbClr val="FFFF00"/>
                        </a:highlight>
                        <a:latin typeface="Calibri" panose="020F0502020204030204" pitchFamily="34" charset="0"/>
                      </a:endParaRPr>
                    </a:p>
                  </a:txBody>
                  <a:tcPr marL="1640" marR="1640" marT="1640" marB="0" anchor="b"/>
                </a:tc>
                <a:extLst>
                  <a:ext uri="{0D108BD9-81ED-4DB2-BD59-A6C34878D82A}">
                    <a16:rowId xmlns:a16="http://schemas.microsoft.com/office/drawing/2014/main" val="4211710746"/>
                  </a:ext>
                </a:extLst>
              </a:tr>
              <a:tr h="271504">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r" fontAlgn="b"/>
                      <a:r>
                        <a:rPr lang="en-US" sz="900" u="none" strike="noStrike" dirty="0">
                          <a:effectLst/>
                        </a:rPr>
                        <a:t>Clock Hours Available</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gridSpan="2">
                  <a:txBody>
                    <a:bodyPr/>
                    <a:lstStyle/>
                    <a:p>
                      <a:pPr algn="l" fontAlgn="b"/>
                      <a:r>
                        <a:rPr lang="en-US" sz="900" u="none" strike="noStrike" dirty="0">
                          <a:effectLst/>
                        </a:rPr>
                        <a:t>Effective Labor Rate</a:t>
                      </a:r>
                      <a:endParaRPr lang="en-US" sz="900" b="0" i="0" u="none" strike="noStrike" dirty="0">
                        <a:solidFill>
                          <a:srgbClr val="000000"/>
                        </a:solidFill>
                        <a:effectLst/>
                        <a:latin typeface="Arial" panose="020B0604020202020204" pitchFamily="34" charset="0"/>
                      </a:endParaRPr>
                    </a:p>
                  </a:txBody>
                  <a:tcPr marL="1640" marR="1640" marT="1640" marB="0" anchor="b"/>
                </a:tc>
                <a:tc hMerge="1">
                  <a:txBody>
                    <a:bodyPr/>
                    <a:lstStyle/>
                    <a:p>
                      <a:endParaRPr lang="en-US"/>
                    </a:p>
                  </a:txBody>
                  <a:tcPr/>
                </a:tc>
                <a:tc rowSpan="2">
                  <a:txBody>
                    <a:bodyPr/>
                    <a:lstStyle/>
                    <a:p>
                      <a:pPr algn="ctr" fontAlgn="b"/>
                      <a:r>
                        <a:rPr lang="en-US" sz="900" u="none" strike="noStrike" dirty="0">
                          <a:effectLst/>
                        </a:rPr>
                        <a:t>Labor sales potential @100%</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rowSpan="2">
                  <a:txBody>
                    <a:bodyPr/>
                    <a:lstStyle/>
                    <a:p>
                      <a:pPr algn="ctr" fontAlgn="b"/>
                      <a:r>
                        <a:rPr lang="en-US" sz="900" u="none" strike="noStrike" dirty="0">
                          <a:effectLst/>
                        </a:rPr>
                        <a:t>Labor sales potential @ 125%</a:t>
                      </a:r>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3467227376"/>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vMerge="1">
                  <a:txBody>
                    <a:bodyPr/>
                    <a:lstStyle/>
                    <a:p>
                      <a:endParaRPr lang="en-US"/>
                    </a:p>
                  </a:txBody>
                  <a:tcPr/>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vMerge="1">
                  <a:txBody>
                    <a:bodyPr/>
                    <a:lstStyle/>
                    <a:p>
                      <a:endParaRPr lang="en-US"/>
                    </a:p>
                  </a:txBody>
                  <a:tcPr/>
                </a:tc>
                <a:extLst>
                  <a:ext uri="{0D108BD9-81ED-4DB2-BD59-A6C34878D82A}">
                    <a16:rowId xmlns:a16="http://schemas.microsoft.com/office/drawing/2014/main" val="623960664"/>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gridSpan="8">
                  <a:txBody>
                    <a:bodyPr/>
                    <a:lstStyle/>
                    <a:p>
                      <a:pPr algn="l" fontAlgn="b"/>
                      <a:r>
                        <a:rPr lang="en-US" sz="900" u="none" strike="noStrike" dirty="0">
                          <a:effectLst/>
                        </a:rPr>
                        <a:t>How proficient are your technicians ?</a:t>
                      </a:r>
                      <a:endParaRPr lang="en-US" sz="900" b="0" i="0" u="none" strike="noStrike" dirty="0">
                        <a:solidFill>
                          <a:srgbClr val="000000"/>
                        </a:solidFill>
                        <a:effectLst/>
                        <a:latin typeface="Calibri" panose="020F0502020204030204" pitchFamily="34" charset="0"/>
                      </a:endParaRPr>
                    </a:p>
                  </a:txBody>
                  <a:tcPr marL="1640" marR="1640" marT="164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38385231"/>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262636777"/>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r" fontAlgn="b"/>
                      <a:r>
                        <a:rPr lang="en-US" sz="900" u="none" strike="noStrike" dirty="0">
                          <a:effectLst/>
                        </a:rPr>
                        <a:t>8,233.0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ctr" fontAlgn="b"/>
                      <a:r>
                        <a:rPr lang="en-US" sz="900" u="none" strike="noStrike" dirty="0">
                          <a:effectLst/>
                        </a:rPr>
                        <a:t>÷</a:t>
                      </a:r>
                      <a:endParaRPr lang="en-US" sz="900" b="0" i="0" u="none" strike="noStrike" dirty="0">
                        <a:solidFill>
                          <a:srgbClr val="000000"/>
                        </a:solidFill>
                        <a:effectLst/>
                        <a:latin typeface="Arial" panose="020B0604020202020204" pitchFamily="34" charset="0"/>
                      </a:endParaRPr>
                    </a:p>
                  </a:txBody>
                  <a:tcPr marL="1640" marR="1640" marT="1640" marB="0" anchor="b"/>
                </a:tc>
                <a:tc>
                  <a:txBody>
                    <a:bodyPr/>
                    <a:lstStyle/>
                    <a:p>
                      <a:pPr algn="r" fontAlgn="b"/>
                      <a:r>
                        <a:rPr lang="en-US" sz="900" u="none" strike="noStrike" dirty="0">
                          <a:effectLst/>
                        </a:rPr>
                        <a:t>10,208.00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ctr" fontAlgn="b"/>
                      <a:r>
                        <a:rPr lang="en-US" sz="900" u="none" strike="noStrike" dirty="0">
                          <a:effectLst/>
                        </a:rPr>
                        <a:t>=</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r" fontAlgn="b"/>
                      <a:r>
                        <a:rPr lang="en-US" sz="900" u="none" strike="noStrike" dirty="0">
                          <a:effectLst/>
                          <a:highlight>
                            <a:srgbClr val="FFFF00"/>
                          </a:highlight>
                        </a:rPr>
                        <a:t>80.65%</a:t>
                      </a:r>
                      <a:endParaRPr lang="en-US" sz="900" b="0" i="0" u="none" strike="noStrike" dirty="0">
                        <a:solidFill>
                          <a:srgbClr val="000000"/>
                        </a:solidFill>
                        <a:effectLst/>
                        <a:highlight>
                          <a:srgbClr val="FFFF00"/>
                        </a:highligh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529903178"/>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ctr" fontAlgn="t"/>
                      <a:r>
                        <a:rPr lang="en-US" sz="900" u="none" strike="noStrike" dirty="0">
                          <a:effectLst/>
                        </a:rPr>
                        <a:t>Hours Billed</a:t>
                      </a:r>
                      <a:endParaRPr lang="en-US" sz="900" b="0" i="0" u="none" strike="noStrike" dirty="0">
                        <a:solidFill>
                          <a:srgbClr val="000000"/>
                        </a:solidFill>
                        <a:effectLst/>
                        <a:latin typeface="Arial" panose="020B0604020202020204" pitchFamily="34" charset="0"/>
                      </a:endParaRPr>
                    </a:p>
                  </a:txBody>
                  <a:tcPr marL="1640" marR="1640" marT="1640" marB="0"/>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ctr" fontAlgn="t"/>
                      <a:r>
                        <a:rPr lang="en-US" sz="900" u="none" strike="noStrike" dirty="0">
                          <a:effectLst/>
                        </a:rPr>
                        <a:t>Hours Available</a:t>
                      </a:r>
                      <a:endParaRPr lang="en-US" sz="900" b="0" i="0" u="none" strike="noStrike" dirty="0">
                        <a:solidFill>
                          <a:srgbClr val="000000"/>
                        </a:solidFill>
                        <a:effectLst/>
                        <a:latin typeface="Arial" panose="020B0604020202020204" pitchFamily="34" charset="0"/>
                      </a:endParaRPr>
                    </a:p>
                  </a:txBody>
                  <a:tcPr marL="1640" marR="1640" marT="1640" marB="0"/>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ctr" fontAlgn="t"/>
                      <a:r>
                        <a:rPr lang="en-US" sz="900" u="none" strike="noStrike" dirty="0">
                          <a:effectLst/>
                        </a:rPr>
                        <a:t>Tech Proficiency</a:t>
                      </a:r>
                      <a:endParaRPr lang="en-US" sz="900" b="0" i="0" u="none" strike="noStrike" dirty="0">
                        <a:solidFill>
                          <a:srgbClr val="000000"/>
                        </a:solidFill>
                        <a:effectLst/>
                        <a:latin typeface="Arial" panose="020B0604020202020204" pitchFamily="34" charset="0"/>
                      </a:endParaRPr>
                    </a:p>
                  </a:txBody>
                  <a:tcPr marL="1640" marR="1640" marT="1640" marB="0"/>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3837880214"/>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308834619"/>
                  </a:ext>
                </a:extLst>
              </a:tr>
              <a:tr h="15109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1640" marR="1640" marT="1640" marB="0" anchor="b"/>
                </a:tc>
                <a:extLst>
                  <a:ext uri="{0D108BD9-81ED-4DB2-BD59-A6C34878D82A}">
                    <a16:rowId xmlns:a16="http://schemas.microsoft.com/office/drawing/2014/main" val="1896352269"/>
                  </a:ext>
                </a:extLst>
              </a:tr>
            </a:tbl>
          </a:graphicData>
        </a:graphic>
      </p:graphicFrame>
      <p:sp>
        <p:nvSpPr>
          <p:cNvPr id="5" name="Oval 4">
            <a:extLst>
              <a:ext uri="{FF2B5EF4-FFF2-40B4-BE49-F238E27FC236}">
                <a16:creationId xmlns:a16="http://schemas.microsoft.com/office/drawing/2014/main" id="{CE08692C-45C1-8054-1E1B-CB740F1A83B8}"/>
              </a:ext>
            </a:extLst>
          </p:cNvPr>
          <p:cNvSpPr/>
          <p:nvPr/>
        </p:nvSpPr>
        <p:spPr>
          <a:xfrm>
            <a:off x="311093" y="193782"/>
            <a:ext cx="3852198" cy="99770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t>Productivity</a:t>
            </a:r>
          </a:p>
        </p:txBody>
      </p:sp>
    </p:spTree>
    <p:extLst>
      <p:ext uri="{BB962C8B-B14F-4D97-AF65-F5344CB8AC3E}">
        <p14:creationId xmlns:p14="http://schemas.microsoft.com/office/powerpoint/2010/main" val="1860636633"/>
      </p:ext>
    </p:extLst>
  </p:cSld>
  <p:clrMapOvr>
    <a:masterClrMapping/>
  </p:clrMapOvr>
  <p:transition spd="slow" advTm="11098">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8D1D4F75-D101-9676-A12C-F3A376BFE113}"/>
              </a:ext>
            </a:extLst>
          </p:cNvPr>
          <p:cNvSpPr>
            <a:spLocks noGrp="1"/>
          </p:cNvSpPr>
          <p:nvPr>
            <p:ph idx="1"/>
          </p:nvPr>
        </p:nvSpPr>
        <p:spPr>
          <a:xfrm>
            <a:off x="906839" y="1988129"/>
            <a:ext cx="3720916" cy="3373582"/>
          </a:xfrm>
        </p:spPr>
        <p:txBody>
          <a:bodyPr>
            <a:normAutofit/>
          </a:bodyPr>
          <a:lstStyle/>
          <a:p>
            <a:r>
              <a:rPr lang="en-US" dirty="0"/>
              <a:t>Plans to keep our expenses down.</a:t>
            </a:r>
          </a:p>
          <a:p>
            <a:r>
              <a:rPr lang="en-US" dirty="0"/>
              <a:t>Always keeping eye on our month-to-month expenses and any inflation of the cost. </a:t>
            </a:r>
          </a:p>
          <a:p>
            <a:r>
              <a:rPr lang="en-US" dirty="0"/>
              <a:t>Checking our supply cost month-to-month.</a:t>
            </a:r>
          </a:p>
          <a:p>
            <a:r>
              <a:rPr lang="en-US" dirty="0"/>
              <a:t>Make sure all pay plans are based on production and proficiency. </a:t>
            </a:r>
          </a:p>
          <a:p>
            <a:endParaRPr lang="en-US" dirty="0"/>
          </a:p>
        </p:txBody>
      </p:sp>
      <p:graphicFrame>
        <p:nvGraphicFramePr>
          <p:cNvPr id="7" name="Content Placeholder 3">
            <a:extLst>
              <a:ext uri="{FF2B5EF4-FFF2-40B4-BE49-F238E27FC236}">
                <a16:creationId xmlns:a16="http://schemas.microsoft.com/office/drawing/2014/main" id="{1DC7B256-4B9A-73E7-A97B-1E25F9EE671E}"/>
              </a:ext>
            </a:extLst>
          </p:cNvPr>
          <p:cNvGraphicFramePr>
            <a:graphicFrameLocks/>
          </p:cNvGraphicFramePr>
          <p:nvPr>
            <p:extLst>
              <p:ext uri="{D42A27DB-BD31-4B8C-83A1-F6EECF244321}">
                <p14:modId xmlns:p14="http://schemas.microsoft.com/office/powerpoint/2010/main" val="4210068060"/>
              </p:ext>
            </p:extLst>
          </p:nvPr>
        </p:nvGraphicFramePr>
        <p:xfrm>
          <a:off x="5051751" y="632145"/>
          <a:ext cx="4597939" cy="5089183"/>
        </p:xfrm>
        <a:graphic>
          <a:graphicData uri="http://schemas.openxmlformats.org/drawingml/2006/table">
            <a:tbl>
              <a:tblPr>
                <a:tableStyleId>{5C22544A-7EE6-4342-B048-85BDC9FD1C3A}</a:tableStyleId>
              </a:tblPr>
              <a:tblGrid>
                <a:gridCol w="257136">
                  <a:extLst>
                    <a:ext uri="{9D8B030D-6E8A-4147-A177-3AD203B41FA5}">
                      <a16:colId xmlns:a16="http://schemas.microsoft.com/office/drawing/2014/main" val="371734563"/>
                    </a:ext>
                  </a:extLst>
                </a:gridCol>
                <a:gridCol w="1921733">
                  <a:extLst>
                    <a:ext uri="{9D8B030D-6E8A-4147-A177-3AD203B41FA5}">
                      <a16:colId xmlns:a16="http://schemas.microsoft.com/office/drawing/2014/main" val="109693196"/>
                    </a:ext>
                  </a:extLst>
                </a:gridCol>
                <a:gridCol w="1364466">
                  <a:extLst>
                    <a:ext uri="{9D8B030D-6E8A-4147-A177-3AD203B41FA5}">
                      <a16:colId xmlns:a16="http://schemas.microsoft.com/office/drawing/2014/main" val="2288582276"/>
                    </a:ext>
                  </a:extLst>
                </a:gridCol>
                <a:gridCol w="1054604">
                  <a:extLst>
                    <a:ext uri="{9D8B030D-6E8A-4147-A177-3AD203B41FA5}">
                      <a16:colId xmlns:a16="http://schemas.microsoft.com/office/drawing/2014/main" val="602326326"/>
                    </a:ext>
                  </a:extLst>
                </a:gridCol>
              </a:tblGrid>
              <a:tr h="242737">
                <a:tc gridSpan="4">
                  <a:txBody>
                    <a:bodyPr/>
                    <a:lstStyle/>
                    <a:p>
                      <a:pPr algn="l" fontAlgn="b"/>
                      <a:r>
                        <a:rPr lang="en-US" sz="1300" u="none" strike="noStrike" dirty="0">
                          <a:effectLst/>
                        </a:rPr>
                        <a:t>                     Service Department Profit Centering    </a:t>
                      </a:r>
                      <a:r>
                        <a:rPr lang="en-US" sz="1000" u="none" strike="noStrike" dirty="0">
                          <a:effectLst/>
                        </a:rPr>
                        <a:t> </a:t>
                      </a:r>
                      <a:endParaRPr lang="en-US" sz="1300" b="1" i="0" u="none" strike="noStrike" dirty="0">
                        <a:solidFill>
                          <a:srgbClr val="000000"/>
                        </a:solidFill>
                        <a:effectLst/>
                        <a:latin typeface="Arial" panose="020B0604020202020204" pitchFamily="34" charset="0"/>
                      </a:endParaRPr>
                    </a:p>
                  </a:txBody>
                  <a:tcPr marL="5968" marR="5968" marT="5968"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7602272"/>
                  </a:ext>
                </a:extLst>
              </a:tr>
              <a:tr h="286017">
                <a:tc>
                  <a:txBody>
                    <a:bodyPr/>
                    <a:lstStyle/>
                    <a:p>
                      <a:pPr algn="l" fontAlgn="b"/>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endParaRPr lang="en-US" sz="1400" b="0" i="0" u="none" strike="noStrike" dirty="0">
                        <a:solidFill>
                          <a:srgbClr val="000000"/>
                        </a:solidFill>
                        <a:effectLst/>
                        <a:latin typeface="Calibri" panose="020F0502020204030204" pitchFamily="34" charset="0"/>
                      </a:endParaRPr>
                    </a:p>
                  </a:txBody>
                  <a:tcPr marL="5968" marR="5968" marT="5968" marB="0" anchor="b"/>
                </a:tc>
                <a:extLst>
                  <a:ext uri="{0D108BD9-81ED-4DB2-BD59-A6C34878D82A}">
                    <a16:rowId xmlns:a16="http://schemas.microsoft.com/office/drawing/2014/main" val="1349287234"/>
                  </a:ext>
                </a:extLst>
              </a:tr>
              <a:tr h="261831">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tc>
                  <a:txBody>
                    <a:bodyPr/>
                    <a:lstStyle/>
                    <a:p>
                      <a:pPr algn="l" fontAlgn="b"/>
                      <a:r>
                        <a:rPr lang="en-US" sz="1100" u="none" strike="noStrike" dirty="0">
                          <a:effectLst/>
                          <a:highlight>
                            <a:srgbClr val="4472C4"/>
                          </a:highlight>
                        </a:rPr>
                        <a:t>Expense Category</a:t>
                      </a:r>
                      <a:endParaRPr lang="en-US" sz="1100" b="0" i="0" u="none" strike="noStrike" dirty="0">
                        <a:solidFill>
                          <a:srgbClr val="FFFFFF"/>
                        </a:solidFill>
                        <a:effectLst/>
                        <a:highlight>
                          <a:srgbClr val="4472C4"/>
                        </a:highlight>
                        <a:latin typeface="Arial" panose="020B0604020202020204" pitchFamily="34" charset="0"/>
                      </a:endParaRPr>
                    </a:p>
                  </a:txBody>
                  <a:tcPr marL="5968" marR="5968" marT="5968" marB="0" anchor="b"/>
                </a:tc>
                <a:tc>
                  <a:txBody>
                    <a:bodyPr/>
                    <a:lstStyle/>
                    <a:p>
                      <a:pPr algn="ctr" fontAlgn="b"/>
                      <a:r>
                        <a:rPr lang="en-US" sz="1100" u="none" strike="noStrike" dirty="0">
                          <a:effectLst/>
                          <a:highlight>
                            <a:srgbClr val="4472C4"/>
                          </a:highlight>
                        </a:rPr>
                        <a:t>Dollar Amount</a:t>
                      </a:r>
                      <a:endParaRPr lang="en-US" sz="1100" b="0" i="0" u="none" strike="noStrike" dirty="0">
                        <a:solidFill>
                          <a:srgbClr val="FFFFFF"/>
                        </a:solidFill>
                        <a:effectLst/>
                        <a:highlight>
                          <a:srgbClr val="4472C4"/>
                        </a:highlight>
                        <a:latin typeface="Arial" panose="020B0604020202020204" pitchFamily="34" charset="0"/>
                      </a:endParaRPr>
                    </a:p>
                  </a:txBody>
                  <a:tcPr marL="5968" marR="5968" marT="5968" marB="0" anchor="b"/>
                </a:tc>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extLst>
                  <a:ext uri="{0D108BD9-81ED-4DB2-BD59-A6C34878D82A}">
                    <a16:rowId xmlns:a16="http://schemas.microsoft.com/office/drawing/2014/main" val="2357183532"/>
                  </a:ext>
                </a:extLst>
              </a:tr>
              <a:tr h="471867">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tc>
                  <a:txBody>
                    <a:bodyPr/>
                    <a:lstStyle/>
                    <a:p>
                      <a:pPr algn="l" fontAlgn="b"/>
                      <a:r>
                        <a:rPr lang="en-US" sz="1400" u="none" strike="noStrike" dirty="0">
                          <a:effectLst/>
                        </a:rPr>
                        <a:t>Department Gross</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r>
                        <a:rPr lang="en-US" sz="1400" u="none" strike="noStrike" dirty="0">
                          <a:effectLst/>
                          <a:highlight>
                            <a:srgbClr val="FFFF00"/>
                          </a:highlight>
                        </a:rPr>
                        <a:t> $             852,848 </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tc>
                  <a:txBody>
                    <a:bodyPr/>
                    <a:lstStyle/>
                    <a:p>
                      <a:pPr algn="ctr" fontAlgn="b"/>
                      <a:r>
                        <a:rPr lang="en-US" sz="1100" u="none" strike="noStrike" dirty="0">
                          <a:effectLst/>
                          <a:highlight>
                            <a:srgbClr val="4472C4"/>
                          </a:highlight>
                        </a:rPr>
                        <a:t>% of Gross</a:t>
                      </a:r>
                      <a:endParaRPr lang="en-US" sz="1100" b="0" i="0" u="none" strike="noStrike" dirty="0">
                        <a:solidFill>
                          <a:srgbClr val="FFFFFF"/>
                        </a:solidFill>
                        <a:effectLst/>
                        <a:highlight>
                          <a:srgbClr val="4472C4"/>
                        </a:highlight>
                        <a:latin typeface="Arial" panose="020B0604020202020204" pitchFamily="34" charset="0"/>
                      </a:endParaRPr>
                    </a:p>
                  </a:txBody>
                  <a:tcPr marL="5968" marR="5968" marT="5968" marB="0" anchor="b"/>
                </a:tc>
                <a:extLst>
                  <a:ext uri="{0D108BD9-81ED-4DB2-BD59-A6C34878D82A}">
                    <a16:rowId xmlns:a16="http://schemas.microsoft.com/office/drawing/2014/main" val="578898944"/>
                  </a:ext>
                </a:extLst>
              </a:tr>
              <a:tr h="261831">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tc>
                  <a:txBody>
                    <a:bodyPr/>
                    <a:lstStyle/>
                    <a:p>
                      <a:pPr algn="l" fontAlgn="b"/>
                      <a:r>
                        <a:rPr lang="en-US" sz="1400" u="none" strike="noStrike" dirty="0">
                          <a:effectLst/>
                        </a:rPr>
                        <a:t>Variable Expense</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r" fontAlgn="b"/>
                      <a:r>
                        <a:rPr lang="en-US" sz="1400" u="none" strike="noStrike" dirty="0">
                          <a:effectLst/>
                          <a:highlight>
                            <a:srgbClr val="FFFF00"/>
                          </a:highlight>
                        </a:rPr>
                        <a:t>0.00%</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extLst>
                  <a:ext uri="{0D108BD9-81ED-4DB2-BD59-A6C34878D82A}">
                    <a16:rowId xmlns:a16="http://schemas.microsoft.com/office/drawing/2014/main" val="3650348394"/>
                  </a:ext>
                </a:extLst>
              </a:tr>
              <a:tr h="471867">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tc>
                  <a:txBody>
                    <a:bodyPr/>
                    <a:lstStyle/>
                    <a:p>
                      <a:pPr algn="l" fontAlgn="b"/>
                      <a:r>
                        <a:rPr lang="en-US" sz="1400" u="none" strike="noStrike" dirty="0">
                          <a:effectLst/>
                        </a:rPr>
                        <a:t>Selling Expense</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r>
                        <a:rPr lang="en-US" sz="1400" u="none" strike="noStrike" dirty="0">
                          <a:effectLst/>
                        </a:rPr>
                        <a:t> $             225,396 </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r" fontAlgn="b"/>
                      <a:r>
                        <a:rPr lang="en-US" sz="1400" u="none" strike="noStrike" dirty="0">
                          <a:effectLst/>
                          <a:highlight>
                            <a:srgbClr val="FFFF00"/>
                          </a:highlight>
                        </a:rPr>
                        <a:t>26.43%</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extLst>
                  <a:ext uri="{0D108BD9-81ED-4DB2-BD59-A6C34878D82A}">
                    <a16:rowId xmlns:a16="http://schemas.microsoft.com/office/drawing/2014/main" val="817889992"/>
                  </a:ext>
                </a:extLst>
              </a:tr>
              <a:tr h="261831">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tc>
                  <a:txBody>
                    <a:bodyPr/>
                    <a:lstStyle/>
                    <a:p>
                      <a:pPr algn="l" fontAlgn="b"/>
                      <a:r>
                        <a:rPr lang="en-US" sz="1400" u="none" strike="noStrike" dirty="0">
                          <a:effectLst/>
                        </a:rPr>
                        <a:t>Personnel Expense</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r" fontAlgn="b"/>
                      <a:r>
                        <a:rPr lang="en-US" sz="1400" u="none" strike="noStrike" dirty="0">
                          <a:effectLst/>
                          <a:highlight>
                            <a:srgbClr val="FFFF00"/>
                          </a:highlight>
                        </a:rPr>
                        <a:t>0.00%</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extLst>
                  <a:ext uri="{0D108BD9-81ED-4DB2-BD59-A6C34878D82A}">
                    <a16:rowId xmlns:a16="http://schemas.microsoft.com/office/drawing/2014/main" val="2621908092"/>
                  </a:ext>
                </a:extLst>
              </a:tr>
              <a:tr h="471867">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tc>
                  <a:txBody>
                    <a:bodyPr/>
                    <a:lstStyle/>
                    <a:p>
                      <a:pPr algn="l" fontAlgn="b"/>
                      <a:r>
                        <a:rPr lang="en-US" sz="1400" u="none" strike="noStrike" dirty="0">
                          <a:effectLst/>
                        </a:rPr>
                        <a:t>Semi-Fixed Expense</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r>
                        <a:rPr lang="en-US" sz="1400" u="none" strike="noStrike" dirty="0">
                          <a:effectLst/>
                        </a:rPr>
                        <a:t> $                85,581 </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r" fontAlgn="b"/>
                      <a:r>
                        <a:rPr lang="en-US" sz="1400" u="none" strike="noStrike" dirty="0">
                          <a:effectLst/>
                          <a:highlight>
                            <a:srgbClr val="FFFF00"/>
                          </a:highlight>
                        </a:rPr>
                        <a:t>10.03%</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extLst>
                  <a:ext uri="{0D108BD9-81ED-4DB2-BD59-A6C34878D82A}">
                    <a16:rowId xmlns:a16="http://schemas.microsoft.com/office/drawing/2014/main" val="4055336185"/>
                  </a:ext>
                </a:extLst>
              </a:tr>
              <a:tr h="471867">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tc>
                  <a:txBody>
                    <a:bodyPr/>
                    <a:lstStyle/>
                    <a:p>
                      <a:pPr algn="l" fontAlgn="b"/>
                      <a:r>
                        <a:rPr lang="en-US" sz="1400" u="none" strike="noStrike" dirty="0">
                          <a:effectLst/>
                        </a:rPr>
                        <a:t>Fixed Expense</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r>
                        <a:rPr lang="en-US" sz="1400" u="none" strike="noStrike" dirty="0">
                          <a:effectLst/>
                        </a:rPr>
                        <a:t> $             267,976 </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r" fontAlgn="b"/>
                      <a:r>
                        <a:rPr lang="en-US" sz="1400" u="none" strike="noStrike" dirty="0">
                          <a:effectLst/>
                          <a:highlight>
                            <a:srgbClr val="FFFF00"/>
                          </a:highlight>
                        </a:rPr>
                        <a:t>31.42%</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extLst>
                  <a:ext uri="{0D108BD9-81ED-4DB2-BD59-A6C34878D82A}">
                    <a16:rowId xmlns:a16="http://schemas.microsoft.com/office/drawing/2014/main" val="2652505958"/>
                  </a:ext>
                </a:extLst>
              </a:tr>
              <a:tr h="471867">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tc>
                  <a:txBody>
                    <a:bodyPr/>
                    <a:lstStyle/>
                    <a:p>
                      <a:pPr algn="l" fontAlgn="b"/>
                      <a:r>
                        <a:rPr lang="en-US" sz="1400" u="none" strike="noStrike" dirty="0">
                          <a:effectLst/>
                        </a:rPr>
                        <a:t>Unallocated Expense</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r>
                        <a:rPr lang="en-US" sz="1400" u="none" strike="noStrike" dirty="0">
                          <a:effectLst/>
                        </a:rPr>
                        <a:t> </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r" fontAlgn="b"/>
                      <a:r>
                        <a:rPr lang="en-US" sz="1400" u="none" strike="noStrike" dirty="0">
                          <a:effectLst/>
                          <a:highlight>
                            <a:srgbClr val="FFFF00"/>
                          </a:highlight>
                        </a:rPr>
                        <a:t>0.00%</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extLst>
                  <a:ext uri="{0D108BD9-81ED-4DB2-BD59-A6C34878D82A}">
                    <a16:rowId xmlns:a16="http://schemas.microsoft.com/office/drawing/2014/main" val="4115879441"/>
                  </a:ext>
                </a:extLst>
              </a:tr>
              <a:tr h="471867">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tc>
                  <a:txBody>
                    <a:bodyPr/>
                    <a:lstStyle/>
                    <a:p>
                      <a:pPr algn="l" fontAlgn="b"/>
                      <a:r>
                        <a:rPr lang="en-US" sz="1400" u="none" strike="noStrike" dirty="0">
                          <a:effectLst/>
                        </a:rPr>
                        <a:t>Dealer's Salary</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r>
                        <a:rPr lang="en-US" sz="1400" u="none" strike="noStrike" dirty="0">
                          <a:effectLst/>
                        </a:rPr>
                        <a:t> $                  3,000 </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r" fontAlgn="b"/>
                      <a:r>
                        <a:rPr lang="en-US" sz="1400" u="none" strike="noStrike" dirty="0">
                          <a:effectLst/>
                          <a:highlight>
                            <a:srgbClr val="FFFF00"/>
                          </a:highlight>
                        </a:rPr>
                        <a:t>0.35%</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extLst>
                  <a:ext uri="{0D108BD9-81ED-4DB2-BD59-A6C34878D82A}">
                    <a16:rowId xmlns:a16="http://schemas.microsoft.com/office/drawing/2014/main" val="350944433"/>
                  </a:ext>
                </a:extLst>
              </a:tr>
              <a:tr h="471867">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tc>
                  <a:txBody>
                    <a:bodyPr/>
                    <a:lstStyle/>
                    <a:p>
                      <a:pPr algn="l" fontAlgn="b"/>
                      <a:r>
                        <a:rPr lang="en-US" sz="1400" u="none" strike="noStrike" dirty="0">
                          <a:effectLst/>
                        </a:rPr>
                        <a:t>Total Expenses</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r>
                        <a:rPr lang="en-US" sz="1400" u="none" strike="noStrike" dirty="0">
                          <a:effectLst/>
                          <a:highlight>
                            <a:srgbClr val="FFFF00"/>
                          </a:highlight>
                        </a:rPr>
                        <a:t> $             581,953 </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tc>
                  <a:txBody>
                    <a:bodyPr/>
                    <a:lstStyle/>
                    <a:p>
                      <a:pPr algn="r" fontAlgn="b"/>
                      <a:r>
                        <a:rPr lang="en-US" sz="1400" u="none" strike="noStrike" dirty="0">
                          <a:effectLst/>
                          <a:highlight>
                            <a:srgbClr val="FFFF00"/>
                          </a:highlight>
                        </a:rPr>
                        <a:t>68.24%</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extLst>
                  <a:ext uri="{0D108BD9-81ED-4DB2-BD59-A6C34878D82A}">
                    <a16:rowId xmlns:a16="http://schemas.microsoft.com/office/drawing/2014/main" val="2756125888"/>
                  </a:ext>
                </a:extLst>
              </a:tr>
              <a:tr h="471867">
                <a:tc>
                  <a:txBody>
                    <a:bodyPr/>
                    <a:lstStyle/>
                    <a:p>
                      <a:pPr algn="l" fontAlgn="b"/>
                      <a:r>
                        <a:rPr lang="en-US" sz="1400" u="none" strike="noStrike" dirty="0">
                          <a:effectLst/>
                          <a:highlight>
                            <a:srgbClr val="4472C4"/>
                          </a:highlight>
                        </a:rPr>
                        <a:t> </a:t>
                      </a:r>
                      <a:endParaRPr lang="en-US" sz="1400" b="0" i="0" u="none" strike="noStrike" dirty="0">
                        <a:solidFill>
                          <a:srgbClr val="000000"/>
                        </a:solidFill>
                        <a:effectLst/>
                        <a:highlight>
                          <a:srgbClr val="4472C4"/>
                        </a:highlight>
                        <a:latin typeface="Calibri" panose="020F0502020204030204" pitchFamily="34" charset="0"/>
                      </a:endParaRPr>
                    </a:p>
                  </a:txBody>
                  <a:tcPr marL="5968" marR="5968" marT="5968" marB="0" anchor="b"/>
                </a:tc>
                <a:tc>
                  <a:txBody>
                    <a:bodyPr/>
                    <a:lstStyle/>
                    <a:p>
                      <a:pPr algn="l" fontAlgn="b"/>
                      <a:r>
                        <a:rPr lang="en-US" sz="1400" u="none" strike="noStrike" dirty="0">
                          <a:effectLst/>
                        </a:rPr>
                        <a:t>Net Profit</a:t>
                      </a:r>
                      <a:endParaRPr lang="en-US" sz="1400" b="0" i="0" u="none" strike="noStrike" dirty="0">
                        <a:solidFill>
                          <a:srgbClr val="000000"/>
                        </a:solidFill>
                        <a:effectLst/>
                        <a:latin typeface="Calibri" panose="020F0502020204030204" pitchFamily="34" charset="0"/>
                      </a:endParaRPr>
                    </a:p>
                  </a:txBody>
                  <a:tcPr marL="5968" marR="5968" marT="5968" marB="0" anchor="b"/>
                </a:tc>
                <a:tc>
                  <a:txBody>
                    <a:bodyPr/>
                    <a:lstStyle/>
                    <a:p>
                      <a:pPr algn="l" fontAlgn="b"/>
                      <a:r>
                        <a:rPr lang="en-US" sz="1400" u="none" strike="noStrike" dirty="0">
                          <a:effectLst/>
                          <a:highlight>
                            <a:srgbClr val="FFFF00"/>
                          </a:highlight>
                        </a:rPr>
                        <a:t> $             270,895 </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tc>
                  <a:txBody>
                    <a:bodyPr/>
                    <a:lstStyle/>
                    <a:p>
                      <a:pPr algn="r" fontAlgn="b"/>
                      <a:r>
                        <a:rPr lang="en-US" sz="1400" u="none" strike="noStrike" dirty="0">
                          <a:effectLst/>
                          <a:highlight>
                            <a:srgbClr val="FFFF00"/>
                          </a:highlight>
                        </a:rPr>
                        <a:t>31.76%</a:t>
                      </a:r>
                      <a:endParaRPr lang="en-US" sz="1400" b="0" i="0" u="none" strike="noStrike" dirty="0">
                        <a:solidFill>
                          <a:srgbClr val="000000"/>
                        </a:solidFill>
                        <a:effectLst/>
                        <a:highlight>
                          <a:srgbClr val="FFFF00"/>
                        </a:highlight>
                        <a:latin typeface="Calibri" panose="020F0502020204030204" pitchFamily="34" charset="0"/>
                      </a:endParaRPr>
                    </a:p>
                  </a:txBody>
                  <a:tcPr marL="5968" marR="5968" marT="5968" marB="0" anchor="b"/>
                </a:tc>
                <a:extLst>
                  <a:ext uri="{0D108BD9-81ED-4DB2-BD59-A6C34878D82A}">
                    <a16:rowId xmlns:a16="http://schemas.microsoft.com/office/drawing/2014/main" val="1565291531"/>
                  </a:ext>
                </a:extLst>
              </a:tr>
            </a:tbl>
          </a:graphicData>
        </a:graphic>
      </p:graphicFrame>
      <p:sp>
        <p:nvSpPr>
          <p:cNvPr id="8" name="Oval 7">
            <a:extLst>
              <a:ext uri="{FF2B5EF4-FFF2-40B4-BE49-F238E27FC236}">
                <a16:creationId xmlns:a16="http://schemas.microsoft.com/office/drawing/2014/main" id="{1F0DB325-ADCF-70D6-4F0D-CDA3082FBAAB}"/>
              </a:ext>
            </a:extLst>
          </p:cNvPr>
          <p:cNvSpPr/>
          <p:nvPr/>
        </p:nvSpPr>
        <p:spPr>
          <a:xfrm>
            <a:off x="471471" y="235163"/>
            <a:ext cx="4141678" cy="126112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Changes in </a:t>
            </a:r>
            <a:br>
              <a:rPr lang="en-US" sz="2400" dirty="0"/>
            </a:br>
            <a:r>
              <a:rPr lang="en-US" sz="2400" dirty="0"/>
              <a:t>Expense Structures</a:t>
            </a:r>
          </a:p>
        </p:txBody>
      </p:sp>
    </p:spTree>
    <p:extLst>
      <p:ext uri="{BB962C8B-B14F-4D97-AF65-F5344CB8AC3E}">
        <p14:creationId xmlns:p14="http://schemas.microsoft.com/office/powerpoint/2010/main" val="2789564671"/>
      </p:ext>
    </p:extLst>
  </p:cSld>
  <p:clrMapOvr>
    <a:masterClrMapping/>
  </p:clrMapOvr>
  <mc:AlternateContent xmlns:mc="http://schemas.openxmlformats.org/markup-compatibility/2006">
    <mc:Choice xmlns:p14="http://schemas.microsoft.com/office/powerpoint/2010/main" Requires="p14">
      <p:transition spd="slow" p14:dur="1500" advTm="6777">
        <p:split orient="vert"/>
      </p:transition>
    </mc:Choice>
    <mc:Fallback>
      <p:transition spd="slow" advTm="6777">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9997E8F4-13F7-80AB-3777-5715296CF28E}"/>
              </a:ext>
            </a:extLst>
          </p:cNvPr>
          <p:cNvSpPr>
            <a:spLocks noGrp="1"/>
          </p:cNvSpPr>
          <p:nvPr>
            <p:ph idx="1"/>
          </p:nvPr>
        </p:nvSpPr>
        <p:spPr>
          <a:xfrm>
            <a:off x="685167" y="1452419"/>
            <a:ext cx="3720916" cy="4268904"/>
          </a:xfrm>
        </p:spPr>
        <p:txBody>
          <a:bodyPr>
            <a:normAutofit/>
          </a:bodyPr>
          <a:lstStyle/>
          <a:p>
            <a:r>
              <a:rPr lang="en-US" dirty="0"/>
              <a:t>We believe in “if our employees are happy, then we will have happy customers. </a:t>
            </a:r>
          </a:p>
          <a:p>
            <a:r>
              <a:rPr lang="en-US" dirty="0"/>
              <a:t>We just budgeted for 150k remodel for the staff bathrooms and lounge.</a:t>
            </a:r>
          </a:p>
          <a:p>
            <a:r>
              <a:rPr lang="en-US" dirty="0"/>
              <a:t>We just extended our service hours M-F till 9:00 to increase productivity and hours.</a:t>
            </a:r>
          </a:p>
          <a:p>
            <a:r>
              <a:rPr lang="en-US" dirty="0"/>
              <a:t>We just put our 3</a:t>
            </a:r>
            <a:r>
              <a:rPr lang="en-US" baseline="30000" dirty="0"/>
              <a:t>rd</a:t>
            </a:r>
            <a:r>
              <a:rPr lang="en-US" dirty="0"/>
              <a:t> mobile unit on the road to help increase CSI and hours.</a:t>
            </a:r>
          </a:p>
          <a:p>
            <a:endParaRPr lang="en-US" dirty="0"/>
          </a:p>
        </p:txBody>
      </p:sp>
      <p:graphicFrame>
        <p:nvGraphicFramePr>
          <p:cNvPr id="7" name="Content Placeholder 3">
            <a:extLst>
              <a:ext uri="{FF2B5EF4-FFF2-40B4-BE49-F238E27FC236}">
                <a16:creationId xmlns:a16="http://schemas.microsoft.com/office/drawing/2014/main" id="{D7FAE877-E5F2-6706-E67F-0DB476C29E08}"/>
              </a:ext>
            </a:extLst>
          </p:cNvPr>
          <p:cNvGraphicFramePr>
            <a:graphicFrameLocks/>
          </p:cNvGraphicFramePr>
          <p:nvPr/>
        </p:nvGraphicFramePr>
        <p:xfrm>
          <a:off x="4791673" y="632145"/>
          <a:ext cx="4327474" cy="5089194"/>
        </p:xfrm>
        <a:graphic>
          <a:graphicData uri="http://schemas.openxmlformats.org/drawingml/2006/table">
            <a:tbl>
              <a:tblPr/>
              <a:tblGrid>
                <a:gridCol w="2038317">
                  <a:extLst>
                    <a:ext uri="{9D8B030D-6E8A-4147-A177-3AD203B41FA5}">
                      <a16:colId xmlns:a16="http://schemas.microsoft.com/office/drawing/2014/main" val="1546704031"/>
                    </a:ext>
                  </a:extLst>
                </a:gridCol>
                <a:gridCol w="1392053">
                  <a:extLst>
                    <a:ext uri="{9D8B030D-6E8A-4147-A177-3AD203B41FA5}">
                      <a16:colId xmlns:a16="http://schemas.microsoft.com/office/drawing/2014/main" val="2834002296"/>
                    </a:ext>
                  </a:extLst>
                </a:gridCol>
                <a:gridCol w="448552">
                  <a:extLst>
                    <a:ext uri="{9D8B030D-6E8A-4147-A177-3AD203B41FA5}">
                      <a16:colId xmlns:a16="http://schemas.microsoft.com/office/drawing/2014/main" val="1654080685"/>
                    </a:ext>
                  </a:extLst>
                </a:gridCol>
                <a:gridCol w="448552">
                  <a:extLst>
                    <a:ext uri="{9D8B030D-6E8A-4147-A177-3AD203B41FA5}">
                      <a16:colId xmlns:a16="http://schemas.microsoft.com/office/drawing/2014/main" val="3336031672"/>
                    </a:ext>
                  </a:extLst>
                </a:gridCol>
              </a:tblGrid>
              <a:tr h="387189">
                <a:tc>
                  <a:txBody>
                    <a:bodyPr/>
                    <a:lstStyle/>
                    <a:p>
                      <a:pPr algn="l" fontAlgn="b">
                        <a:spcBef>
                          <a:spcPts val="0"/>
                        </a:spcBef>
                        <a:spcAft>
                          <a:spcPts val="0"/>
                        </a:spcAft>
                      </a:pPr>
                      <a:endParaRPr lang="en-US" sz="1900" b="0" i="0" u="none" strike="noStrike" dirty="0">
                        <a:effectLst/>
                        <a:latin typeface="Arial" panose="020B0604020202020204" pitchFamily="34" charset="0"/>
                      </a:endParaRPr>
                    </a:p>
                  </a:txBody>
                  <a:tcPr marL="5042" marR="5042" marT="504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900" b="0" i="0" u="none" strike="noStrike" dirty="0">
                        <a:effectLst/>
                        <a:latin typeface="Arial" panose="020B0604020202020204" pitchFamily="34" charset="0"/>
                      </a:endParaRPr>
                    </a:p>
                  </a:txBody>
                  <a:tcPr marL="5042" marR="5042" marT="504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900" b="0" i="0" u="none" strike="noStrike" dirty="0">
                        <a:effectLst/>
                        <a:latin typeface="Arial" panose="020B0604020202020204" pitchFamily="34" charset="0"/>
                      </a:endParaRPr>
                    </a:p>
                  </a:txBody>
                  <a:tcPr marL="5042" marR="5042" marT="5042"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900" b="0" i="0" u="none" strike="noStrike" dirty="0">
                        <a:effectLst/>
                        <a:latin typeface="Arial" panose="020B0604020202020204" pitchFamily="34" charset="0"/>
                      </a:endParaRPr>
                    </a:p>
                  </a:txBody>
                  <a:tcPr marL="5042" marR="5042" marT="5042" marB="0" anchor="b">
                    <a:lnL>
                      <a:noFill/>
                    </a:lnL>
                    <a:lnR>
                      <a:noFill/>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33330213"/>
                  </a:ext>
                </a:extLst>
              </a:tr>
              <a:tr h="292979">
                <a:tc gridSpan="4">
                  <a:txBody>
                    <a:bodyPr/>
                    <a:lstStyle/>
                    <a:p>
                      <a:pPr algn="ctr" fontAlgn="b">
                        <a:spcBef>
                          <a:spcPts val="0"/>
                        </a:spcBef>
                        <a:spcAft>
                          <a:spcPts val="0"/>
                        </a:spcAft>
                      </a:pPr>
                      <a:r>
                        <a:rPr lang="en-US" sz="1000" b="1" i="0" u="none" strike="noStrike" dirty="0">
                          <a:solidFill>
                            <a:srgbClr val="FFFFFF"/>
                          </a:solidFill>
                          <a:effectLst/>
                          <a:highlight>
                            <a:srgbClr val="4472C4"/>
                          </a:highlight>
                          <a:latin typeface="Arial" panose="020B0604020202020204" pitchFamily="34" charset="0"/>
                        </a:rPr>
                        <a:t>FACILITY POTENTIAL</a:t>
                      </a:r>
                      <a:endParaRPr lang="en-US" sz="1900" b="0" i="0" u="none" strike="noStrike" dirty="0">
                        <a:effectLst/>
                        <a:highlight>
                          <a:srgbClr val="4472C4"/>
                        </a:highlight>
                        <a:latin typeface="Arial" panose="020B0604020202020204" pitchFamily="34" charset="0"/>
                      </a:endParaRPr>
                    </a:p>
                  </a:txBody>
                  <a:tcPr marL="95537" marR="95537" marT="47768" marB="47768">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82567261"/>
                  </a:ext>
                </a:extLst>
              </a:tr>
              <a:tr h="218408">
                <a:tc>
                  <a:txBody>
                    <a:bodyPr/>
                    <a:lstStyle/>
                    <a:p>
                      <a:pPr algn="l" fontAlgn="b">
                        <a:spcBef>
                          <a:spcPts val="0"/>
                        </a:spcBef>
                        <a:spcAft>
                          <a:spcPts val="0"/>
                        </a:spcAft>
                      </a:pPr>
                      <a:r>
                        <a:rPr lang="en-US" sz="1000" b="0" i="0" u="none" strike="noStrike" dirty="0">
                          <a:solidFill>
                            <a:srgbClr val="FFFFFF"/>
                          </a:solidFill>
                          <a:effectLst/>
                          <a:highlight>
                            <a:srgbClr val="4472C4"/>
                          </a:highlight>
                          <a:latin typeface="Arial" panose="020B0604020202020204" pitchFamily="34" charset="0"/>
                        </a:rPr>
                        <a:t>Number of Bays</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100" b="0" i="0" u="none" strike="noStrike" dirty="0">
                          <a:solidFill>
                            <a:srgbClr val="000000"/>
                          </a:solidFill>
                          <a:effectLst/>
                          <a:highlight>
                            <a:srgbClr val="FFFFFF"/>
                          </a:highlight>
                          <a:latin typeface="Calibri" panose="020F0502020204030204" pitchFamily="34" charset="0"/>
                        </a:rPr>
                        <a:t>44</a:t>
                      </a:r>
                      <a:endParaRPr lang="en-US" sz="1900" b="0" i="0" u="none" strike="noStrike" dirty="0">
                        <a:effectLs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125048007"/>
                  </a:ext>
                </a:extLst>
              </a:tr>
              <a:tr h="218408">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000" b="1" i="0" u="none" strike="noStrike" dirty="0">
                          <a:solidFill>
                            <a:srgbClr val="FFFFFF"/>
                          </a:solidFill>
                          <a:effectLst/>
                          <a:highlight>
                            <a:srgbClr val="4472C4"/>
                          </a:highlight>
                          <a:latin typeface="Arial" panose="020B0604020202020204" pitchFamily="34" charset="0"/>
                        </a:rPr>
                        <a:t>x</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797001677"/>
                  </a:ext>
                </a:extLst>
              </a:tr>
              <a:tr h="218408">
                <a:tc>
                  <a:txBody>
                    <a:bodyPr/>
                    <a:lstStyle/>
                    <a:p>
                      <a:pPr algn="l" fontAlgn="b">
                        <a:spcBef>
                          <a:spcPts val="0"/>
                        </a:spcBef>
                        <a:spcAft>
                          <a:spcPts val="0"/>
                        </a:spcAft>
                      </a:pPr>
                      <a:r>
                        <a:rPr lang="en-US" sz="1000" b="0" i="0" u="none" strike="noStrike" dirty="0">
                          <a:solidFill>
                            <a:srgbClr val="FFFFFF"/>
                          </a:solidFill>
                          <a:effectLst/>
                          <a:highlight>
                            <a:srgbClr val="4472C4"/>
                          </a:highlight>
                          <a:latin typeface="Arial" panose="020B0604020202020204" pitchFamily="34" charset="0"/>
                        </a:rPr>
                        <a:t>Number of Days</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100" b="0" i="0" u="none" strike="noStrike" dirty="0">
                          <a:solidFill>
                            <a:srgbClr val="000000"/>
                          </a:solidFill>
                          <a:effectLst/>
                          <a:highlight>
                            <a:srgbClr val="FFFFFF"/>
                          </a:highlight>
                          <a:latin typeface="Calibri" panose="020F0502020204030204" pitchFamily="34" charset="0"/>
                        </a:rPr>
                        <a:t>22</a:t>
                      </a:r>
                      <a:endParaRPr lang="en-US" sz="1900" b="0" i="0" u="none" strike="noStrike" dirty="0">
                        <a:effectLs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784808142"/>
                  </a:ext>
                </a:extLst>
              </a:tr>
              <a:tr h="218408">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000" b="1" i="0" u="none" strike="noStrike" dirty="0">
                          <a:solidFill>
                            <a:srgbClr val="FFFFFF"/>
                          </a:solidFill>
                          <a:effectLst/>
                          <a:highlight>
                            <a:srgbClr val="4472C4"/>
                          </a:highlight>
                          <a:latin typeface="Arial" panose="020B0604020202020204" pitchFamily="34" charset="0"/>
                        </a:rPr>
                        <a:t>x</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05683326"/>
                  </a:ext>
                </a:extLst>
              </a:tr>
              <a:tr h="218408">
                <a:tc>
                  <a:txBody>
                    <a:bodyPr/>
                    <a:lstStyle/>
                    <a:p>
                      <a:pPr algn="l" fontAlgn="b">
                        <a:spcBef>
                          <a:spcPts val="0"/>
                        </a:spcBef>
                        <a:spcAft>
                          <a:spcPts val="0"/>
                        </a:spcAft>
                      </a:pPr>
                      <a:r>
                        <a:rPr lang="en-US" sz="1000" b="0" i="0" u="none" strike="noStrike" dirty="0">
                          <a:solidFill>
                            <a:srgbClr val="FFFFFF"/>
                          </a:solidFill>
                          <a:effectLst/>
                          <a:highlight>
                            <a:srgbClr val="4472C4"/>
                          </a:highlight>
                          <a:latin typeface="Arial" panose="020B0604020202020204" pitchFamily="34" charset="0"/>
                        </a:rPr>
                        <a:t>Number of Hours</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100" b="0" i="0" u="none" strike="noStrike" dirty="0">
                          <a:solidFill>
                            <a:srgbClr val="000000"/>
                          </a:solidFill>
                          <a:effectLst/>
                          <a:highlight>
                            <a:srgbClr val="FFFFFF"/>
                          </a:highlight>
                          <a:latin typeface="Calibri" panose="020F0502020204030204" pitchFamily="34" charset="0"/>
                        </a:rPr>
                        <a:t>1198</a:t>
                      </a:r>
                      <a:endParaRPr lang="en-US" sz="1900" b="0" i="0" u="none" strike="noStrike" dirty="0">
                        <a:effectLs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115352279"/>
                  </a:ext>
                </a:extLst>
              </a:tr>
              <a:tr h="218408">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000" b="1" i="0" u="none" strike="noStrike" dirty="0">
                          <a:solidFill>
                            <a:srgbClr val="FFFFFF"/>
                          </a:solidFill>
                          <a:effectLst/>
                          <a:highlight>
                            <a:srgbClr val="4472C4"/>
                          </a:highlight>
                          <a:latin typeface="Arial" panose="020B0604020202020204" pitchFamily="34" charset="0"/>
                        </a:rPr>
                        <a:t>x</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74672358"/>
                  </a:ext>
                </a:extLst>
              </a:tr>
              <a:tr h="218408">
                <a:tc>
                  <a:txBody>
                    <a:bodyPr/>
                    <a:lstStyle/>
                    <a:p>
                      <a:pPr algn="l" fontAlgn="b">
                        <a:spcBef>
                          <a:spcPts val="0"/>
                        </a:spcBef>
                        <a:spcAft>
                          <a:spcPts val="0"/>
                        </a:spcAft>
                      </a:pPr>
                      <a:r>
                        <a:rPr lang="en-US" sz="1000" b="0" i="0" u="none" strike="noStrike" dirty="0">
                          <a:solidFill>
                            <a:srgbClr val="FFFFFF"/>
                          </a:solidFill>
                          <a:effectLst/>
                          <a:highlight>
                            <a:srgbClr val="4472C4"/>
                          </a:highlight>
                          <a:latin typeface="Arial" panose="020B0604020202020204" pitchFamily="34" charset="0"/>
                        </a:rPr>
                        <a:t>Effective Labor Rate</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FFFF00"/>
                          </a:highlight>
                          <a:latin typeface="Calibri" panose="020F0502020204030204" pitchFamily="34" charset="0"/>
                        </a:rPr>
                        <a:t> $            148.88 </a:t>
                      </a:r>
                      <a:endParaRPr lang="en-US" sz="1900" b="0" i="0" u="none" strike="noStrike" dirty="0">
                        <a:effectLst/>
                        <a:highlight>
                          <a:srgbClr val="FFFF00"/>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61258915"/>
                  </a:ext>
                </a:extLst>
              </a:tr>
              <a:tr h="218408">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spcBef>
                          <a:spcPts val="0"/>
                        </a:spcBef>
                        <a:spcAft>
                          <a:spcPts val="0"/>
                        </a:spcAft>
                      </a:pPr>
                      <a:r>
                        <a:rPr lang="en-US" sz="800" b="0" i="1" u="none" strike="noStrike" dirty="0">
                          <a:solidFill>
                            <a:srgbClr val="FFFFFF"/>
                          </a:solidFill>
                          <a:effectLst/>
                          <a:highlight>
                            <a:srgbClr val="4472C4"/>
                          </a:highlight>
                          <a:latin typeface="Arial" panose="020B060402020202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877904339"/>
                  </a:ext>
                </a:extLst>
              </a:tr>
              <a:tr h="218408">
                <a:tc>
                  <a:txBody>
                    <a:bodyPr/>
                    <a:lstStyle/>
                    <a:p>
                      <a:pPr algn="l" fontAlgn="b">
                        <a:spcBef>
                          <a:spcPts val="0"/>
                        </a:spcBef>
                        <a:spcAft>
                          <a:spcPts val="0"/>
                        </a:spcAft>
                      </a:pPr>
                      <a:r>
                        <a:rPr lang="en-US" sz="1000" b="0" i="0" u="none" strike="noStrike" dirty="0">
                          <a:solidFill>
                            <a:srgbClr val="FFFFFF"/>
                          </a:solidFill>
                          <a:effectLst/>
                          <a:highlight>
                            <a:srgbClr val="4472C4"/>
                          </a:highlight>
                          <a:latin typeface="Arial" panose="020B0604020202020204" pitchFamily="34" charset="0"/>
                        </a:rPr>
                        <a:t>FACILITY POTENTIAL</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FFFF00"/>
                          </a:highlight>
                          <a:latin typeface="Calibri" panose="020F0502020204030204" pitchFamily="34" charset="0"/>
                        </a:rPr>
                        <a:t> $  172,648,838 </a:t>
                      </a:r>
                      <a:endParaRPr lang="en-US" sz="1900" b="0" i="0" u="none" strike="noStrike" dirty="0">
                        <a:effectLst/>
                        <a:highlight>
                          <a:srgbClr val="FFFF00"/>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583514372"/>
                  </a:ext>
                </a:extLst>
              </a:tr>
              <a:tr h="218408">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4013395457"/>
                  </a:ext>
                </a:extLst>
              </a:tr>
              <a:tr h="387189">
                <a:tc>
                  <a:txBody>
                    <a:bodyPr/>
                    <a:lstStyle/>
                    <a:p>
                      <a:pPr algn="l" fontAlgn="b">
                        <a:spcBef>
                          <a:spcPts val="0"/>
                        </a:spcBef>
                        <a:spcAft>
                          <a:spcPts val="0"/>
                        </a:spcAft>
                      </a:pPr>
                      <a:endParaRPr lang="en-US" sz="1900" b="0" i="0" u="none" strike="noStrike" dirty="0">
                        <a:effectLst/>
                        <a:latin typeface="Arial" panose="020B0604020202020204" pitchFamily="34" charset="0"/>
                      </a:endParaRPr>
                    </a:p>
                  </a:txBody>
                  <a:tcPr marL="5042" marR="5042" marT="504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900" b="0" i="0" u="none" strike="noStrike" dirty="0">
                        <a:effectLst/>
                        <a:latin typeface="Arial" panose="020B0604020202020204" pitchFamily="34" charset="0"/>
                      </a:endParaRPr>
                    </a:p>
                  </a:txBody>
                  <a:tcPr marL="5042" marR="5042" marT="504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900" b="0" i="0" u="none" strike="noStrike" dirty="0">
                        <a:effectLst/>
                        <a:latin typeface="Arial" panose="020B0604020202020204" pitchFamily="34" charset="0"/>
                      </a:endParaRPr>
                    </a:p>
                  </a:txBody>
                  <a:tcPr marL="5042" marR="5042" marT="504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900" b="0" i="0" u="none" strike="noStrike" dirty="0">
                        <a:effectLst/>
                        <a:latin typeface="Arial" panose="020B0604020202020204" pitchFamily="34" charset="0"/>
                      </a:endParaRPr>
                    </a:p>
                  </a:txBody>
                  <a:tcPr marL="5042" marR="5042" marT="504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2270576"/>
                  </a:ext>
                </a:extLst>
              </a:tr>
              <a:tr h="292979">
                <a:tc gridSpan="4">
                  <a:txBody>
                    <a:bodyPr/>
                    <a:lstStyle/>
                    <a:p>
                      <a:pPr algn="ctr" fontAlgn="b">
                        <a:spcBef>
                          <a:spcPts val="0"/>
                        </a:spcBef>
                        <a:spcAft>
                          <a:spcPts val="0"/>
                        </a:spcAft>
                      </a:pPr>
                      <a:r>
                        <a:rPr lang="en-US" sz="1000" b="1" i="0" u="none" strike="noStrike" dirty="0">
                          <a:solidFill>
                            <a:srgbClr val="FFFFFF"/>
                          </a:solidFill>
                          <a:effectLst/>
                          <a:highlight>
                            <a:srgbClr val="4472C4"/>
                          </a:highlight>
                          <a:latin typeface="Arial" panose="020B0604020202020204" pitchFamily="34" charset="0"/>
                        </a:rPr>
                        <a:t>FACILITY UTILIZATION</a:t>
                      </a:r>
                      <a:endParaRPr lang="en-US" sz="1900" b="0" i="0" u="none" strike="noStrike" dirty="0">
                        <a:effectLst/>
                        <a:highlight>
                          <a:srgbClr val="4472C4"/>
                        </a:highlight>
                        <a:latin typeface="Arial" panose="020B0604020202020204" pitchFamily="34" charset="0"/>
                      </a:endParaRPr>
                    </a:p>
                  </a:txBody>
                  <a:tcPr marL="95537" marR="95537" marT="47768" marB="47768">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4072290"/>
                  </a:ext>
                </a:extLst>
              </a:tr>
              <a:tr h="218408">
                <a:tc>
                  <a:txBody>
                    <a:bodyPr/>
                    <a:lstStyle/>
                    <a:p>
                      <a:pPr algn="l" fontAlgn="b">
                        <a:spcBef>
                          <a:spcPts val="0"/>
                        </a:spcBef>
                        <a:spcAft>
                          <a:spcPts val="0"/>
                        </a:spcAft>
                      </a:pPr>
                      <a:r>
                        <a:rPr lang="en-US" sz="1000" b="0" i="0" u="none" strike="noStrike" dirty="0">
                          <a:solidFill>
                            <a:srgbClr val="FFFFFF"/>
                          </a:solidFill>
                          <a:effectLst/>
                          <a:highlight>
                            <a:srgbClr val="4472C4"/>
                          </a:highlight>
                          <a:latin typeface="Arial" panose="020B0604020202020204" pitchFamily="34" charset="0"/>
                        </a:rPr>
                        <a:t>Total Labor Sales</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FFFF00"/>
                          </a:highlight>
                          <a:latin typeface="Calibri" panose="020F0502020204030204" pitchFamily="34" charset="0"/>
                        </a:rPr>
                        <a:t> $      1,079,667 </a:t>
                      </a:r>
                      <a:endParaRPr lang="en-US" sz="1900" b="0" i="0" u="none" strike="noStrike" dirty="0">
                        <a:effectLst/>
                        <a:highlight>
                          <a:srgbClr val="FFFF00"/>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763110386"/>
                  </a:ext>
                </a:extLst>
              </a:tr>
              <a:tr h="234330">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300" b="0" i="0" u="none" strike="noStrike" dirty="0">
                          <a:solidFill>
                            <a:srgbClr val="FFFFFF"/>
                          </a:solidFill>
                          <a:effectLst/>
                          <a:highlight>
                            <a:srgbClr val="4472C4"/>
                          </a:highlight>
                          <a:latin typeface="Arial" panose="020B0604020202020204" pitchFamily="34" charset="0"/>
                        </a:rPr>
                        <a:t>÷</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10725811"/>
                  </a:ext>
                </a:extLst>
              </a:tr>
              <a:tr h="218408">
                <a:tc>
                  <a:txBody>
                    <a:bodyPr/>
                    <a:lstStyle/>
                    <a:p>
                      <a:pPr algn="l" fontAlgn="b">
                        <a:spcBef>
                          <a:spcPts val="0"/>
                        </a:spcBef>
                        <a:spcAft>
                          <a:spcPts val="0"/>
                        </a:spcAft>
                      </a:pPr>
                      <a:r>
                        <a:rPr lang="en-US" sz="1000" b="0" i="0" u="none" strike="noStrike" dirty="0">
                          <a:solidFill>
                            <a:srgbClr val="FFFFFF"/>
                          </a:solidFill>
                          <a:effectLst/>
                          <a:highlight>
                            <a:srgbClr val="4472C4"/>
                          </a:highlight>
                          <a:latin typeface="Arial" panose="020B0604020202020204" pitchFamily="34" charset="0"/>
                        </a:rPr>
                        <a:t>Facility Potential</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FFFF00"/>
                          </a:highlight>
                          <a:latin typeface="Calibri" panose="020F0502020204030204" pitchFamily="34" charset="0"/>
                        </a:rPr>
                        <a:t> $  172,648,838 </a:t>
                      </a:r>
                      <a:endParaRPr lang="en-US" sz="1900" b="0" i="0" u="none" strike="noStrike" dirty="0">
                        <a:effectLst/>
                        <a:highlight>
                          <a:srgbClr val="FFFF00"/>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58381677"/>
                  </a:ext>
                </a:extLst>
              </a:tr>
              <a:tr h="218408">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spcBef>
                          <a:spcPts val="0"/>
                        </a:spcBef>
                        <a:spcAft>
                          <a:spcPts val="0"/>
                        </a:spcAft>
                      </a:pPr>
                      <a:r>
                        <a:rPr lang="en-US" sz="800" b="0" i="1" u="none" strike="noStrike" dirty="0">
                          <a:solidFill>
                            <a:srgbClr val="FFFFFF"/>
                          </a:solidFill>
                          <a:effectLst/>
                          <a:highlight>
                            <a:srgbClr val="4472C4"/>
                          </a:highlight>
                          <a:latin typeface="Arial" panose="020B0604020202020204" pitchFamily="34" charset="0"/>
                        </a:rPr>
                        <a:t>equals</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520510567"/>
                  </a:ext>
                </a:extLst>
              </a:tr>
              <a:tr h="218408">
                <a:tc>
                  <a:txBody>
                    <a:bodyPr/>
                    <a:lstStyle/>
                    <a:p>
                      <a:pPr algn="l" fontAlgn="b">
                        <a:spcBef>
                          <a:spcPts val="0"/>
                        </a:spcBef>
                        <a:spcAft>
                          <a:spcPts val="0"/>
                        </a:spcAft>
                      </a:pPr>
                      <a:r>
                        <a:rPr lang="en-US" sz="1000" b="0" i="0" u="none" strike="noStrike" dirty="0">
                          <a:solidFill>
                            <a:srgbClr val="FFFFFF"/>
                          </a:solidFill>
                          <a:effectLst/>
                          <a:highlight>
                            <a:srgbClr val="4472C4"/>
                          </a:highlight>
                          <a:latin typeface="Arial" panose="020B0604020202020204" pitchFamily="34" charset="0"/>
                        </a:rPr>
                        <a:t>FACILITY UTILIZATION</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100" b="0" i="0" u="none" strike="noStrike" dirty="0">
                          <a:solidFill>
                            <a:srgbClr val="000000"/>
                          </a:solidFill>
                          <a:effectLst/>
                          <a:highlight>
                            <a:srgbClr val="FFFF00"/>
                          </a:highlight>
                          <a:latin typeface="Calibri" panose="020F0502020204030204" pitchFamily="34" charset="0"/>
                        </a:rPr>
                        <a:t>0.63%</a:t>
                      </a:r>
                      <a:endParaRPr lang="en-US" sz="1900" b="0" i="0" u="none" strike="noStrike" dirty="0">
                        <a:effectLst/>
                        <a:highlight>
                          <a:srgbClr val="FFFF00"/>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449612943"/>
                  </a:ext>
                </a:extLst>
              </a:tr>
              <a:tr h="218408">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a:noFill/>
                    </a:lnT>
                    <a:lnB>
                      <a:noFill/>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48245543"/>
                  </a:ext>
                </a:extLst>
              </a:tr>
              <a:tr h="218408">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100" b="0" i="0" u="none" strike="noStrike" dirty="0">
                          <a:solidFill>
                            <a:srgbClr val="000000"/>
                          </a:solidFill>
                          <a:effectLst/>
                          <a:highlight>
                            <a:srgbClr val="4472C4"/>
                          </a:highlight>
                          <a:latin typeface="Calibri" panose="020F0502020204030204" pitchFamily="34" charset="0"/>
                        </a:rPr>
                        <a:t> </a:t>
                      </a:r>
                      <a:endParaRPr lang="en-US" sz="1900" b="0" i="0" u="none" strike="noStrike" dirty="0">
                        <a:effectLst/>
                        <a:highlight>
                          <a:srgbClr val="4472C4"/>
                        </a:highlight>
                        <a:latin typeface="Arial" panose="020B0604020202020204" pitchFamily="34" charset="0"/>
                      </a:endParaRPr>
                    </a:p>
                  </a:txBody>
                  <a:tcPr marL="5042" marR="5042" marT="504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325848338"/>
                  </a:ext>
                </a:extLst>
              </a:tr>
            </a:tbl>
          </a:graphicData>
        </a:graphic>
      </p:graphicFrame>
      <p:sp>
        <p:nvSpPr>
          <p:cNvPr id="8" name="Oval 7">
            <a:extLst>
              <a:ext uri="{FF2B5EF4-FFF2-40B4-BE49-F238E27FC236}">
                <a16:creationId xmlns:a16="http://schemas.microsoft.com/office/drawing/2014/main" id="{EA5D9EA9-A541-6995-1DC0-684E9594EB4D}"/>
              </a:ext>
            </a:extLst>
          </p:cNvPr>
          <p:cNvSpPr/>
          <p:nvPr/>
        </p:nvSpPr>
        <p:spPr>
          <a:xfrm>
            <a:off x="457200" y="242455"/>
            <a:ext cx="4141678" cy="110179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dirty="0"/>
              <a:t>Facility</a:t>
            </a:r>
          </a:p>
        </p:txBody>
      </p:sp>
    </p:spTree>
    <p:extLst>
      <p:ext uri="{BB962C8B-B14F-4D97-AF65-F5344CB8AC3E}">
        <p14:creationId xmlns:p14="http://schemas.microsoft.com/office/powerpoint/2010/main" val="179583259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Tm="8477">
        <p159:morph option="byObject"/>
      </p:transition>
    </mc:Choice>
    <mc:Fallback>
      <p:transition spd="slow" advTm="8477">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 name="Picture 29" descr="Light bulb on yellow background with sketched light beams and cord">
            <a:extLst>
              <a:ext uri="{FF2B5EF4-FFF2-40B4-BE49-F238E27FC236}">
                <a16:creationId xmlns:a16="http://schemas.microsoft.com/office/drawing/2014/main" id="{F5A939B6-1BAD-CC35-19A9-C658B549146E}"/>
              </a:ext>
            </a:extLst>
          </p:cNvPr>
          <p:cNvPicPr>
            <a:picLocks noChangeAspect="1"/>
          </p:cNvPicPr>
          <p:nvPr/>
        </p:nvPicPr>
        <p:blipFill rotWithShape="1">
          <a:blip r:embed="rId2"/>
          <a:srcRect l="28957"/>
          <a:stretch/>
        </p:blipFill>
        <p:spPr>
          <a:xfrm>
            <a:off x="4269854" y="0"/>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8" name="Content Placeholder 2">
            <a:extLst>
              <a:ext uri="{FF2B5EF4-FFF2-40B4-BE49-F238E27FC236}">
                <a16:creationId xmlns:a16="http://schemas.microsoft.com/office/drawing/2014/main" id="{411FFD08-4ECC-263F-B2EF-338AA94A6993}"/>
              </a:ext>
            </a:extLst>
          </p:cNvPr>
          <p:cNvSpPr>
            <a:spLocks noGrp="1"/>
          </p:cNvSpPr>
          <p:nvPr>
            <p:ph idx="1"/>
          </p:nvPr>
        </p:nvSpPr>
        <p:spPr>
          <a:xfrm>
            <a:off x="677334" y="2160589"/>
            <a:ext cx="3851122" cy="4528682"/>
          </a:xfrm>
        </p:spPr>
        <p:txBody>
          <a:bodyPr>
            <a:normAutofit/>
          </a:bodyPr>
          <a:lstStyle/>
          <a:p>
            <a:pPr>
              <a:lnSpc>
                <a:spcPct val="90000"/>
              </a:lnSpc>
            </a:pPr>
            <a:r>
              <a:rPr lang="en-US" sz="1500" dirty="0"/>
              <a:t>Our current practices to stay ahead of the curve is having solutions to keep operations running lean and efficient and boost productivity. </a:t>
            </a:r>
          </a:p>
          <a:p>
            <a:pPr>
              <a:lnSpc>
                <a:spcPct val="90000"/>
              </a:lnSpc>
            </a:pPr>
            <a:r>
              <a:rPr lang="en-US" sz="1500" dirty="0"/>
              <a:t>We have a very well run and profitable service/parts department and we achieve and elevate our people to benefit and profit with the emerging technology, training and forward thinking.</a:t>
            </a:r>
          </a:p>
          <a:p>
            <a:pPr>
              <a:lnSpc>
                <a:spcPct val="90000"/>
              </a:lnSpc>
            </a:pPr>
            <a:r>
              <a:rPr lang="en-US" sz="1500" dirty="0"/>
              <a:t>Our goal </a:t>
            </a:r>
          </a:p>
          <a:p>
            <a:pPr>
              <a:lnSpc>
                <a:spcPct val="90000"/>
              </a:lnSpc>
            </a:pPr>
            <a:r>
              <a:rPr lang="en-US" sz="1500" dirty="0"/>
              <a:t>We budget monthly to market to our customer base and other makes and models thru digital and direct mail and competitive pricing thru our quick lane</a:t>
            </a:r>
          </a:p>
          <a:p>
            <a:pPr>
              <a:lnSpc>
                <a:spcPct val="90000"/>
              </a:lnSpc>
            </a:pPr>
            <a:r>
              <a:rPr lang="en-US" sz="1500" dirty="0"/>
              <a:t>Work with Ford direct and consumer marketing for digital direct mail</a:t>
            </a:r>
          </a:p>
          <a:p>
            <a:pPr>
              <a:lnSpc>
                <a:spcPct val="90000"/>
              </a:lnSpc>
            </a:pPr>
            <a:endParaRPr lang="en-US" sz="1500" dirty="0"/>
          </a:p>
          <a:p>
            <a:pPr marL="0" indent="0">
              <a:lnSpc>
                <a:spcPct val="90000"/>
              </a:lnSpc>
              <a:buNone/>
            </a:pPr>
            <a:endParaRPr lang="en-US" sz="1500" dirty="0"/>
          </a:p>
        </p:txBody>
      </p:sp>
      <p:sp>
        <p:nvSpPr>
          <p:cNvPr id="4" name="Oval 3">
            <a:extLst>
              <a:ext uri="{FF2B5EF4-FFF2-40B4-BE49-F238E27FC236}">
                <a16:creationId xmlns:a16="http://schemas.microsoft.com/office/drawing/2014/main" id="{50D11D79-184E-CECF-5C9E-D7ED6A5E7908}"/>
              </a:ext>
            </a:extLst>
          </p:cNvPr>
          <p:cNvSpPr/>
          <p:nvPr/>
        </p:nvSpPr>
        <p:spPr>
          <a:xfrm>
            <a:off x="464126" y="260927"/>
            <a:ext cx="4336589" cy="12565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dirty="0"/>
              <a:t>Marketing</a:t>
            </a:r>
          </a:p>
        </p:txBody>
      </p:sp>
    </p:spTree>
    <p:extLst>
      <p:ext uri="{BB962C8B-B14F-4D97-AF65-F5344CB8AC3E}">
        <p14:creationId xmlns:p14="http://schemas.microsoft.com/office/powerpoint/2010/main" val="2856036485"/>
      </p:ext>
    </p:extLst>
  </p:cSld>
  <p:clrMapOvr>
    <a:masterClrMapping/>
  </p:clrMapOvr>
  <mc:AlternateContent xmlns:mc="http://schemas.openxmlformats.org/markup-compatibility/2006">
    <mc:Choice xmlns:p14="http://schemas.microsoft.com/office/powerpoint/2010/main" Requires="p14">
      <p:transition spd="slow" p14:dur="2000" advTm="9606"/>
    </mc:Choice>
    <mc:Fallback>
      <p:transition spd="slow" advTm="9606"/>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2">
            <a:extLst>
              <a:ext uri="{FF2B5EF4-FFF2-40B4-BE49-F238E27FC236}">
                <a16:creationId xmlns:a16="http://schemas.microsoft.com/office/drawing/2014/main" id="{E6C293EE-29F7-55AC-E7A5-E11769E8B649}"/>
              </a:ext>
            </a:extLst>
          </p:cNvPr>
          <p:cNvGraphicFramePr>
            <a:graphicFrameLocks noGrp="1"/>
          </p:cNvGraphicFramePr>
          <p:nvPr>
            <p:ph idx="1"/>
            <p:extLst>
              <p:ext uri="{D42A27DB-BD31-4B8C-83A1-F6EECF244321}">
                <p14:modId xmlns:p14="http://schemas.microsoft.com/office/powerpoint/2010/main" val="4021687364"/>
              </p:ext>
            </p:extLst>
          </p:nvPr>
        </p:nvGraphicFramePr>
        <p:xfrm>
          <a:off x="677863" y="2160588"/>
          <a:ext cx="8596312" cy="3881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Oval 3">
            <a:extLst>
              <a:ext uri="{FF2B5EF4-FFF2-40B4-BE49-F238E27FC236}">
                <a16:creationId xmlns:a16="http://schemas.microsoft.com/office/drawing/2014/main" id="{C7753AC1-CB6A-7B90-5B00-34F31AE32AF9}"/>
              </a:ext>
            </a:extLst>
          </p:cNvPr>
          <p:cNvSpPr/>
          <p:nvPr/>
        </p:nvSpPr>
        <p:spPr>
          <a:xfrm>
            <a:off x="519545" y="251331"/>
            <a:ext cx="4412673" cy="12565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dirty="0"/>
              <a:t>Objectives</a:t>
            </a:r>
          </a:p>
        </p:txBody>
      </p:sp>
    </p:spTree>
    <p:extLst>
      <p:ext uri="{BB962C8B-B14F-4D97-AF65-F5344CB8AC3E}">
        <p14:creationId xmlns:p14="http://schemas.microsoft.com/office/powerpoint/2010/main" val="547627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061B41-C84C-CA56-C204-7514ACDF8482}"/>
              </a:ext>
            </a:extLst>
          </p:cNvPr>
          <p:cNvSpPr>
            <a:spLocks noGrp="1"/>
          </p:cNvSpPr>
          <p:nvPr>
            <p:ph idx="1"/>
          </p:nvPr>
        </p:nvSpPr>
        <p:spPr/>
        <p:txBody>
          <a:bodyPr/>
          <a:lstStyle/>
          <a:p>
            <a:pPr marL="0" indent="0">
              <a:buNone/>
            </a:pPr>
            <a:endParaRPr lang="en-US" dirty="0"/>
          </a:p>
          <a:p>
            <a:r>
              <a:rPr lang="en-US" dirty="0"/>
              <a:t>We have an old </a:t>
            </a:r>
            <a:r>
              <a:rPr lang="en-US" dirty="0" err="1"/>
              <a:t>dealershnip</a:t>
            </a:r>
            <a:r>
              <a:rPr lang="en-US" dirty="0"/>
              <a:t> facility lay out. For our market we need to keep up in terms of remodel of our facility, or a facelift to keep up with the market.</a:t>
            </a:r>
          </a:p>
          <a:p>
            <a:r>
              <a:rPr lang="en-US" dirty="0"/>
              <a:t>Its always a challenge for new hire technicians, especially higher levels, transmission and advance repair techs, etc. </a:t>
            </a:r>
          </a:p>
          <a:p>
            <a:r>
              <a:rPr lang="en-US" dirty="0"/>
              <a:t>Working thru a warranty increase as we speak.</a:t>
            </a:r>
          </a:p>
          <a:p>
            <a:r>
              <a:rPr lang="en-US" dirty="0"/>
              <a:t>A ton of quick lubes, jiffy lubes creating low competitive pricing in our town. </a:t>
            </a:r>
          </a:p>
          <a:p>
            <a:r>
              <a:rPr lang="en-US" dirty="0"/>
              <a:t>Land locked we are at </a:t>
            </a:r>
            <a:r>
              <a:rPr lang="en-US" dirty="0" err="1"/>
              <a:t>capacityin</a:t>
            </a:r>
            <a:r>
              <a:rPr lang="en-US" dirty="0"/>
              <a:t> space, everywhere in all departments.</a:t>
            </a:r>
          </a:p>
          <a:p>
            <a:endParaRPr lang="en-US" dirty="0"/>
          </a:p>
        </p:txBody>
      </p:sp>
      <p:sp>
        <p:nvSpPr>
          <p:cNvPr id="4" name="Oval 3">
            <a:extLst>
              <a:ext uri="{FF2B5EF4-FFF2-40B4-BE49-F238E27FC236}">
                <a16:creationId xmlns:a16="http://schemas.microsoft.com/office/drawing/2014/main" id="{1E7A36A9-81DA-B970-E3CA-E795B141B4E0}"/>
              </a:ext>
            </a:extLst>
          </p:cNvPr>
          <p:cNvSpPr/>
          <p:nvPr/>
        </p:nvSpPr>
        <p:spPr>
          <a:xfrm>
            <a:off x="353292" y="285367"/>
            <a:ext cx="4274127" cy="125650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400" dirty="0"/>
              <a:t>Threats</a:t>
            </a:r>
          </a:p>
        </p:txBody>
      </p:sp>
    </p:spTree>
    <p:extLst>
      <p:ext uri="{BB962C8B-B14F-4D97-AF65-F5344CB8AC3E}">
        <p14:creationId xmlns:p14="http://schemas.microsoft.com/office/powerpoint/2010/main" val="3655790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35F2ABF-8436-014D-979A-59C3589FE9CB}"/>
              </a:ext>
            </a:extLst>
          </p:cNvPr>
          <p:cNvSpPr>
            <a:spLocks noGrp="1"/>
          </p:cNvSpPr>
          <p:nvPr>
            <p:ph type="title"/>
          </p:nvPr>
        </p:nvSpPr>
        <p:spPr>
          <a:xfrm>
            <a:off x="463117" y="360218"/>
            <a:ext cx="4406755" cy="13208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r>
              <a:rPr lang="en-US" sz="4400" dirty="0"/>
              <a:t>Weaknesses</a:t>
            </a:r>
          </a:p>
        </p:txBody>
      </p:sp>
      <p:sp>
        <p:nvSpPr>
          <p:cNvPr id="3" name="Content Placeholder 2">
            <a:extLst>
              <a:ext uri="{FF2B5EF4-FFF2-40B4-BE49-F238E27FC236}">
                <a16:creationId xmlns:a16="http://schemas.microsoft.com/office/drawing/2014/main" id="{014C111C-2F9E-41C7-3EFC-20C1FDDCD714}"/>
              </a:ext>
            </a:extLst>
          </p:cNvPr>
          <p:cNvSpPr>
            <a:spLocks noGrp="1"/>
          </p:cNvSpPr>
          <p:nvPr>
            <p:ph idx="1"/>
          </p:nvPr>
        </p:nvSpPr>
        <p:spPr/>
        <p:txBody>
          <a:bodyPr/>
          <a:lstStyle/>
          <a:p>
            <a:r>
              <a:rPr lang="en-US" dirty="0"/>
              <a:t>We need a service display board in our service drive.</a:t>
            </a:r>
          </a:p>
          <a:p>
            <a:r>
              <a:rPr lang="en-US" dirty="0"/>
              <a:t>Our used car reconditioning dept is at 7-8 days to front line and it needs to be 3 days.</a:t>
            </a:r>
          </a:p>
          <a:p>
            <a:r>
              <a:rPr lang="en-US" dirty="0"/>
              <a:t>Need more training in parts, lost sales.</a:t>
            </a:r>
          </a:p>
          <a:p>
            <a:r>
              <a:rPr lang="en-US" dirty="0"/>
              <a:t>Need training for the service advisors.</a:t>
            </a:r>
          </a:p>
          <a:p>
            <a:r>
              <a:rPr lang="en-US" dirty="0"/>
              <a:t>The service department is closed Saturdays and only quick lane is open.</a:t>
            </a:r>
          </a:p>
          <a:p>
            <a:r>
              <a:rPr lang="en-US" dirty="0"/>
              <a:t>Need more work for mobile service.</a:t>
            </a:r>
          </a:p>
          <a:p>
            <a:r>
              <a:rPr lang="en-US" dirty="0"/>
              <a:t>We need better skilled technicians for all makes and models to work on.</a:t>
            </a:r>
          </a:p>
          <a:p>
            <a:endParaRPr lang="en-US" dirty="0"/>
          </a:p>
        </p:txBody>
      </p:sp>
    </p:spTree>
    <p:extLst>
      <p:ext uri="{BB962C8B-B14F-4D97-AF65-F5344CB8AC3E}">
        <p14:creationId xmlns:p14="http://schemas.microsoft.com/office/powerpoint/2010/main" val="31518844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
  <TotalTime>3123</TotalTime>
  <Words>2501</Words>
  <Application>Microsoft Office PowerPoint</Application>
  <PresentationFormat>Widescreen</PresentationFormat>
  <Paragraphs>669</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Times New Roman</vt:lpstr>
      <vt:lpstr>Trebuchet MS</vt:lpstr>
      <vt:lpstr>Wingdings 3</vt:lpstr>
      <vt:lpstr>Facet</vt:lpstr>
      <vt:lpstr>Tamiami Ford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Weaknesses</vt:lpstr>
      <vt:lpstr>  Strengths</vt:lpstr>
      <vt:lpstr>  Opportunities</vt:lpstr>
      <vt:lpstr>PowerPoint Presentation</vt:lpstr>
      <vt:lpstr>PowerPoint Presentation</vt:lpstr>
      <vt:lpstr>  Strategies</vt:lpstr>
      <vt:lpstr>PowerPoint Presentation</vt:lpstr>
      <vt:lpstr>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Tamiami Ford</dc:title>
  <dc:creator>Michael Rothermel</dc:creator>
  <cp:lastModifiedBy>Michael Rothermel</cp:lastModifiedBy>
  <cp:revision>1</cp:revision>
  <dcterms:created xsi:type="dcterms:W3CDTF">2024-03-19T22:27:34Z</dcterms:created>
  <dcterms:modified xsi:type="dcterms:W3CDTF">2024-03-22T02:30:43Z</dcterms:modified>
</cp:coreProperties>
</file>