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9" r:id="rId3"/>
    <p:sldId id="270" r:id="rId4"/>
    <p:sldId id="271" r:id="rId5"/>
    <p:sldId id="272" r:id="rId6"/>
    <p:sldId id="273" r:id="rId7"/>
    <p:sldId id="258" r:id="rId8"/>
    <p:sldId id="257" r:id="rId9"/>
    <p:sldId id="262" r:id="rId10"/>
    <p:sldId id="263" r:id="rId11"/>
    <p:sldId id="264" r:id="rId12"/>
    <p:sldId id="265" r:id="rId13"/>
    <p:sldId id="266" r:id="rId14"/>
    <p:sldId id="267" r:id="rId15"/>
    <p:sldId id="268" r:id="rId16"/>
    <p:sldId id="269" r:id="rId1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82" d="100"/>
          <a:sy n="82" d="100"/>
        </p:scale>
        <p:origin x="720"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5/11/2024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5/11/2024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5/11/2024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5/11/2024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5/11/2024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5/11/2024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dirty="0"/>
              <a:t>5/11/2024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5/11/2024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5/11/2024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5/11/2024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dirty="0"/>
              <a:t>5/11/2024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5/11/2024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5/11/2024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5/11/2024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dirty="0"/>
              <a:t>5/11/2024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5/11/2024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5/11/2024</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5" r:id="rId4"/>
    <p:sldLayoutId id="2147483653" r:id="rId5"/>
    <p:sldLayoutId id="2147483654" r:id="rId6"/>
    <p:sldLayoutId id="2147483655" r:id="rId7"/>
    <p:sldLayoutId id="2147483666" r:id="rId8"/>
    <p:sldLayoutId id="2147483657" r:id="rId9"/>
    <p:sldLayoutId id="2147483660" r:id="rId10"/>
    <p:sldLayoutId id="2147483661" r:id="rId11"/>
    <p:sldLayoutId id="2147483662" r:id="rId12"/>
    <p:sldLayoutId id="2147483663" r:id="rId13"/>
    <p:sldLayoutId id="2147483664" r:id="rId14"/>
    <p:sldLayoutId id="2147483667" r:id="rId15"/>
    <p:sldLayoutId id="2147483659"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A9F39-3A40-DAF5-FB29-F9EF6B43BC8E}"/>
              </a:ext>
            </a:extLst>
          </p:cNvPr>
          <p:cNvSpPr>
            <a:spLocks noGrp="1"/>
          </p:cNvSpPr>
          <p:nvPr>
            <p:ph type="ctrTitle"/>
          </p:nvPr>
        </p:nvSpPr>
        <p:spPr/>
        <p:txBody>
          <a:bodyPr/>
          <a:lstStyle/>
          <a:p>
            <a:r>
              <a:rPr lang="en-US" dirty="0">
                <a:solidFill>
                  <a:schemeClr val="bg1"/>
                </a:solidFill>
              </a:rPr>
              <a:t>NADA </a:t>
            </a:r>
            <a:r>
              <a:rPr lang="en-US" dirty="0" err="1">
                <a:solidFill>
                  <a:schemeClr val="bg1"/>
                </a:solidFill>
              </a:rPr>
              <a:t>Servdainice</a:t>
            </a:r>
            <a:r>
              <a:rPr lang="en-US" dirty="0">
                <a:solidFill>
                  <a:schemeClr val="bg1"/>
                </a:solidFill>
              </a:rPr>
              <a:t> Homework </a:t>
            </a:r>
          </a:p>
        </p:txBody>
      </p:sp>
      <p:sp>
        <p:nvSpPr>
          <p:cNvPr id="3" name="Subtitle 2">
            <a:extLst>
              <a:ext uri="{FF2B5EF4-FFF2-40B4-BE49-F238E27FC236}">
                <a16:creationId xmlns:a16="http://schemas.microsoft.com/office/drawing/2014/main" id="{3D24D94E-9ADE-FBA4-4E04-F5102B2316CA}"/>
              </a:ext>
            </a:extLst>
          </p:cNvPr>
          <p:cNvSpPr>
            <a:spLocks noGrp="1"/>
          </p:cNvSpPr>
          <p:nvPr>
            <p:ph type="subTitle" idx="1"/>
          </p:nvPr>
        </p:nvSpPr>
        <p:spPr/>
        <p:txBody>
          <a:bodyPr>
            <a:normAutofit fontScale="62500" lnSpcReduction="20000"/>
          </a:bodyPr>
          <a:lstStyle/>
          <a:p>
            <a:pPr algn="ctr"/>
            <a:r>
              <a:rPr lang="en-US" sz="3200" dirty="0"/>
              <a:t>Dain Whyte N436</a:t>
            </a:r>
          </a:p>
          <a:p>
            <a:pPr algn="ctr"/>
            <a:r>
              <a:rPr lang="en-US" sz="3200" dirty="0"/>
              <a:t>FRED HAAS NISSAN</a:t>
            </a:r>
          </a:p>
          <a:p>
            <a:pPr algn="ctr"/>
            <a:r>
              <a:rPr lang="en-US" sz="3200" dirty="0"/>
              <a:t>FEBRUARY 2024</a:t>
            </a:r>
          </a:p>
        </p:txBody>
      </p:sp>
    </p:spTree>
    <p:extLst>
      <p:ext uri="{BB962C8B-B14F-4D97-AF65-F5344CB8AC3E}">
        <p14:creationId xmlns:p14="http://schemas.microsoft.com/office/powerpoint/2010/main" val="4070740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Opportunities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Opportunities</a:t>
            </a:r>
          </a:p>
          <a:p>
            <a:r>
              <a:rPr lang="en-US" dirty="0"/>
              <a:t>1. More Advertising</a:t>
            </a:r>
          </a:p>
          <a:p>
            <a:r>
              <a:rPr lang="en-US" dirty="0"/>
              <a:t>2. Longer hours</a:t>
            </a:r>
          </a:p>
        </p:txBody>
      </p:sp>
    </p:spTree>
    <p:extLst>
      <p:ext uri="{BB962C8B-B14F-4D97-AF65-F5344CB8AC3E}">
        <p14:creationId xmlns:p14="http://schemas.microsoft.com/office/powerpoint/2010/main" val="39128695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Threats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Threats</a:t>
            </a:r>
          </a:p>
          <a:p>
            <a:r>
              <a:rPr lang="en-US" dirty="0"/>
              <a:t>1.  The ability to obtain experience technicians is getting harder</a:t>
            </a:r>
          </a:p>
          <a:p>
            <a:r>
              <a:rPr lang="en-US" dirty="0"/>
              <a:t>2. Independent shops around us</a:t>
            </a:r>
          </a:p>
        </p:txBody>
      </p:sp>
    </p:spTree>
    <p:extLst>
      <p:ext uri="{BB962C8B-B14F-4D97-AF65-F5344CB8AC3E}">
        <p14:creationId xmlns:p14="http://schemas.microsoft.com/office/powerpoint/2010/main" val="6276649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Objectives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Objectives</a:t>
            </a:r>
          </a:p>
          <a:p>
            <a:r>
              <a:rPr lang="en-US" dirty="0"/>
              <a:t>Increase the Tech Proficiency from 58.37% to 80% by the end of 12/31/2024</a:t>
            </a:r>
          </a:p>
          <a:p>
            <a:endParaRPr lang="en-US" dirty="0"/>
          </a:p>
          <a:p>
            <a:endParaRPr lang="en-US" dirty="0"/>
          </a:p>
          <a:p>
            <a:endParaRPr lang="en-US" dirty="0"/>
          </a:p>
        </p:txBody>
      </p:sp>
    </p:spTree>
    <p:extLst>
      <p:ext uri="{BB962C8B-B14F-4D97-AF65-F5344CB8AC3E}">
        <p14:creationId xmlns:p14="http://schemas.microsoft.com/office/powerpoint/2010/main" val="39852722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Analysis-Strategies</a:t>
            </a:r>
            <a:br>
              <a:rPr lang="en-US" dirty="0">
                <a:solidFill>
                  <a:schemeClr val="tx1"/>
                </a:solidFill>
              </a:rPr>
            </a:br>
            <a:endParaRPr lang="en-US" dirty="0">
              <a:solidFill>
                <a:schemeClr val="tx1"/>
              </a:solidFill>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Strategies</a:t>
            </a:r>
          </a:p>
          <a:p>
            <a:r>
              <a:rPr lang="en-US" dirty="0"/>
              <a:t>Train the Lube Technicians to be more productive</a:t>
            </a:r>
          </a:p>
          <a:p>
            <a:r>
              <a:rPr lang="en-US" dirty="0"/>
              <a:t>Hire more qualified technicians</a:t>
            </a:r>
          </a:p>
          <a:p>
            <a:endParaRPr lang="en-US" dirty="0"/>
          </a:p>
          <a:p>
            <a:endParaRPr lang="en-US" dirty="0"/>
          </a:p>
        </p:txBody>
      </p:sp>
    </p:spTree>
    <p:extLst>
      <p:ext uri="{BB962C8B-B14F-4D97-AF65-F5344CB8AC3E}">
        <p14:creationId xmlns:p14="http://schemas.microsoft.com/office/powerpoint/2010/main" val="42260991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Analysis-Tactics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Tactics</a:t>
            </a:r>
          </a:p>
          <a:p>
            <a:r>
              <a:rPr lang="en-US" dirty="0"/>
              <a:t>We have a Service Drive Manager to Assist the advisor when needed</a:t>
            </a:r>
          </a:p>
          <a:p>
            <a:r>
              <a:rPr lang="en-US" dirty="0"/>
              <a:t>Service Drive Manager takes a turn on any declined work</a:t>
            </a:r>
          </a:p>
          <a:p>
            <a:endParaRPr lang="en-US" dirty="0"/>
          </a:p>
          <a:p>
            <a:endParaRPr lang="en-US" dirty="0"/>
          </a:p>
          <a:p>
            <a:endParaRPr lang="en-US" dirty="0"/>
          </a:p>
        </p:txBody>
      </p:sp>
    </p:spTree>
    <p:extLst>
      <p:ext uri="{BB962C8B-B14F-4D97-AF65-F5344CB8AC3E}">
        <p14:creationId xmlns:p14="http://schemas.microsoft.com/office/powerpoint/2010/main" val="8504275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Action Plan</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361599"/>
            <a:ext cx="8596668" cy="3880773"/>
          </a:xfrm>
        </p:spPr>
        <p:txBody>
          <a:bodyPr/>
          <a:lstStyle/>
          <a:p>
            <a:r>
              <a:rPr lang="en-US" dirty="0"/>
              <a:t>Action Plan</a:t>
            </a:r>
          </a:p>
          <a:p>
            <a:endParaRPr lang="en-US" dirty="0"/>
          </a:p>
          <a:p>
            <a:endParaRPr lang="en-US" dirty="0"/>
          </a:p>
        </p:txBody>
      </p:sp>
      <p:graphicFrame>
        <p:nvGraphicFramePr>
          <p:cNvPr id="4" name="Table 4">
            <a:extLst>
              <a:ext uri="{FF2B5EF4-FFF2-40B4-BE49-F238E27FC236}">
                <a16:creationId xmlns:a16="http://schemas.microsoft.com/office/drawing/2014/main" id="{BC8B6778-11BB-9A9A-F0BF-8949F85F8237}"/>
              </a:ext>
            </a:extLst>
          </p:cNvPr>
          <p:cNvGraphicFramePr>
            <a:graphicFrameLocks noGrp="1"/>
          </p:cNvGraphicFramePr>
          <p:nvPr>
            <p:extLst>
              <p:ext uri="{D42A27DB-BD31-4B8C-83A1-F6EECF244321}">
                <p14:modId xmlns:p14="http://schemas.microsoft.com/office/powerpoint/2010/main" val="3813202615"/>
              </p:ext>
            </p:extLst>
          </p:nvPr>
        </p:nvGraphicFramePr>
        <p:xfrm>
          <a:off x="677334" y="1818624"/>
          <a:ext cx="9132492" cy="4944504"/>
        </p:xfrm>
        <a:graphic>
          <a:graphicData uri="http://schemas.openxmlformats.org/drawingml/2006/table">
            <a:tbl>
              <a:tblPr firstRow="1" bandRow="1">
                <a:tableStyleId>{5C22544A-7EE6-4342-B048-85BDC9FD1C3A}</a:tableStyleId>
              </a:tblPr>
              <a:tblGrid>
                <a:gridCol w="3044164">
                  <a:extLst>
                    <a:ext uri="{9D8B030D-6E8A-4147-A177-3AD203B41FA5}">
                      <a16:colId xmlns:a16="http://schemas.microsoft.com/office/drawing/2014/main" val="2235853955"/>
                    </a:ext>
                  </a:extLst>
                </a:gridCol>
                <a:gridCol w="3044164">
                  <a:extLst>
                    <a:ext uri="{9D8B030D-6E8A-4147-A177-3AD203B41FA5}">
                      <a16:colId xmlns:a16="http://schemas.microsoft.com/office/drawing/2014/main" val="4174400132"/>
                    </a:ext>
                  </a:extLst>
                </a:gridCol>
                <a:gridCol w="3044164">
                  <a:extLst>
                    <a:ext uri="{9D8B030D-6E8A-4147-A177-3AD203B41FA5}">
                      <a16:colId xmlns:a16="http://schemas.microsoft.com/office/drawing/2014/main" val="1146395385"/>
                    </a:ext>
                  </a:extLst>
                </a:gridCol>
              </a:tblGrid>
              <a:tr h="565004">
                <a:tc>
                  <a:txBody>
                    <a:bodyPr/>
                    <a:lstStyle/>
                    <a:p>
                      <a:r>
                        <a:rPr lang="en-US" dirty="0">
                          <a:solidFill>
                            <a:schemeClr val="tx1"/>
                          </a:solidFill>
                        </a:rPr>
                        <a:t>TASK</a:t>
                      </a:r>
                    </a:p>
                  </a:txBody>
                  <a:tcPr/>
                </a:tc>
                <a:tc>
                  <a:txBody>
                    <a:bodyPr/>
                    <a:lstStyle/>
                    <a:p>
                      <a:r>
                        <a:rPr lang="en-US" dirty="0">
                          <a:solidFill>
                            <a:schemeClr val="tx1"/>
                          </a:solidFill>
                        </a:rPr>
                        <a:t>Position responsible</a:t>
                      </a:r>
                    </a:p>
                  </a:txBody>
                  <a:tcPr/>
                </a:tc>
                <a:tc>
                  <a:txBody>
                    <a:bodyPr/>
                    <a:lstStyle/>
                    <a:p>
                      <a:r>
                        <a:rPr lang="en-US" dirty="0">
                          <a:solidFill>
                            <a:schemeClr val="tx1"/>
                          </a:solidFill>
                        </a:rPr>
                        <a:t>Check in/completion schedule</a:t>
                      </a:r>
                    </a:p>
                  </a:txBody>
                  <a:tcPr/>
                </a:tc>
                <a:extLst>
                  <a:ext uri="{0D108BD9-81ED-4DB2-BD59-A6C34878D82A}">
                    <a16:rowId xmlns:a16="http://schemas.microsoft.com/office/drawing/2014/main" val="1083418974"/>
                  </a:ext>
                </a:extLst>
              </a:tr>
              <a:tr h="565004">
                <a:tc>
                  <a:txBody>
                    <a:bodyPr/>
                    <a:lstStyle/>
                    <a:p>
                      <a:r>
                        <a:rPr lang="en-US" dirty="0"/>
                        <a:t>Advisor daily meeting</a:t>
                      </a:r>
                    </a:p>
                  </a:txBody>
                  <a:tcPr/>
                </a:tc>
                <a:tc>
                  <a:txBody>
                    <a:bodyPr/>
                    <a:lstStyle/>
                    <a:p>
                      <a:r>
                        <a:rPr lang="en-US" dirty="0"/>
                        <a:t>Service Manager </a:t>
                      </a:r>
                    </a:p>
                  </a:txBody>
                  <a:tcPr/>
                </a:tc>
                <a:tc>
                  <a:txBody>
                    <a:bodyPr/>
                    <a:lstStyle/>
                    <a:p>
                      <a:r>
                        <a:rPr lang="en-US" dirty="0"/>
                        <a:t>Every day</a:t>
                      </a:r>
                    </a:p>
                  </a:txBody>
                  <a:tcPr/>
                </a:tc>
                <a:extLst>
                  <a:ext uri="{0D108BD9-81ED-4DB2-BD59-A6C34878D82A}">
                    <a16:rowId xmlns:a16="http://schemas.microsoft.com/office/drawing/2014/main" val="2400365483"/>
                  </a:ext>
                </a:extLst>
              </a:tr>
              <a:tr h="565004">
                <a:tc>
                  <a:txBody>
                    <a:bodyPr/>
                    <a:lstStyle/>
                    <a:p>
                      <a:r>
                        <a:rPr lang="en-US" dirty="0"/>
                        <a:t>Service BDC meeting</a:t>
                      </a:r>
                    </a:p>
                  </a:txBody>
                  <a:tcPr/>
                </a:tc>
                <a:tc>
                  <a:txBody>
                    <a:bodyPr/>
                    <a:lstStyle/>
                    <a:p>
                      <a:r>
                        <a:rPr lang="en-US" dirty="0"/>
                        <a:t>Service Manager</a:t>
                      </a:r>
                    </a:p>
                  </a:txBody>
                  <a:tcPr/>
                </a:tc>
                <a:tc>
                  <a:txBody>
                    <a:bodyPr/>
                    <a:lstStyle/>
                    <a:p>
                      <a:r>
                        <a:rPr lang="en-US" dirty="0"/>
                        <a:t>Every Day</a:t>
                      </a:r>
                    </a:p>
                    <a:p>
                      <a:endParaRPr lang="en-US" dirty="0"/>
                    </a:p>
                    <a:p>
                      <a:endParaRPr lang="en-US" dirty="0"/>
                    </a:p>
                  </a:txBody>
                  <a:tcPr/>
                </a:tc>
                <a:extLst>
                  <a:ext uri="{0D108BD9-81ED-4DB2-BD59-A6C34878D82A}">
                    <a16:rowId xmlns:a16="http://schemas.microsoft.com/office/drawing/2014/main" val="107845787"/>
                  </a:ext>
                </a:extLst>
              </a:tr>
              <a:tr h="565004">
                <a:tc>
                  <a:txBody>
                    <a:bodyPr/>
                    <a:lstStyle/>
                    <a:p>
                      <a:r>
                        <a:rPr lang="en-US" dirty="0"/>
                        <a:t>Technician Meetings</a:t>
                      </a:r>
                    </a:p>
                  </a:txBody>
                  <a:tcPr/>
                </a:tc>
                <a:tc>
                  <a:txBody>
                    <a:bodyPr/>
                    <a:lstStyle/>
                    <a:p>
                      <a:r>
                        <a:rPr lang="en-US" dirty="0"/>
                        <a:t>Shop Foreman</a:t>
                      </a:r>
                    </a:p>
                  </a:txBody>
                  <a:tcPr/>
                </a:tc>
                <a:tc>
                  <a:txBody>
                    <a:bodyPr/>
                    <a:lstStyle/>
                    <a:p>
                      <a:r>
                        <a:rPr lang="en-US" dirty="0"/>
                        <a:t>Weekly </a:t>
                      </a:r>
                    </a:p>
                  </a:txBody>
                  <a:tcPr/>
                </a:tc>
                <a:extLst>
                  <a:ext uri="{0D108BD9-81ED-4DB2-BD59-A6C34878D82A}">
                    <a16:rowId xmlns:a16="http://schemas.microsoft.com/office/drawing/2014/main" val="1530126605"/>
                  </a:ext>
                </a:extLst>
              </a:tr>
              <a:tr h="565004">
                <a:tc>
                  <a:txBody>
                    <a:bodyPr/>
                    <a:lstStyle/>
                    <a:p>
                      <a:endParaRPr lang="en-US" dirty="0"/>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1950345431"/>
                  </a:ext>
                </a:extLst>
              </a:tr>
              <a:tr h="565004">
                <a:tc>
                  <a:txBody>
                    <a:bodyPr/>
                    <a:lstStyle/>
                    <a:p>
                      <a:endParaRPr lang="en-US"/>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1960891333"/>
                  </a:ext>
                </a:extLst>
              </a:tr>
              <a:tr h="565004">
                <a:tc>
                  <a:txBody>
                    <a:bodyPr/>
                    <a:lstStyle/>
                    <a:p>
                      <a:endParaRPr lang="en-US"/>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4137224325"/>
                  </a:ext>
                </a:extLst>
              </a:tr>
              <a:tr h="565004">
                <a:tc>
                  <a:txBody>
                    <a:bodyPr/>
                    <a:lstStyle/>
                    <a:p>
                      <a:endParaRPr lang="en-US"/>
                    </a:p>
                  </a:txBody>
                  <a:tcPr/>
                </a:tc>
                <a:tc>
                  <a:txBody>
                    <a:bodyPr/>
                    <a:lstStyle/>
                    <a:p>
                      <a:endParaRPr lang="en-US"/>
                    </a:p>
                  </a:txBody>
                  <a:tcPr/>
                </a:tc>
                <a:tc>
                  <a:txBody>
                    <a:bodyPr/>
                    <a:lstStyle/>
                    <a:p>
                      <a:endParaRPr lang="en-US" dirty="0"/>
                    </a:p>
                  </a:txBody>
                  <a:tcPr/>
                </a:tc>
                <a:extLst>
                  <a:ext uri="{0D108BD9-81ED-4DB2-BD59-A6C34878D82A}">
                    <a16:rowId xmlns:a16="http://schemas.microsoft.com/office/drawing/2014/main" val="2642230709"/>
                  </a:ext>
                </a:extLst>
              </a:tr>
            </a:tbl>
          </a:graphicData>
        </a:graphic>
      </p:graphicFrame>
    </p:spTree>
    <p:extLst>
      <p:ext uri="{BB962C8B-B14F-4D97-AF65-F5344CB8AC3E}">
        <p14:creationId xmlns:p14="http://schemas.microsoft.com/office/powerpoint/2010/main" val="33641099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Homework Synopsis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Synopsis</a:t>
            </a:r>
          </a:p>
          <a:p>
            <a:r>
              <a:rPr lang="en-US" dirty="0"/>
              <a:t>We have a great department that works well together, but we need to focus on selling more lines on the repair orders and making sure that the job gets to the proper technician.</a:t>
            </a:r>
          </a:p>
          <a:p>
            <a:r>
              <a:rPr lang="en-US" dirty="0"/>
              <a:t>The lube technicians need to be train to look for additional items needed in order to upsell the customer.</a:t>
            </a:r>
          </a:p>
          <a:p>
            <a:endParaRPr lang="en-US" dirty="0"/>
          </a:p>
          <a:p>
            <a:endParaRPr lang="en-US" dirty="0"/>
          </a:p>
        </p:txBody>
      </p:sp>
    </p:spTree>
    <p:extLst>
      <p:ext uri="{BB962C8B-B14F-4D97-AF65-F5344CB8AC3E}">
        <p14:creationId xmlns:p14="http://schemas.microsoft.com/office/powerpoint/2010/main" val="37993700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Marketing</a:t>
            </a:r>
            <a:r>
              <a:rPr lang="en-US" b="0" i="0" u="none" strike="noStrike" baseline="0" dirty="0">
                <a:solidFill>
                  <a:srgbClr val="221E1F"/>
                </a:solidFill>
                <a:latin typeface="Calibri" panose="020F0502020204030204" pitchFamily="34" charset="0"/>
              </a:rPr>
              <a:t>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idx="1"/>
          </p:nvPr>
        </p:nvSpPr>
        <p:spPr/>
        <p:txBody>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chemeClr val="tx1"/>
                </a:solidFill>
                <a:latin typeface="Calibri" panose="020F0502020204030204" pitchFamily="34" charset="0"/>
              </a:rPr>
              <a:t>Current practices Ramp up social media blast and digital advertising</a:t>
            </a:r>
          </a:p>
          <a:p>
            <a:r>
              <a:rPr lang="en-US" sz="1800" b="0" i="0" u="none" strike="noStrike" baseline="0" dirty="0">
                <a:solidFill>
                  <a:schemeClr val="tx1"/>
                </a:solidFill>
                <a:latin typeface="Calibri" panose="020F0502020204030204" pitchFamily="34" charset="0"/>
              </a:rPr>
              <a:t>Goals for improvement </a:t>
            </a:r>
            <a:r>
              <a:rPr lang="en-US" dirty="0">
                <a:solidFill>
                  <a:schemeClr val="tx1"/>
                </a:solidFill>
                <a:latin typeface="Calibri" panose="020F0502020204030204" pitchFamily="34" charset="0"/>
              </a:rPr>
              <a:t> Increase hours	</a:t>
            </a:r>
            <a:endParaRPr lang="en-US" sz="1800" b="0" i="0" u="none" strike="noStrike" baseline="0" dirty="0">
              <a:solidFill>
                <a:schemeClr val="tx1"/>
              </a:solidFill>
              <a:latin typeface="Calibri" panose="020F0502020204030204" pitchFamily="34" charset="0"/>
            </a:endParaRPr>
          </a:p>
          <a:p>
            <a:r>
              <a:rPr lang="en-US" sz="1800" b="0" i="0" u="none" strike="noStrike" baseline="0" dirty="0">
                <a:solidFill>
                  <a:schemeClr val="tx1"/>
                </a:solidFill>
                <a:latin typeface="Calibri" panose="020F0502020204030204" pitchFamily="34" charset="0"/>
              </a:rPr>
              <a:t>Plans to achieve your goals  We target our competition to warn our unfair share</a:t>
            </a:r>
          </a:p>
          <a:p>
            <a:r>
              <a:rPr lang="en-US" sz="1800" b="0" i="0" u="none" strike="noStrike" baseline="0" dirty="0">
                <a:solidFill>
                  <a:schemeClr val="tx1"/>
                </a:solidFill>
                <a:latin typeface="Calibri" panose="020F0502020204030204" pitchFamily="34" charset="0"/>
              </a:rPr>
              <a:t>Plans to evaluate your changes Track RO count daily</a:t>
            </a:r>
          </a:p>
          <a:p>
            <a:endParaRPr lang="en-US" dirty="0"/>
          </a:p>
          <a:p>
            <a:endParaRPr lang="en-US" dirty="0"/>
          </a:p>
        </p:txBody>
      </p:sp>
    </p:spTree>
    <p:extLst>
      <p:ext uri="{BB962C8B-B14F-4D97-AF65-F5344CB8AC3E}">
        <p14:creationId xmlns:p14="http://schemas.microsoft.com/office/powerpoint/2010/main" val="29243633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r>
              <a:rPr lang="en-US" b="1" i="0" u="none" strike="noStrike" baseline="0" dirty="0">
                <a:solidFill>
                  <a:srgbClr val="221E1F"/>
                </a:solidFill>
                <a:latin typeface="Calibri" panose="020F0502020204030204" pitchFamily="34" charset="0"/>
              </a:rPr>
              <a:t>Analyze Cost of Labor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2"/>
          </p:nvPr>
        </p:nvSpPr>
        <p:spPr>
          <a:xfrm>
            <a:off x="790045" y="1930400"/>
            <a:ext cx="4185623" cy="3304117"/>
          </a:xfrm>
        </p:spPr>
        <p:txBody>
          <a:bodyPr>
            <a:normAutofit fontScale="92500" lnSpcReduction="1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Running reports daily to monitor the Productivity</a:t>
            </a:r>
          </a:p>
          <a:p>
            <a:r>
              <a:rPr lang="en-US" sz="1800" b="0" i="0" u="none" strike="noStrike" baseline="0" dirty="0">
                <a:solidFill>
                  <a:srgbClr val="221E1F"/>
                </a:solidFill>
                <a:latin typeface="Calibri" panose="020F0502020204030204" pitchFamily="34" charset="0"/>
              </a:rPr>
              <a:t>Goals for improvement Have the lube technicians be more productive </a:t>
            </a:r>
          </a:p>
          <a:p>
            <a:r>
              <a:rPr lang="en-US" sz="1800" b="0" i="0" u="none" strike="noStrike" baseline="0" dirty="0">
                <a:solidFill>
                  <a:srgbClr val="221E1F"/>
                </a:solidFill>
                <a:latin typeface="Calibri" panose="020F0502020204030204" pitchFamily="34" charset="0"/>
              </a:rPr>
              <a:t>Plans to achieve your goals Training, Increas</a:t>
            </a:r>
            <a:r>
              <a:rPr lang="en-US" dirty="0">
                <a:solidFill>
                  <a:srgbClr val="221E1F"/>
                </a:solidFill>
                <a:latin typeface="Calibri" panose="020F0502020204030204" pitchFamily="34" charset="0"/>
              </a:rPr>
              <a:t>e Ro Count and try to get more lines per RO</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Plans to evaluate your changes Compare Current Reports to EOM and go over with the staff</a:t>
            </a:r>
          </a:p>
          <a:p>
            <a:endParaRPr lang="en-US" dirty="0"/>
          </a:p>
        </p:txBody>
      </p:sp>
      <p:pic>
        <p:nvPicPr>
          <p:cNvPr id="10" name="Content Placeholder 9">
            <a:extLst>
              <a:ext uri="{FF2B5EF4-FFF2-40B4-BE49-F238E27FC236}">
                <a16:creationId xmlns:a16="http://schemas.microsoft.com/office/drawing/2014/main" id="{C3022619-ABD1-BF3C-F7D9-E56C642C5D22}"/>
              </a:ext>
            </a:extLst>
          </p:cNvPr>
          <p:cNvPicPr>
            <a:picLocks noGrp="1" noChangeAspect="1"/>
          </p:cNvPicPr>
          <p:nvPr>
            <p:ph sz="quarter" idx="4"/>
          </p:nvPr>
        </p:nvPicPr>
        <p:blipFill>
          <a:blip r:embed="rId2"/>
          <a:stretch>
            <a:fillRect/>
          </a:stretch>
        </p:blipFill>
        <p:spPr>
          <a:xfrm>
            <a:off x="5569201" y="2293005"/>
            <a:ext cx="4186237" cy="2271990"/>
          </a:xfrm>
        </p:spPr>
      </p:pic>
    </p:spTree>
    <p:extLst>
      <p:ext uri="{BB962C8B-B14F-4D97-AF65-F5344CB8AC3E}">
        <p14:creationId xmlns:p14="http://schemas.microsoft.com/office/powerpoint/2010/main" val="38876414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Changes in Expense Structure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a:t>
            </a:r>
            <a:r>
              <a:rPr lang="en-US" dirty="0">
                <a:solidFill>
                  <a:srgbClr val="221E1F"/>
                </a:solidFill>
                <a:latin typeface="Calibri" panose="020F0502020204030204" pitchFamily="34" charset="0"/>
              </a:rPr>
              <a:t>Expenses are monitor daily.</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Goals for improvement Increase Departmental Gross and Technicians Productivity</a:t>
            </a:r>
          </a:p>
          <a:p>
            <a:r>
              <a:rPr lang="en-US" sz="1800" b="0" i="0" u="none" strike="noStrike" baseline="0" dirty="0">
                <a:solidFill>
                  <a:srgbClr val="221E1F"/>
                </a:solidFill>
                <a:latin typeface="Calibri" panose="020F0502020204030204" pitchFamily="34" charset="0"/>
              </a:rPr>
              <a:t>Plans to achieve your goals Work with Service Advisors to sell more on repair orders</a:t>
            </a:r>
          </a:p>
          <a:p>
            <a:r>
              <a:rPr lang="en-US" sz="1800" b="0" i="0" u="none" strike="noStrike" baseline="0" dirty="0">
                <a:solidFill>
                  <a:srgbClr val="221E1F"/>
                </a:solidFill>
                <a:latin typeface="Calibri" panose="020F0502020204030204" pitchFamily="34" charset="0"/>
              </a:rPr>
              <a:t>Plans to evaluate your changes Compare Current Report to EOM</a:t>
            </a:r>
          </a:p>
          <a:p>
            <a:endParaRPr lang="en-US" dirty="0"/>
          </a:p>
        </p:txBody>
      </p:sp>
      <p:pic>
        <p:nvPicPr>
          <p:cNvPr id="6" name="Content Placeholder 5">
            <a:extLst>
              <a:ext uri="{FF2B5EF4-FFF2-40B4-BE49-F238E27FC236}">
                <a16:creationId xmlns:a16="http://schemas.microsoft.com/office/drawing/2014/main" id="{C2A3775D-51A5-D12F-8A3D-32A5B63F1D82}"/>
              </a:ext>
            </a:extLst>
          </p:cNvPr>
          <p:cNvPicPr>
            <a:picLocks noGrp="1" noChangeAspect="1"/>
          </p:cNvPicPr>
          <p:nvPr>
            <p:ph sz="half" idx="2"/>
          </p:nvPr>
        </p:nvPicPr>
        <p:blipFill>
          <a:blip r:embed="rId2"/>
          <a:stretch>
            <a:fillRect/>
          </a:stretch>
        </p:blipFill>
        <p:spPr>
          <a:xfrm>
            <a:off x="5089525" y="2439501"/>
            <a:ext cx="4184650" cy="3323610"/>
          </a:xfrm>
        </p:spPr>
      </p:pic>
    </p:spTree>
    <p:extLst>
      <p:ext uri="{BB962C8B-B14F-4D97-AF65-F5344CB8AC3E}">
        <p14:creationId xmlns:p14="http://schemas.microsoft.com/office/powerpoint/2010/main" val="13065923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Productivity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Assigning the job to the right technician</a:t>
            </a:r>
          </a:p>
          <a:p>
            <a:r>
              <a:rPr lang="en-US" sz="1800" b="0" i="0" u="none" strike="noStrike" baseline="0" dirty="0">
                <a:solidFill>
                  <a:srgbClr val="221E1F"/>
                </a:solidFill>
                <a:latin typeface="Calibri" panose="020F0502020204030204" pitchFamily="34" charset="0"/>
              </a:rPr>
              <a:t>Goals for improvement Have the Advisors sell more of the item's technicians </a:t>
            </a:r>
            <a:r>
              <a:rPr lang="en-US" dirty="0">
                <a:solidFill>
                  <a:srgbClr val="221E1F"/>
                </a:solidFill>
                <a:latin typeface="Calibri" panose="020F0502020204030204" pitchFamily="34" charset="0"/>
              </a:rPr>
              <a:t>say are needed</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Plans to achieve your goals Have daily meeting with the Advisors</a:t>
            </a:r>
          </a:p>
          <a:p>
            <a:r>
              <a:rPr lang="en-US" sz="1800" b="0" i="0" u="none" strike="noStrike" baseline="0" dirty="0">
                <a:solidFill>
                  <a:srgbClr val="221E1F"/>
                </a:solidFill>
                <a:latin typeface="Calibri" panose="020F0502020204030204" pitchFamily="34" charset="0"/>
              </a:rPr>
              <a:t>Plans to evaluate your changes Compare current reports to EOM</a:t>
            </a:r>
          </a:p>
          <a:p>
            <a:endParaRPr lang="en-US" dirty="0"/>
          </a:p>
        </p:txBody>
      </p:sp>
      <p:pic>
        <p:nvPicPr>
          <p:cNvPr id="6" name="Content Placeholder 5">
            <a:extLst>
              <a:ext uri="{FF2B5EF4-FFF2-40B4-BE49-F238E27FC236}">
                <a16:creationId xmlns:a16="http://schemas.microsoft.com/office/drawing/2014/main" id="{D4C80DC3-BDC2-5C76-B2D1-6B01142DEC0F}"/>
              </a:ext>
            </a:extLst>
          </p:cNvPr>
          <p:cNvPicPr>
            <a:picLocks noGrp="1" noChangeAspect="1"/>
          </p:cNvPicPr>
          <p:nvPr>
            <p:ph sz="half" idx="2"/>
          </p:nvPr>
        </p:nvPicPr>
        <p:blipFill>
          <a:blip r:embed="rId2"/>
          <a:stretch>
            <a:fillRect/>
          </a:stretch>
        </p:blipFill>
        <p:spPr>
          <a:xfrm>
            <a:off x="4975668" y="1930400"/>
            <a:ext cx="4184650" cy="3403434"/>
          </a:xfrm>
        </p:spPr>
      </p:pic>
    </p:spTree>
    <p:extLst>
      <p:ext uri="{BB962C8B-B14F-4D97-AF65-F5344CB8AC3E}">
        <p14:creationId xmlns:p14="http://schemas.microsoft.com/office/powerpoint/2010/main" val="19014779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Facility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Master Techs have a </a:t>
            </a:r>
            <a:r>
              <a:rPr lang="en-US" sz="1800" b="0" i="0" u="none" strike="noStrike" baseline="0" dirty="0" err="1">
                <a:solidFill>
                  <a:srgbClr val="221E1F"/>
                </a:solidFill>
                <a:latin typeface="Calibri" panose="020F0502020204030204" pitchFamily="34" charset="0"/>
              </a:rPr>
              <a:t>helpher</a:t>
            </a:r>
            <a:r>
              <a:rPr lang="en-US" sz="1800" b="0" i="0" u="none" strike="noStrike" baseline="0" dirty="0">
                <a:solidFill>
                  <a:srgbClr val="221E1F"/>
                </a:solidFill>
                <a:latin typeface="Calibri" panose="020F0502020204030204" pitchFamily="34" charset="0"/>
              </a:rPr>
              <a:t> and All </a:t>
            </a:r>
            <a:r>
              <a:rPr lang="en-US" sz="1800" b="0" i="0" u="none" strike="noStrike" baseline="0" dirty="0" err="1">
                <a:solidFill>
                  <a:srgbClr val="221E1F"/>
                </a:solidFill>
                <a:latin typeface="Calibri" panose="020F0502020204030204" pitchFamily="34" charset="0"/>
              </a:rPr>
              <a:t>Techicians</a:t>
            </a:r>
            <a:r>
              <a:rPr lang="en-US" sz="1800" b="0" i="0" u="none" strike="noStrike" baseline="0" dirty="0">
                <a:solidFill>
                  <a:srgbClr val="221E1F"/>
                </a:solidFill>
                <a:latin typeface="Calibri" panose="020F0502020204030204" pitchFamily="34" charset="0"/>
              </a:rPr>
              <a:t> have 2 bays </a:t>
            </a:r>
          </a:p>
          <a:p>
            <a:r>
              <a:rPr lang="en-US" sz="1800" b="0" i="0" u="none" strike="noStrike" baseline="0" dirty="0">
                <a:solidFill>
                  <a:srgbClr val="221E1F"/>
                </a:solidFill>
                <a:latin typeface="Calibri" panose="020F0502020204030204" pitchFamily="34" charset="0"/>
              </a:rPr>
              <a:t>Goals for improvement Increase RO count and more lines per RO</a:t>
            </a:r>
          </a:p>
          <a:p>
            <a:r>
              <a:rPr lang="en-US" sz="1800" b="0" i="0" u="none" strike="noStrike" baseline="0" dirty="0">
                <a:solidFill>
                  <a:srgbClr val="221E1F"/>
                </a:solidFill>
                <a:latin typeface="Calibri" panose="020F0502020204030204" pitchFamily="34" charset="0"/>
              </a:rPr>
              <a:t>Plans to achieve your goals Service Advisors to work with the customers and explain what is needed</a:t>
            </a:r>
          </a:p>
          <a:p>
            <a:r>
              <a:rPr lang="en-US" sz="1800" b="0" i="0" u="none" strike="noStrike" baseline="0" dirty="0">
                <a:solidFill>
                  <a:srgbClr val="221E1F"/>
                </a:solidFill>
                <a:latin typeface="Calibri" panose="020F0502020204030204" pitchFamily="34" charset="0"/>
              </a:rPr>
              <a:t>Plans to evaluate your changes </a:t>
            </a:r>
            <a:r>
              <a:rPr lang="en-US" dirty="0">
                <a:solidFill>
                  <a:srgbClr val="221E1F"/>
                </a:solidFill>
                <a:latin typeface="Calibri" panose="020F0502020204030204" pitchFamily="34" charset="0"/>
              </a:rPr>
              <a:t>Compare current reports to EOM</a:t>
            </a:r>
            <a:endParaRPr lang="en-US" sz="1800" b="0" i="0" u="none" strike="noStrike" baseline="0" dirty="0">
              <a:solidFill>
                <a:srgbClr val="221E1F"/>
              </a:solidFill>
              <a:latin typeface="Calibri" panose="020F0502020204030204" pitchFamily="34" charset="0"/>
            </a:endParaRPr>
          </a:p>
          <a:p>
            <a:endParaRPr lang="en-US" dirty="0"/>
          </a:p>
        </p:txBody>
      </p:sp>
      <p:pic>
        <p:nvPicPr>
          <p:cNvPr id="6" name="Content Placeholder 5">
            <a:extLst>
              <a:ext uri="{FF2B5EF4-FFF2-40B4-BE49-F238E27FC236}">
                <a16:creationId xmlns:a16="http://schemas.microsoft.com/office/drawing/2014/main" id="{681EB027-545B-A4F6-0B0F-100EA5E6CAB4}"/>
              </a:ext>
            </a:extLst>
          </p:cNvPr>
          <p:cNvPicPr>
            <a:picLocks noGrp="1" noChangeAspect="1"/>
          </p:cNvPicPr>
          <p:nvPr>
            <p:ph sz="half" idx="2"/>
          </p:nvPr>
        </p:nvPicPr>
        <p:blipFill>
          <a:blip r:embed="rId2"/>
          <a:stretch>
            <a:fillRect/>
          </a:stretch>
        </p:blipFill>
        <p:spPr>
          <a:xfrm>
            <a:off x="5614987" y="2196306"/>
            <a:ext cx="3133725" cy="3810000"/>
          </a:xfrm>
        </p:spPr>
      </p:pic>
    </p:spTree>
    <p:extLst>
      <p:ext uri="{BB962C8B-B14F-4D97-AF65-F5344CB8AC3E}">
        <p14:creationId xmlns:p14="http://schemas.microsoft.com/office/powerpoint/2010/main" val="33334526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E6F10-0BA0-1313-9F7B-7EBE765BA7D5}"/>
              </a:ext>
            </a:extLst>
          </p:cNvPr>
          <p:cNvSpPr>
            <a:spLocks noGrp="1"/>
          </p:cNvSpPr>
          <p:nvPr>
            <p:ph type="title"/>
          </p:nvPr>
        </p:nvSpPr>
        <p:spPr/>
        <p:txBody>
          <a:bodyPr/>
          <a:lstStyle/>
          <a:p>
            <a:r>
              <a:rPr lang="en-US" dirty="0">
                <a:solidFill>
                  <a:schemeClr val="tx1"/>
                </a:solidFill>
              </a:rPr>
              <a:t>Repair order analysis</a:t>
            </a:r>
          </a:p>
        </p:txBody>
      </p:sp>
      <p:sp>
        <p:nvSpPr>
          <p:cNvPr id="3" name="Content Placeholder 2">
            <a:extLst>
              <a:ext uri="{FF2B5EF4-FFF2-40B4-BE49-F238E27FC236}">
                <a16:creationId xmlns:a16="http://schemas.microsoft.com/office/drawing/2014/main" id="{DC1AC215-6A1E-4C59-EFD0-D293BFB95537}"/>
              </a:ext>
            </a:extLst>
          </p:cNvPr>
          <p:cNvSpPr>
            <a:spLocks noGrp="1"/>
          </p:cNvSpPr>
          <p:nvPr>
            <p:ph sz="half" idx="1"/>
          </p:nvPr>
        </p:nvSpPr>
        <p:spPr/>
        <p:txBody>
          <a:bodyPr/>
          <a:lstStyle/>
          <a:p>
            <a:r>
              <a:rPr lang="en-US" dirty="0"/>
              <a:t>Details from discussions that you had with the service manager a  bout your repair order analysis. We realized that we are selling a lot of one line RO.  We discuss making sure the service Advisors are getting all recalls done and also try to upsell the items that the technicians are saying need done.</a:t>
            </a:r>
          </a:p>
          <a:p>
            <a:endParaRPr lang="en-US" dirty="0"/>
          </a:p>
        </p:txBody>
      </p:sp>
      <p:pic>
        <p:nvPicPr>
          <p:cNvPr id="6" name="Content Placeholder 5">
            <a:extLst>
              <a:ext uri="{FF2B5EF4-FFF2-40B4-BE49-F238E27FC236}">
                <a16:creationId xmlns:a16="http://schemas.microsoft.com/office/drawing/2014/main" id="{7D7FBF6D-1B6B-4091-9ABF-B967D33EAC3F}"/>
              </a:ext>
            </a:extLst>
          </p:cNvPr>
          <p:cNvPicPr>
            <a:picLocks noGrp="1" noChangeAspect="1"/>
          </p:cNvPicPr>
          <p:nvPr>
            <p:ph sz="half" idx="2"/>
          </p:nvPr>
        </p:nvPicPr>
        <p:blipFill>
          <a:blip r:embed="rId2"/>
          <a:stretch>
            <a:fillRect/>
          </a:stretch>
        </p:blipFill>
        <p:spPr>
          <a:xfrm>
            <a:off x="5089525" y="2402538"/>
            <a:ext cx="4184650" cy="3397537"/>
          </a:xfrm>
        </p:spPr>
      </p:pic>
    </p:spTree>
    <p:extLst>
      <p:ext uri="{BB962C8B-B14F-4D97-AF65-F5344CB8AC3E}">
        <p14:creationId xmlns:p14="http://schemas.microsoft.com/office/powerpoint/2010/main" val="41671174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Strengths</a:t>
            </a:r>
            <a:br>
              <a:rPr lang="en-US" dirty="0">
                <a:solidFill>
                  <a:schemeClr val="tx1"/>
                </a:solidFill>
              </a:rPr>
            </a:br>
            <a:endParaRPr lang="en-US" dirty="0">
              <a:solidFill>
                <a:schemeClr val="tx1"/>
              </a:solidFill>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Strengths 1. We have customer Retention and Great KPI</a:t>
            </a:r>
          </a:p>
          <a:p>
            <a:r>
              <a:rPr lang="en-US" dirty="0"/>
              <a:t>2. Strong and experience management and 3. Strong Service BDC Department</a:t>
            </a:r>
          </a:p>
        </p:txBody>
      </p:sp>
    </p:spTree>
    <p:extLst>
      <p:ext uri="{BB962C8B-B14F-4D97-AF65-F5344CB8AC3E}">
        <p14:creationId xmlns:p14="http://schemas.microsoft.com/office/powerpoint/2010/main" val="38392213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Weaknesses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Weaknesses</a:t>
            </a:r>
          </a:p>
          <a:p>
            <a:r>
              <a:rPr lang="en-US" dirty="0"/>
              <a:t>1.  Need more experience technicians</a:t>
            </a:r>
          </a:p>
          <a:p>
            <a:r>
              <a:rPr lang="en-US" dirty="0"/>
              <a:t>2. Need a second carwash</a:t>
            </a:r>
          </a:p>
          <a:p>
            <a:endParaRPr lang="en-US" dirty="0"/>
          </a:p>
        </p:txBody>
      </p:sp>
    </p:spTree>
    <p:extLst>
      <p:ext uri="{BB962C8B-B14F-4D97-AF65-F5344CB8AC3E}">
        <p14:creationId xmlns:p14="http://schemas.microsoft.com/office/powerpoint/2010/main" val="2417698126"/>
      </p:ext>
    </p:extLst>
  </p:cSld>
  <p:clrMapOvr>
    <a:masterClrMapping/>
  </p:clrMapOvr>
</p:sld>
</file>

<file path=ppt/theme/theme1.xml><?xml version="1.0" encoding="utf-8"?>
<a:theme xmlns:a="http://schemas.openxmlformats.org/drawingml/2006/main" name="Facet">
  <a:themeElements>
    <a:clrScheme name="Grayscal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TM02900688[[fn=Facet]]</Template>
  <TotalTime>93</TotalTime>
  <Words>558</Words>
  <Application>Microsoft Office PowerPoint</Application>
  <PresentationFormat>Widescreen</PresentationFormat>
  <Paragraphs>82</Paragraphs>
  <Slides>16</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16</vt:i4>
      </vt:variant>
    </vt:vector>
  </HeadingPairs>
  <TitlesOfParts>
    <vt:vector size="21" baseType="lpstr">
      <vt:lpstr>Arial</vt:lpstr>
      <vt:lpstr>Calibri</vt:lpstr>
      <vt:lpstr>Trebuchet MS</vt:lpstr>
      <vt:lpstr>Wingdings 3</vt:lpstr>
      <vt:lpstr>Facet</vt:lpstr>
      <vt:lpstr>NADA Servdainice Homework </vt:lpstr>
      <vt:lpstr>   Marketing  </vt:lpstr>
      <vt:lpstr>  Analyze Cost of Labor   </vt:lpstr>
      <vt:lpstr> Changes in Expense Structure    </vt:lpstr>
      <vt:lpstr> Productivity   </vt:lpstr>
      <vt:lpstr> Facility   </vt:lpstr>
      <vt:lpstr>Repair order analysis</vt:lpstr>
      <vt:lpstr>SWOT Analysis- Strengths </vt:lpstr>
      <vt:lpstr>SWOT Analysis- Weaknesses</vt:lpstr>
      <vt:lpstr>SWOT Analysis- Opportunities</vt:lpstr>
      <vt:lpstr>SWOT Analysis- Threats</vt:lpstr>
      <vt:lpstr>SWOT Analysis- Objectives</vt:lpstr>
      <vt:lpstr>SWOT Analysis-Strategies </vt:lpstr>
      <vt:lpstr>SWOT Analysis-Tactics</vt:lpstr>
      <vt:lpstr>SWOT Analysis- Action Plan</vt:lpstr>
      <vt:lpstr>Homework Synopsis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dc:title>
  <dc:creator>Hourcle, Laurent</dc:creator>
  <cp:lastModifiedBy>Susan Wagner</cp:lastModifiedBy>
  <cp:revision>6</cp:revision>
  <dcterms:created xsi:type="dcterms:W3CDTF">2022-12-04T13:10:55Z</dcterms:created>
  <dcterms:modified xsi:type="dcterms:W3CDTF">2024-05-11T20:25:55Z</dcterms:modified>
</cp:coreProperties>
</file>