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7010400"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8ED65DC-EDF7-44D8-A517-9F67D6E8464F}">
          <p14:sldIdLst>
            <p14:sldId id="256"/>
            <p14:sldId id="259"/>
            <p14:sldId id="270"/>
          </p14:sldIdLst>
        </p14:section>
        <p14:section name="Untitled Section" id="{FAFACDE9-B726-4F27-A7C6-7AC3AD9260B4}">
          <p14:sldIdLst>
            <p14:sldId id="271"/>
            <p14:sldId id="272"/>
            <p14:sldId id="273"/>
            <p14:sldId id="258"/>
            <p14:sldId id="257"/>
            <p14:sldId id="262"/>
            <p14:sldId id="263"/>
            <p14:sldId id="264"/>
            <p14:sldId id="265"/>
            <p14:sldId id="266"/>
            <p14:sldId id="267"/>
            <p14:sldId id="268"/>
            <p14:sldId id="269"/>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123" d="100"/>
          <a:sy n="123" d="100"/>
        </p:scale>
        <p:origin x="-72"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C2B26C-0FED-45CF-B5F4-442E73D4E7CD}"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146C3938-71FC-4506-86DC-4D781AC42030}">
      <dgm:prSet/>
      <dgm:spPr/>
      <dgm:t>
        <a:bodyPr/>
        <a:lstStyle/>
        <a:p>
          <a:pPr rtl="0"/>
          <a:endParaRPr lang="en-US"/>
        </a:p>
      </dgm:t>
    </dgm:pt>
    <dgm:pt modelId="{A00A0F7A-CBA8-41AB-8D5D-672A80E15413}" type="parTrans" cxnId="{4DE6E4B7-1ACC-43E6-A0FC-AEB8DB27F48E}">
      <dgm:prSet/>
      <dgm:spPr/>
      <dgm:t>
        <a:bodyPr/>
        <a:lstStyle/>
        <a:p>
          <a:endParaRPr lang="en-US"/>
        </a:p>
      </dgm:t>
    </dgm:pt>
    <dgm:pt modelId="{B55A5F38-D44E-4258-BA68-6DA49C6D6251}" type="sibTrans" cxnId="{4DE6E4B7-1ACC-43E6-A0FC-AEB8DB27F48E}">
      <dgm:prSet/>
      <dgm:spPr/>
      <dgm:t>
        <a:bodyPr/>
        <a:lstStyle/>
        <a:p>
          <a:endParaRPr lang="en-US"/>
        </a:p>
      </dgm:t>
    </dgm:pt>
    <dgm:pt modelId="{FA743D6F-918E-43BF-8629-3CEAEC1F9A71}">
      <dgm:prSet/>
      <dgm:spPr/>
      <dgm:t>
        <a:bodyPr/>
        <a:lstStyle/>
        <a:p>
          <a:pPr rtl="0"/>
          <a:r>
            <a:rPr lang="en-US" smtClean="0"/>
            <a:t>efedfg</a:t>
          </a:r>
          <a:endParaRPr lang="en-US"/>
        </a:p>
      </dgm:t>
    </dgm:pt>
    <dgm:pt modelId="{30354422-8D27-4BF7-997D-E6E55FDBD238}" type="parTrans" cxnId="{5DC34207-7D99-463E-BFB1-572F4B3168ED}">
      <dgm:prSet/>
      <dgm:spPr/>
      <dgm:t>
        <a:bodyPr/>
        <a:lstStyle/>
        <a:p>
          <a:endParaRPr lang="en-US"/>
        </a:p>
      </dgm:t>
    </dgm:pt>
    <dgm:pt modelId="{AE1037E3-A4FA-45A3-8732-231529E96624}" type="sibTrans" cxnId="{5DC34207-7D99-463E-BFB1-572F4B3168ED}">
      <dgm:prSet/>
      <dgm:spPr/>
      <dgm:t>
        <a:bodyPr/>
        <a:lstStyle/>
        <a:p>
          <a:endParaRPr lang="en-US"/>
        </a:p>
      </dgm:t>
    </dgm:pt>
    <dgm:pt modelId="{FFA0F78F-9E91-4929-84C5-6FF0BB40412F}">
      <dgm:prSet/>
      <dgm:spPr/>
      <dgm:t>
        <a:bodyPr/>
        <a:lstStyle/>
        <a:p>
          <a:pPr rtl="0"/>
          <a:r>
            <a:rPr lang="en-US" dirty="0" smtClean="0"/>
            <a:t>Plans to achieve your goals </a:t>
          </a:r>
          <a:endParaRPr lang="en-US" dirty="0"/>
        </a:p>
      </dgm:t>
    </dgm:pt>
    <dgm:pt modelId="{9D7F9019-294B-4B1A-B9AB-94A9DBEDCC7E}" type="parTrans" cxnId="{663DD768-DFA9-4B52-A90A-5BF9F96DCC76}">
      <dgm:prSet/>
      <dgm:spPr/>
      <dgm:t>
        <a:bodyPr/>
        <a:lstStyle/>
        <a:p>
          <a:endParaRPr lang="en-US"/>
        </a:p>
      </dgm:t>
    </dgm:pt>
    <dgm:pt modelId="{ED4667E2-B0B6-49B2-AF6C-8307D080F049}" type="sibTrans" cxnId="{663DD768-DFA9-4B52-A90A-5BF9F96DCC76}">
      <dgm:prSet/>
      <dgm:spPr/>
      <dgm:t>
        <a:bodyPr/>
        <a:lstStyle/>
        <a:p>
          <a:endParaRPr lang="en-US"/>
        </a:p>
      </dgm:t>
    </dgm:pt>
    <dgm:pt modelId="{64694BDB-A8BD-4427-BA0E-AB4061119C07}">
      <dgm:prSet/>
      <dgm:spPr/>
      <dgm:t>
        <a:bodyPr/>
        <a:lstStyle/>
        <a:p>
          <a:pPr rtl="0"/>
          <a:r>
            <a:rPr lang="en-US" smtClean="0"/>
            <a:t>Plans to evaluate your changes </a:t>
          </a:r>
          <a:endParaRPr lang="en-US"/>
        </a:p>
      </dgm:t>
    </dgm:pt>
    <dgm:pt modelId="{AA4781FC-51AF-4173-B0E8-AABB922F4060}" type="parTrans" cxnId="{1CC2D9FE-BF5F-4D9B-A17B-CF9190D51743}">
      <dgm:prSet/>
      <dgm:spPr/>
      <dgm:t>
        <a:bodyPr/>
        <a:lstStyle/>
        <a:p>
          <a:endParaRPr lang="en-US"/>
        </a:p>
      </dgm:t>
    </dgm:pt>
    <dgm:pt modelId="{810DDEF3-66F6-4DE3-B361-9FEF3C025B0D}" type="sibTrans" cxnId="{1CC2D9FE-BF5F-4D9B-A17B-CF9190D51743}">
      <dgm:prSet/>
      <dgm:spPr/>
      <dgm:t>
        <a:bodyPr/>
        <a:lstStyle/>
        <a:p>
          <a:endParaRPr lang="en-US"/>
        </a:p>
      </dgm:t>
    </dgm:pt>
    <dgm:pt modelId="{7DE0EE75-66E3-47B0-9A4D-4250CAF452F0}" type="pres">
      <dgm:prSet presAssocID="{42C2B26C-0FED-45CF-B5F4-442E73D4E7CD}" presName="diagram" presStyleCnt="0">
        <dgm:presLayoutVars>
          <dgm:dir/>
          <dgm:resizeHandles val="exact"/>
        </dgm:presLayoutVars>
      </dgm:prSet>
      <dgm:spPr/>
    </dgm:pt>
    <dgm:pt modelId="{412ED45B-34B6-485C-BCB0-E33C0843ADCA}" type="pres">
      <dgm:prSet presAssocID="{146C3938-71FC-4506-86DC-4D781AC42030}" presName="node" presStyleLbl="node1" presStyleIdx="0" presStyleCnt="4">
        <dgm:presLayoutVars>
          <dgm:bulletEnabled val="1"/>
        </dgm:presLayoutVars>
      </dgm:prSet>
      <dgm:spPr/>
    </dgm:pt>
    <dgm:pt modelId="{323B4C27-1B62-4381-8E74-FBF0E6804000}" type="pres">
      <dgm:prSet presAssocID="{B55A5F38-D44E-4258-BA68-6DA49C6D6251}" presName="sibTrans" presStyleCnt="0"/>
      <dgm:spPr/>
    </dgm:pt>
    <dgm:pt modelId="{6EA3F0BF-15F8-4535-B4CA-712B73AA4ABF}" type="pres">
      <dgm:prSet presAssocID="{FA743D6F-918E-43BF-8629-3CEAEC1F9A71}" presName="node" presStyleLbl="node1" presStyleIdx="1" presStyleCnt="4">
        <dgm:presLayoutVars>
          <dgm:bulletEnabled val="1"/>
        </dgm:presLayoutVars>
      </dgm:prSet>
      <dgm:spPr/>
    </dgm:pt>
    <dgm:pt modelId="{3085A455-9A4D-40C0-B310-B860EAD23588}" type="pres">
      <dgm:prSet presAssocID="{AE1037E3-A4FA-45A3-8732-231529E96624}" presName="sibTrans" presStyleCnt="0"/>
      <dgm:spPr/>
    </dgm:pt>
    <dgm:pt modelId="{C046F70C-0101-42A6-A3A0-70C32FFE42B2}" type="pres">
      <dgm:prSet presAssocID="{FFA0F78F-9E91-4929-84C5-6FF0BB40412F}" presName="node" presStyleLbl="node1" presStyleIdx="2" presStyleCnt="4">
        <dgm:presLayoutVars>
          <dgm:bulletEnabled val="1"/>
        </dgm:presLayoutVars>
      </dgm:prSet>
      <dgm:spPr/>
    </dgm:pt>
    <dgm:pt modelId="{56AA65DD-8AC1-4D11-9D27-CA019E96E217}" type="pres">
      <dgm:prSet presAssocID="{ED4667E2-B0B6-49B2-AF6C-8307D080F049}" presName="sibTrans" presStyleCnt="0"/>
      <dgm:spPr/>
    </dgm:pt>
    <dgm:pt modelId="{2CE186C1-739E-40DA-9022-439B55268F61}" type="pres">
      <dgm:prSet presAssocID="{64694BDB-A8BD-4427-BA0E-AB4061119C07}" presName="node" presStyleLbl="node1" presStyleIdx="3" presStyleCnt="4">
        <dgm:presLayoutVars>
          <dgm:bulletEnabled val="1"/>
        </dgm:presLayoutVars>
      </dgm:prSet>
      <dgm:spPr/>
    </dgm:pt>
  </dgm:ptLst>
  <dgm:cxnLst>
    <dgm:cxn modelId="{5DC34207-7D99-463E-BFB1-572F4B3168ED}" srcId="{42C2B26C-0FED-45CF-B5F4-442E73D4E7CD}" destId="{FA743D6F-918E-43BF-8629-3CEAEC1F9A71}" srcOrd="1" destOrd="0" parTransId="{30354422-8D27-4BF7-997D-E6E55FDBD238}" sibTransId="{AE1037E3-A4FA-45A3-8732-231529E96624}"/>
    <dgm:cxn modelId="{6B8AE538-B0E9-4270-827C-09A3D7AD899D}" type="presOf" srcId="{FA743D6F-918E-43BF-8629-3CEAEC1F9A71}" destId="{6EA3F0BF-15F8-4535-B4CA-712B73AA4ABF}" srcOrd="0" destOrd="0" presId="urn:microsoft.com/office/officeart/2005/8/layout/default"/>
    <dgm:cxn modelId="{44DD5D1B-E875-4878-8A67-A1C8B24760C0}" type="presOf" srcId="{146C3938-71FC-4506-86DC-4D781AC42030}" destId="{412ED45B-34B6-485C-BCB0-E33C0843ADCA}" srcOrd="0" destOrd="0" presId="urn:microsoft.com/office/officeart/2005/8/layout/default"/>
    <dgm:cxn modelId="{4DE6E4B7-1ACC-43E6-A0FC-AEB8DB27F48E}" srcId="{42C2B26C-0FED-45CF-B5F4-442E73D4E7CD}" destId="{146C3938-71FC-4506-86DC-4D781AC42030}" srcOrd="0" destOrd="0" parTransId="{A00A0F7A-CBA8-41AB-8D5D-672A80E15413}" sibTransId="{B55A5F38-D44E-4258-BA68-6DA49C6D6251}"/>
    <dgm:cxn modelId="{663DD768-DFA9-4B52-A90A-5BF9F96DCC76}" srcId="{42C2B26C-0FED-45CF-B5F4-442E73D4E7CD}" destId="{FFA0F78F-9E91-4929-84C5-6FF0BB40412F}" srcOrd="2" destOrd="0" parTransId="{9D7F9019-294B-4B1A-B9AB-94A9DBEDCC7E}" sibTransId="{ED4667E2-B0B6-49B2-AF6C-8307D080F049}"/>
    <dgm:cxn modelId="{00EA8860-869B-47A9-8A01-A8041D24844F}" type="presOf" srcId="{42C2B26C-0FED-45CF-B5F4-442E73D4E7CD}" destId="{7DE0EE75-66E3-47B0-9A4D-4250CAF452F0}" srcOrd="0" destOrd="0" presId="urn:microsoft.com/office/officeart/2005/8/layout/default"/>
    <dgm:cxn modelId="{624325C8-40EE-49AE-9A12-8918DCD9BD29}" type="presOf" srcId="{FFA0F78F-9E91-4929-84C5-6FF0BB40412F}" destId="{C046F70C-0101-42A6-A3A0-70C32FFE42B2}" srcOrd="0" destOrd="0" presId="urn:microsoft.com/office/officeart/2005/8/layout/default"/>
    <dgm:cxn modelId="{928BBCE1-E506-4C5E-9DFB-57969A473C0F}" type="presOf" srcId="{64694BDB-A8BD-4427-BA0E-AB4061119C07}" destId="{2CE186C1-739E-40DA-9022-439B55268F61}" srcOrd="0" destOrd="0" presId="urn:microsoft.com/office/officeart/2005/8/layout/default"/>
    <dgm:cxn modelId="{1CC2D9FE-BF5F-4D9B-A17B-CF9190D51743}" srcId="{42C2B26C-0FED-45CF-B5F4-442E73D4E7CD}" destId="{64694BDB-A8BD-4427-BA0E-AB4061119C07}" srcOrd="3" destOrd="0" parTransId="{AA4781FC-51AF-4173-B0E8-AABB922F4060}" sibTransId="{810DDEF3-66F6-4DE3-B361-9FEF3C025B0D}"/>
    <dgm:cxn modelId="{C4686691-5BAD-4A2B-A0F1-B72CE5E547DF}" type="presParOf" srcId="{7DE0EE75-66E3-47B0-9A4D-4250CAF452F0}" destId="{412ED45B-34B6-485C-BCB0-E33C0843ADCA}" srcOrd="0" destOrd="0" presId="urn:microsoft.com/office/officeart/2005/8/layout/default"/>
    <dgm:cxn modelId="{F3C9D679-2ABE-4A50-938F-5BC28FCED76E}" type="presParOf" srcId="{7DE0EE75-66E3-47B0-9A4D-4250CAF452F0}" destId="{323B4C27-1B62-4381-8E74-FBF0E6804000}" srcOrd="1" destOrd="0" presId="urn:microsoft.com/office/officeart/2005/8/layout/default"/>
    <dgm:cxn modelId="{C272597C-C096-4BAE-9484-88A862AA95F5}" type="presParOf" srcId="{7DE0EE75-66E3-47B0-9A4D-4250CAF452F0}" destId="{6EA3F0BF-15F8-4535-B4CA-712B73AA4ABF}" srcOrd="2" destOrd="0" presId="urn:microsoft.com/office/officeart/2005/8/layout/default"/>
    <dgm:cxn modelId="{D38D25FE-1E56-4BB2-9F45-D5560E72362C}" type="presParOf" srcId="{7DE0EE75-66E3-47B0-9A4D-4250CAF452F0}" destId="{3085A455-9A4D-40C0-B310-B860EAD23588}" srcOrd="3" destOrd="0" presId="urn:microsoft.com/office/officeart/2005/8/layout/default"/>
    <dgm:cxn modelId="{98BADA93-8351-4AB6-B894-497A17913A90}" type="presParOf" srcId="{7DE0EE75-66E3-47B0-9A4D-4250CAF452F0}" destId="{C046F70C-0101-42A6-A3A0-70C32FFE42B2}" srcOrd="4" destOrd="0" presId="urn:microsoft.com/office/officeart/2005/8/layout/default"/>
    <dgm:cxn modelId="{4403D900-45B0-4F59-ADB5-B953D513C52D}" type="presParOf" srcId="{7DE0EE75-66E3-47B0-9A4D-4250CAF452F0}" destId="{56AA65DD-8AC1-4D11-9D27-CA019E96E217}" srcOrd="5" destOrd="0" presId="urn:microsoft.com/office/officeart/2005/8/layout/default"/>
    <dgm:cxn modelId="{823B20AF-DBED-4B2F-A51A-B88C42F61074}" type="presParOf" srcId="{7DE0EE75-66E3-47B0-9A4D-4250CAF452F0}" destId="{2CE186C1-739E-40DA-9022-439B55268F61}"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2ED45B-34B6-485C-BCB0-E33C0843ADCA}">
      <dsp:nvSpPr>
        <dsp:cNvPr id="0" name=""/>
        <dsp:cNvSpPr/>
      </dsp:nvSpPr>
      <dsp:spPr>
        <a:xfrm>
          <a:off x="7523" y="55"/>
          <a:ext cx="30672" cy="18403"/>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rtl="0">
            <a:lnSpc>
              <a:spcPct val="90000"/>
            </a:lnSpc>
            <a:spcBef>
              <a:spcPct val="0"/>
            </a:spcBef>
            <a:spcAft>
              <a:spcPct val="35000"/>
            </a:spcAft>
          </a:pPr>
          <a:endParaRPr lang="en-US" sz="500" kern="1200"/>
        </a:p>
      </dsp:txBody>
      <dsp:txXfrm>
        <a:off x="7523" y="55"/>
        <a:ext cx="30672" cy="18403"/>
      </dsp:txXfrm>
    </dsp:sp>
    <dsp:sp modelId="{6EA3F0BF-15F8-4535-B4CA-712B73AA4ABF}">
      <dsp:nvSpPr>
        <dsp:cNvPr id="0" name=""/>
        <dsp:cNvSpPr/>
      </dsp:nvSpPr>
      <dsp:spPr>
        <a:xfrm>
          <a:off x="7523" y="21526"/>
          <a:ext cx="30672" cy="18403"/>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rtl="0">
            <a:lnSpc>
              <a:spcPct val="90000"/>
            </a:lnSpc>
            <a:spcBef>
              <a:spcPct val="0"/>
            </a:spcBef>
            <a:spcAft>
              <a:spcPct val="35000"/>
            </a:spcAft>
          </a:pPr>
          <a:r>
            <a:rPr lang="en-US" sz="500" kern="1200" smtClean="0"/>
            <a:t>efedfg</a:t>
          </a:r>
          <a:endParaRPr lang="en-US" sz="500" kern="1200"/>
        </a:p>
      </dsp:txBody>
      <dsp:txXfrm>
        <a:off x="7523" y="21526"/>
        <a:ext cx="30672" cy="18403"/>
      </dsp:txXfrm>
    </dsp:sp>
    <dsp:sp modelId="{C046F70C-0101-42A6-A3A0-70C32FFE42B2}">
      <dsp:nvSpPr>
        <dsp:cNvPr id="0" name=""/>
        <dsp:cNvSpPr/>
      </dsp:nvSpPr>
      <dsp:spPr>
        <a:xfrm>
          <a:off x="7523" y="42997"/>
          <a:ext cx="30672" cy="18403"/>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rtl="0">
            <a:lnSpc>
              <a:spcPct val="90000"/>
            </a:lnSpc>
            <a:spcBef>
              <a:spcPct val="0"/>
            </a:spcBef>
            <a:spcAft>
              <a:spcPct val="35000"/>
            </a:spcAft>
          </a:pPr>
          <a:r>
            <a:rPr lang="en-US" sz="500" kern="1200" dirty="0" smtClean="0"/>
            <a:t>Plans to achieve your goals </a:t>
          </a:r>
          <a:endParaRPr lang="en-US" sz="500" kern="1200" dirty="0"/>
        </a:p>
      </dsp:txBody>
      <dsp:txXfrm>
        <a:off x="7523" y="42997"/>
        <a:ext cx="30672" cy="18403"/>
      </dsp:txXfrm>
    </dsp:sp>
    <dsp:sp modelId="{2CE186C1-739E-40DA-9022-439B55268F61}">
      <dsp:nvSpPr>
        <dsp:cNvPr id="0" name=""/>
        <dsp:cNvSpPr/>
      </dsp:nvSpPr>
      <dsp:spPr>
        <a:xfrm>
          <a:off x="7523" y="64468"/>
          <a:ext cx="30672" cy="18403"/>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rtl="0">
            <a:lnSpc>
              <a:spcPct val="90000"/>
            </a:lnSpc>
            <a:spcBef>
              <a:spcPct val="0"/>
            </a:spcBef>
            <a:spcAft>
              <a:spcPct val="35000"/>
            </a:spcAft>
          </a:pPr>
          <a:r>
            <a:rPr lang="en-US" sz="500" kern="1200" smtClean="0"/>
            <a:t>Plans to evaluate your changes </a:t>
          </a:r>
          <a:endParaRPr lang="en-US" sz="500" kern="1200"/>
        </a:p>
      </dsp:txBody>
      <dsp:txXfrm>
        <a:off x="7523" y="64468"/>
        <a:ext cx="30672" cy="18403"/>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xmlns="" id="{3D24D94E-9ADE-FBA4-4E04-F5102B2316CA}"/>
              </a:ext>
            </a:extLst>
          </p:cNvPr>
          <p:cNvSpPr>
            <a:spLocks noGrp="1"/>
          </p:cNvSpPr>
          <p:nvPr>
            <p:ph type="subTitle" idx="1"/>
          </p:nvPr>
        </p:nvSpPr>
        <p:spPr/>
        <p:txBody>
          <a:bodyPr>
            <a:normAutofit lnSpcReduction="10000"/>
          </a:bodyPr>
          <a:lstStyle/>
          <a:p>
            <a:pPr algn="ctr"/>
            <a:r>
              <a:rPr lang="en-US" sz="3200" dirty="0" smtClean="0"/>
              <a:t>Fowler Toyota of Tulsa</a:t>
            </a:r>
          </a:p>
          <a:p>
            <a:pPr algn="ctr"/>
            <a:r>
              <a:rPr lang="en-US" sz="3200" dirty="0" smtClean="0"/>
              <a:t>Tre Lents NADA 436</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r>
              <a:rPr lang="en-US" dirty="0"/>
              <a:t>Opportunities</a:t>
            </a:r>
          </a:p>
          <a:p>
            <a:endParaRPr lang="en-US" dirty="0"/>
          </a:p>
        </p:txBody>
      </p:sp>
      <p:sp>
        <p:nvSpPr>
          <p:cNvPr id="4" name="Rectangle 3"/>
          <p:cNvSpPr/>
          <p:nvPr/>
        </p:nvSpPr>
        <p:spPr>
          <a:xfrm>
            <a:off x="1056468" y="2690470"/>
            <a:ext cx="6096000" cy="2862322"/>
          </a:xfrm>
          <a:prstGeom prst="rect">
            <a:avLst/>
          </a:prstGeom>
        </p:spPr>
        <p:txBody>
          <a:bodyPr>
            <a:spAutoFit/>
          </a:bodyPr>
          <a:lstStyle/>
          <a:p>
            <a:r>
              <a:rPr lang="en-US" dirty="0"/>
              <a:t>1.	</a:t>
            </a:r>
            <a:r>
              <a:rPr lang="en-US" sz="1600" dirty="0"/>
              <a:t>Training is the biggest opportunity. We must train the people that touch the most people in the dealership.</a:t>
            </a:r>
          </a:p>
          <a:p>
            <a:r>
              <a:rPr lang="en-US" sz="1600" dirty="0"/>
              <a:t>2.	Do more with customers we already have.  Starting with uniform process from start to finish and is clear to the customer how that process will go from start to finish.</a:t>
            </a:r>
          </a:p>
          <a:p>
            <a:r>
              <a:rPr lang="en-US" sz="1600" dirty="0"/>
              <a:t>3.	Video MPI’s.  This will become standard in the process.</a:t>
            </a:r>
          </a:p>
          <a:p>
            <a:r>
              <a:rPr lang="en-US" sz="1600" dirty="0"/>
              <a:t>4.	Increase hours per RO and ELR through training and process.</a:t>
            </a:r>
          </a:p>
          <a:p>
            <a:r>
              <a:rPr lang="en-US" sz="1600" dirty="0"/>
              <a:t>5.	Train Service Manager on being a Service Manager not just a Shop Forman that got promoted for tenure.</a:t>
            </a:r>
          </a:p>
          <a:p>
            <a:r>
              <a:rPr lang="en-US" sz="1600" dirty="0"/>
              <a:t>6.	Stop being a “LOSER</a:t>
            </a:r>
            <a:r>
              <a:rPr lang="en-US" dirty="0"/>
              <a:t>”</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r>
              <a:rPr lang="en-US" dirty="0"/>
              <a:t>Threats</a:t>
            </a:r>
          </a:p>
          <a:p>
            <a:endParaRPr lang="en-US" dirty="0"/>
          </a:p>
          <a:p>
            <a:endParaRPr lang="en-US" dirty="0"/>
          </a:p>
        </p:txBody>
      </p:sp>
      <p:sp>
        <p:nvSpPr>
          <p:cNvPr id="4" name="Rectangle 3"/>
          <p:cNvSpPr/>
          <p:nvPr/>
        </p:nvSpPr>
        <p:spPr>
          <a:xfrm>
            <a:off x="847241" y="2592554"/>
            <a:ext cx="6096000" cy="1846659"/>
          </a:xfrm>
          <a:prstGeom prst="rect">
            <a:avLst/>
          </a:prstGeom>
        </p:spPr>
        <p:txBody>
          <a:bodyPr>
            <a:spAutoFit/>
          </a:bodyPr>
          <a:lstStyle/>
          <a:p>
            <a:r>
              <a:rPr lang="en-US" dirty="0"/>
              <a:t>1.</a:t>
            </a:r>
            <a:r>
              <a:rPr lang="en-US" sz="1600" dirty="0"/>
              <a:t>	Lack of training and the willingness by employees to change.</a:t>
            </a:r>
          </a:p>
          <a:p>
            <a:r>
              <a:rPr lang="en-US" sz="1600" dirty="0"/>
              <a:t>2.	Independent shops taking our work and our employees.</a:t>
            </a:r>
          </a:p>
          <a:p>
            <a:r>
              <a:rPr lang="en-US" sz="1600" dirty="0"/>
              <a:t>3.	ASM’s doing what is comfortable for them, not what is best for the Dealership.</a:t>
            </a:r>
          </a:p>
          <a:p>
            <a:r>
              <a:rPr lang="en-US" sz="1600" dirty="0"/>
              <a:t>4.	Lack of room at the dealership for growth.</a:t>
            </a:r>
          </a:p>
          <a:p>
            <a:r>
              <a:rPr lang="en-US" sz="1600" dirty="0"/>
              <a:t>5.	Back ordered parts from OEM.</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r>
              <a:rPr lang="en-US" dirty="0"/>
              <a:t>Objectives</a:t>
            </a:r>
          </a:p>
          <a:p>
            <a:endParaRPr lang="en-US" dirty="0"/>
          </a:p>
          <a:p>
            <a:endParaRPr lang="en-US" dirty="0"/>
          </a:p>
        </p:txBody>
      </p:sp>
      <p:sp>
        <p:nvSpPr>
          <p:cNvPr id="4" name="Rectangle 3"/>
          <p:cNvSpPr/>
          <p:nvPr/>
        </p:nvSpPr>
        <p:spPr>
          <a:xfrm>
            <a:off x="800746" y="2727245"/>
            <a:ext cx="6096000" cy="2554545"/>
          </a:xfrm>
          <a:prstGeom prst="rect">
            <a:avLst/>
          </a:prstGeom>
        </p:spPr>
        <p:txBody>
          <a:bodyPr>
            <a:spAutoFit/>
          </a:bodyPr>
          <a:lstStyle/>
          <a:p>
            <a:r>
              <a:rPr lang="en-US" sz="1600" dirty="0"/>
              <a:t>1.	Training. We will start and have continuous training for ASM”s and Service Manager.</a:t>
            </a:r>
          </a:p>
          <a:p>
            <a:r>
              <a:rPr lang="en-US" sz="1600" dirty="0"/>
              <a:t>2.	Video MPI’s.  This will become mandatory process.</a:t>
            </a:r>
          </a:p>
          <a:p>
            <a:r>
              <a:rPr lang="en-US" sz="1600" dirty="0"/>
              <a:t>3.	Increase hours per RO and ELR through uniform process and expectations.</a:t>
            </a:r>
          </a:p>
          <a:p>
            <a:r>
              <a:rPr lang="en-US" sz="1600" dirty="0"/>
              <a:t>4.	Clearly post goals and numbers for the department and have daily board for ASM’s and Tech’s showing current numbers and what they are tracking for the month.</a:t>
            </a:r>
          </a:p>
          <a:p>
            <a:r>
              <a:rPr lang="en-US" sz="1600" dirty="0"/>
              <a:t>5.	The GM will continue to support and motivate by attending all training sessions with service employees.</a:t>
            </a:r>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r>
              <a:rPr lang="en-US" dirty="0"/>
              <a:t>Strategies</a:t>
            </a:r>
          </a:p>
          <a:p>
            <a:endParaRPr lang="en-US" dirty="0"/>
          </a:p>
          <a:p>
            <a:endParaRPr lang="en-US" dirty="0"/>
          </a:p>
        </p:txBody>
      </p:sp>
      <p:sp>
        <p:nvSpPr>
          <p:cNvPr id="4" name="Rectangle 3"/>
          <p:cNvSpPr/>
          <p:nvPr/>
        </p:nvSpPr>
        <p:spPr>
          <a:xfrm>
            <a:off x="947980" y="2597613"/>
            <a:ext cx="6739180" cy="4031873"/>
          </a:xfrm>
          <a:prstGeom prst="rect">
            <a:avLst/>
          </a:prstGeom>
        </p:spPr>
        <p:txBody>
          <a:bodyPr wrap="square">
            <a:spAutoFit/>
          </a:bodyPr>
          <a:lstStyle/>
          <a:p>
            <a:r>
              <a:rPr lang="en-US" sz="1600" dirty="0"/>
              <a:t>1.	We have hired a training company to do ASM training.  The training will be outlined and adjusted for classroom and active training on the service drive.</a:t>
            </a:r>
          </a:p>
          <a:p>
            <a:r>
              <a:rPr lang="en-US" sz="1600" dirty="0"/>
              <a:t>2.	A direct process from check in to check out will be implemented and shared with the customer so that they will have the same expectation no matter what advisor they come in contact with.</a:t>
            </a:r>
          </a:p>
          <a:p>
            <a:r>
              <a:rPr lang="en-US" sz="1600" dirty="0"/>
              <a:t>3.	Toyota Smart Path will be implemented and we will move away from X-time and start the Dealer FX software. This will allow transactions to be done from tablets and eliminate the use of multiple applications required from a desktop to currently service the customer.</a:t>
            </a:r>
          </a:p>
          <a:p>
            <a:r>
              <a:rPr lang="en-US" sz="1600" dirty="0"/>
              <a:t>4.	Have clear goals for the department that are posted. Post daily and monthly tracking for motivational purposes.</a:t>
            </a:r>
          </a:p>
          <a:p>
            <a:r>
              <a:rPr lang="en-US" sz="1600" dirty="0"/>
              <a:t>5.	GM to support and motivate employees for reassurance in the changes that are occurring to transition from old to new.  Make sure that the changes don’t fail and we go back to the same way we have always done it.</a:t>
            </a:r>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r>
              <a:rPr lang="en-US" dirty="0"/>
              <a:t>Tactics</a:t>
            </a:r>
          </a:p>
          <a:p>
            <a:endParaRPr lang="en-US" dirty="0"/>
          </a:p>
          <a:p>
            <a:endParaRPr lang="en-US" dirty="0"/>
          </a:p>
        </p:txBody>
      </p:sp>
      <p:sp>
        <p:nvSpPr>
          <p:cNvPr id="4" name="Rectangle 3"/>
          <p:cNvSpPr/>
          <p:nvPr/>
        </p:nvSpPr>
        <p:spPr>
          <a:xfrm>
            <a:off x="816244" y="2673001"/>
            <a:ext cx="6096000" cy="2554545"/>
          </a:xfrm>
          <a:prstGeom prst="rect">
            <a:avLst/>
          </a:prstGeom>
        </p:spPr>
        <p:txBody>
          <a:bodyPr>
            <a:spAutoFit/>
          </a:bodyPr>
          <a:lstStyle/>
          <a:p>
            <a:r>
              <a:rPr lang="en-US" sz="1600" dirty="0"/>
              <a:t>1.	Train.  Train.  Train</a:t>
            </a:r>
          </a:p>
          <a:p>
            <a:r>
              <a:rPr lang="en-US" sz="1600" dirty="0"/>
              <a:t>2.	Post Goals and numbers for everyone to see.</a:t>
            </a:r>
          </a:p>
          <a:p>
            <a:r>
              <a:rPr lang="en-US" sz="1600" dirty="0"/>
              <a:t>3.	Provide a brochure for the customers that outline the process that will occur during the time that we have the vehicle for service.</a:t>
            </a:r>
          </a:p>
          <a:p>
            <a:r>
              <a:rPr lang="en-US" sz="1600" dirty="0"/>
              <a:t>4.	Do not spiff for the job at hand.  This will be the norm not something that will have a start and finish to it.  </a:t>
            </a:r>
          </a:p>
          <a:p>
            <a:r>
              <a:rPr lang="en-US" sz="1600" dirty="0"/>
              <a:t>5.	The continuous training and experience for the employees with process will lead to higher hours per RO and ELR as well as a better experience for the customer.</a:t>
            </a: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xmlns="" id="{BC8B6778-11BB-9A9A-F0BF-8949F85F8237}"/>
              </a:ext>
            </a:extLst>
          </p:cNvPr>
          <p:cNvGraphicFramePr>
            <a:graphicFrameLocks noGrp="1"/>
          </p:cNvGraphicFramePr>
          <p:nvPr>
            <p:extLst>
              <p:ext uri="{D42A27DB-BD31-4B8C-83A1-F6EECF244321}">
                <p14:modId xmlns:p14="http://schemas.microsoft.com/office/powerpoint/2010/main" val="2842459642"/>
              </p:ext>
            </p:extLst>
          </p:nvPr>
        </p:nvGraphicFramePr>
        <p:xfrm>
          <a:off x="677334" y="1818624"/>
          <a:ext cx="9132492" cy="46701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xmlns="" val="2235853955"/>
                    </a:ext>
                  </a:extLst>
                </a:gridCol>
                <a:gridCol w="3044164">
                  <a:extLst>
                    <a:ext uri="{9D8B030D-6E8A-4147-A177-3AD203B41FA5}">
                      <a16:colId xmlns:a16="http://schemas.microsoft.com/office/drawing/2014/main" xmlns="" val="4174400132"/>
                    </a:ext>
                  </a:extLst>
                </a:gridCol>
                <a:gridCol w="3044164">
                  <a:extLst>
                    <a:ext uri="{9D8B030D-6E8A-4147-A177-3AD203B41FA5}">
                      <a16:colId xmlns:a16="http://schemas.microsoft.com/office/drawing/2014/main" xmlns=""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xmlns="" val="1083418974"/>
                  </a:ext>
                </a:extLst>
              </a:tr>
              <a:tr h="565004">
                <a:tc>
                  <a:txBody>
                    <a:bodyPr/>
                    <a:lstStyle/>
                    <a:p>
                      <a:r>
                        <a:rPr lang="en-US" dirty="0" smtClean="0"/>
                        <a:t>Start ASM Training</a:t>
                      </a:r>
                      <a:endParaRPr lang="en-US" dirty="0"/>
                    </a:p>
                  </a:txBody>
                  <a:tcPr/>
                </a:tc>
                <a:tc>
                  <a:txBody>
                    <a:bodyPr/>
                    <a:lstStyle/>
                    <a:p>
                      <a:r>
                        <a:rPr lang="en-US" dirty="0" smtClean="0"/>
                        <a:t>General Manager</a:t>
                      </a:r>
                      <a:endParaRPr lang="en-US" dirty="0"/>
                    </a:p>
                  </a:txBody>
                  <a:tcPr/>
                </a:tc>
                <a:tc>
                  <a:txBody>
                    <a:bodyPr/>
                    <a:lstStyle/>
                    <a:p>
                      <a:r>
                        <a:rPr lang="en-US" dirty="0" smtClean="0"/>
                        <a:t>03/21/2023</a:t>
                      </a:r>
                      <a:endParaRPr lang="en-US" dirty="0"/>
                    </a:p>
                  </a:txBody>
                  <a:tcPr/>
                </a:tc>
                <a:extLst>
                  <a:ext uri="{0D108BD9-81ED-4DB2-BD59-A6C34878D82A}">
                    <a16:rowId xmlns:a16="http://schemas.microsoft.com/office/drawing/2014/main" xmlns="" val="2400365483"/>
                  </a:ext>
                </a:extLst>
              </a:tr>
              <a:tr h="565004">
                <a:tc>
                  <a:txBody>
                    <a:bodyPr/>
                    <a:lstStyle/>
                    <a:p>
                      <a:r>
                        <a:rPr lang="en-US" dirty="0" smtClean="0"/>
                        <a:t>Toyota Smart Path </a:t>
                      </a:r>
                      <a:endParaRPr lang="en-US" dirty="0"/>
                    </a:p>
                  </a:txBody>
                  <a:tcPr/>
                </a:tc>
                <a:tc>
                  <a:txBody>
                    <a:bodyPr/>
                    <a:lstStyle/>
                    <a:p>
                      <a:r>
                        <a:rPr lang="en-US" dirty="0" smtClean="0"/>
                        <a:t>General Manager</a:t>
                      </a:r>
                      <a:endParaRPr lang="en-US" dirty="0"/>
                    </a:p>
                  </a:txBody>
                  <a:tcPr/>
                </a:tc>
                <a:tc>
                  <a:txBody>
                    <a:bodyPr/>
                    <a:lstStyle/>
                    <a:p>
                      <a:r>
                        <a:rPr lang="en-US" dirty="0" smtClean="0"/>
                        <a:t>10/14/2024</a:t>
                      </a:r>
                    </a:p>
                  </a:txBody>
                  <a:tcPr/>
                </a:tc>
                <a:extLst>
                  <a:ext uri="{0D108BD9-81ED-4DB2-BD59-A6C34878D82A}">
                    <a16:rowId xmlns:a16="http://schemas.microsoft.com/office/drawing/2014/main" xmlns="" val="107845787"/>
                  </a:ext>
                </a:extLst>
              </a:tr>
              <a:tr h="565004">
                <a:tc>
                  <a:txBody>
                    <a:bodyPr/>
                    <a:lstStyle/>
                    <a:p>
                      <a:r>
                        <a:rPr lang="en-US" dirty="0" smtClean="0"/>
                        <a:t>Dealer FX Software</a:t>
                      </a:r>
                      <a:endParaRPr lang="en-US" dirty="0"/>
                    </a:p>
                  </a:txBody>
                  <a:tcPr/>
                </a:tc>
                <a:tc>
                  <a:txBody>
                    <a:bodyPr/>
                    <a:lstStyle/>
                    <a:p>
                      <a:r>
                        <a:rPr lang="en-US" dirty="0" smtClean="0"/>
                        <a:t>General Manager</a:t>
                      </a:r>
                      <a:endParaRPr lang="en-US" dirty="0"/>
                    </a:p>
                  </a:txBody>
                  <a:tcPr/>
                </a:tc>
                <a:tc>
                  <a:txBody>
                    <a:bodyPr/>
                    <a:lstStyle/>
                    <a:p>
                      <a:r>
                        <a:rPr lang="en-US" dirty="0" smtClean="0"/>
                        <a:t>09/01/2024</a:t>
                      </a:r>
                    </a:p>
                  </a:txBody>
                  <a:tcPr/>
                </a:tc>
                <a:extLst>
                  <a:ext uri="{0D108BD9-81ED-4DB2-BD59-A6C34878D82A}">
                    <a16:rowId xmlns:a16="http://schemas.microsoft.com/office/drawing/2014/main" xmlns="" val="1530126605"/>
                  </a:ext>
                </a:extLst>
              </a:tr>
              <a:tr h="565004">
                <a:tc>
                  <a:txBody>
                    <a:bodyPr/>
                    <a:lstStyle/>
                    <a:p>
                      <a:r>
                        <a:rPr lang="en-US" dirty="0" smtClean="0"/>
                        <a:t>Video MPI’s</a:t>
                      </a:r>
                      <a:endParaRPr lang="en-US" dirty="0"/>
                    </a:p>
                  </a:txBody>
                  <a:tcPr/>
                </a:tc>
                <a:tc>
                  <a:txBody>
                    <a:bodyPr/>
                    <a:lstStyle/>
                    <a:p>
                      <a:r>
                        <a:rPr lang="en-US" dirty="0" smtClean="0"/>
                        <a:t>Service Manager</a:t>
                      </a:r>
                      <a:endParaRPr lang="en-US" dirty="0"/>
                    </a:p>
                  </a:txBody>
                  <a:tcPr/>
                </a:tc>
                <a:tc>
                  <a:txBody>
                    <a:bodyPr/>
                    <a:lstStyle/>
                    <a:p>
                      <a:r>
                        <a:rPr lang="en-US" dirty="0" smtClean="0"/>
                        <a:t>09/01/2024</a:t>
                      </a:r>
                      <a:endParaRPr lang="en-US" dirty="0"/>
                    </a:p>
                  </a:txBody>
                  <a:tcPr/>
                </a:tc>
                <a:extLst>
                  <a:ext uri="{0D108BD9-81ED-4DB2-BD59-A6C34878D82A}">
                    <a16:rowId xmlns:a16="http://schemas.microsoft.com/office/drawing/2014/main" xmlns="" val="1950345431"/>
                  </a:ext>
                </a:extLst>
              </a:tr>
              <a:tr h="565004">
                <a:tc>
                  <a:txBody>
                    <a:bodyPr/>
                    <a:lstStyle/>
                    <a:p>
                      <a:r>
                        <a:rPr lang="en-US" dirty="0" smtClean="0"/>
                        <a:t>Customer Expectation </a:t>
                      </a:r>
                    </a:p>
                    <a:p>
                      <a:r>
                        <a:rPr lang="en-US" dirty="0" smtClean="0"/>
                        <a:t>Brochure</a:t>
                      </a:r>
                      <a:endParaRPr lang="en-US" dirty="0"/>
                    </a:p>
                  </a:txBody>
                  <a:tcPr/>
                </a:tc>
                <a:tc>
                  <a:txBody>
                    <a:bodyPr/>
                    <a:lstStyle/>
                    <a:p>
                      <a:r>
                        <a:rPr lang="en-US" dirty="0" smtClean="0"/>
                        <a:t>General Manager</a:t>
                      </a:r>
                    </a:p>
                    <a:p>
                      <a:r>
                        <a:rPr lang="en-US" dirty="0" smtClean="0"/>
                        <a:t>Service Manager</a:t>
                      </a:r>
                      <a:endParaRPr lang="en-US" dirty="0"/>
                    </a:p>
                  </a:txBody>
                  <a:tcPr/>
                </a:tc>
                <a:tc>
                  <a:txBody>
                    <a:bodyPr/>
                    <a:lstStyle/>
                    <a:p>
                      <a:r>
                        <a:rPr lang="en-US" dirty="0" smtClean="0"/>
                        <a:t>09/01/2024</a:t>
                      </a:r>
                    </a:p>
                    <a:p>
                      <a:endParaRPr lang="en-US" dirty="0"/>
                    </a:p>
                  </a:txBody>
                  <a:tcPr/>
                </a:tc>
                <a:extLst>
                  <a:ext uri="{0D108BD9-81ED-4DB2-BD59-A6C34878D82A}">
                    <a16:rowId xmlns:a16="http://schemas.microsoft.com/office/drawing/2014/main" xmlns="" val="1960891333"/>
                  </a:ext>
                </a:extLst>
              </a:tr>
              <a:tr h="565004">
                <a:tc>
                  <a:txBody>
                    <a:bodyPr/>
                    <a:lstStyle/>
                    <a:p>
                      <a:r>
                        <a:rPr lang="en-US" dirty="0" smtClean="0"/>
                        <a:t>Bi-Monthly ASM </a:t>
                      </a:r>
                      <a:r>
                        <a:rPr lang="en-US" dirty="0" err="1" smtClean="0"/>
                        <a:t>Traing</a:t>
                      </a:r>
                      <a:endParaRPr lang="en-US" dirty="0"/>
                    </a:p>
                  </a:txBody>
                  <a:tcPr/>
                </a:tc>
                <a:tc>
                  <a:txBody>
                    <a:bodyPr/>
                    <a:lstStyle/>
                    <a:p>
                      <a:r>
                        <a:rPr lang="en-US" dirty="0" smtClean="0"/>
                        <a:t>General</a:t>
                      </a:r>
                      <a:r>
                        <a:rPr lang="en-US" baseline="0" dirty="0" smtClean="0"/>
                        <a:t> Manager</a:t>
                      </a:r>
                      <a:endParaRPr lang="en-US" dirty="0"/>
                    </a:p>
                  </a:txBody>
                  <a:tcPr/>
                </a:tc>
                <a:tc>
                  <a:txBody>
                    <a:bodyPr/>
                    <a:lstStyle/>
                    <a:p>
                      <a:r>
                        <a:rPr lang="en-US" dirty="0" smtClean="0"/>
                        <a:t>05/01/2024</a:t>
                      </a:r>
                    </a:p>
                  </a:txBody>
                  <a:tcPr/>
                </a:tc>
                <a:extLst>
                  <a:ext uri="{0D108BD9-81ED-4DB2-BD59-A6C34878D82A}">
                    <a16:rowId xmlns:a16="http://schemas.microsoft.com/office/drawing/2014/main" xmlns="" val="4137224325"/>
                  </a:ext>
                </a:extLst>
              </a:tr>
              <a:tr h="565004">
                <a:tc>
                  <a:txBody>
                    <a:bodyPr/>
                    <a:lstStyle/>
                    <a:p>
                      <a:r>
                        <a:rPr lang="en-US" dirty="0" smtClean="0"/>
                        <a:t>Service Goals Posted</a:t>
                      </a:r>
                      <a:endParaRPr lang="en-US" dirty="0"/>
                    </a:p>
                  </a:txBody>
                  <a:tcPr/>
                </a:tc>
                <a:tc>
                  <a:txBody>
                    <a:bodyPr/>
                    <a:lstStyle/>
                    <a:p>
                      <a:r>
                        <a:rPr lang="en-US" dirty="0" smtClean="0"/>
                        <a:t>Service</a:t>
                      </a:r>
                      <a:r>
                        <a:rPr lang="en-US" baseline="0" dirty="0" smtClean="0"/>
                        <a:t> Manager</a:t>
                      </a:r>
                      <a:endParaRPr lang="en-US" dirty="0"/>
                    </a:p>
                  </a:txBody>
                  <a:tcPr/>
                </a:tc>
                <a:tc>
                  <a:txBody>
                    <a:bodyPr/>
                    <a:lstStyle/>
                    <a:p>
                      <a:r>
                        <a:rPr lang="en-US" dirty="0" smtClean="0"/>
                        <a:t>05/01/2024</a:t>
                      </a:r>
                      <a:endParaRPr lang="en-US" dirty="0"/>
                    </a:p>
                  </a:txBody>
                  <a:tcPr/>
                </a:tc>
                <a:extLst>
                  <a:ext uri="{0D108BD9-81ED-4DB2-BD59-A6C34878D82A}">
                    <a16:rowId xmlns:a16="http://schemas.microsoft.com/office/drawing/2014/main" xmlns=""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r>
              <a:rPr lang="en-US" dirty="0"/>
              <a:t>Synopsis</a:t>
            </a:r>
          </a:p>
          <a:p>
            <a:endParaRPr lang="en-US" dirty="0"/>
          </a:p>
          <a:p>
            <a:endParaRPr lang="en-US" dirty="0"/>
          </a:p>
        </p:txBody>
      </p:sp>
      <p:sp>
        <p:nvSpPr>
          <p:cNvPr id="4" name="Rectangle 3"/>
          <p:cNvSpPr/>
          <p:nvPr/>
        </p:nvSpPr>
        <p:spPr>
          <a:xfrm>
            <a:off x="940230" y="2563793"/>
            <a:ext cx="6754679" cy="4185761"/>
          </a:xfrm>
          <a:prstGeom prst="rect">
            <a:avLst/>
          </a:prstGeom>
        </p:spPr>
        <p:txBody>
          <a:bodyPr wrap="square">
            <a:spAutoFit/>
          </a:bodyPr>
          <a:lstStyle/>
          <a:p>
            <a:r>
              <a:rPr lang="en-US" sz="1400" dirty="0"/>
              <a:t>I want to start with the clarity I have come to find in the “Lack” of training we provide for the Service Advisor’s in our company.  First, I had to understand where we are and have a base line for what is needed. We have no process for our Advisor’s at no fault of their own, it is clearly on management. Second, enlisting the right people to help start the motion for change. We need to make sure that all levels of employee have input and are bought in for success.  Third, developing a mental frame of mind that allows me to have a picture of what the change looks like.  This mental picture has a clear process for the Advisor and customer for what their experience will look like while they are experiencing the visit to the dealership. Fourth, the need to motivate the people involved to get them prepared for the change that is going to happen. Everyone will be at different stages of change throughout this process and we will need to adjust to all of them along the way. Fifth, and probably the most important is communication.  We must have the best communication to insure the success of the change. Finally, Action!  It will be these actions that helps fulfill our potential and success as we grow.</a:t>
            </a:r>
          </a:p>
          <a:p>
            <a:r>
              <a:rPr lang="en-US" sz="1400" dirty="0"/>
              <a:t>In short, start training immediately.  Install the right tools we need for the process.  Get everyone up to speed on the new process. Set the expectation. Set goals for achievement.  Motivate, support and succeed!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smtClean="0">
                <a:solidFill>
                  <a:srgbClr val="221E1F"/>
                </a:solidFill>
                <a:latin typeface="Calibri" panose="020F0502020204030204" pitchFamily="34" charset="0"/>
              </a:rPr>
              <a:t/>
            </a:r>
            <a:br>
              <a:rPr lang="en-US" sz="1800" b="0" i="0" u="none" strike="noStrike" baseline="0" dirty="0" smtClean="0">
                <a:solidFill>
                  <a:srgbClr val="221E1F"/>
                </a:solidFill>
                <a:latin typeface="Calibri" panose="020F0502020204030204" pitchFamily="34" charset="0"/>
              </a:rPr>
            </a:br>
            <a:r>
              <a:rPr lang="en-US" sz="1800" dirty="0">
                <a:solidFill>
                  <a:srgbClr val="221E1F"/>
                </a:solidFill>
                <a:latin typeface="Calibri" panose="020F0502020204030204" pitchFamily="34" charset="0"/>
              </a:rPr>
              <a:t/>
            </a:r>
            <a:br>
              <a:rPr lang="en-US" sz="1800" dirty="0">
                <a:solidFill>
                  <a:srgbClr val="221E1F"/>
                </a:solidFill>
                <a:latin typeface="Calibri" panose="020F0502020204030204" pitchFamily="34" charset="0"/>
              </a:rPr>
            </a:br>
            <a:r>
              <a:rPr lang="en-US" sz="1800" dirty="0" smtClean="0">
                <a:solidFill>
                  <a:srgbClr val="221E1F"/>
                </a:solidFill>
                <a:latin typeface="Calibri" panose="020F0502020204030204" pitchFamily="34" charset="0"/>
              </a:rPr>
              <a:t/>
            </a:r>
            <a:br>
              <a:rPr lang="en-US" sz="1800" dirty="0" smtClean="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Currently</a:t>
            </a:r>
            <a:r>
              <a:rPr lang="en-US" sz="1800" b="0" i="0" u="none" strike="noStrike" dirty="0" smtClean="0">
                <a:solidFill>
                  <a:srgbClr val="221E1F"/>
                </a:solidFill>
                <a:latin typeface="Calibri" panose="020F0502020204030204" pitchFamily="34" charset="0"/>
              </a:rPr>
              <a:t> we utilize our digital company, Team Ve</a:t>
            </a:r>
            <a:r>
              <a:rPr lang="en-US" dirty="0" smtClean="0">
                <a:solidFill>
                  <a:srgbClr val="221E1F"/>
                </a:solidFill>
                <a:latin typeface="Calibri" panose="020F0502020204030204" pitchFamily="34" charset="0"/>
              </a:rPr>
              <a:t>locity.  They incorporate the use of our website and their AI to promote and track all service options for the customer which include phone, text and email messaging along with a diligent and calculated mailer for current, at risk and lost customers.</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For future improvement we will be moving to “Smart Path” that is provided by Toyota.  This will be installed mid October 2024.  Smart  Path will work directly with all Toyota’s that are directly linked to our dealership through Connected Services provided by Toyota.</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We are currently in the works to move from “X-time” to Dealer FX, which is directly affiliated with Smart Path and Toyota for a seamless process for the Customer and ASM for and overall experience for everyone involved.</a:t>
            </a:r>
            <a:endParaRPr lang="en-US"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We</a:t>
            </a:r>
            <a:r>
              <a:rPr lang="en-US" sz="1800" b="0" i="0" u="none" strike="noStrike" dirty="0" smtClean="0">
                <a:solidFill>
                  <a:srgbClr val="221E1F"/>
                </a:solidFill>
                <a:latin typeface="Calibri" panose="020F0502020204030204" pitchFamily="34" charset="0"/>
              </a:rPr>
              <a:t> will continue to use the reporting we have through Corporate to manage and gage our progress.</a:t>
            </a:r>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2"/>
          </p:nvPr>
        </p:nvSpPr>
        <p:spPr>
          <a:xfrm>
            <a:off x="790045" y="1930400"/>
            <a:ext cx="4185623" cy="3304117"/>
          </a:xfrm>
        </p:spPr>
        <p:txBody>
          <a:bodyPr/>
          <a:lstStyle/>
          <a:p>
            <a:pPr marL="0" indent="0">
              <a:buNone/>
            </a:pP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4361" y="4070727"/>
            <a:ext cx="5438775" cy="2343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sz="quarter" idx="4"/>
          </p:nvPr>
        </p:nvSpPr>
        <p:spPr>
          <a:xfrm>
            <a:off x="627682" y="1526583"/>
            <a:ext cx="8646320" cy="4514779"/>
          </a:xfrm>
        </p:spPr>
        <p:txBody>
          <a:bodyPr/>
          <a:lstStyle/>
          <a:p>
            <a:r>
              <a:rPr lang="en-US" dirty="0" smtClean="0"/>
              <a:t>The main focus of improvement training.  We  just implements ASM training at the dealership and are moving to have Bi-monthly training.  Our ASM’s touch more customers than anyone in the store and get the least taring.  Our current process has no Uniformity or Goal driven direction for production.</a:t>
            </a:r>
          </a:p>
          <a:p>
            <a:r>
              <a:rPr lang="en-US" dirty="0" smtClean="0"/>
              <a:t>Our current Goals are continuous training with new process for ASM’s coupled with Toyota Smart Path and Dealer FX.  This will move the Hours per RO and the ELR for lower Cost of Labor.</a:t>
            </a:r>
            <a:endParaRPr lang="en-US" dirty="0"/>
          </a:p>
        </p:txBody>
      </p:sp>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r>
              <a:rPr lang="en-US" dirty="0"/>
              <a:t/>
            </a:r>
            <a:br>
              <a:rPr lang="en-US" dirty="0"/>
            </a:b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sp>
        <p:nvSpPr>
          <p:cNvPr id="26" name="Text Placeholder 25"/>
          <p:cNvSpPr>
            <a:spLocks noGrp="1"/>
          </p:cNvSpPr>
          <p:nvPr>
            <p:ph type="body" idx="1"/>
          </p:nvPr>
        </p:nvSpPr>
        <p:spPr>
          <a:xfrm>
            <a:off x="677335" y="1929539"/>
            <a:ext cx="8596668" cy="3458309"/>
          </a:xfrm>
        </p:spPr>
        <p:txBody>
          <a:bodyPr/>
          <a:lstStyle/>
          <a:p>
            <a:endParaRPr lang="en-US" dirty="0" smtClean="0"/>
          </a:p>
          <a:p>
            <a:r>
              <a:rPr lang="en-US" dirty="0" smtClean="0"/>
              <a:t>We don’t have an expense problem.  Even after talking to Larry in class,</a:t>
            </a:r>
          </a:p>
          <a:p>
            <a:r>
              <a:rPr lang="en-US" dirty="0"/>
              <a:t>w</a:t>
            </a:r>
            <a:r>
              <a:rPr lang="en-US" dirty="0" smtClean="0"/>
              <a:t>e have a gross problem.  Training and Process will help cure this.</a:t>
            </a:r>
            <a:endParaRPr lang="en-US" dirty="0"/>
          </a:p>
        </p:txBody>
      </p:sp>
      <p:graphicFrame>
        <p:nvGraphicFramePr>
          <p:cNvPr id="11" name="Content Placeholder 10">
            <a:hlinkClick r:id="" action="ppaction://hlinkshowjump?jump=nextslide" highlightClick="1"/>
          </p:cNvPr>
          <p:cNvGraphicFramePr>
            <a:graphicFrameLocks noGrp="1"/>
          </p:cNvGraphicFramePr>
          <p:nvPr>
            <p:ph sz="half" idx="4294967295"/>
            <p:extLst>
              <p:ext uri="{D42A27DB-BD31-4B8C-83A1-F6EECF244321}">
                <p14:modId xmlns:p14="http://schemas.microsoft.com/office/powerpoint/2010/main" val="3002811332"/>
              </p:ext>
            </p:extLst>
          </p:nvPr>
        </p:nvGraphicFramePr>
        <p:xfrm>
          <a:off x="0" y="5959098"/>
          <a:ext cx="45719" cy="829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13496" y="4006635"/>
            <a:ext cx="4819650" cy="2724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3" name="Straight Connector 22"/>
          <p:cNvCxnSpPr/>
          <p:nvPr/>
        </p:nvCxnSpPr>
        <p:spPr>
          <a:xfrm>
            <a:off x="2030278" y="4006635"/>
            <a:ext cx="0" cy="224402"/>
          </a:xfrm>
          <a:prstGeom prst="line">
            <a:avLst/>
          </a:prstGeom>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2859088" y="-224958"/>
            <a:ext cx="3048000" cy="1938992"/>
          </a:xfrm>
          <a:prstGeom prst="rect">
            <a:avLst/>
          </a:prstGeom>
        </p:spPr>
        <p:txBody>
          <a:bodyPr>
            <a:spAutoFit/>
          </a:bodyPr>
          <a:lstStyle/>
          <a:p>
            <a:r>
              <a:rPr lang="en-US" sz="4000" dirty="0">
                <a:solidFill>
                  <a:srgbClr val="90C226"/>
                </a:solidFill>
                <a:ea typeface="+mj-ea"/>
                <a:cs typeface="+mj-cs"/>
              </a:rPr>
              <a:t>Changes in Expense Structure </a:t>
            </a:r>
            <a:endParaRPr lang="en-US" dirty="0"/>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Current</a:t>
            </a:r>
            <a:r>
              <a:rPr lang="en-US" sz="1800" b="0" i="0" u="none" strike="noStrike" dirty="0" smtClean="0">
                <a:solidFill>
                  <a:srgbClr val="221E1F"/>
                </a:solidFill>
                <a:latin typeface="Calibri" panose="020F0502020204030204" pitchFamily="34" charset="0"/>
              </a:rPr>
              <a:t> practices are what is causing our inefficiency.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a:t>
            </a:r>
            <a:r>
              <a:rPr lang="en-US" dirty="0" smtClean="0">
                <a:solidFill>
                  <a:srgbClr val="221E1F"/>
                </a:solidFill>
                <a:latin typeface="Calibri" panose="020F0502020204030204" pitchFamily="34" charset="0"/>
              </a:rPr>
              <a:t>are consistent training and process for every ASM.</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Goal achievement will come from adding Smart Path and Dealer FX along with training goal setting.</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Achievement will be gaged by review of year over year numbers and goal attainment.</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xmlns=""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8489" y="1828799"/>
            <a:ext cx="5299469" cy="34702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smtClean="0">
                <a:solidFill>
                  <a:srgbClr val="221E1F"/>
                </a:solidFill>
                <a:latin typeface="Calibri" panose="020F0502020204030204" pitchFamily="34" charset="0"/>
              </a:rPr>
              <a:t>Facility potential will come along way with new process and software combined with continuous training.</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Goal is to have new process training and software ready to go by 10/14/2024.</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We have had first training class and bi-monthly training will be done moving forward by NAC trainers.</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Changes will be gaged off profitability</a:t>
            </a:r>
            <a:r>
              <a:rPr lang="en-US" sz="1800" b="0" i="0" u="none" strike="noStrike" dirty="0" smtClean="0">
                <a:solidFill>
                  <a:srgbClr val="221E1F"/>
                </a:solidFill>
                <a:latin typeface="Calibri" panose="020F0502020204030204" pitchFamily="34" charset="0"/>
              </a:rPr>
              <a:t> and year over year results.</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xmlns=""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9326" y="2208508"/>
            <a:ext cx="4707555" cy="389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xmlns="" id="{DC1AC215-6A1E-4C59-EFD0-D293BFB95537}"/>
              </a:ext>
            </a:extLst>
          </p:cNvPr>
          <p:cNvSpPr>
            <a:spLocks noGrp="1"/>
          </p:cNvSpPr>
          <p:nvPr>
            <p:ph sz="half" idx="1"/>
          </p:nvPr>
        </p:nvSpPr>
        <p:spPr/>
        <p:txBody>
          <a:bodyPr/>
          <a:lstStyle/>
          <a:p>
            <a:r>
              <a:rPr lang="en-US" dirty="0" smtClean="0"/>
              <a:t>While performing RO Analysis with the service manger there is a common theme of “1 Line” RO’s.</a:t>
            </a:r>
          </a:p>
          <a:p>
            <a:r>
              <a:rPr lang="en-US" dirty="0" smtClean="0"/>
              <a:t>Once again this stems from lack of training and process.</a:t>
            </a:r>
          </a:p>
          <a:p>
            <a:r>
              <a:rPr lang="en-US" dirty="0" smtClean="0"/>
              <a:t>Goals need to placed and tracked for growth with in the department.</a:t>
            </a:r>
          </a:p>
          <a:p>
            <a:r>
              <a:rPr lang="en-US" dirty="0" smtClean="0"/>
              <a:t>Need to ask for more business and stop selling from fear.</a:t>
            </a:r>
            <a:endParaRPr lang="en-US" dirty="0"/>
          </a:p>
        </p:txBody>
      </p:sp>
      <p:pic>
        <p:nvPicPr>
          <p:cNvPr id="6" name="Content Placeholder 5">
            <a:extLst>
              <a:ext uri="{FF2B5EF4-FFF2-40B4-BE49-F238E27FC236}">
                <a16:creationId xmlns:a16="http://schemas.microsoft.com/office/drawing/2014/main" xmlns=""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3443" y="2363492"/>
            <a:ext cx="4554223" cy="3425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r>
              <a:rPr lang="en-US" dirty="0"/>
              <a:t>Strengths</a:t>
            </a:r>
          </a:p>
        </p:txBody>
      </p:sp>
      <p:sp>
        <p:nvSpPr>
          <p:cNvPr id="4" name="Rectangle 3"/>
          <p:cNvSpPr/>
          <p:nvPr/>
        </p:nvSpPr>
        <p:spPr>
          <a:xfrm>
            <a:off x="1079714" y="2603715"/>
            <a:ext cx="5336585" cy="3600986"/>
          </a:xfrm>
          <a:prstGeom prst="rect">
            <a:avLst/>
          </a:prstGeom>
        </p:spPr>
        <p:txBody>
          <a:bodyPr wrap="square">
            <a:spAutoFit/>
          </a:bodyPr>
          <a:lstStyle/>
          <a:p>
            <a:r>
              <a:rPr lang="en-US" sz="1400" dirty="0" smtClean="0"/>
              <a:t>1</a:t>
            </a:r>
            <a:r>
              <a:rPr lang="en-US" sz="1400" dirty="0"/>
              <a:t>.	Dealership has high retention levels that are tracked by Gulf States Toyota that have been over 100% for a rolling 12 month period.</a:t>
            </a:r>
          </a:p>
          <a:p>
            <a:r>
              <a:rPr lang="en-US" sz="1400" dirty="0"/>
              <a:t>2.	RO count is strong, specifically CP RO’s which have increased year over year for 3 years in a row.</a:t>
            </a:r>
          </a:p>
          <a:p>
            <a:r>
              <a:rPr lang="en-US" sz="1400" dirty="0"/>
              <a:t>3.	Service Department has low turnover and continues to groom technicians through the T-Ten program as well as recruiting from the outside.</a:t>
            </a:r>
          </a:p>
          <a:p>
            <a:r>
              <a:rPr lang="en-US" sz="1400" dirty="0"/>
              <a:t>4.	We have a pay grid for Technicians that outlines a path for advancement and pay raises based off education and time employed at the dealership.</a:t>
            </a:r>
          </a:p>
          <a:p>
            <a:r>
              <a:rPr lang="en-US" sz="1400" dirty="0"/>
              <a:t>5.	Training has started for ASM’s and will have continuing education bi-monthly moving forward.</a:t>
            </a:r>
          </a:p>
          <a:p>
            <a:r>
              <a:rPr lang="en-US" sz="1400" dirty="0"/>
              <a:t>6.	Service Manager is a 10 plus year employee that worked his way up the ranks from Technician to Shop Forman and now Service Manager with 2 years as Service Manager under his belt</a:t>
            </a:r>
            <a:r>
              <a:rPr lang="en-US" dirty="0" smtClean="0"/>
              <a:t>.</a:t>
            </a: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r>
              <a:rPr lang="en-US" dirty="0"/>
              <a:t>Weaknesses</a:t>
            </a:r>
          </a:p>
          <a:p>
            <a:endParaRPr lang="en-US" dirty="0"/>
          </a:p>
        </p:txBody>
      </p:sp>
      <p:sp>
        <p:nvSpPr>
          <p:cNvPr id="4" name="Rectangle 3"/>
          <p:cNvSpPr/>
          <p:nvPr/>
        </p:nvSpPr>
        <p:spPr>
          <a:xfrm>
            <a:off x="1040969" y="2521959"/>
            <a:ext cx="6096000" cy="3323987"/>
          </a:xfrm>
          <a:prstGeom prst="rect">
            <a:avLst/>
          </a:prstGeom>
        </p:spPr>
        <p:txBody>
          <a:bodyPr>
            <a:spAutoFit/>
          </a:bodyPr>
          <a:lstStyle/>
          <a:p>
            <a:r>
              <a:rPr lang="en-US" dirty="0" smtClean="0"/>
              <a:t>1</a:t>
            </a:r>
            <a:r>
              <a:rPr lang="en-US" dirty="0"/>
              <a:t>.</a:t>
            </a:r>
            <a:r>
              <a:rPr lang="en-US" sz="1600" dirty="0"/>
              <a:t>	The dealership does not have a consistent process from start to finish when handling a customer that comes to the Service Department.</a:t>
            </a:r>
          </a:p>
          <a:p>
            <a:r>
              <a:rPr lang="en-US" sz="1600" dirty="0"/>
              <a:t>2.	Doing business the way we have always done it.  Need to expand vision for growth and change.</a:t>
            </a:r>
          </a:p>
          <a:p>
            <a:r>
              <a:rPr lang="en-US" sz="1600" dirty="0"/>
              <a:t>3.	Service Manager is a great employee and person but lacks the training in the ASM area and knowledge to grow the department.</a:t>
            </a:r>
          </a:p>
          <a:p>
            <a:r>
              <a:rPr lang="en-US" sz="1600" dirty="0"/>
              <a:t>4.	No direct process for the customer experience from check in to check out.  Every ASM does it their own individual way, not uniform.</a:t>
            </a:r>
          </a:p>
          <a:p>
            <a:r>
              <a:rPr lang="en-US" sz="1600" dirty="0"/>
              <a:t>5.	Acceptance of change is difficult, will take time to adjust.</a:t>
            </a:r>
          </a:p>
          <a:p>
            <a:r>
              <a:rPr lang="en-US" sz="1600" dirty="0"/>
              <a:t>6.	Internal work and Warranty work are way off.</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4671</TotalTime>
  <Words>811</Words>
  <Application>Microsoft Office PowerPoint</Application>
  <PresentationFormat>Custom</PresentationFormat>
  <Paragraphs>122</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Facet</vt:lpstr>
      <vt:lpstr>NADA Service Homework </vt:lpstr>
      <vt:lpstr>   Marketing     </vt:lpstr>
      <vt:lpstr>  Analyze Cost of Labor   </vt:lpstr>
      <vt:lpstr>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Tre Lents</cp:lastModifiedBy>
  <cp:revision>18</cp:revision>
  <cp:lastPrinted>2024-04-03T15:14:08Z</cp:lastPrinted>
  <dcterms:created xsi:type="dcterms:W3CDTF">2022-12-04T13:10:55Z</dcterms:created>
  <dcterms:modified xsi:type="dcterms:W3CDTF">2024-04-06T19:25:04Z</dcterms:modified>
</cp:coreProperties>
</file>