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8"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NewRoads Mazda Fixed Week 2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Opportunities</a:t>
            </a:r>
          </a:p>
          <a:p>
            <a:endParaRPr lang="en-US" dirty="0"/>
          </a:p>
          <a:p>
            <a:r>
              <a:rPr lang="en-US" dirty="0"/>
              <a:t>Recalls</a:t>
            </a:r>
          </a:p>
          <a:p>
            <a:r>
              <a:rPr lang="en-US" dirty="0"/>
              <a:t>Technicians coming from outside Canada</a:t>
            </a:r>
          </a:p>
          <a:p>
            <a:r>
              <a:rPr lang="en-US" dirty="0"/>
              <a:t>Advertising</a:t>
            </a:r>
          </a:p>
          <a:p>
            <a:r>
              <a:rPr lang="en-US" dirty="0"/>
              <a:t>Electric Vehicle and their servicing needs</a:t>
            </a:r>
          </a:p>
          <a:p>
            <a:r>
              <a:rPr lang="en-US" dirty="0"/>
              <a:t>Large employers in the area</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endParaRPr lang="en-US" b="1" dirty="0"/>
          </a:p>
          <a:p>
            <a:r>
              <a:rPr lang="en-US" dirty="0"/>
              <a:t>Outside Shops</a:t>
            </a:r>
          </a:p>
          <a:p>
            <a:r>
              <a:rPr lang="en-US" dirty="0"/>
              <a:t>Customer’s cost of living is increasing</a:t>
            </a:r>
          </a:p>
          <a:p>
            <a:r>
              <a:rPr lang="en-US" dirty="0"/>
              <a:t>Lack of new people interested in Mechanics as career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88583751"/>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Facility Utilization</a:t>
                      </a:r>
                    </a:p>
                  </a:txBody>
                  <a:tcPr/>
                </a:tc>
                <a:tc>
                  <a:txBody>
                    <a:bodyPr/>
                    <a:lstStyle/>
                    <a:p>
                      <a:r>
                        <a:rPr lang="en-US" dirty="0"/>
                        <a:t>Service </a:t>
                      </a:r>
                      <a:r>
                        <a:rPr lang="en-US" dirty="0" err="1"/>
                        <a:t>Mgr</a:t>
                      </a:r>
                      <a:r>
                        <a:rPr lang="en-US" dirty="0"/>
                        <a:t>/General </a:t>
                      </a:r>
                      <a:r>
                        <a:rPr lang="en-US" dirty="0" err="1"/>
                        <a:t>Mgr</a:t>
                      </a:r>
                      <a:endParaRPr lang="en-US" dirty="0"/>
                    </a:p>
                  </a:txBody>
                  <a:tcPr/>
                </a:tc>
                <a:tc>
                  <a:txBody>
                    <a:bodyPr/>
                    <a:lstStyle/>
                    <a:p>
                      <a:r>
                        <a:rPr lang="en-US" dirty="0"/>
                        <a:t>May 31</a:t>
                      </a:r>
                      <a:r>
                        <a:rPr lang="en-US" baseline="30000" dirty="0"/>
                        <a:t>st</a:t>
                      </a:r>
                      <a:r>
                        <a:rPr lang="en-US" dirty="0"/>
                        <a:t>-2024 / Sep 30</a:t>
                      </a:r>
                      <a:r>
                        <a:rPr lang="en-US" baseline="30000" dirty="0"/>
                        <a:t>th</a:t>
                      </a:r>
                      <a:r>
                        <a:rPr lang="en-US" dirty="0"/>
                        <a:t> - 2024</a:t>
                      </a:r>
                    </a:p>
                  </a:txBody>
                  <a:tcPr/>
                </a:tc>
                <a:extLst>
                  <a:ext uri="{0D108BD9-81ED-4DB2-BD59-A6C34878D82A}">
                    <a16:rowId xmlns:a16="http://schemas.microsoft.com/office/drawing/2014/main" val="2400365483"/>
                  </a:ext>
                </a:extLst>
              </a:tr>
              <a:tr h="565004">
                <a:tc>
                  <a:txBody>
                    <a:bodyPr/>
                    <a:lstStyle/>
                    <a:p>
                      <a:r>
                        <a:rPr lang="en-US" dirty="0"/>
                        <a:t>Increase RO count by 5%</a:t>
                      </a:r>
                    </a:p>
                  </a:txBody>
                  <a:tcPr/>
                </a:tc>
                <a:tc>
                  <a:txBody>
                    <a:bodyPr/>
                    <a:lstStyle/>
                    <a:p>
                      <a:r>
                        <a:rPr lang="en-US" dirty="0"/>
                        <a:t>Service </a:t>
                      </a:r>
                      <a:r>
                        <a:rPr lang="en-US" dirty="0" err="1"/>
                        <a:t>Mgr</a:t>
                      </a:r>
                      <a:r>
                        <a:rPr lang="en-US" dirty="0"/>
                        <a:t>/ General </a:t>
                      </a:r>
                      <a:r>
                        <a:rPr lang="en-US" dirty="0" err="1"/>
                        <a:t>Mgr</a:t>
                      </a:r>
                      <a:endParaRPr lang="en-US" dirty="0"/>
                    </a:p>
                  </a:txBody>
                  <a:tcPr/>
                </a:tc>
                <a:tc>
                  <a:txBody>
                    <a:bodyPr/>
                    <a:lstStyle/>
                    <a:p>
                      <a:r>
                        <a:rPr lang="en-US" dirty="0"/>
                        <a:t>Apr 30</a:t>
                      </a:r>
                      <a:r>
                        <a:rPr lang="en-US" baseline="30000" dirty="0"/>
                        <a:t>th</a:t>
                      </a:r>
                      <a:r>
                        <a:rPr lang="en-US" dirty="0"/>
                        <a:t> – 2024 / July 31</a:t>
                      </a:r>
                      <a:r>
                        <a:rPr lang="en-US" baseline="30000" dirty="0"/>
                        <a:t>st</a:t>
                      </a:r>
                      <a:r>
                        <a:rPr lang="en-US" dirty="0"/>
                        <a:t> - 2024</a:t>
                      </a:r>
                    </a:p>
                  </a:txBody>
                  <a:tcPr/>
                </a:tc>
                <a:extLst>
                  <a:ext uri="{0D108BD9-81ED-4DB2-BD59-A6C34878D82A}">
                    <a16:rowId xmlns:a16="http://schemas.microsoft.com/office/drawing/2014/main" val="107845787"/>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used Feb data for RO analysis. The mixture of our work continues to be high on maintenance. The conversations with managers were engaging and thought-provoking. </a:t>
            </a:r>
          </a:p>
          <a:p>
            <a:r>
              <a:rPr lang="en-US" dirty="0"/>
              <a:t>My service manager has downloaded the workbook and she wants to use is throughout the year after and before tire seasons to further understand the productivity and potential of her department. </a:t>
            </a:r>
          </a:p>
          <a:p>
            <a:r>
              <a:rPr lang="en-US" dirty="0"/>
              <a:t>The SWOT analysis done using all staff shed light on areas that sometime go un-noticed.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Seasonal Marketing with videos around FAQ</a:t>
            </a:r>
          </a:p>
          <a:p>
            <a:r>
              <a:rPr lang="en-US" dirty="0">
                <a:solidFill>
                  <a:srgbClr val="221E1F"/>
                </a:solidFill>
                <a:latin typeface="Calibri" panose="020F0502020204030204" pitchFamily="34" charset="0"/>
              </a:rPr>
              <a:t>We are working to create more diverse content to better serve our multicultural community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Working on creating synergies with a local large sale international goods distributor</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actively use proper Labor Op codes to ensure high ELR</a:t>
            </a:r>
          </a:p>
          <a:p>
            <a:r>
              <a:rPr lang="en-US" sz="1800" b="0" i="0" u="none" strike="noStrike" baseline="0" dirty="0">
                <a:solidFill>
                  <a:srgbClr val="221E1F"/>
                </a:solidFill>
                <a:latin typeface="Calibri" panose="020F0502020204030204" pitchFamily="34" charset="0"/>
              </a:rPr>
              <a:t>We are quiet happy with our cost of labor, it has dropped due to recent Tech comp-plan changes but continues to be strong overall. </a:t>
            </a:r>
          </a:p>
          <a:p>
            <a:r>
              <a:rPr lang="en-US" sz="1800" b="0" i="0" u="none" strike="noStrike" baseline="0" dirty="0">
                <a:solidFill>
                  <a:srgbClr val="221E1F"/>
                </a:solidFill>
                <a:latin typeface="Calibri" panose="020F0502020204030204" pitchFamily="34" charset="0"/>
              </a:rPr>
              <a:t>No change needed.</a:t>
            </a:r>
          </a:p>
          <a:p>
            <a:endParaRPr lang="en-US" dirty="0"/>
          </a:p>
        </p:txBody>
      </p:sp>
      <p:pic>
        <p:nvPicPr>
          <p:cNvPr id="7" name="Picture 6">
            <a:extLst>
              <a:ext uri="{FF2B5EF4-FFF2-40B4-BE49-F238E27FC236}">
                <a16:creationId xmlns:a16="http://schemas.microsoft.com/office/drawing/2014/main" id="{F85AB9E0-A58F-0391-3573-D2CA75C432AF}"/>
              </a:ext>
            </a:extLst>
          </p:cNvPr>
          <p:cNvPicPr>
            <a:picLocks noChangeAspect="1"/>
          </p:cNvPicPr>
          <p:nvPr/>
        </p:nvPicPr>
        <p:blipFill>
          <a:blip r:embed="rId2"/>
          <a:stretch>
            <a:fillRect/>
          </a:stretch>
        </p:blipFill>
        <p:spPr>
          <a:xfrm>
            <a:off x="5316942" y="1930400"/>
            <a:ext cx="4186237" cy="244815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Service Manager is hyper focused on expense as a percentage of gross.</a:t>
            </a:r>
          </a:p>
          <a:p>
            <a:r>
              <a:rPr lang="en-US" dirty="0">
                <a:solidFill>
                  <a:srgbClr val="221E1F"/>
                </a:solidFill>
                <a:latin typeface="Calibri" panose="020F0502020204030204" pitchFamily="34" charset="0"/>
              </a:rPr>
              <a:t>No concerns here.</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a:extLst>
              <a:ext uri="{FF2B5EF4-FFF2-40B4-BE49-F238E27FC236}">
                <a16:creationId xmlns:a16="http://schemas.microsoft.com/office/drawing/2014/main" id="{75E08AC3-C5B7-4CFC-931D-7CCF5CE0BFFF}"/>
              </a:ext>
            </a:extLst>
          </p:cNvPr>
          <p:cNvPicPr>
            <a:picLocks noChangeAspect="1"/>
          </p:cNvPicPr>
          <p:nvPr/>
        </p:nvPicPr>
        <p:blipFill>
          <a:blip r:embed="rId2"/>
          <a:stretch>
            <a:fillRect/>
          </a:stretch>
        </p:blipFill>
        <p:spPr>
          <a:xfrm>
            <a:off x="4861369" y="2424723"/>
            <a:ext cx="4600575" cy="256222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With only 4 techs and 3 apprentices our team continues to produce hours. </a:t>
            </a:r>
          </a:p>
          <a:p>
            <a:r>
              <a:rPr lang="en-US" sz="1800" b="0" i="0" u="none" strike="noStrike" baseline="0" dirty="0">
                <a:solidFill>
                  <a:srgbClr val="221E1F"/>
                </a:solidFill>
                <a:latin typeface="Calibri" panose="020F0502020204030204" pitchFamily="34" charset="0"/>
              </a:rPr>
              <a:t>We need more technicians to fill all bays so we can increase overall production</a:t>
            </a:r>
          </a:p>
          <a:p>
            <a:r>
              <a:rPr lang="en-US" sz="1800" b="0" i="0" u="none" strike="noStrike" baseline="0" dirty="0">
                <a:solidFill>
                  <a:srgbClr val="221E1F"/>
                </a:solidFill>
                <a:latin typeface="Calibri" panose="020F0502020204030204" pitchFamily="34" charset="0"/>
              </a:rPr>
              <a:t>3 Technicians coming in May 2024 from abroad.</a:t>
            </a:r>
          </a:p>
          <a:p>
            <a:pPr marL="0" indent="0">
              <a:buNone/>
            </a:pPr>
            <a:endParaRPr lang="en-US" dirty="0"/>
          </a:p>
        </p:txBody>
      </p:sp>
      <p:pic>
        <p:nvPicPr>
          <p:cNvPr id="8" name="Content Placeholder 7">
            <a:extLst>
              <a:ext uri="{FF2B5EF4-FFF2-40B4-BE49-F238E27FC236}">
                <a16:creationId xmlns:a16="http://schemas.microsoft.com/office/drawing/2014/main" id="{76C504BC-E24F-0625-7B2A-6DB077F11E5D}"/>
              </a:ext>
            </a:extLst>
          </p:cNvPr>
          <p:cNvPicPr>
            <a:picLocks noGrp="1" noChangeAspect="1"/>
          </p:cNvPicPr>
          <p:nvPr>
            <p:ph sz="half" idx="2"/>
          </p:nvPr>
        </p:nvPicPr>
        <p:blipFill>
          <a:blip r:embed="rId2"/>
          <a:stretch>
            <a:fillRect/>
          </a:stretch>
        </p:blipFill>
        <p:spPr>
          <a:xfrm>
            <a:off x="4861369" y="1736522"/>
            <a:ext cx="4621874" cy="329398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As mentioned earlier, in order for us to maximize our potential we need bodies on each bay</a:t>
            </a:r>
          </a:p>
          <a:p>
            <a:r>
              <a:rPr lang="en-US" sz="1800" b="0" i="0" u="none" strike="noStrike" baseline="0" dirty="0">
                <a:solidFill>
                  <a:srgbClr val="221E1F"/>
                </a:solidFill>
                <a:latin typeface="Calibri" panose="020F0502020204030204" pitchFamily="34" charset="0"/>
              </a:rPr>
              <a:t>We would like to achieve 100% utilization</a:t>
            </a:r>
          </a:p>
          <a:p>
            <a:r>
              <a:rPr lang="en-US" sz="1800" b="0" i="0" u="none" strike="noStrike" baseline="0" dirty="0">
                <a:solidFill>
                  <a:srgbClr val="221E1F"/>
                </a:solidFill>
                <a:latin typeface="Calibri" panose="020F0502020204030204" pitchFamily="34" charset="0"/>
              </a:rPr>
              <a:t>Hire more producing technicians</a:t>
            </a:r>
          </a:p>
          <a:p>
            <a:pPr marL="0" indent="0">
              <a:buNone/>
            </a:pPr>
            <a:endParaRPr lang="en-US" dirty="0"/>
          </a:p>
        </p:txBody>
      </p:sp>
      <p:pic>
        <p:nvPicPr>
          <p:cNvPr id="8" name="Picture 7">
            <a:extLst>
              <a:ext uri="{FF2B5EF4-FFF2-40B4-BE49-F238E27FC236}">
                <a16:creationId xmlns:a16="http://schemas.microsoft.com/office/drawing/2014/main" id="{71151178-D604-DA59-936F-ACA6F31B285D}"/>
              </a:ext>
            </a:extLst>
          </p:cNvPr>
          <p:cNvPicPr>
            <a:picLocks noChangeAspect="1"/>
          </p:cNvPicPr>
          <p:nvPr/>
        </p:nvPicPr>
        <p:blipFill>
          <a:blip r:embed="rId2"/>
          <a:stretch>
            <a:fillRect/>
          </a:stretch>
        </p:blipFill>
        <p:spPr>
          <a:xfrm>
            <a:off x="5042781" y="1270000"/>
            <a:ext cx="4298334" cy="394645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Overall, we believe that our shop is doing a pretty good job with mixture of work going through the shop. Our cost of sales is inline with the guide. Our opportunity is in trying go after larger employers in our area and increase our RO count to further increase our total labor sales.</a:t>
            </a:r>
          </a:p>
          <a:p>
            <a:r>
              <a:rPr lang="en-US" dirty="0"/>
              <a:t>Our </a:t>
            </a:r>
            <a:r>
              <a:rPr lang="en-US" dirty="0" err="1"/>
              <a:t>hrs</a:t>
            </a:r>
            <a:r>
              <a:rPr lang="en-US" dirty="0"/>
              <a:t>/</a:t>
            </a:r>
            <a:r>
              <a:rPr lang="en-US" dirty="0" err="1"/>
              <a:t>ro</a:t>
            </a:r>
            <a:r>
              <a:rPr lang="en-US" dirty="0"/>
              <a:t> have dropped as per this review and we are hyper focused on all areas that drive </a:t>
            </a:r>
            <a:r>
              <a:rPr lang="en-US" dirty="0" err="1"/>
              <a:t>hrs</a:t>
            </a:r>
            <a:r>
              <a:rPr lang="en-US" dirty="0"/>
              <a:t>/</a:t>
            </a:r>
            <a:r>
              <a:rPr lang="en-US" dirty="0" err="1"/>
              <a:t>ro</a:t>
            </a:r>
            <a:r>
              <a:rPr lang="en-US" dirty="0"/>
              <a:t> up.</a:t>
            </a:r>
          </a:p>
        </p:txBody>
      </p:sp>
      <p:pic>
        <p:nvPicPr>
          <p:cNvPr id="8" name="Picture 7">
            <a:extLst>
              <a:ext uri="{FF2B5EF4-FFF2-40B4-BE49-F238E27FC236}">
                <a16:creationId xmlns:a16="http://schemas.microsoft.com/office/drawing/2014/main" id="{AB186FE0-C907-490E-3455-8A1957B87A21}"/>
              </a:ext>
            </a:extLst>
          </p:cNvPr>
          <p:cNvPicPr>
            <a:picLocks noChangeAspect="1"/>
          </p:cNvPicPr>
          <p:nvPr/>
        </p:nvPicPr>
        <p:blipFill>
          <a:blip r:embed="rId2"/>
          <a:stretch>
            <a:fillRect/>
          </a:stretch>
        </p:blipFill>
        <p:spPr>
          <a:xfrm>
            <a:off x="5238615" y="1511494"/>
            <a:ext cx="4184035" cy="354833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Strengths</a:t>
            </a:r>
          </a:p>
          <a:p>
            <a:endParaRPr lang="en-US" dirty="0"/>
          </a:p>
          <a:p>
            <a:r>
              <a:rPr lang="en-US" dirty="0"/>
              <a:t>Trained factory technicians</a:t>
            </a:r>
          </a:p>
          <a:p>
            <a:r>
              <a:rPr lang="en-US" dirty="0"/>
              <a:t>Parts ordering efficiencies</a:t>
            </a:r>
          </a:p>
          <a:p>
            <a:r>
              <a:rPr lang="en-US" dirty="0"/>
              <a:t>2</a:t>
            </a:r>
            <a:r>
              <a:rPr lang="en-US" baseline="30000" dirty="0"/>
              <a:t>nd</a:t>
            </a:r>
            <a:r>
              <a:rPr lang="en-US" dirty="0"/>
              <a:t> line parts availability</a:t>
            </a:r>
          </a:p>
          <a:p>
            <a:r>
              <a:rPr lang="en-US" dirty="0"/>
              <a:t>Team that works well</a:t>
            </a:r>
          </a:p>
          <a:p>
            <a:r>
              <a:rPr lang="en-US" dirty="0"/>
              <a:t>Proper tools access for work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endParaRPr lang="en-US" dirty="0"/>
          </a:p>
          <a:p>
            <a:r>
              <a:rPr lang="en-US" dirty="0"/>
              <a:t>Time to get parts is too long</a:t>
            </a:r>
          </a:p>
          <a:p>
            <a:r>
              <a:rPr lang="en-US" dirty="0"/>
              <a:t>Front counter</a:t>
            </a:r>
          </a:p>
          <a:p>
            <a:r>
              <a:rPr lang="en-US" dirty="0"/>
              <a:t>Communication with customer</a:t>
            </a:r>
          </a:p>
          <a:p>
            <a:r>
              <a:rPr lang="en-US" dirty="0"/>
              <a:t>Need more technicians</a:t>
            </a:r>
          </a:p>
          <a:p>
            <a:r>
              <a:rPr lang="en-US" dirty="0"/>
              <a:t>Stability in New and Used car sales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140</TotalTime>
  <Words>493</Words>
  <Application>Microsoft Office PowerPoint</Application>
  <PresentationFormat>Widescreen</PresentationFormat>
  <Paragraphs>73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Trebuchet MS</vt:lpstr>
      <vt:lpstr>Wingdings 3</vt:lpstr>
      <vt:lpstr>Facet</vt:lpstr>
      <vt:lpstr>NewRoads Mazda Fixed Week 2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Curtis Biggs</cp:lastModifiedBy>
  <cp:revision>10</cp:revision>
  <dcterms:created xsi:type="dcterms:W3CDTF">2022-12-04T13:10:55Z</dcterms:created>
  <dcterms:modified xsi:type="dcterms:W3CDTF">2024-03-23T14:25:31Z</dcterms:modified>
</cp:coreProperties>
</file>