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23" d="100"/>
          <a:sy n="123" d="100"/>
        </p:scale>
        <p:origin x="-114" y="1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a:xfrm>
            <a:off x="1499318" y="1257659"/>
            <a:ext cx="7766936" cy="1646302"/>
          </a:xfrm>
        </p:spPr>
        <p:txBody>
          <a:bodyPr/>
          <a:lstStyle/>
          <a:p>
            <a:r>
              <a:rPr lang="en-US" dirty="0"/>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a:xfrm>
            <a:off x="1507067" y="3585884"/>
            <a:ext cx="7766936" cy="1096899"/>
          </a:xfrm>
        </p:spPr>
        <p:txBody>
          <a:bodyPr>
            <a:normAutofit lnSpcReduction="10000"/>
          </a:bodyPr>
          <a:lstStyle/>
          <a:p>
            <a:pPr algn="ctr"/>
            <a:r>
              <a:rPr lang="en-US" sz="3200" dirty="0" smtClean="0"/>
              <a:t>Fowler Ford</a:t>
            </a:r>
          </a:p>
          <a:p>
            <a:pPr algn="ctr"/>
            <a:r>
              <a:rPr lang="en-US" sz="3200" dirty="0" smtClean="0"/>
              <a:t>Paul Pfeifer 436</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30264"/>
          </a:xfrm>
        </p:spPr>
        <p:txBody>
          <a:bodyPr>
            <a:normAutofit fontScale="90000"/>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201119"/>
            <a:ext cx="9838266" cy="4840244"/>
          </a:xfrm>
        </p:spPr>
        <p:txBody>
          <a:bodyPr/>
          <a:lstStyle/>
          <a:p>
            <a:r>
              <a:rPr lang="en-US" dirty="0" smtClean="0"/>
              <a:t>Opportunities</a:t>
            </a:r>
          </a:p>
          <a:p>
            <a:pPr lvl="1">
              <a:buFont typeface="Wingdings" panose="05000000000000000000" pitchFamily="2" charset="2"/>
              <a:buChar char="§"/>
            </a:pPr>
            <a:r>
              <a:rPr lang="en-US" sz="1400" dirty="0" smtClean="0"/>
              <a:t>Days and hours of operation</a:t>
            </a:r>
          </a:p>
          <a:p>
            <a:pPr lvl="1">
              <a:buFont typeface="Wingdings" panose="05000000000000000000" pitchFamily="2" charset="2"/>
              <a:buChar char="§"/>
            </a:pPr>
            <a:r>
              <a:rPr lang="en-US" sz="1400" dirty="0" smtClean="0"/>
              <a:t>Sunday Service</a:t>
            </a:r>
          </a:p>
          <a:p>
            <a:pPr lvl="1">
              <a:buFont typeface="Wingdings" panose="05000000000000000000" pitchFamily="2" charset="2"/>
              <a:buChar char="§"/>
            </a:pPr>
            <a:r>
              <a:rPr lang="en-US" sz="1400" dirty="0" smtClean="0"/>
              <a:t>MASSIVE opportunity for growth </a:t>
            </a:r>
          </a:p>
          <a:p>
            <a:pPr lvl="1">
              <a:buFont typeface="Wingdings" panose="05000000000000000000" pitchFamily="2" charset="2"/>
              <a:buChar char="§"/>
            </a:pPr>
            <a:r>
              <a:rPr lang="en-US" sz="1400" dirty="0" smtClean="0"/>
              <a:t>Currently running at 10% of shop potential</a:t>
            </a:r>
          </a:p>
          <a:p>
            <a:pPr lvl="1">
              <a:buFont typeface="Wingdings" panose="05000000000000000000" pitchFamily="2" charset="2"/>
              <a:buChar char="§"/>
            </a:pPr>
            <a:r>
              <a:rPr lang="en-US" sz="1400" dirty="0" smtClean="0"/>
              <a:t>Technician efficiency &lt; 50%</a:t>
            </a:r>
          </a:p>
          <a:p>
            <a:pPr lvl="1">
              <a:buFont typeface="Wingdings" panose="05000000000000000000" pitchFamily="2" charset="2"/>
              <a:buChar char="§"/>
            </a:pPr>
            <a:r>
              <a:rPr lang="en-US" sz="1400" dirty="0" smtClean="0"/>
              <a:t>Service Marketing</a:t>
            </a:r>
          </a:p>
          <a:p>
            <a:pPr lvl="1">
              <a:buFont typeface="Wingdings" panose="05000000000000000000" pitchFamily="2" charset="2"/>
              <a:buChar char="§"/>
            </a:pPr>
            <a:r>
              <a:rPr lang="en-US" sz="1400" dirty="0" smtClean="0"/>
              <a:t>Located in the center of Tulsa</a:t>
            </a:r>
          </a:p>
          <a:p>
            <a:pPr lvl="1">
              <a:buFont typeface="Wingdings" panose="05000000000000000000" pitchFamily="2" charset="2"/>
              <a:buChar char="§"/>
            </a:pPr>
            <a:r>
              <a:rPr lang="en-US" sz="1400" dirty="0" smtClean="0"/>
              <a:t>@ 2 bays per technician we have room for 15 more technicians</a:t>
            </a:r>
          </a:p>
          <a:p>
            <a:pPr lvl="1">
              <a:buFont typeface="Wingdings" panose="05000000000000000000" pitchFamily="2" charset="2"/>
              <a:buChar char="§"/>
            </a:pPr>
            <a:r>
              <a:rPr lang="en-US" sz="1400" dirty="0" smtClean="0"/>
              <a:t>Mobile recalls </a:t>
            </a:r>
            <a:endParaRPr lang="en-US" sz="14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07017"/>
          </a:xfrm>
        </p:spPr>
        <p:txBody>
          <a:bodyPr>
            <a:normAutofit fontScale="90000"/>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177871"/>
            <a:ext cx="8596668" cy="4863491"/>
          </a:xfrm>
        </p:spPr>
        <p:txBody>
          <a:bodyPr/>
          <a:lstStyle/>
          <a:p>
            <a:r>
              <a:rPr lang="en-US" dirty="0" smtClean="0"/>
              <a:t>Threats</a:t>
            </a:r>
          </a:p>
          <a:p>
            <a:pPr lvl="1">
              <a:buFont typeface="Wingdings" panose="05000000000000000000" pitchFamily="2" charset="2"/>
              <a:buChar char="§"/>
            </a:pPr>
            <a:r>
              <a:rPr lang="en-US" sz="1400" dirty="0" smtClean="0"/>
              <a:t>Continue to improperly dispatch work causing more returns and the continuing to damage reputation</a:t>
            </a:r>
          </a:p>
          <a:p>
            <a:pPr lvl="1">
              <a:buFont typeface="Wingdings" panose="05000000000000000000" pitchFamily="2" charset="2"/>
              <a:buChar char="§"/>
            </a:pPr>
            <a:r>
              <a:rPr lang="en-US" sz="1400" dirty="0" smtClean="0"/>
              <a:t>Independents</a:t>
            </a:r>
          </a:p>
          <a:p>
            <a:pPr lvl="1">
              <a:buFont typeface="Wingdings" panose="05000000000000000000" pitchFamily="2" charset="2"/>
              <a:buChar char="§"/>
            </a:pPr>
            <a:r>
              <a:rPr lang="en-US" sz="1400" dirty="0" smtClean="0"/>
              <a:t>Highly competitive Ford market</a:t>
            </a:r>
          </a:p>
          <a:p>
            <a:pPr lvl="1">
              <a:buFont typeface="Wingdings" panose="05000000000000000000" pitchFamily="2" charset="2"/>
              <a:buChar char="§"/>
            </a:pPr>
            <a:r>
              <a:rPr lang="en-US" sz="1400" dirty="0" smtClean="0"/>
              <a:t>Difficulty find quality technicians</a:t>
            </a:r>
          </a:p>
          <a:p>
            <a:pPr lvl="1">
              <a:buFont typeface="Wingdings" panose="05000000000000000000" pitchFamily="2" charset="2"/>
              <a:buChar char="§"/>
            </a:pPr>
            <a:r>
              <a:rPr lang="en-US" sz="1400" dirty="0" smtClean="0"/>
              <a:t>EV vehicles (unknown market segment)</a:t>
            </a:r>
            <a:endParaRPr lang="en-US" sz="1400"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45763"/>
          </a:xfrm>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247615"/>
            <a:ext cx="8596668" cy="4793748"/>
          </a:xfrm>
        </p:spPr>
        <p:txBody>
          <a:bodyPr/>
          <a:lstStyle/>
          <a:p>
            <a:r>
              <a:rPr lang="en-US" dirty="0" smtClean="0"/>
              <a:t>Objectives</a:t>
            </a:r>
          </a:p>
          <a:p>
            <a:pPr lvl="1">
              <a:buFont typeface="Arial" panose="020B0604020202020204" pitchFamily="34" charset="0"/>
              <a:buChar char="•"/>
            </a:pPr>
            <a:r>
              <a:rPr lang="en-US" sz="1400" dirty="0" smtClean="0"/>
              <a:t>To hit 50% shop potential</a:t>
            </a:r>
          </a:p>
          <a:p>
            <a:pPr lvl="1">
              <a:buFont typeface="Arial" panose="020B0604020202020204" pitchFamily="34" charset="0"/>
              <a:buChar char="•"/>
            </a:pPr>
            <a:r>
              <a:rPr lang="en-US" sz="1400" dirty="0" smtClean="0"/>
              <a:t>Achieve 80% tech efficiency</a:t>
            </a:r>
          </a:p>
          <a:p>
            <a:pPr lvl="1">
              <a:buFont typeface="Arial" panose="020B0604020202020204" pitchFamily="34" charset="0"/>
              <a:buChar char="•"/>
            </a:pPr>
            <a:r>
              <a:rPr lang="en-US" sz="1400" dirty="0" smtClean="0"/>
              <a:t>Improve CSI</a:t>
            </a:r>
          </a:p>
          <a:p>
            <a:pPr lvl="1">
              <a:buFont typeface="Arial" panose="020B0604020202020204" pitchFamily="34" charset="0"/>
              <a:buChar char="•"/>
            </a:pPr>
            <a:r>
              <a:rPr lang="en-US" sz="1400" dirty="0" smtClean="0"/>
              <a:t>Same day </a:t>
            </a:r>
            <a:r>
              <a:rPr lang="en-US" sz="1400" dirty="0" err="1" smtClean="0"/>
              <a:t>diag</a:t>
            </a:r>
            <a:endParaRPr lang="en-US" sz="1400" dirty="0" smtClean="0"/>
          </a:p>
          <a:p>
            <a:pPr lvl="1">
              <a:buFont typeface="Arial" panose="020B0604020202020204" pitchFamily="34" charset="0"/>
              <a:buChar char="•"/>
            </a:pPr>
            <a:r>
              <a:rPr lang="en-US" sz="1400" dirty="0" smtClean="0"/>
              <a:t>Add 1-2 diesel technicians</a:t>
            </a:r>
          </a:p>
          <a:p>
            <a:pPr lvl="1">
              <a:buFont typeface="Arial" panose="020B0604020202020204" pitchFamily="34" charset="0"/>
              <a:buChar char="•"/>
            </a:pPr>
            <a:r>
              <a:rPr lang="en-US" sz="1400" dirty="0" smtClean="0"/>
              <a:t>Add 1 transmission technician</a:t>
            </a:r>
          </a:p>
          <a:p>
            <a:pPr lvl="1">
              <a:buFont typeface="Arial" panose="020B0604020202020204" pitchFamily="34" charset="0"/>
              <a:buChar char="•"/>
            </a:pPr>
            <a:r>
              <a:rPr lang="en-US" sz="1400" dirty="0" smtClean="0"/>
              <a:t>Improve upselling from MPI</a:t>
            </a:r>
          </a:p>
          <a:p>
            <a:pPr lvl="1">
              <a:buFont typeface="Arial" panose="020B0604020202020204" pitchFamily="34" charset="0"/>
              <a:buChar char="•"/>
            </a:pPr>
            <a:r>
              <a:rPr lang="en-US" sz="1400" dirty="0" smtClean="0"/>
              <a:t>Implement video MPI  </a:t>
            </a:r>
          </a:p>
          <a:p>
            <a:pPr lvl="1">
              <a:buFont typeface="Arial" panose="020B0604020202020204" pitchFamily="34" charset="0"/>
              <a:buChar char="•"/>
            </a:pPr>
            <a:r>
              <a:rPr lang="en-US" sz="1400" dirty="0" smtClean="0"/>
              <a:t>Achieve green CSI </a:t>
            </a:r>
          </a:p>
          <a:p>
            <a:pPr lvl="1">
              <a:buFont typeface="Arial" panose="020B0604020202020204" pitchFamily="34" charset="0"/>
              <a:buChar char="•"/>
            </a:pPr>
            <a:r>
              <a:rPr lang="en-US" sz="1400" dirty="0" smtClean="0"/>
              <a:t>Launch mobile recall </a:t>
            </a:r>
            <a:r>
              <a:rPr lang="en-US" sz="1400" dirty="0" smtClean="0"/>
              <a:t>unit</a:t>
            </a:r>
            <a:endParaRPr lang="en-US" sz="14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69585" y="1215192"/>
            <a:ext cx="8596668" cy="4914388"/>
          </a:xfrm>
        </p:spPr>
        <p:txBody>
          <a:bodyPr/>
          <a:lstStyle/>
          <a:p>
            <a:r>
              <a:rPr lang="en-US" dirty="0"/>
              <a:t>Strategies</a:t>
            </a:r>
          </a:p>
          <a:p>
            <a:pPr lvl="1">
              <a:buFont typeface="Arial" panose="020B0604020202020204" pitchFamily="34" charset="0"/>
              <a:buChar char="•"/>
            </a:pPr>
            <a:r>
              <a:rPr lang="en-US" sz="1400" dirty="0" smtClean="0"/>
              <a:t>Introduce Sunday service</a:t>
            </a:r>
          </a:p>
          <a:p>
            <a:pPr lvl="1">
              <a:buFont typeface="Arial" panose="020B0604020202020204" pitchFamily="34" charset="0"/>
              <a:buChar char="•"/>
            </a:pPr>
            <a:r>
              <a:rPr lang="en-US" sz="1400" dirty="0" smtClean="0"/>
              <a:t>New days and hours of operation</a:t>
            </a:r>
          </a:p>
          <a:p>
            <a:pPr lvl="1">
              <a:buFont typeface="Arial" panose="020B0604020202020204" pitchFamily="34" charset="0"/>
              <a:buChar char="•"/>
            </a:pPr>
            <a:r>
              <a:rPr lang="en-US" sz="1400" dirty="0" smtClean="0"/>
              <a:t>Focus on next day tech efficiency meetings</a:t>
            </a:r>
          </a:p>
          <a:p>
            <a:pPr lvl="1">
              <a:buFont typeface="Arial" panose="020B0604020202020204" pitchFamily="34" charset="0"/>
              <a:buChar char="•"/>
            </a:pPr>
            <a:r>
              <a:rPr lang="en-US" sz="1400" dirty="0" smtClean="0"/>
              <a:t>Training, training and more training</a:t>
            </a:r>
          </a:p>
          <a:p>
            <a:pPr lvl="1">
              <a:buFont typeface="Arial" panose="020B0604020202020204" pitchFamily="34" charset="0"/>
              <a:buChar char="•"/>
            </a:pPr>
            <a:r>
              <a:rPr lang="en-US" sz="1400" dirty="0" smtClean="0"/>
              <a:t>Create a culture of accountability &amp; pride in our work</a:t>
            </a:r>
          </a:p>
          <a:p>
            <a:pPr lvl="1">
              <a:buFont typeface="Arial" panose="020B0604020202020204" pitchFamily="34" charset="0"/>
              <a:buChar char="•"/>
            </a:pPr>
            <a:r>
              <a:rPr lang="en-US" sz="1400" dirty="0" smtClean="0"/>
              <a:t>Clean up warranty submissions</a:t>
            </a:r>
          </a:p>
          <a:p>
            <a:pPr lvl="1">
              <a:buFont typeface="Arial" panose="020B0604020202020204" pitchFamily="34" charset="0"/>
              <a:buChar char="•"/>
            </a:pPr>
            <a:r>
              <a:rPr lang="en-US" sz="1400" dirty="0" smtClean="0"/>
              <a:t>1 mobile scheduler</a:t>
            </a:r>
          </a:p>
          <a:p>
            <a:pPr lvl="1">
              <a:buFont typeface="Arial" panose="020B0604020202020204" pitchFamily="34" charset="0"/>
              <a:buChar char="•"/>
            </a:pPr>
            <a:r>
              <a:rPr lang="en-US" sz="1400" dirty="0" smtClean="0"/>
              <a:t>1 mobile recall technician </a:t>
            </a:r>
          </a:p>
          <a:p>
            <a:pPr lvl="1">
              <a:buFont typeface="Arial" panose="020B0604020202020204" pitchFamily="34" charset="0"/>
              <a:buChar char="•"/>
            </a:pPr>
            <a:endParaRPr lang="en-US" sz="1200"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22515"/>
          </a:xfrm>
        </p:spPr>
        <p:txBody>
          <a:bodyPr>
            <a:normAutofit fontScale="90000"/>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177871"/>
            <a:ext cx="8596668" cy="4863491"/>
          </a:xfrm>
        </p:spPr>
        <p:txBody>
          <a:bodyPr/>
          <a:lstStyle/>
          <a:p>
            <a:r>
              <a:rPr lang="en-US" dirty="0" smtClean="0"/>
              <a:t>Tactics</a:t>
            </a:r>
          </a:p>
          <a:p>
            <a:pPr lvl="1">
              <a:buFont typeface="Wingdings" panose="05000000000000000000" pitchFamily="2" charset="2"/>
              <a:buChar char="§"/>
            </a:pPr>
            <a:r>
              <a:rPr lang="en-US" sz="1400" dirty="0" smtClean="0"/>
              <a:t>Shop foreman pay plan built around gross and net of store</a:t>
            </a:r>
          </a:p>
          <a:p>
            <a:pPr lvl="1">
              <a:buFont typeface="Wingdings" panose="05000000000000000000" pitchFamily="2" charset="2"/>
              <a:buChar char="§"/>
            </a:pPr>
            <a:r>
              <a:rPr lang="en-US" sz="1400" dirty="0" smtClean="0"/>
              <a:t>Add % to pay for warranty work</a:t>
            </a:r>
          </a:p>
          <a:p>
            <a:pPr lvl="1">
              <a:buFont typeface="Wingdings" panose="05000000000000000000" pitchFamily="2" charset="2"/>
              <a:buChar char="§"/>
            </a:pPr>
            <a:r>
              <a:rPr lang="en-US" sz="1400" dirty="0" smtClean="0"/>
              <a:t>Service manager to inspect what he expects</a:t>
            </a:r>
          </a:p>
          <a:p>
            <a:pPr lvl="1">
              <a:buFont typeface="Wingdings" panose="05000000000000000000" pitchFamily="2" charset="2"/>
              <a:buChar char="§"/>
            </a:pPr>
            <a:r>
              <a:rPr lang="en-US" sz="1400" dirty="0" smtClean="0"/>
              <a:t>Hold service advisors accountable for the individual CSI scores</a:t>
            </a:r>
          </a:p>
          <a:p>
            <a:pPr lvl="1">
              <a:buFont typeface="Wingdings" panose="05000000000000000000" pitchFamily="2" charset="2"/>
              <a:buChar char="§"/>
            </a:pPr>
            <a:r>
              <a:rPr lang="en-US" sz="1400" dirty="0" smtClean="0"/>
              <a:t>Split techs into 2 teams to ensure plenty of coverage for new hours of operation</a:t>
            </a:r>
          </a:p>
          <a:p>
            <a:pPr lvl="1">
              <a:buFont typeface="Wingdings" panose="05000000000000000000" pitchFamily="2" charset="2"/>
              <a:buChar char="§"/>
            </a:pPr>
            <a:r>
              <a:rPr lang="en-US" sz="1400" dirty="0" smtClean="0"/>
              <a:t>Launch mobile escape</a:t>
            </a:r>
          </a:p>
          <a:p>
            <a:pPr lvl="1">
              <a:buFont typeface="Wingdings" panose="05000000000000000000" pitchFamily="2" charset="2"/>
              <a:buChar char="§"/>
            </a:pPr>
            <a:endParaRPr lang="en-US" sz="1400"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10722181"/>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Hire Shop Foreman</a:t>
                      </a:r>
                      <a:endParaRPr lang="en-US" dirty="0"/>
                    </a:p>
                  </a:txBody>
                  <a:tcPr/>
                </a:tc>
                <a:tc>
                  <a:txBody>
                    <a:bodyPr/>
                    <a:lstStyle/>
                    <a:p>
                      <a:r>
                        <a:rPr lang="en-US" dirty="0" smtClean="0"/>
                        <a:t>Service Manager</a:t>
                      </a:r>
                      <a:endParaRPr lang="en-US" dirty="0"/>
                    </a:p>
                  </a:txBody>
                  <a:tcPr/>
                </a:tc>
                <a:tc>
                  <a:txBody>
                    <a:bodyPr/>
                    <a:lstStyle/>
                    <a:p>
                      <a:r>
                        <a:rPr lang="en-US" dirty="0" smtClean="0"/>
                        <a:t>03/01/2024</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Change Hours</a:t>
                      </a:r>
                      <a:endParaRPr lang="en-US" dirty="0"/>
                    </a:p>
                  </a:txBody>
                  <a:tcPr/>
                </a:tc>
                <a:tc>
                  <a:txBody>
                    <a:bodyPr/>
                    <a:lstStyle/>
                    <a:p>
                      <a:r>
                        <a:rPr lang="en-US" dirty="0" smtClean="0"/>
                        <a:t>Service Manager / GM</a:t>
                      </a:r>
                      <a:endParaRPr lang="en-US" dirty="0"/>
                    </a:p>
                  </a:txBody>
                  <a:tcPr/>
                </a:tc>
                <a:tc>
                  <a:txBody>
                    <a:bodyPr/>
                    <a:lstStyle/>
                    <a:p>
                      <a:r>
                        <a:rPr lang="en-US" dirty="0" smtClean="0"/>
                        <a:t>04/01/2024</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Launch</a:t>
                      </a:r>
                      <a:r>
                        <a:rPr lang="en-US" baseline="0" dirty="0" smtClean="0"/>
                        <a:t> Mobile Recall</a:t>
                      </a:r>
                      <a:endParaRPr lang="en-US" dirty="0"/>
                    </a:p>
                  </a:txBody>
                  <a:tcPr/>
                </a:tc>
                <a:tc>
                  <a:txBody>
                    <a:bodyPr/>
                    <a:lstStyle/>
                    <a:p>
                      <a:r>
                        <a:rPr lang="en-US" dirty="0" smtClean="0"/>
                        <a:t>Service Manager</a:t>
                      </a:r>
                      <a:endParaRPr lang="en-US" dirty="0"/>
                    </a:p>
                  </a:txBody>
                  <a:tcPr/>
                </a:tc>
                <a:tc>
                  <a:txBody>
                    <a:bodyPr/>
                    <a:lstStyle/>
                    <a:p>
                      <a:r>
                        <a:rPr lang="en-US" dirty="0" smtClean="0"/>
                        <a:t>04/01/2024</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Advisor</a:t>
                      </a:r>
                      <a:r>
                        <a:rPr lang="en-US" baseline="0" dirty="0" smtClean="0"/>
                        <a:t> Training</a:t>
                      </a:r>
                      <a:endParaRPr lang="en-US" dirty="0"/>
                    </a:p>
                  </a:txBody>
                  <a:tcPr/>
                </a:tc>
                <a:tc>
                  <a:txBody>
                    <a:bodyPr/>
                    <a:lstStyle/>
                    <a:p>
                      <a:r>
                        <a:rPr lang="en-US" dirty="0" smtClean="0"/>
                        <a:t>GM</a:t>
                      </a:r>
                      <a:endParaRPr lang="en-US" dirty="0"/>
                    </a:p>
                  </a:txBody>
                  <a:tcPr/>
                </a:tc>
                <a:tc>
                  <a:txBody>
                    <a:bodyPr/>
                    <a:lstStyle/>
                    <a:p>
                      <a:r>
                        <a:rPr lang="en-US" dirty="0" smtClean="0"/>
                        <a:t>04/15/2024</a:t>
                      </a:r>
                      <a:endParaRPr lang="en-US" dirty="0"/>
                    </a:p>
                  </a:txBody>
                  <a:tcPr/>
                </a:tc>
                <a:extLst>
                  <a:ext uri="{0D108BD9-81ED-4DB2-BD59-A6C34878D82A}">
                    <a16:rowId xmlns="" xmlns:a16="http://schemas.microsoft.com/office/drawing/2014/main" val="1950345431"/>
                  </a:ext>
                </a:extLst>
              </a:tr>
              <a:tr h="565004">
                <a:tc>
                  <a:txBody>
                    <a:bodyPr/>
                    <a:lstStyle/>
                    <a:p>
                      <a:r>
                        <a:rPr lang="en-US" dirty="0" smtClean="0"/>
                        <a:t>Mobile recall</a:t>
                      </a:r>
                      <a:r>
                        <a:rPr lang="en-US" baseline="0" dirty="0" smtClean="0"/>
                        <a:t> certified tech</a:t>
                      </a:r>
                      <a:endParaRPr lang="en-US" dirty="0"/>
                    </a:p>
                  </a:txBody>
                  <a:tcPr/>
                </a:tc>
                <a:tc>
                  <a:txBody>
                    <a:bodyPr/>
                    <a:lstStyle/>
                    <a:p>
                      <a:r>
                        <a:rPr lang="en-US" dirty="0" smtClean="0"/>
                        <a:t>Service Manager</a:t>
                      </a:r>
                      <a:endParaRPr lang="en-US" dirty="0"/>
                    </a:p>
                  </a:txBody>
                  <a:tcPr/>
                </a:tc>
                <a:tc>
                  <a:txBody>
                    <a:bodyPr/>
                    <a:lstStyle/>
                    <a:p>
                      <a:r>
                        <a:rPr lang="en-US" dirty="0" smtClean="0"/>
                        <a:t>04/01/2024</a:t>
                      </a:r>
                      <a:endParaRPr lang="en-US" dirty="0"/>
                    </a:p>
                  </a:txBody>
                  <a:tcPr/>
                </a:tc>
                <a:extLst>
                  <a:ext uri="{0D108BD9-81ED-4DB2-BD59-A6C34878D82A}">
                    <a16:rowId xmlns=""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07017"/>
          </a:xfrm>
        </p:spPr>
        <p:txBody>
          <a:bodyPr>
            <a:normAutofit fontScale="90000"/>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177871"/>
            <a:ext cx="8596668" cy="4863491"/>
          </a:xfrm>
        </p:spPr>
        <p:txBody>
          <a:bodyPr/>
          <a:lstStyle/>
          <a:p>
            <a:r>
              <a:rPr lang="en-US" dirty="0"/>
              <a:t>Synopsis</a:t>
            </a:r>
          </a:p>
          <a:p>
            <a:pPr marL="400050" lvl="1" indent="0">
              <a:buNone/>
            </a:pPr>
            <a:r>
              <a:rPr lang="en-US" sz="1400" dirty="0" smtClean="0"/>
              <a:t>Since my arrival the main focus of the shop has been to build a foundation for stable growth.  We’ve now hired a new service manager, promoted a master tech to shop foreman.  Released bad techs and clean up bad attitudes.  Cleaned up old ROs</a:t>
            </a:r>
            <a:r>
              <a:rPr lang="en-US" sz="1400" dirty="0" smtClean="0"/>
              <a:t>, put out all the fires and new technicians in place to support the growth.  Currently we are rebranding the service department and </a:t>
            </a:r>
            <a:r>
              <a:rPr lang="en-US" sz="1400" dirty="0" smtClean="0"/>
              <a:t> implementing dispatch process to ensure we get th</a:t>
            </a:r>
            <a:r>
              <a:rPr lang="en-US" sz="1400" dirty="0" smtClean="0"/>
              <a:t>e job the right technician.</a:t>
            </a:r>
          </a:p>
          <a:p>
            <a:pPr marL="400050" lvl="1" indent="0">
              <a:buNone/>
            </a:pPr>
            <a:r>
              <a:rPr lang="en-US" sz="1400" dirty="0" smtClean="0"/>
              <a:t>With 62 bays the opportunity for growth is uncapped.  The shop lacked leadership and I believe I’ve hired 2 of the best to take that department to an entirely different level.  My focus will be keeping my new service manager and shop foreman from getting out over their skis, with a department that large it will be easy to try to do everything at once and instead of steady growth you stagnant.  There are lots of exciting times ahead and if focus on servicing our customer, making their visits as enjoyable as possible, this store will become </a:t>
            </a:r>
            <a:r>
              <a:rPr lang="en-US" sz="1400" dirty="0" smtClean="0"/>
              <a:t>one of the largest Ford service centers in Oklahoma </a:t>
            </a:r>
            <a:r>
              <a:rPr lang="en-US" sz="1400" dirty="0" smtClean="0"/>
              <a:t>over the next 3-5 years.</a:t>
            </a:r>
            <a:endParaRPr lang="en-US" sz="14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609600"/>
            <a:ext cx="8596668" cy="669010"/>
          </a:xfrm>
        </p:spPr>
        <p:txBody>
          <a:bodyPr>
            <a:normAutofit fontScale="90000"/>
          </a:bodyPr>
          <a:lstStyle/>
          <a:p>
            <a:r>
              <a:rPr lang="en-US" b="1" i="0" u="none" strike="noStrike" baseline="0" dirty="0" smtClean="0">
                <a:solidFill>
                  <a:srgbClr val="221E1F"/>
                </a:solidFill>
                <a:latin typeface="Calibri" panose="020F0502020204030204" pitchFamily="34" charset="0"/>
              </a:rPr>
              <a:t>Marketing</a:t>
            </a:r>
            <a:r>
              <a:rPr lang="en-US" b="0" i="0" u="none" strike="noStrike" baseline="0" dirty="0" smtClean="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a:xfrm>
            <a:off x="677334" y="1177871"/>
            <a:ext cx="8596668" cy="4863491"/>
          </a:xfrm>
        </p:spPr>
        <p:txBody>
          <a:bodyPr>
            <a:normAutofit/>
          </a:bodyPr>
          <a:lstStyle/>
          <a:p>
            <a:r>
              <a:rPr lang="en-US" sz="1800" b="0" i="0" u="none" strike="noStrike" baseline="0" dirty="0" smtClean="0">
                <a:solidFill>
                  <a:srgbClr val="221E1F"/>
                </a:solidFill>
                <a:latin typeface="Calibri" panose="020F0502020204030204" pitchFamily="34" charset="0"/>
              </a:rPr>
              <a:t>Current practices</a:t>
            </a:r>
          </a:p>
          <a:p>
            <a:pPr marL="0" indent="0">
              <a:buNone/>
            </a:pPr>
            <a:r>
              <a:rPr lang="en-US" sz="1400"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Quick Lane Marketing, current customers, defected customers.  We use </a:t>
            </a:r>
            <a:r>
              <a:rPr lang="en-US" sz="1400" dirty="0" err="1" smtClean="0">
                <a:solidFill>
                  <a:srgbClr val="221E1F"/>
                </a:solidFill>
                <a:latin typeface="Calibri" panose="020F0502020204030204" pitchFamily="34" charset="0"/>
              </a:rPr>
              <a:t>Autominer</a:t>
            </a:r>
            <a:r>
              <a:rPr lang="en-US" sz="1400" dirty="0" smtClean="0">
                <a:solidFill>
                  <a:srgbClr val="221E1F"/>
                </a:solidFill>
                <a:latin typeface="Calibri" panose="020F0502020204030204" pitchFamily="34" charset="0"/>
              </a:rPr>
              <a:t> software and </a:t>
            </a:r>
            <a:r>
              <a:rPr lang="en-US" sz="1400" dirty="0" err="1">
                <a:solidFill>
                  <a:srgbClr val="221E1F"/>
                </a:solidFill>
                <a:latin typeface="Calibri" panose="020F0502020204030204" pitchFamily="34" charset="0"/>
              </a:rPr>
              <a:t>P</a:t>
            </a:r>
            <a:r>
              <a:rPr lang="en-US" sz="1400" dirty="0" err="1" smtClean="0">
                <a:solidFill>
                  <a:srgbClr val="221E1F"/>
                </a:solidFill>
                <a:latin typeface="Calibri" panose="020F0502020204030204" pitchFamily="34" charset="0"/>
              </a:rPr>
              <a:t>urecars</a:t>
            </a:r>
            <a:r>
              <a:rPr lang="en-US" sz="1400" dirty="0" smtClean="0">
                <a:solidFill>
                  <a:srgbClr val="221E1F"/>
                </a:solidFill>
                <a:latin typeface="Calibri" panose="020F0502020204030204" pitchFamily="34" charset="0"/>
              </a:rPr>
              <a:t> for digital content.  Marketing is scaled way back due to instability in in my service department.  With hiring a new service manager and addressing our weaknesses anticipate my ad spend to increase into Q3.</a:t>
            </a:r>
            <a:r>
              <a:rPr lang="en-US" sz="1400" dirty="0">
                <a:solidFill>
                  <a:srgbClr val="221E1F"/>
                </a:solidFill>
                <a:latin typeface="Calibri" panose="020F0502020204030204" pitchFamily="34" charset="0"/>
              </a:rPr>
              <a:t>	</a:t>
            </a:r>
            <a:endParaRPr lang="en-US" sz="1400" b="0" i="0" u="none" strike="noStrike" baseline="0" dirty="0" smtClean="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Increase add spend to encompass same day </a:t>
            </a:r>
            <a:r>
              <a:rPr lang="en-US" sz="1400" dirty="0" err="1" smtClean="0">
                <a:solidFill>
                  <a:srgbClr val="221E1F"/>
                </a:solidFill>
                <a:latin typeface="Calibri" panose="020F0502020204030204" pitchFamily="34" charset="0"/>
              </a:rPr>
              <a:t>diag</a:t>
            </a:r>
            <a:r>
              <a:rPr lang="en-US" sz="1400" dirty="0" smtClean="0">
                <a:solidFill>
                  <a:srgbClr val="221E1F"/>
                </a:solidFill>
                <a:latin typeface="Calibri" panose="020F0502020204030204" pitchFamily="34" charset="0"/>
              </a:rPr>
              <a:t>, and customers that have defected</a:t>
            </a:r>
            <a:r>
              <a:rPr lang="en-US" dirty="0" smtClean="0">
                <a:solidFill>
                  <a:srgbClr val="221E1F"/>
                </a:solidFill>
                <a:latin typeface="Calibri" panose="020F0502020204030204" pitchFamily="34" charset="0"/>
              </a:rPr>
              <a: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a:t>
            </a:r>
            <a:r>
              <a:rPr lang="en-US" sz="1800" b="0" i="0" u="none" strike="noStrike" baseline="0" dirty="0" smtClean="0">
                <a:solidFill>
                  <a:srgbClr val="221E1F"/>
                </a:solidFill>
                <a:latin typeface="Calibri" panose="020F0502020204030204" pitchFamily="34" charset="0"/>
              </a:rPr>
              <a:t>goals</a:t>
            </a: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As shop performance improves, gradually increase ad spend.  Increase word of mouth advertising, implement a sales to service handoff for scheduling first appointments.  QR code inside gas cover for scheduling service. Digital billboard advertising </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a:t>
            </a:r>
            <a:r>
              <a:rPr lang="en-US" sz="1800" b="0" i="0" u="none" strike="noStrike" baseline="0" dirty="0" smtClean="0">
                <a:solidFill>
                  <a:srgbClr val="221E1F"/>
                </a:solidFill>
                <a:latin typeface="Calibri" panose="020F0502020204030204" pitchFamily="34" charset="0"/>
              </a:rPr>
              <a:t>changes</a:t>
            </a:r>
          </a:p>
          <a:p>
            <a:pPr marL="0" indent="0">
              <a:buNone/>
            </a:pPr>
            <a:r>
              <a:rPr lang="en-US" dirty="0" smtClean="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Use mailers and digital coupons with QR codes and “marketing discount” on tickets to track ROI</a:t>
            </a:r>
            <a:endParaRPr lang="en-US" sz="14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85083" y="98156"/>
            <a:ext cx="8596668" cy="576020"/>
          </a:xfrm>
        </p:spPr>
        <p:txBody>
          <a:bodyPr>
            <a:normAutofit fontScale="90000"/>
          </a:bodyPr>
          <a:lstStyle/>
          <a:p>
            <a:pPr algn="l"/>
            <a:r>
              <a:rPr lang="en-US" b="1" i="0" u="none" strike="noStrike" baseline="0" dirty="0" smtClean="0">
                <a:solidFill>
                  <a:srgbClr val="221E1F"/>
                </a:solidFill>
                <a:latin typeface="Calibri" panose="020F0502020204030204" pitchFamily="34" charset="0"/>
              </a:rPr>
              <a:t>Analyze </a:t>
            </a:r>
            <a:r>
              <a:rPr lang="en-US" b="1" i="0" u="none" strike="noStrike" baseline="0" dirty="0">
                <a:solidFill>
                  <a:srgbClr val="221E1F"/>
                </a:solidFill>
                <a:latin typeface="Calibri" panose="020F0502020204030204" pitchFamily="34" charset="0"/>
              </a:rPr>
              <a:t>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74546" y="644040"/>
            <a:ext cx="6827372" cy="5710265"/>
          </a:xfrm>
        </p:spPr>
        <p:txBody>
          <a:bodyPr/>
          <a:lstStyle/>
          <a:p>
            <a:r>
              <a:rPr lang="en-US" sz="1800" b="0" i="0" u="none" strike="noStrike" baseline="0" dirty="0" smtClean="0">
                <a:solidFill>
                  <a:srgbClr val="221E1F"/>
                </a:solidFill>
                <a:latin typeface="Calibri" panose="020F0502020204030204" pitchFamily="34" charset="0"/>
              </a:rPr>
              <a:t>Current </a:t>
            </a:r>
            <a:r>
              <a:rPr lang="en-US" sz="1800" b="0" i="0" u="none" strike="noStrike" baseline="0" dirty="0">
                <a:solidFill>
                  <a:srgbClr val="221E1F"/>
                </a:solidFill>
                <a:latin typeface="Calibri" panose="020F0502020204030204" pitchFamily="34" charset="0"/>
              </a:rPr>
              <a:t>practices </a:t>
            </a:r>
            <a:endParaRPr lang="en-US" sz="1800" b="0" i="0" u="none" strike="noStrike" baseline="0" dirty="0" smtClean="0">
              <a:solidFill>
                <a:srgbClr val="221E1F"/>
              </a:solidFill>
              <a:latin typeface="Calibri" panose="020F0502020204030204" pitchFamily="34" charset="0"/>
            </a:endParaRPr>
          </a:p>
          <a:p>
            <a:pPr marL="457200" lvl="1" indent="0">
              <a:buNone/>
            </a:pPr>
            <a:r>
              <a:rPr lang="en-US" sz="1400" b="0" i="0" u="none" strike="noStrike" baseline="0" dirty="0" smtClean="0">
                <a:solidFill>
                  <a:srgbClr val="221E1F"/>
                </a:solidFill>
                <a:latin typeface="Calibri" panose="020F0502020204030204" pitchFamily="34" charset="0"/>
              </a:rPr>
              <a:t>Flag and hourly.  Techs are</a:t>
            </a:r>
            <a:r>
              <a:rPr lang="en-US" sz="1400" b="0" i="0" u="none" strike="noStrike" dirty="0" smtClean="0">
                <a:solidFill>
                  <a:srgbClr val="221E1F"/>
                </a:solidFill>
                <a:latin typeface="Calibri" panose="020F0502020204030204" pitchFamily="34" charset="0"/>
              </a:rPr>
              <a:t> </a:t>
            </a:r>
            <a:r>
              <a:rPr lang="en-US" sz="1400" b="0" i="0" u="none" strike="noStrike" baseline="0" dirty="0" smtClean="0">
                <a:solidFill>
                  <a:srgbClr val="221E1F"/>
                </a:solidFill>
                <a:latin typeface="Calibri" panose="020F0502020204030204" pitchFamily="34" charset="0"/>
              </a:rPr>
              <a:t>currently</a:t>
            </a:r>
            <a:r>
              <a:rPr lang="en-US" sz="1400" b="0" i="0" u="none" strike="noStrike" dirty="0" smtClean="0">
                <a:solidFill>
                  <a:srgbClr val="221E1F"/>
                </a:solidFill>
                <a:latin typeface="Calibri" panose="020F0502020204030204" pitchFamily="34" charset="0"/>
              </a:rPr>
              <a:t> paid </a:t>
            </a:r>
            <a:r>
              <a:rPr lang="en-US" sz="1400" dirty="0" smtClean="0">
                <a:solidFill>
                  <a:srgbClr val="221E1F"/>
                </a:solidFill>
                <a:latin typeface="Calibri" panose="020F0502020204030204" pitchFamily="34" charset="0"/>
              </a:rPr>
              <a:t>on flag rate, rate is based off of certifications. </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reduce unapplied labor expense.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Move hourly employees to flag rate quicker.  Have a outlined plan for their success and time frame to follow.</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monitor unapplied time</a:t>
            </a:r>
            <a:endParaRPr lang="en-US" sz="1400" b="0" i="0" u="none" strike="noStrike" baseline="0" dirty="0">
              <a:solidFill>
                <a:srgbClr val="221E1F"/>
              </a:solidFill>
              <a:latin typeface="Calibri" panose="020F0502020204030204" pitchFamily="34" charset="0"/>
            </a:endParaRPr>
          </a:p>
          <a:p>
            <a:endParaRPr lang="en-US" dirty="0"/>
          </a:p>
        </p:txBody>
      </p:sp>
      <p:pic>
        <p:nvPicPr>
          <p:cNvPr id="1027" name="Picture 3"/>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7738149" y="253895"/>
            <a:ext cx="4186237" cy="2335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609600"/>
            <a:ext cx="8596668" cy="630264"/>
          </a:xfrm>
        </p:spPr>
        <p:txBody>
          <a:bodyPr>
            <a:normAutofit fontScale="90000"/>
          </a:bodyPr>
          <a:lstStyle/>
          <a:p>
            <a:pPr algn="l"/>
            <a:r>
              <a:rPr lang="en-US" b="1" i="0" u="none" strike="noStrike" baseline="0" dirty="0" smtClean="0">
                <a:solidFill>
                  <a:srgbClr val="221E1F"/>
                </a:solidFill>
                <a:latin typeface="Calibri" panose="020F0502020204030204" pitchFamily="34" charset="0"/>
              </a:rPr>
              <a:t>Changes </a:t>
            </a:r>
            <a:r>
              <a:rPr lang="en-US" b="1" i="0" u="none" strike="noStrike" baseline="0" dirty="0">
                <a:solidFill>
                  <a:srgbClr val="221E1F"/>
                </a:solidFill>
                <a:latin typeface="Calibri" panose="020F0502020204030204" pitchFamily="34" charset="0"/>
              </a:rPr>
              <a:t>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1092631"/>
            <a:ext cx="7451527" cy="4948730"/>
          </a:xfrm>
        </p:spPr>
        <p:txBody>
          <a:bodyPr/>
          <a:lstStyle/>
          <a:p>
            <a:r>
              <a:rPr lang="en-US" sz="1800" b="0" i="0" u="none" strike="noStrike" baseline="0" dirty="0" smtClean="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	</a:t>
            </a:r>
            <a:r>
              <a:rPr lang="en-US" sz="1400" b="0" i="0" u="none" strike="noStrike" baseline="0" dirty="0" smtClean="0">
                <a:solidFill>
                  <a:srgbClr val="221E1F"/>
                </a:solidFill>
                <a:latin typeface="Calibri" panose="020F0502020204030204" pitchFamily="34" charset="0"/>
              </a:rPr>
              <a:t> First</a:t>
            </a:r>
            <a:r>
              <a:rPr lang="en-US" sz="1400" b="0" i="0" u="none" strike="noStrike" dirty="0" smtClean="0">
                <a:solidFill>
                  <a:srgbClr val="221E1F"/>
                </a:solidFill>
                <a:latin typeface="Calibri" panose="020F0502020204030204" pitchFamily="34" charset="0"/>
              </a:rPr>
              <a:t> 6 months were spent cutting expenses.  We currently only sell 10% of all available hours.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Increase hours sold per RO. Improve scheduling and </a:t>
            </a:r>
            <a:r>
              <a:rPr lang="en-US" sz="1400" dirty="0" err="1" smtClean="0">
                <a:solidFill>
                  <a:srgbClr val="221E1F"/>
                </a:solidFill>
                <a:latin typeface="Calibri" panose="020F0502020204030204" pitchFamily="34" charset="0"/>
              </a:rPr>
              <a:t>diag</a:t>
            </a:r>
            <a:r>
              <a:rPr lang="en-US" sz="1400" dirty="0" smtClean="0">
                <a:solidFill>
                  <a:srgbClr val="221E1F"/>
                </a:solidFill>
                <a:latin typeface="Calibri" panose="020F0502020204030204" pitchFamily="34" charset="0"/>
              </a:rPr>
              <a:t> times.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Work to implement automated scheduler.  Train on better MPI and upselling.</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dirty="0" smtClean="0"/>
              <a:t>	</a:t>
            </a:r>
            <a:r>
              <a:rPr lang="en-US" sz="1400" dirty="0" smtClean="0"/>
              <a:t>monitor one line RO, utilize x-time reporting.  </a:t>
            </a:r>
            <a:endParaRPr lang="en-US" dirty="0"/>
          </a:p>
        </p:txBody>
      </p:sp>
      <p:pic>
        <p:nvPicPr>
          <p:cNvPr id="2051"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178585" y="473734"/>
            <a:ext cx="3771900"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609600"/>
            <a:ext cx="8596668" cy="537275"/>
          </a:xfrm>
        </p:spPr>
        <p:txBody>
          <a:bodyPr>
            <a:normAutofit fontScale="90000"/>
          </a:bodyPr>
          <a:lstStyle/>
          <a:p>
            <a:pPr algn="l"/>
            <a:r>
              <a:rPr lang="en-US" b="1" i="0" u="none" strike="noStrike" baseline="0" dirty="0" smtClean="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smtClean="0">
                <a:solidFill>
                  <a:srgbClr val="221E1F"/>
                </a:solidFill>
                <a:latin typeface="Calibri" panose="020F0502020204030204" pitchFamily="34" charset="0"/>
              </a:rPr>
              <a:t/>
            </a:r>
            <a:br>
              <a:rPr lang="en-US" sz="1800" b="0" i="0" u="none" strike="noStrike" baseline="0" dirty="0" smtClean="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1170122"/>
            <a:ext cx="6971080" cy="4871239"/>
          </a:xfrm>
        </p:spPr>
        <p:txBody>
          <a:bodyPr/>
          <a:lstStyle/>
          <a:p>
            <a:r>
              <a:rPr lang="en-US" sz="1800" b="0" i="0" u="none" strike="noStrike" baseline="0" dirty="0" smtClean="0">
                <a:solidFill>
                  <a:srgbClr val="221E1F"/>
                </a:solidFill>
                <a:latin typeface="Calibri" panose="020F0502020204030204" pitchFamily="34" charset="0"/>
              </a:rPr>
              <a:t>Current </a:t>
            </a:r>
            <a:r>
              <a:rPr lang="en-US" sz="1800" b="0" i="0" u="none" strike="noStrike" baseline="0" dirty="0">
                <a:solidFill>
                  <a:srgbClr val="221E1F"/>
                </a:solidFill>
                <a:latin typeface="Calibri" panose="020F0502020204030204" pitchFamily="34" charset="0"/>
              </a:rPr>
              <a:t>practices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P</a:t>
            </a:r>
            <a:r>
              <a:rPr lang="en-US" sz="1400" dirty="0" smtClean="0">
                <a:solidFill>
                  <a:srgbClr val="221E1F"/>
                </a:solidFill>
                <a:latin typeface="Calibri" panose="020F0502020204030204" pitchFamily="34" charset="0"/>
              </a:rPr>
              <a:t>roper dispatching of tickets.  Ensure techs get the work they're qualified for</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marL="0" indent="0">
              <a:buNone/>
            </a:pPr>
            <a:r>
              <a:rPr lang="en-US" sz="1600"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Hire shop foreman that can assist with dispatch and accountability</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Hired shop foreman, previous senior master tech,  Has ability to jump and assist with younger technicians growth</a:t>
            </a:r>
          </a:p>
          <a:p>
            <a:r>
              <a:rPr lang="en-US" sz="1800" b="0" i="0" u="none" strike="noStrike" baseline="0" dirty="0" smtClean="0">
                <a:solidFill>
                  <a:srgbClr val="221E1F"/>
                </a:solidFill>
                <a:latin typeface="Calibri" panose="020F0502020204030204" pitchFamily="34" charset="0"/>
              </a:rPr>
              <a:t>Plans </a:t>
            </a:r>
            <a:r>
              <a:rPr lang="en-US" sz="1800" b="0" i="0" u="none" strike="noStrike" baseline="0" dirty="0">
                <a:solidFill>
                  <a:srgbClr val="221E1F"/>
                </a:solidFill>
                <a:latin typeface="Calibri" panose="020F0502020204030204" pitchFamily="34" charset="0"/>
              </a:rPr>
              <a:t>to evaluate your changes </a:t>
            </a:r>
            <a:endParaRPr lang="en-US" dirty="0"/>
          </a:p>
          <a:p>
            <a:pPr marL="0" indent="0">
              <a:buNone/>
            </a:pPr>
            <a:r>
              <a:rPr lang="en-US" sz="1800" b="0" i="0" u="none" strike="noStrike" baseline="0" dirty="0">
                <a:solidFill>
                  <a:srgbClr val="221E1F"/>
                </a:solidFill>
                <a:latin typeface="Calibri" panose="020F0502020204030204" pitchFamily="34" charset="0"/>
              </a:rPr>
              <a:t>	</a:t>
            </a:r>
            <a:r>
              <a:rPr lang="en-US" sz="1400" b="0" i="0" u="none" strike="noStrike" baseline="0" dirty="0" smtClean="0">
                <a:solidFill>
                  <a:srgbClr val="221E1F"/>
                </a:solidFill>
                <a:latin typeface="Calibri" panose="020F0502020204030204" pitchFamily="34" charset="0"/>
              </a:rPr>
              <a:t>Hands on, mgmt.</a:t>
            </a:r>
            <a:r>
              <a:rPr lang="en-US" sz="1400" b="0" i="0" u="none" strike="noStrike" dirty="0" smtClean="0">
                <a:solidFill>
                  <a:srgbClr val="221E1F"/>
                </a:solidFill>
                <a:latin typeface="Calibri" panose="020F0502020204030204" pitchFamily="34" charset="0"/>
              </a:rPr>
              <a:t> meeting with service manager and shop foreman.  Utilize the DMS reporting feature on efficiency.</a:t>
            </a:r>
            <a:endParaRPr lang="en-US" sz="1400" b="0" i="0" u="none" strike="noStrike" baseline="0" dirty="0">
              <a:solidFill>
                <a:srgbClr val="221E1F"/>
              </a:solidFill>
              <a:latin typeface="Calibri" panose="020F0502020204030204" pitchFamily="34"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702658" y="373168"/>
            <a:ext cx="4401518" cy="3604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7334" y="609600"/>
            <a:ext cx="8596668" cy="568271"/>
          </a:xfrm>
        </p:spPr>
        <p:txBody>
          <a:bodyPr>
            <a:normAutofit fontScale="90000"/>
          </a:bodyPr>
          <a:lstStyle/>
          <a:p>
            <a:pPr algn="l"/>
            <a:r>
              <a:rPr lang="en-US" b="1" i="0" u="none" strike="noStrike" baseline="0" dirty="0" smtClean="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1162373"/>
            <a:ext cx="8373676" cy="4878988"/>
          </a:xfrm>
        </p:spPr>
        <p:txBody>
          <a:bodyPr/>
          <a:lstStyle/>
          <a:p>
            <a:r>
              <a:rPr lang="en-US" sz="1800" b="0" i="0" u="none" strike="noStrike" baseline="0" dirty="0" smtClean="0">
                <a:solidFill>
                  <a:srgbClr val="221E1F"/>
                </a:solidFill>
                <a:latin typeface="Calibri" panose="020F0502020204030204" pitchFamily="34" charset="0"/>
              </a:rPr>
              <a:t>Current </a:t>
            </a:r>
            <a:r>
              <a:rPr lang="en-US" sz="1800" b="0" i="0" u="none" strike="noStrike" baseline="0" dirty="0">
                <a:solidFill>
                  <a:srgbClr val="221E1F"/>
                </a:solidFill>
                <a:latin typeface="Calibri" panose="020F0502020204030204" pitchFamily="34" charset="0"/>
              </a:rPr>
              <a:t>practices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Hired Shop Foreman to dispatch</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Facility potential to 30%</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Increase shop through put,  empower my shop foreman to hold technicians accountable</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	</a:t>
            </a:r>
            <a:r>
              <a:rPr lang="en-US" sz="1400" dirty="0" smtClean="0">
                <a:solidFill>
                  <a:srgbClr val="221E1F"/>
                </a:solidFill>
                <a:latin typeface="Calibri" panose="020F0502020204030204" pitchFamily="34" charset="0"/>
              </a:rPr>
              <a:t>monitor shop gross and proficiency  </a:t>
            </a:r>
            <a:endParaRPr lang="en-US" sz="1400" b="0" i="0" u="none" strike="noStrike" baseline="0" dirty="0">
              <a:solidFill>
                <a:srgbClr val="221E1F"/>
              </a:solidFill>
              <a:latin typeface="Calibri" panose="020F0502020204030204" pitchFamily="34" charset="0"/>
            </a:endParaRPr>
          </a:p>
          <a:p>
            <a:endParaRPr lang="en-US"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036820" y="223300"/>
            <a:ext cx="3155180" cy="388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a:xfrm>
            <a:off x="677334" y="609600"/>
            <a:ext cx="8596668" cy="614766"/>
          </a:xfrm>
        </p:spPr>
        <p:txBody>
          <a:bodyPr>
            <a:normAutofit fontScale="90000"/>
          </a:bodyPr>
          <a:lstStyle/>
          <a:p>
            <a:r>
              <a:rPr lang="en-US" dirty="0"/>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a:xfrm>
            <a:off x="677334" y="1177871"/>
            <a:ext cx="6467385" cy="4863490"/>
          </a:xfrm>
        </p:spPr>
        <p:txBody>
          <a:bodyPr/>
          <a:lstStyle/>
          <a:p>
            <a:r>
              <a:rPr lang="en-US" dirty="0"/>
              <a:t>Details from discussions that you had with the service manager about your repair order analysis</a:t>
            </a:r>
            <a:r>
              <a:rPr lang="en-US" dirty="0" smtClean="0"/>
              <a:t>.</a:t>
            </a:r>
          </a:p>
          <a:p>
            <a:pPr lvl="1">
              <a:buFont typeface="Wingdings" panose="05000000000000000000" pitchFamily="2" charset="2"/>
              <a:buChar char="§"/>
            </a:pPr>
            <a:r>
              <a:rPr lang="en-US" sz="1400" dirty="0" smtClean="0"/>
              <a:t>We’ve got to improve MPI upsells</a:t>
            </a:r>
          </a:p>
          <a:p>
            <a:pPr lvl="1">
              <a:buFont typeface="Wingdings" panose="05000000000000000000" pitchFamily="2" charset="2"/>
              <a:buChar char="§"/>
            </a:pPr>
            <a:r>
              <a:rPr lang="en-US" sz="1400" dirty="0" smtClean="0"/>
              <a:t>Majority of</a:t>
            </a:r>
            <a:r>
              <a:rPr lang="en-US" sz="1400" dirty="0" smtClean="0"/>
              <a:t> oil changes are discounted</a:t>
            </a:r>
          </a:p>
          <a:p>
            <a:pPr lvl="1">
              <a:buFont typeface="Wingdings" panose="05000000000000000000" pitchFamily="2" charset="2"/>
              <a:buChar char="§"/>
            </a:pPr>
            <a:r>
              <a:rPr lang="en-US" sz="1400" dirty="0" smtClean="0"/>
              <a:t>ELR is in line with TLR</a:t>
            </a:r>
          </a:p>
          <a:p>
            <a:pPr lvl="1">
              <a:buFont typeface="Wingdings" panose="05000000000000000000" pitchFamily="2" charset="2"/>
              <a:buChar char="§"/>
            </a:pPr>
            <a:r>
              <a:rPr lang="en-US" sz="1400" dirty="0" smtClean="0"/>
              <a:t>Lower # of one line ROs</a:t>
            </a:r>
          </a:p>
          <a:p>
            <a:pPr lvl="1">
              <a:buFont typeface="Wingdings" panose="05000000000000000000" pitchFamily="2" charset="2"/>
              <a:buChar char="§"/>
            </a:pPr>
            <a:r>
              <a:rPr lang="en-US" sz="1400" dirty="0" smtClean="0"/>
              <a:t> </a:t>
            </a:r>
          </a:p>
          <a:p>
            <a:pPr lvl="1" algn="ctr">
              <a:buFont typeface="Wingdings" panose="05000000000000000000" pitchFamily="2" charset="2"/>
              <a:buChar char="§"/>
            </a:pPr>
            <a:endParaRPr lang="en-US" sz="1400" dirty="0"/>
          </a:p>
        </p:txBody>
      </p:sp>
      <p:pic>
        <p:nvPicPr>
          <p:cNvPr id="5123"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197294" y="314277"/>
            <a:ext cx="4875885" cy="385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30264"/>
          </a:xfrm>
        </p:spPr>
        <p:txBody>
          <a:bodyPr>
            <a:normAutofit fontScale="90000"/>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3" y="1201119"/>
            <a:ext cx="9040103" cy="4840243"/>
          </a:xfrm>
        </p:spPr>
        <p:txBody>
          <a:bodyPr/>
          <a:lstStyle/>
          <a:p>
            <a:r>
              <a:rPr lang="en-US" dirty="0" smtClean="0"/>
              <a:t>Strengths</a:t>
            </a:r>
          </a:p>
          <a:p>
            <a:pPr marL="685800" lvl="1">
              <a:buFont typeface="Wingdings" panose="05000000000000000000" pitchFamily="2" charset="2"/>
              <a:buChar char="§"/>
            </a:pPr>
            <a:r>
              <a:rPr lang="en-US" sz="1400" dirty="0" smtClean="0"/>
              <a:t>Location</a:t>
            </a:r>
          </a:p>
          <a:p>
            <a:pPr marL="685800" lvl="1">
              <a:buFont typeface="Wingdings" panose="05000000000000000000" pitchFamily="2" charset="2"/>
              <a:buChar char="§"/>
            </a:pPr>
            <a:r>
              <a:rPr lang="en-US" sz="1400" dirty="0" smtClean="0"/>
              <a:t>Shop Size / 62 Bays</a:t>
            </a:r>
          </a:p>
          <a:p>
            <a:pPr marL="685800" lvl="1">
              <a:buFont typeface="Wingdings" panose="05000000000000000000" pitchFamily="2" charset="2"/>
              <a:buChar char="§"/>
            </a:pPr>
            <a:r>
              <a:rPr lang="en-US" sz="1400" dirty="0" smtClean="0"/>
              <a:t>Units in operation (over 11K)</a:t>
            </a:r>
          </a:p>
          <a:p>
            <a:pPr marL="685800" lvl="1">
              <a:buFont typeface="Wingdings" panose="05000000000000000000" pitchFamily="2" charset="2"/>
              <a:buChar char="§"/>
            </a:pPr>
            <a:r>
              <a:rPr lang="en-US" sz="1400" dirty="0" smtClean="0"/>
              <a:t>New Service Manager</a:t>
            </a:r>
          </a:p>
          <a:p>
            <a:pPr marL="685800" lvl="1">
              <a:buFont typeface="Wingdings" panose="05000000000000000000" pitchFamily="2" charset="2"/>
              <a:buChar char="§"/>
            </a:pPr>
            <a:r>
              <a:rPr lang="en-US" sz="1400" dirty="0" smtClean="0"/>
              <a:t>New Shop Foreman</a:t>
            </a:r>
          </a:p>
          <a:p>
            <a:pPr marL="685800" lvl="1">
              <a:buFont typeface="Wingdings" panose="05000000000000000000" pitchFamily="2" charset="2"/>
              <a:buChar char="§"/>
            </a:pPr>
            <a:r>
              <a:rPr lang="en-US" sz="1400" dirty="0" smtClean="0"/>
              <a:t>Lots of “new” energy</a:t>
            </a:r>
          </a:p>
          <a:p>
            <a:pPr marL="685800" lvl="1">
              <a:buFont typeface="Wingdings" panose="05000000000000000000" pitchFamily="2" charset="2"/>
              <a:buChar char="§"/>
            </a:pPr>
            <a:r>
              <a:rPr lang="en-US" sz="1400" dirty="0" smtClean="0"/>
              <a:t>X-time and photo MPI</a:t>
            </a:r>
          </a:p>
          <a:p>
            <a:pPr marL="685800" lvl="1">
              <a:buFont typeface="Wingdings" panose="05000000000000000000" pitchFamily="2" charset="2"/>
              <a:buChar char="§"/>
            </a:pPr>
            <a:r>
              <a:rPr lang="en-US" sz="1400" dirty="0" smtClean="0"/>
              <a:t>Support from the manufacturer</a:t>
            </a:r>
            <a:r>
              <a:rPr lang="en-US" sz="1400" dirty="0" smtClean="0"/>
              <a:t> </a:t>
            </a:r>
            <a:endParaRPr lang="en-US" sz="14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645763"/>
          </a:xfrm>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247615"/>
            <a:ext cx="9450808" cy="4793748"/>
          </a:xfrm>
        </p:spPr>
        <p:txBody>
          <a:bodyPr/>
          <a:lstStyle/>
          <a:p>
            <a:r>
              <a:rPr lang="en-US" dirty="0" smtClean="0"/>
              <a:t>Weaknesses</a:t>
            </a:r>
          </a:p>
          <a:p>
            <a:pPr marL="685800" lvl="1">
              <a:buFont typeface="Wingdings" panose="05000000000000000000" pitchFamily="2" charset="2"/>
              <a:buChar char="§"/>
            </a:pPr>
            <a:r>
              <a:rPr lang="en-US" sz="1400" dirty="0" smtClean="0"/>
              <a:t>Undertrained advisors </a:t>
            </a:r>
          </a:p>
          <a:p>
            <a:pPr marL="685800" lvl="1">
              <a:buFont typeface="Wingdings" panose="05000000000000000000" pitchFamily="2" charset="2"/>
              <a:buChar char="§"/>
            </a:pPr>
            <a:r>
              <a:rPr lang="en-US" sz="1400" dirty="0" smtClean="0"/>
              <a:t>Reputation</a:t>
            </a:r>
          </a:p>
          <a:p>
            <a:pPr marL="685800" lvl="1">
              <a:buFont typeface="Wingdings" panose="05000000000000000000" pitchFamily="2" charset="2"/>
              <a:buChar char="§"/>
            </a:pPr>
            <a:r>
              <a:rPr lang="en-US" sz="1400" dirty="0" smtClean="0"/>
              <a:t>Inexperienced techs</a:t>
            </a:r>
          </a:p>
          <a:p>
            <a:pPr marL="685800" lvl="1">
              <a:buFont typeface="Wingdings" panose="05000000000000000000" pitchFamily="2" charset="2"/>
              <a:buChar char="§"/>
            </a:pPr>
            <a:r>
              <a:rPr lang="en-US" sz="1400" dirty="0" smtClean="0"/>
              <a:t>Technician shortage (diesel and transmission)</a:t>
            </a:r>
          </a:p>
          <a:p>
            <a:pPr marL="685800" lvl="1">
              <a:buFont typeface="Wingdings" panose="05000000000000000000" pitchFamily="2" charset="2"/>
              <a:buChar char="§"/>
            </a:pPr>
            <a:r>
              <a:rPr lang="en-US" sz="1400" dirty="0" smtClean="0"/>
              <a:t>Dealer CSI needs improvement</a:t>
            </a:r>
          </a:p>
          <a:p>
            <a:pPr marL="685800" lvl="1">
              <a:buFont typeface="Wingdings" panose="05000000000000000000" pitchFamily="2" charset="2"/>
              <a:buChar char="§"/>
            </a:pPr>
            <a:r>
              <a:rPr lang="en-US" sz="1400" dirty="0" smtClean="0"/>
              <a:t>Shop structure for efficient through put </a:t>
            </a:r>
          </a:p>
          <a:p>
            <a:pPr marL="685800" lvl="1">
              <a:buFont typeface="Wingdings" panose="05000000000000000000" pitchFamily="2" charset="2"/>
              <a:buChar char="§"/>
            </a:pPr>
            <a:r>
              <a:rPr lang="en-US" sz="1400" dirty="0" smtClean="0"/>
              <a:t>Days and hours of operation</a:t>
            </a:r>
          </a:p>
          <a:p>
            <a:pPr marL="685800" lvl="1">
              <a:buFont typeface="Wingdings" panose="05000000000000000000" pitchFamily="2" charset="2"/>
              <a:buChar char="§"/>
            </a:pPr>
            <a:endParaRPr lang="en-US" dirty="0"/>
          </a:p>
          <a:p>
            <a:pPr lvl="1">
              <a:buFont typeface="Wingdings" panose="05000000000000000000" pitchFamily="2" charset="2"/>
              <a:buChar char="§"/>
            </a:pP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4546</TotalTime>
  <Words>631</Words>
  <Application>Microsoft Office PowerPoint</Application>
  <PresentationFormat>Custom</PresentationFormat>
  <Paragraphs>147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Marketing  </vt:lpstr>
      <vt:lpstr>Analyze Cost of Labor   </vt:lpstr>
      <vt:lpstr>Changes in Expense Structure    </vt:lpstr>
      <vt:lpstr>Productivity  </vt:lpstr>
      <vt:lpstr>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Paul Pfeifer</cp:lastModifiedBy>
  <cp:revision>32</cp:revision>
  <dcterms:created xsi:type="dcterms:W3CDTF">2022-12-04T13:10:55Z</dcterms:created>
  <dcterms:modified xsi:type="dcterms:W3CDTF">2024-03-19T22:25:54Z</dcterms:modified>
</cp:coreProperties>
</file>