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6" d="100"/>
          <a:sy n="86" d="100"/>
        </p:scale>
        <p:origin x="56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3/4/2024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3/4/2024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3/4/2024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3/4/2024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3/4/2024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3/4/2024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3/4/2024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3/4/2024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Michael McDaniel</a:t>
            </a:r>
          </a:p>
          <a:p>
            <a:pPr algn="ctr"/>
            <a:r>
              <a:rPr lang="en-US" sz="3200" dirty="0"/>
              <a:t>Class N435</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pPr lvl="1"/>
            <a:r>
              <a:rPr lang="en-US" dirty="0"/>
              <a:t>Two new, young Service Advisors that are very customer experience oriented and have no bad habits to break.</a:t>
            </a:r>
          </a:p>
          <a:p>
            <a:pPr lvl="1"/>
            <a:r>
              <a:rPr lang="en-US" dirty="0"/>
              <a:t>Our area is growing in the commercial sector with new processing plants being built regularly. There is a massive opportunity for Business Link dealers.</a:t>
            </a:r>
          </a:p>
          <a:p>
            <a:pPr lvl="1"/>
            <a:r>
              <a:rPr lang="en-US" dirty="0"/>
              <a:t>Currently nobody in our area or within 2 hours is aggressively pursuing commercial business via the Business Link program. </a:t>
            </a:r>
          </a:p>
          <a:p>
            <a:pPr lvl="1"/>
            <a:r>
              <a:rPr lang="en-US" dirty="0"/>
              <a:t>Increased labor rate to mirror some of our competitors and we have signed with Dynatron to assist in our Warranty Labor Rate increase.</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pPr lvl="1"/>
            <a:r>
              <a:rPr lang="en-US" dirty="0"/>
              <a:t>Currently our fixed Absorption is dangerously low. At the current pace, Variable ops is consistently carrying the dealership which means a bad Variable month could be detrimental to the dealership.</a:t>
            </a:r>
          </a:p>
          <a:p>
            <a:pPr lvl="1"/>
            <a:r>
              <a:rPr lang="en-US" dirty="0"/>
              <a:t>Warranty labor rates are extremely low and we haven’t been with Mopar Bulk Oil program meaning that on some jobs we are losing money to do Warranty work.</a:t>
            </a:r>
          </a:p>
          <a:p>
            <a:pPr lvl="1"/>
            <a:r>
              <a:rPr lang="en-US" dirty="0"/>
              <a:t>Lack of new technicians and talent coming in. In our area we constantly struggle to acquire new talent or technicians that have experience. </a:t>
            </a:r>
          </a:p>
          <a:p>
            <a:pPr lvl="1"/>
            <a:r>
              <a:rPr lang="en-US" dirty="0"/>
              <a:t>We are in a town of 3,000 people and have to compete with multiple independent shops as well as about 9 CDJR dealerships within an hour drive.</a:t>
            </a:r>
          </a:p>
          <a:p>
            <a:pPr lvl="1"/>
            <a:endParaRPr lang="en-US" dirty="0"/>
          </a:p>
          <a:p>
            <a:pPr marL="0" indent="0">
              <a:buNone/>
            </a:pPr>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pPr lvl="1"/>
            <a:r>
              <a:rPr lang="en-US" dirty="0"/>
              <a:t>Increase warranty labor rate to be much closer to customer pay rate</a:t>
            </a:r>
          </a:p>
          <a:p>
            <a:pPr lvl="1"/>
            <a:r>
              <a:rPr lang="en-US" dirty="0"/>
              <a:t>Increase overall facility utilization by acquiring more technicians to fill bays</a:t>
            </a:r>
          </a:p>
          <a:p>
            <a:pPr lvl="1"/>
            <a:r>
              <a:rPr lang="en-US" dirty="0"/>
              <a:t>Change mentality of technicians and get them to become team players</a:t>
            </a:r>
          </a:p>
          <a:p>
            <a:pPr lvl="1"/>
            <a:r>
              <a:rPr lang="en-US" dirty="0"/>
              <a:t>Improve technician proficiency</a:t>
            </a:r>
          </a:p>
          <a:p>
            <a:pPr lvl="1"/>
            <a:r>
              <a:rPr lang="en-US" dirty="0"/>
              <a:t>Improve the quality of our Multi-Point Inspection and sell more recommended services</a:t>
            </a:r>
          </a:p>
          <a:p>
            <a:pPr marL="0" indent="0">
              <a:buNone/>
            </a:pPr>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pPr lvl="1"/>
            <a:r>
              <a:rPr lang="en-US" dirty="0"/>
              <a:t>Create and place a “Why Buy” board with Independent competitors pricing.</a:t>
            </a:r>
          </a:p>
          <a:p>
            <a:pPr lvl="1"/>
            <a:r>
              <a:rPr lang="en-US" dirty="0"/>
              <a:t>Create a shop foreman position and incentivize him based on overall tech proficiency and facility utilization</a:t>
            </a:r>
          </a:p>
          <a:p>
            <a:pPr lvl="1"/>
            <a:r>
              <a:rPr lang="en-US" dirty="0"/>
              <a:t>Meet weekly on Friday mornings and discuss proficiency</a:t>
            </a:r>
          </a:p>
          <a:p>
            <a:pPr lvl="1"/>
            <a:r>
              <a:rPr lang="en-US" dirty="0"/>
              <a:t>Change our hours of operation to more closely mirror our variable ops</a:t>
            </a:r>
          </a:p>
          <a:p>
            <a:pPr lvl="1"/>
            <a:r>
              <a:rPr lang="en-US" dirty="0"/>
              <a:t>Create a 4 on, 3 off schedule for technicians to improve quality of life while increasing overall efficiency</a:t>
            </a:r>
          </a:p>
          <a:p>
            <a:pPr lvl="1"/>
            <a:endParaRPr lang="en-US" dirty="0"/>
          </a:p>
          <a:p>
            <a:pPr lvl="1"/>
            <a:endParaRPr lang="en-US" dirty="0"/>
          </a:p>
          <a:p>
            <a:endParaRPr lang="en-US" dirty="0"/>
          </a:p>
          <a:p>
            <a:pPr lvl="1"/>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pPr lvl="1"/>
            <a:r>
              <a:rPr lang="en-US" dirty="0"/>
              <a:t>Effectively track lost sales through DealerTrack DMS system to ensure that we are correctly stocking parts</a:t>
            </a:r>
          </a:p>
          <a:p>
            <a:pPr lvl="1"/>
            <a:r>
              <a:rPr lang="en-US" dirty="0"/>
              <a:t>Remove Obsolete parts to make way for correct parts and improve first time fill rates that will improve technician and customer satisfaction.</a:t>
            </a:r>
          </a:p>
          <a:p>
            <a:pPr lvl="1"/>
            <a:r>
              <a:rPr lang="en-US" dirty="0"/>
              <a:t>Create bonus programs for technician proficiency that will drive techs to maximize their time at work.</a:t>
            </a:r>
          </a:p>
          <a:p>
            <a:pPr lvl="1"/>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037179032"/>
              </p:ext>
            </p:extLst>
          </p:nvPr>
        </p:nvGraphicFramePr>
        <p:xfrm>
          <a:off x="677334" y="1818624"/>
          <a:ext cx="9132492" cy="5045564"/>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Change Service Hours</a:t>
                      </a:r>
                    </a:p>
                  </a:txBody>
                  <a:tcPr/>
                </a:tc>
                <a:tc>
                  <a:txBody>
                    <a:bodyPr/>
                    <a:lstStyle/>
                    <a:p>
                      <a:r>
                        <a:rPr lang="en-US" dirty="0"/>
                        <a:t>GM &amp; Service Manager</a:t>
                      </a:r>
                    </a:p>
                  </a:txBody>
                  <a:tcPr/>
                </a:tc>
                <a:tc>
                  <a:txBody>
                    <a:bodyPr/>
                    <a:lstStyle/>
                    <a:p>
                      <a:r>
                        <a:rPr lang="en-US" dirty="0"/>
                        <a:t>March 1</a:t>
                      </a:r>
                      <a:r>
                        <a:rPr lang="en-US" baseline="30000" dirty="0"/>
                        <a:t>st</a:t>
                      </a:r>
                      <a:r>
                        <a:rPr lang="en-US" dirty="0"/>
                        <a:t>, 2024</a:t>
                      </a:r>
                    </a:p>
                  </a:txBody>
                  <a:tcPr/>
                </a:tc>
                <a:extLst>
                  <a:ext uri="{0D108BD9-81ED-4DB2-BD59-A6C34878D82A}">
                    <a16:rowId xmlns:a16="http://schemas.microsoft.com/office/drawing/2014/main" val="2400365483"/>
                  </a:ext>
                </a:extLst>
              </a:tr>
              <a:tr h="565004">
                <a:tc>
                  <a:txBody>
                    <a:bodyPr/>
                    <a:lstStyle/>
                    <a:p>
                      <a:r>
                        <a:rPr lang="en-US" dirty="0"/>
                        <a:t>Create Shop Foreman position</a:t>
                      </a:r>
                    </a:p>
                  </a:txBody>
                  <a:tcPr/>
                </a:tc>
                <a:tc>
                  <a:txBody>
                    <a:bodyPr/>
                    <a:lstStyle/>
                    <a:p>
                      <a:r>
                        <a:rPr lang="en-US" dirty="0"/>
                        <a:t>GM &amp; Service Manager</a:t>
                      </a:r>
                    </a:p>
                  </a:txBody>
                  <a:tcPr/>
                </a:tc>
                <a:tc>
                  <a:txBody>
                    <a:bodyPr/>
                    <a:lstStyle/>
                    <a:p>
                      <a:r>
                        <a:rPr lang="en-US" dirty="0"/>
                        <a:t>April 1</a:t>
                      </a:r>
                      <a:r>
                        <a:rPr lang="en-US" baseline="30000" dirty="0"/>
                        <a:t>st</a:t>
                      </a:r>
                      <a:r>
                        <a:rPr lang="en-US" dirty="0"/>
                        <a:t>, 2024</a:t>
                      </a:r>
                    </a:p>
                  </a:txBody>
                  <a:tcPr/>
                </a:tc>
                <a:extLst>
                  <a:ext uri="{0D108BD9-81ED-4DB2-BD59-A6C34878D82A}">
                    <a16:rowId xmlns:a16="http://schemas.microsoft.com/office/drawing/2014/main" val="107845787"/>
                  </a:ext>
                </a:extLst>
              </a:tr>
              <a:tr h="565004">
                <a:tc>
                  <a:txBody>
                    <a:bodyPr/>
                    <a:lstStyle/>
                    <a:p>
                      <a:r>
                        <a:rPr lang="en-US" dirty="0"/>
                        <a:t>Track lost sales and first time fill rate</a:t>
                      </a:r>
                    </a:p>
                  </a:txBody>
                  <a:tcPr/>
                </a:tc>
                <a:tc>
                  <a:txBody>
                    <a:bodyPr/>
                    <a:lstStyle/>
                    <a:p>
                      <a:r>
                        <a:rPr lang="en-US" dirty="0"/>
                        <a:t>Parts Manager</a:t>
                      </a:r>
                    </a:p>
                  </a:txBody>
                  <a:tcPr/>
                </a:tc>
                <a:tc>
                  <a:txBody>
                    <a:bodyPr/>
                    <a:lstStyle/>
                    <a:p>
                      <a:r>
                        <a:rPr lang="en-US" dirty="0"/>
                        <a:t>March 1</a:t>
                      </a:r>
                      <a:r>
                        <a:rPr lang="en-US" baseline="30000" dirty="0"/>
                        <a:t>st</a:t>
                      </a:r>
                      <a:r>
                        <a:rPr lang="en-US" dirty="0"/>
                        <a:t>, 2024</a:t>
                      </a:r>
                    </a:p>
                    <a:p>
                      <a:endParaRPr lang="en-US" dirty="0"/>
                    </a:p>
                  </a:txBody>
                  <a:tcPr/>
                </a:tc>
                <a:extLst>
                  <a:ext uri="{0D108BD9-81ED-4DB2-BD59-A6C34878D82A}">
                    <a16:rowId xmlns:a16="http://schemas.microsoft.com/office/drawing/2014/main" val="1530126605"/>
                  </a:ext>
                </a:extLst>
              </a:tr>
              <a:tr h="565004">
                <a:tc>
                  <a:txBody>
                    <a:bodyPr/>
                    <a:lstStyle/>
                    <a:p>
                      <a:r>
                        <a:rPr lang="en-US" dirty="0"/>
                        <a:t>Create and place independent price board</a:t>
                      </a:r>
                    </a:p>
                  </a:txBody>
                  <a:tcPr/>
                </a:tc>
                <a:tc>
                  <a:txBody>
                    <a:bodyPr/>
                    <a:lstStyle/>
                    <a:p>
                      <a:r>
                        <a:rPr lang="en-US" dirty="0"/>
                        <a:t>Service Manager</a:t>
                      </a:r>
                    </a:p>
                  </a:txBody>
                  <a:tcPr/>
                </a:tc>
                <a:tc>
                  <a:txBody>
                    <a:bodyPr/>
                    <a:lstStyle/>
                    <a:p>
                      <a:r>
                        <a:rPr lang="en-US" dirty="0"/>
                        <a:t>April 1</a:t>
                      </a:r>
                      <a:r>
                        <a:rPr lang="en-US" baseline="30000" dirty="0"/>
                        <a:t>st</a:t>
                      </a:r>
                      <a:r>
                        <a:rPr lang="en-US" dirty="0"/>
                        <a:t>, 2024</a:t>
                      </a:r>
                    </a:p>
                  </a:txBody>
                  <a:tcPr/>
                </a:tc>
                <a:extLst>
                  <a:ext uri="{0D108BD9-81ED-4DB2-BD59-A6C34878D82A}">
                    <a16:rowId xmlns:a16="http://schemas.microsoft.com/office/drawing/2014/main" val="1950345431"/>
                  </a:ext>
                </a:extLst>
              </a:tr>
              <a:tr h="565004">
                <a:tc>
                  <a:txBody>
                    <a:bodyPr/>
                    <a:lstStyle/>
                    <a:p>
                      <a:r>
                        <a:rPr lang="en-US" dirty="0"/>
                        <a:t>Recruit technicians to increase facility utilization</a:t>
                      </a:r>
                    </a:p>
                  </a:txBody>
                  <a:tcPr/>
                </a:tc>
                <a:tc>
                  <a:txBody>
                    <a:bodyPr/>
                    <a:lstStyle/>
                    <a:p>
                      <a:r>
                        <a:rPr lang="en-US" dirty="0"/>
                        <a:t>GM &amp; Service Manager</a:t>
                      </a:r>
                    </a:p>
                  </a:txBody>
                  <a:tcPr/>
                </a:tc>
                <a:tc>
                  <a:txBody>
                    <a:bodyPr/>
                    <a:lstStyle/>
                    <a:p>
                      <a:r>
                        <a:rPr lang="en-US" dirty="0"/>
                        <a:t>July 1</a:t>
                      </a:r>
                      <a:r>
                        <a:rPr lang="en-US" baseline="30000" dirty="0"/>
                        <a:t>st</a:t>
                      </a:r>
                      <a:r>
                        <a:rPr lang="en-US" dirty="0"/>
                        <a:t>, 2024</a:t>
                      </a:r>
                    </a:p>
                  </a:txBody>
                  <a:tcPr/>
                </a:tc>
                <a:extLst>
                  <a:ext uri="{0D108BD9-81ED-4DB2-BD59-A6C34878D82A}">
                    <a16:rowId xmlns:a16="http://schemas.microsoft.com/office/drawing/2014/main" val="1960891333"/>
                  </a:ext>
                </a:extLst>
              </a:tr>
              <a:tr h="565004">
                <a:tc>
                  <a:txBody>
                    <a:bodyPr/>
                    <a:lstStyle/>
                    <a:p>
                      <a:r>
                        <a:rPr lang="en-US" dirty="0"/>
                        <a:t>Increase Technician proficiency to 100%</a:t>
                      </a:r>
                    </a:p>
                  </a:txBody>
                  <a:tcPr/>
                </a:tc>
                <a:tc>
                  <a:txBody>
                    <a:bodyPr/>
                    <a:lstStyle/>
                    <a:p>
                      <a:r>
                        <a:rPr lang="en-US" dirty="0"/>
                        <a:t>Shop Foreman &amp; Service Manager</a:t>
                      </a:r>
                    </a:p>
                  </a:txBody>
                  <a:tcPr/>
                </a:tc>
                <a:tc>
                  <a:txBody>
                    <a:bodyPr/>
                    <a:lstStyle/>
                    <a:p>
                      <a:r>
                        <a:rPr lang="en-US" dirty="0"/>
                        <a:t>September 1</a:t>
                      </a:r>
                      <a:r>
                        <a:rPr lang="en-US" baseline="30000" dirty="0"/>
                        <a:t>st</a:t>
                      </a:r>
                      <a:r>
                        <a:rPr lang="en-US" dirty="0"/>
                        <a:t>, 2024</a:t>
                      </a:r>
                    </a:p>
                  </a:txBody>
                  <a:tcPr/>
                </a:tc>
                <a:extLst>
                  <a:ext uri="{0D108BD9-81ED-4DB2-BD59-A6C34878D82A}">
                    <a16:rowId xmlns:a16="http://schemas.microsoft.com/office/drawing/2014/main" val="4137224325"/>
                  </a:ext>
                </a:extLst>
              </a:tr>
              <a:tr h="565004">
                <a:tc>
                  <a:txBody>
                    <a:bodyPr/>
                    <a:lstStyle/>
                    <a:p>
                      <a:r>
                        <a:rPr lang="en-US" dirty="0"/>
                        <a:t>Reduce obsolescence from 220,000 to 100,000</a:t>
                      </a:r>
                    </a:p>
                  </a:txBody>
                  <a:tcPr/>
                </a:tc>
                <a:tc>
                  <a:txBody>
                    <a:bodyPr/>
                    <a:lstStyle/>
                    <a:p>
                      <a:r>
                        <a:rPr lang="en-US" dirty="0"/>
                        <a:t>GM, Service Manager &amp; Parts Manager</a:t>
                      </a:r>
                    </a:p>
                  </a:txBody>
                  <a:tcPr/>
                </a:tc>
                <a:tc>
                  <a:txBody>
                    <a:bodyPr/>
                    <a:lstStyle/>
                    <a:p>
                      <a:r>
                        <a:rPr lang="en-US" dirty="0"/>
                        <a:t>January 1</a:t>
                      </a:r>
                      <a:r>
                        <a:rPr lang="en-US" baseline="30000" dirty="0"/>
                        <a:t>st</a:t>
                      </a:r>
                      <a:r>
                        <a:rPr lang="en-US" dirty="0"/>
                        <a:t>, 2025</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49406"/>
            <a:ext cx="8596668" cy="5406501"/>
          </a:xfrm>
        </p:spPr>
        <p:txBody>
          <a:bodyPr>
            <a:normAutofit fontScale="85000" lnSpcReduction="20000"/>
          </a:bodyPr>
          <a:lstStyle/>
          <a:p>
            <a:r>
              <a:rPr lang="en-US" dirty="0"/>
              <a:t>Synopsis</a:t>
            </a:r>
          </a:p>
          <a:p>
            <a:pPr marL="0" indent="0">
              <a:buNone/>
            </a:pPr>
            <a:r>
              <a:rPr lang="en-US" dirty="0"/>
              <a:t>Our service department is currently grappling with several issues. Firstly, there is a noticeable lack of proficiency among the technicians. This is leading to longer repair times, increased customer dissatisfaction, and a higher likelihood of return visits for the same issues.</a:t>
            </a:r>
          </a:p>
          <a:p>
            <a:pPr marL="0" indent="0">
              <a:buNone/>
            </a:pPr>
            <a:r>
              <a:rPr lang="en-US" dirty="0"/>
              <a:t>Secondly, the department is experiencing a high percentage of one-line repair orders. This means that customers are coming in for minor issues that could potentially be resolved in a single visit, but instead, they are leaving with only one issue addressed, leading to a backlog of work and a decrease in overall volume.</a:t>
            </a:r>
          </a:p>
          <a:p>
            <a:pPr marL="0" indent="0">
              <a:buNone/>
            </a:pPr>
            <a:r>
              <a:rPr lang="en-US" dirty="0"/>
              <a:t>Lastly, the overall volume of work in the service department is lower than expected. This is due in part to the aforementioned issues, but also to a lack of proactive marketing and customer outreach.</a:t>
            </a:r>
          </a:p>
          <a:p>
            <a:pPr marL="0" indent="0">
              <a:buNone/>
            </a:pPr>
            <a:r>
              <a:rPr lang="en-US" dirty="0"/>
              <a:t>To address these challenges, we have developed a comprehensive plan. Firstly, we are implementing a training program to improve the proficiency of our technicians. This includes both technical training and soft skills development to enhance customer interactions via Multi Point Inspection videos.</a:t>
            </a:r>
          </a:p>
          <a:p>
            <a:pPr marL="0" indent="0">
              <a:buNone/>
            </a:pPr>
            <a:r>
              <a:rPr lang="en-US" dirty="0"/>
              <a:t>Secondly, we are revamping our repair order process to encourage technicians to address multiple issues in a single visit. This will not only improve efficiency but also increase customer satisfaction and loyalty.</a:t>
            </a:r>
          </a:p>
          <a:p>
            <a:pPr marL="0" indent="0">
              <a:buNone/>
            </a:pPr>
            <a:r>
              <a:rPr lang="en-US" dirty="0"/>
              <a:t>Lastly, we are launching a marketing campaign to promote their service department and attract more customers. This includes targeted advertising, social media outreach, and customer referral programs.</a:t>
            </a:r>
          </a:p>
          <a:p>
            <a:pPr marL="0" indent="0">
              <a:buNone/>
            </a:pPr>
            <a:r>
              <a:rPr lang="en-US" dirty="0"/>
              <a:t>Through these initiatives, we hope to revitalize our service department, improve efficiency and profitability, and ultimately provide a better experience for our customers</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Currently we are relying heavily on SEO and targeted mail campaigns for marketing.</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We are currently implementing a new Camp County CDJR app. Every customer that purchases a vehicle will receive a download that incentivizes them to return to the dealership for service work via points and extra bonuses. We are also in the process of attaining business link status to market to Commercial Clients.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have filed all necessary paperwork with </a:t>
            </a:r>
            <a:r>
              <a:rPr lang="en-US" sz="1800" b="0" i="0" u="none" strike="noStrike" baseline="0" dirty="0" err="1">
                <a:solidFill>
                  <a:srgbClr val="221E1F"/>
                </a:solidFill>
                <a:latin typeface="Calibri" panose="020F0502020204030204" pitchFamily="34" charset="0"/>
              </a:rPr>
              <a:t>Stellantis</a:t>
            </a:r>
            <a:r>
              <a:rPr lang="en-US" sz="1800" b="0" i="0" u="none" strike="noStrike" baseline="0" dirty="0">
                <a:solidFill>
                  <a:srgbClr val="221E1F"/>
                </a:solidFill>
                <a:latin typeface="Calibri" panose="020F0502020204030204" pitchFamily="34" charset="0"/>
              </a:rPr>
              <a:t> and are working on procuring a 25,000 </a:t>
            </a:r>
            <a:r>
              <a:rPr lang="en-US" sz="1800" b="0" i="0" u="none" strike="noStrike" baseline="0" dirty="0" err="1">
                <a:solidFill>
                  <a:srgbClr val="221E1F"/>
                </a:solidFill>
                <a:latin typeface="Calibri" panose="020F0502020204030204" pitchFamily="34" charset="0"/>
              </a:rPr>
              <a:t>lb</a:t>
            </a:r>
            <a:r>
              <a:rPr lang="en-US" sz="1800" b="0" i="0" u="none" strike="noStrike" baseline="0" dirty="0">
                <a:solidFill>
                  <a:srgbClr val="221E1F"/>
                </a:solidFill>
                <a:latin typeface="Calibri" panose="020F0502020204030204" pitchFamily="34" charset="0"/>
              </a:rPr>
              <a:t> lift to meet the qualifications for Business Link. The Service Manager and General Manager will be completing visits to local and semi-local companies that would qualify under Business Link to acquire their business.</a:t>
            </a:r>
          </a:p>
          <a:p>
            <a:r>
              <a:rPr lang="en-US" dirty="0">
                <a:solidFill>
                  <a:srgbClr val="221E1F"/>
                </a:solidFill>
                <a:latin typeface="Calibri" panose="020F0502020204030204" pitchFamily="34" charset="0"/>
              </a:rPr>
              <a:t>We will be implementing weekly, and monthly meetings discussing the progress we’ve made in the marketing department as well as discussing shifts we may see in the business to properly adjust our strategy moving forward. </a:t>
            </a:r>
            <a:endParaRPr lang="en-US" sz="1800" b="0" i="0" u="none" strike="noStrike" baseline="0" dirty="0">
              <a:solidFill>
                <a:srgbClr val="221E1F"/>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Our gross profit percentages are not bad, but our overall volume remains extremely low.</a:t>
            </a:r>
          </a:p>
          <a:p>
            <a:r>
              <a:rPr lang="en-US" sz="1800" b="0" i="0" u="none" strike="noStrike" baseline="0" dirty="0">
                <a:solidFill>
                  <a:srgbClr val="221E1F"/>
                </a:solidFill>
                <a:latin typeface="Calibri" panose="020F0502020204030204" pitchFamily="34" charset="0"/>
              </a:rPr>
              <a:t>Increase overall sales while retaining or increasing current gross profit percentages.</a:t>
            </a:r>
          </a:p>
          <a:p>
            <a:r>
              <a:rPr lang="en-US" sz="1800" b="0" i="0" u="none" strike="noStrike" baseline="0" dirty="0">
                <a:solidFill>
                  <a:srgbClr val="221E1F"/>
                </a:solidFill>
                <a:latin typeface="Calibri" panose="020F0502020204030204" pitchFamily="34" charset="0"/>
              </a:rPr>
              <a:t>More aggressive marketing strategies and improved MPI to maximize the business we are receiving</a:t>
            </a:r>
          </a:p>
          <a:p>
            <a:r>
              <a:rPr lang="en-US" sz="1800" b="0" i="0" u="none" strike="noStrike" baseline="0" dirty="0">
                <a:solidFill>
                  <a:srgbClr val="221E1F"/>
                </a:solidFill>
                <a:latin typeface="Calibri" panose="020F0502020204030204" pitchFamily="34" charset="0"/>
              </a:rPr>
              <a:t>Monthly marketing strategy meetings with Service Manager and marketing companies to see what's working and driving traffic.</a:t>
            </a:r>
          </a:p>
          <a:p>
            <a:endParaRPr lang="en-US" dirty="0"/>
          </a:p>
        </p:txBody>
      </p:sp>
      <p:pic>
        <p:nvPicPr>
          <p:cNvPr id="4" name="Picture 3">
            <a:extLst>
              <a:ext uri="{FF2B5EF4-FFF2-40B4-BE49-F238E27FC236}">
                <a16:creationId xmlns:a16="http://schemas.microsoft.com/office/drawing/2014/main" id="{13531E26-8DCC-44E9-B53B-9D440092ADC0}"/>
              </a:ext>
            </a:extLst>
          </p:cNvPr>
          <p:cNvPicPr>
            <a:picLocks noChangeAspect="1"/>
          </p:cNvPicPr>
          <p:nvPr/>
        </p:nvPicPr>
        <p:blipFill>
          <a:blip r:embed="rId2"/>
          <a:stretch>
            <a:fillRect/>
          </a:stretch>
        </p:blipFill>
        <p:spPr>
          <a:xfrm>
            <a:off x="4975669" y="2263559"/>
            <a:ext cx="4750902" cy="2255175"/>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Currently our fixed absorption is nowhere near where it needs to be and is causing the variable ops to carry the load of the dealership.</a:t>
            </a:r>
          </a:p>
          <a:p>
            <a:r>
              <a:rPr lang="en-US" sz="1800" b="0" i="0" u="none" strike="noStrike" baseline="0" dirty="0">
                <a:solidFill>
                  <a:srgbClr val="221E1F"/>
                </a:solidFill>
                <a:latin typeface="Calibri" panose="020F0502020204030204" pitchFamily="34" charset="0"/>
              </a:rPr>
              <a:t>We need to have a combination of improved fixed ops gross and expense decrease.</a:t>
            </a:r>
          </a:p>
          <a:p>
            <a:r>
              <a:rPr lang="en-US" sz="1800" b="0" i="0" u="none" strike="noStrike" baseline="0" dirty="0">
                <a:solidFill>
                  <a:srgbClr val="221E1F"/>
                </a:solidFill>
                <a:latin typeface="Calibri" panose="020F0502020204030204" pitchFamily="34" charset="0"/>
              </a:rPr>
              <a:t>Cut all unnecessary cost while </a:t>
            </a:r>
            <a:r>
              <a:rPr lang="en-US" dirty="0">
                <a:solidFill>
                  <a:srgbClr val="221E1F"/>
                </a:solidFill>
                <a:latin typeface="Calibri" panose="020F0502020204030204" pitchFamily="34" charset="0"/>
              </a:rPr>
              <a:t>implementing strategic changes in fixed ops to increase gross profit.</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Weekly service meetings to evaluate gross and monthly financial statement reviews to ensure we are cost effective.</a:t>
            </a:r>
          </a:p>
          <a:p>
            <a:endParaRPr lang="en-US" dirty="0"/>
          </a:p>
        </p:txBody>
      </p:sp>
      <p:pic>
        <p:nvPicPr>
          <p:cNvPr id="7" name="Picture 6">
            <a:extLst>
              <a:ext uri="{FF2B5EF4-FFF2-40B4-BE49-F238E27FC236}">
                <a16:creationId xmlns:a16="http://schemas.microsoft.com/office/drawing/2014/main" id="{EEC0AA8F-A883-4CC4-A9CB-B8D6851127C7}"/>
              </a:ext>
            </a:extLst>
          </p:cNvPr>
          <p:cNvPicPr>
            <a:picLocks noChangeAspect="1"/>
          </p:cNvPicPr>
          <p:nvPr/>
        </p:nvPicPr>
        <p:blipFill>
          <a:blip r:embed="rId2"/>
          <a:stretch>
            <a:fillRect/>
          </a:stretch>
        </p:blipFill>
        <p:spPr>
          <a:xfrm>
            <a:off x="5229317" y="2047875"/>
            <a:ext cx="4343400" cy="2762250"/>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are currently running at 69% proficiency which means we are leaving $30,000 on the table.</a:t>
            </a:r>
          </a:p>
          <a:p>
            <a:r>
              <a:rPr lang="en-US" sz="1800" b="0" i="0" u="none" strike="noStrike" baseline="0" dirty="0">
                <a:solidFill>
                  <a:srgbClr val="221E1F"/>
                </a:solidFill>
                <a:latin typeface="Calibri" panose="020F0502020204030204" pitchFamily="34" charset="0"/>
              </a:rPr>
              <a:t>Increase Technician proficiency to 100% by mid year then again to 125% by year end.</a:t>
            </a:r>
          </a:p>
          <a:p>
            <a:r>
              <a:rPr lang="en-US" sz="1800" b="0" i="0" u="none" strike="noStrike" baseline="0" dirty="0">
                <a:solidFill>
                  <a:srgbClr val="221E1F"/>
                </a:solidFill>
                <a:latin typeface="Calibri" panose="020F0502020204030204" pitchFamily="34" charset="0"/>
              </a:rPr>
              <a:t>Promote our lead tech to shop foreman and create a plan that incentivizes tech proficiency.</a:t>
            </a:r>
          </a:p>
          <a:p>
            <a:r>
              <a:rPr lang="en-US" sz="1800" b="0" i="0" u="none" strike="noStrike" baseline="0" dirty="0">
                <a:solidFill>
                  <a:srgbClr val="221E1F"/>
                </a:solidFill>
                <a:latin typeface="Calibri" panose="020F0502020204030204" pitchFamily="34" charset="0"/>
              </a:rPr>
              <a:t>Weekly meetings with Service Manager and shop foreman to ensure all parties are held accountable.</a:t>
            </a:r>
          </a:p>
          <a:p>
            <a:endParaRPr lang="en-US" dirty="0"/>
          </a:p>
        </p:txBody>
      </p:sp>
      <p:pic>
        <p:nvPicPr>
          <p:cNvPr id="8" name="Picture 7">
            <a:extLst>
              <a:ext uri="{FF2B5EF4-FFF2-40B4-BE49-F238E27FC236}">
                <a16:creationId xmlns:a16="http://schemas.microsoft.com/office/drawing/2014/main" id="{FC1800F9-82CD-4A4C-AD15-FD56569674AA}"/>
              </a:ext>
            </a:extLst>
          </p:cNvPr>
          <p:cNvPicPr>
            <a:picLocks noChangeAspect="1"/>
          </p:cNvPicPr>
          <p:nvPr/>
        </p:nvPicPr>
        <p:blipFill>
          <a:blip r:embed="rId2"/>
          <a:stretch>
            <a:fillRect/>
          </a:stretch>
        </p:blipFill>
        <p:spPr>
          <a:xfrm>
            <a:off x="4861369" y="1347149"/>
            <a:ext cx="4735392" cy="4163702"/>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Our current hours of operation are from 8-5 M-F and 9-3 on Saturday. We are greatly underutilizing our facility.</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would like to get our facility utilization to increase from 19.43% to 100% by the end of the year.</a:t>
            </a:r>
          </a:p>
          <a:p>
            <a:r>
              <a:rPr lang="en-US" sz="1800" b="0" i="0" u="none" strike="noStrike" baseline="0" dirty="0">
                <a:solidFill>
                  <a:srgbClr val="221E1F"/>
                </a:solidFill>
                <a:latin typeface="Calibri" panose="020F0502020204030204" pitchFamily="34" charset="0"/>
              </a:rPr>
              <a:t>We will begin by extending our hours of operation. While this won’t increase our utilization, it will make us more available for customers. We will also begin heavily recruiting more technicians to fill our bays.</a:t>
            </a:r>
          </a:p>
          <a:p>
            <a:r>
              <a:rPr lang="en-US" sz="1800" b="0" i="0" u="none" strike="noStrike" baseline="0" dirty="0">
                <a:solidFill>
                  <a:srgbClr val="221E1F"/>
                </a:solidFill>
                <a:latin typeface="Calibri" panose="020F0502020204030204" pitchFamily="34" charset="0"/>
              </a:rPr>
              <a:t>We have now incorporated this into our Friday morning meetings to ensure we are constantly evaluating our efficiency.</a:t>
            </a:r>
          </a:p>
          <a:p>
            <a:endParaRPr lang="en-US" dirty="0"/>
          </a:p>
        </p:txBody>
      </p:sp>
      <p:pic>
        <p:nvPicPr>
          <p:cNvPr id="7" name="Picture 6">
            <a:extLst>
              <a:ext uri="{FF2B5EF4-FFF2-40B4-BE49-F238E27FC236}">
                <a16:creationId xmlns:a16="http://schemas.microsoft.com/office/drawing/2014/main" id="{846DE5E9-1830-4C7F-A173-41FB6481EDE4}"/>
              </a:ext>
            </a:extLst>
          </p:cNvPr>
          <p:cNvPicPr>
            <a:picLocks noChangeAspect="1"/>
          </p:cNvPicPr>
          <p:nvPr/>
        </p:nvPicPr>
        <p:blipFill>
          <a:blip r:embed="rId2"/>
          <a:stretch>
            <a:fillRect/>
          </a:stretch>
        </p:blipFill>
        <p:spPr>
          <a:xfrm>
            <a:off x="5073357" y="1270000"/>
            <a:ext cx="3838575" cy="4581525"/>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92500" lnSpcReduction="10000"/>
          </a:bodyPr>
          <a:lstStyle/>
          <a:p>
            <a:r>
              <a:rPr lang="en-US" dirty="0"/>
              <a:t>My Service Manager and I discussed the mix on the RO’s and realized that we are not doing very many maintenance items and we have a high One Item RO </a:t>
            </a:r>
            <a:r>
              <a:rPr lang="en-US" dirty="0" err="1"/>
              <a:t>percentange</a:t>
            </a:r>
            <a:r>
              <a:rPr lang="en-US" dirty="0"/>
              <a:t>. Most of our work is coming from Repairs, meaning that we are not selling the recommended services and we aren’t conducting a thorough Multi-Point Inspection. This results in people not doing their recommended services and only seeing us when there is an issue with their vehicle. We must become better at conducting a proper MPI and recommending the services every time.</a:t>
            </a:r>
          </a:p>
        </p:txBody>
      </p:sp>
      <p:pic>
        <p:nvPicPr>
          <p:cNvPr id="7" name="Picture 6">
            <a:extLst>
              <a:ext uri="{FF2B5EF4-FFF2-40B4-BE49-F238E27FC236}">
                <a16:creationId xmlns:a16="http://schemas.microsoft.com/office/drawing/2014/main" id="{92B44EE9-6C77-4B3A-BFAB-8F33373468A5}"/>
              </a:ext>
            </a:extLst>
          </p:cNvPr>
          <p:cNvPicPr>
            <a:picLocks noChangeAspect="1"/>
          </p:cNvPicPr>
          <p:nvPr/>
        </p:nvPicPr>
        <p:blipFill>
          <a:blip r:embed="rId2"/>
          <a:stretch>
            <a:fillRect/>
          </a:stretch>
        </p:blipFill>
        <p:spPr>
          <a:xfrm>
            <a:off x="4975668" y="1502846"/>
            <a:ext cx="4701975" cy="3852307"/>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pPr lvl="1"/>
            <a:r>
              <a:rPr lang="en-US" dirty="0"/>
              <a:t>Very experienced and motivated Service Manager with a strong desire to win.</a:t>
            </a:r>
          </a:p>
          <a:p>
            <a:pPr lvl="1"/>
            <a:r>
              <a:rPr lang="en-US" dirty="0"/>
              <a:t>We currently have a big enough shop to handle more technicians and the ability, with maximum utilization, to meet NADA guide for fixed absorption.</a:t>
            </a:r>
          </a:p>
          <a:p>
            <a:pPr lvl="1"/>
            <a:r>
              <a:rPr lang="en-US" dirty="0"/>
              <a:t>The Dealership owner has moved his base of operations to the store allowing the General Manager to change his focus to fixed operations.</a:t>
            </a:r>
          </a:p>
          <a:p>
            <a:pPr lvl="1"/>
            <a:r>
              <a:rPr lang="en-US" dirty="0"/>
              <a:t>Young staff with a lot of experience and a long time before retirement. </a:t>
            </a:r>
          </a:p>
          <a:p>
            <a:pPr lvl="1"/>
            <a:r>
              <a:rPr lang="en-US" dirty="0"/>
              <a:t>High SSI scores through </a:t>
            </a:r>
            <a:r>
              <a:rPr lang="en-US" dirty="0" err="1"/>
              <a:t>Stellantis</a:t>
            </a:r>
            <a:r>
              <a:rPr lang="en-US" dirty="0"/>
              <a:t> due to CX Coordinator moving to Service Advisor</a:t>
            </a:r>
          </a:p>
          <a:p>
            <a:pPr lvl="1"/>
            <a:r>
              <a:rPr lang="en-US" dirty="0"/>
              <a:t>We offer 90 day same as cash financing options through Snap finance that allows us to assist customers with repairs they otherwise wouldn’t be able to afford out of pocket.</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pPr lvl="1"/>
            <a:r>
              <a:rPr lang="en-US" dirty="0"/>
              <a:t>Service hours differ greatly from Sales hours with Service being open 10 hours per week less than Sales.</a:t>
            </a:r>
          </a:p>
          <a:p>
            <a:pPr lvl="1"/>
            <a:r>
              <a:rPr lang="en-US" dirty="0"/>
              <a:t>We currently have no displays or process for aftermarket products through Mopar or otherwise.</a:t>
            </a:r>
          </a:p>
          <a:p>
            <a:pPr lvl="1"/>
            <a:r>
              <a:rPr lang="en-US" dirty="0"/>
              <a:t>We don’t have a competitive pricing board showing independent shop prices or a why buy here message being displayed in our service department.</a:t>
            </a:r>
          </a:p>
          <a:p>
            <a:pPr lvl="1"/>
            <a:r>
              <a:rPr lang="en-US" dirty="0"/>
              <a:t>Technicians we do have are not team players. Their “Why” is for themselves only.</a:t>
            </a:r>
          </a:p>
          <a:p>
            <a:pPr lvl="1"/>
            <a:r>
              <a:rPr lang="en-US" dirty="0"/>
              <a:t>Current Parts mix is very outdated with a majority of our parts inventory being obsolescence.</a:t>
            </a:r>
          </a:p>
          <a:p>
            <a:pPr lvl="1"/>
            <a:r>
              <a:rPr lang="en-US" dirty="0"/>
              <a:t>Retail consumers in our area are generally living below the poverty line resulting in less money to spend on repairs.</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561</TotalTime>
  <Words>1630</Words>
  <Application>Microsoft Office PowerPoint</Application>
  <PresentationFormat>Widescreen</PresentationFormat>
  <Paragraphs>123</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Michael McDaniel</cp:lastModifiedBy>
  <cp:revision>24</cp:revision>
  <dcterms:created xsi:type="dcterms:W3CDTF">2022-12-04T13:10:55Z</dcterms:created>
  <dcterms:modified xsi:type="dcterms:W3CDTF">2024-03-05T03:38:40Z</dcterms:modified>
</cp:coreProperties>
</file>