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82" d="100"/>
          <a:sy n="82" d="100"/>
        </p:scale>
        <p:origin x="10"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3/10/2024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3/10/2024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3/10/2024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3/10/2024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3/10/2024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3/10/2024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Beach Chevrolet</a:t>
            </a:r>
          </a:p>
          <a:p>
            <a:pPr algn="ctr"/>
            <a:r>
              <a:rPr lang="en-US" sz="3200" dirty="0"/>
              <a:t>Douglas Clement</a:t>
            </a:r>
          </a:p>
          <a:p>
            <a:pPr algn="ctr"/>
            <a:r>
              <a:rPr lang="en-US" sz="3200" dirty="0"/>
              <a:t>435</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endParaRPr lang="en-US" dirty="0"/>
          </a:p>
          <a:p>
            <a:pPr>
              <a:buAutoNum type="arabicPeriod"/>
            </a:pPr>
            <a:r>
              <a:rPr lang="en-US" dirty="0"/>
              <a:t>Increase marketing on all social media and all other platforms</a:t>
            </a:r>
          </a:p>
          <a:p>
            <a:pPr>
              <a:buAutoNum type="arabicPeriod"/>
            </a:pPr>
            <a:endParaRPr lang="en-US" dirty="0"/>
          </a:p>
          <a:p>
            <a:pPr>
              <a:buAutoNum type="arabicPeriod"/>
            </a:pPr>
            <a:r>
              <a:rPr lang="en-US" dirty="0"/>
              <a:t>Expand weekend business hours</a:t>
            </a:r>
          </a:p>
          <a:p>
            <a:pPr>
              <a:buAutoNum type="arabicPeriod"/>
            </a:pPr>
            <a:endParaRPr lang="en-US" dirty="0"/>
          </a:p>
          <a:p>
            <a:pPr>
              <a:buAutoNum type="arabicPeriod"/>
            </a:pPr>
            <a:r>
              <a:rPr lang="en-US" dirty="0"/>
              <a:t>Creating a customer loyalty incentives</a:t>
            </a:r>
          </a:p>
          <a:p>
            <a:pPr>
              <a:buAutoNum type="arabicPeriod"/>
            </a:pPr>
            <a:endParaRPr lang="en-US" dirty="0"/>
          </a:p>
          <a:p>
            <a:pPr>
              <a:buAutoNum type="arabicPeriod"/>
            </a:pPr>
            <a:r>
              <a:rPr lang="en-US" dirty="0"/>
              <a:t>Offering a </a:t>
            </a:r>
            <a:r>
              <a:rPr lang="en-US" dirty="0" err="1"/>
              <a:t>referell</a:t>
            </a:r>
            <a:r>
              <a:rPr lang="en-US" dirty="0"/>
              <a:t> program</a:t>
            </a:r>
          </a:p>
          <a:p>
            <a:pPr>
              <a:buAutoNum type="arabicPeriod"/>
            </a:pPr>
            <a:endParaRPr lang="en-US" dirty="0"/>
          </a:p>
          <a:p>
            <a:pPr>
              <a:buAutoNum type="arabicPeriod"/>
            </a:pP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Threats</a:t>
            </a:r>
          </a:p>
          <a:p>
            <a:endParaRPr lang="en-US" dirty="0"/>
          </a:p>
          <a:p>
            <a:pPr>
              <a:buAutoNum type="arabicPeriod"/>
            </a:pPr>
            <a:r>
              <a:rPr lang="en-US" dirty="0"/>
              <a:t>Not having enough staff support</a:t>
            </a:r>
          </a:p>
          <a:p>
            <a:pPr>
              <a:buAutoNum type="arabicPeriod"/>
            </a:pPr>
            <a:endParaRPr lang="en-US" dirty="0"/>
          </a:p>
          <a:p>
            <a:pPr>
              <a:buAutoNum type="arabicPeriod"/>
            </a:pPr>
            <a:r>
              <a:rPr lang="en-US" dirty="0"/>
              <a:t>Not having the correct tools and equipment to service all makes and models</a:t>
            </a:r>
          </a:p>
          <a:p>
            <a:pPr>
              <a:buAutoNum type="arabicPeriod"/>
            </a:pPr>
            <a:endParaRPr lang="en-US" dirty="0"/>
          </a:p>
          <a:p>
            <a:pPr>
              <a:buAutoNum type="arabicPeriod"/>
            </a:pPr>
            <a:r>
              <a:rPr lang="en-US" dirty="0"/>
              <a:t>Lack of correct stocked parts</a:t>
            </a:r>
          </a:p>
          <a:p>
            <a:pPr>
              <a:buAutoNum type="arabicPeriod"/>
            </a:pPr>
            <a:endParaRPr lang="en-US" dirty="0"/>
          </a:p>
          <a:p>
            <a:pPr>
              <a:buAutoNum type="arabicPeriod"/>
            </a:pPr>
            <a:r>
              <a:rPr lang="en-US" dirty="0"/>
              <a:t>Improperly trained service advisers</a:t>
            </a:r>
          </a:p>
          <a:p>
            <a:pPr>
              <a:buAutoNum type="arabicPeriod"/>
            </a:pPr>
            <a:endParaRPr lang="en-US" dirty="0"/>
          </a:p>
          <a:p>
            <a:pPr>
              <a:buAutoNum type="arabicPeriod"/>
            </a:pPr>
            <a:r>
              <a:rPr lang="en-US" dirty="0"/>
              <a:t>Discounting service jobs</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endParaRPr lang="en-US" dirty="0"/>
          </a:p>
          <a:p>
            <a:pPr>
              <a:buAutoNum type="arabicPeriod"/>
            </a:pPr>
            <a:r>
              <a:rPr lang="en-US" dirty="0"/>
              <a:t>Generate more leads and customers</a:t>
            </a:r>
          </a:p>
          <a:p>
            <a:pPr>
              <a:buAutoNum type="arabicPeriod"/>
            </a:pPr>
            <a:endParaRPr lang="en-US" dirty="0"/>
          </a:p>
          <a:p>
            <a:pPr>
              <a:buAutoNum type="arabicPeriod"/>
            </a:pPr>
            <a:r>
              <a:rPr lang="en-US" dirty="0"/>
              <a:t>Increase client satisfaction and retention</a:t>
            </a:r>
          </a:p>
          <a:p>
            <a:pPr>
              <a:buAutoNum type="arabicPeriod"/>
            </a:pPr>
            <a:endParaRPr lang="en-US" dirty="0"/>
          </a:p>
          <a:p>
            <a:pPr>
              <a:buAutoNum type="arabicPeriod"/>
            </a:pPr>
            <a:r>
              <a:rPr lang="en-US" dirty="0"/>
              <a:t>Improve gross on customer pay repair order labor sales</a:t>
            </a:r>
          </a:p>
          <a:p>
            <a:pPr>
              <a:buAutoNum type="arabicPeriod"/>
            </a:pPr>
            <a:endParaRPr lang="en-US" dirty="0"/>
          </a:p>
          <a:p>
            <a:pPr>
              <a:buAutoNum type="arabicPeriod"/>
            </a:pPr>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endParaRPr lang="en-US" dirty="0"/>
          </a:p>
          <a:p>
            <a:pPr>
              <a:buAutoNum type="arabicPeriod"/>
            </a:pPr>
            <a:r>
              <a:rPr lang="en-US" dirty="0"/>
              <a:t>Aggressively market service pricing</a:t>
            </a:r>
          </a:p>
          <a:p>
            <a:pPr>
              <a:buAutoNum type="arabicPeriod"/>
            </a:pPr>
            <a:endParaRPr lang="en-US" dirty="0"/>
          </a:p>
          <a:p>
            <a:pPr>
              <a:buAutoNum type="arabicPeriod"/>
            </a:pPr>
            <a:r>
              <a:rPr lang="en-US" dirty="0"/>
              <a:t>Review goggle reviews</a:t>
            </a:r>
          </a:p>
          <a:p>
            <a:pPr>
              <a:buAutoNum type="arabicPeriod"/>
            </a:pPr>
            <a:endParaRPr lang="en-US" dirty="0"/>
          </a:p>
          <a:p>
            <a:pPr>
              <a:buAutoNum type="arabicPeriod"/>
            </a:pPr>
            <a:r>
              <a:rPr lang="en-US" dirty="0"/>
              <a:t>Discounts being limited to only managers approval </a:t>
            </a:r>
          </a:p>
          <a:p>
            <a:pPr>
              <a:buAutoNum type="arabicPeriod"/>
            </a:pPr>
            <a:endParaRPr lang="en-US" dirty="0"/>
          </a:p>
          <a:p>
            <a:pPr>
              <a:buAutoNum type="arabicPeriod"/>
            </a:pPr>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endParaRPr lang="en-US" dirty="0"/>
          </a:p>
          <a:p>
            <a:pPr>
              <a:buAutoNum type="arabicPeriod"/>
            </a:pPr>
            <a:r>
              <a:rPr lang="en-US" dirty="0"/>
              <a:t>Construct a digital and print campaign for marketing</a:t>
            </a:r>
          </a:p>
          <a:p>
            <a:pPr>
              <a:buAutoNum type="arabicPeriod"/>
            </a:pPr>
            <a:endParaRPr lang="en-US" dirty="0"/>
          </a:p>
          <a:p>
            <a:pPr>
              <a:buAutoNum type="arabicPeriod"/>
            </a:pPr>
            <a:r>
              <a:rPr lang="en-US" dirty="0"/>
              <a:t>Incentivize customer loyalty with programs and special offers</a:t>
            </a:r>
          </a:p>
          <a:p>
            <a:pPr>
              <a:buAutoNum type="arabicPeriod"/>
            </a:pPr>
            <a:endParaRPr lang="en-US" dirty="0"/>
          </a:p>
          <a:p>
            <a:pPr>
              <a:buAutoNum type="arabicPeriod"/>
            </a:pPr>
            <a:r>
              <a:rPr lang="en-US" dirty="0"/>
              <a:t>Making sure all parts are marked up correctly and not discounted</a:t>
            </a:r>
          </a:p>
          <a:p>
            <a:pPr>
              <a:buAutoNum type="arabicPeriod"/>
            </a:pPr>
            <a:endParaRPr lang="en-US" dirty="0"/>
          </a:p>
          <a:p>
            <a:pPr>
              <a:buAutoNum type="arabicPeriod"/>
            </a:pPr>
            <a:endParaRPr lang="en-US" dirty="0"/>
          </a:p>
          <a:p>
            <a:pPr>
              <a:buAutoNum type="arabicPeriod"/>
            </a:pPr>
            <a:endParaRPr lang="en-US" dirty="0"/>
          </a:p>
          <a:p>
            <a:pPr>
              <a:buAutoNum type="arabicPeriod"/>
            </a:pPr>
            <a:endParaRPr lang="en-US" dirty="0"/>
          </a:p>
          <a:p>
            <a:pPr>
              <a:buAutoNum type="arabicPeriod"/>
            </a:pPr>
            <a:endParaRPr lang="en-US" dirty="0"/>
          </a:p>
          <a:p>
            <a:pPr>
              <a:buAutoNum type="arabicPeriod"/>
            </a:pP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113124759"/>
              </p:ext>
            </p:extLst>
          </p:nvPr>
        </p:nvGraphicFramePr>
        <p:xfrm>
          <a:off x="677334" y="1818624"/>
          <a:ext cx="9132492" cy="536897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Send out marketing mailers and post digital marketing</a:t>
                      </a:r>
                    </a:p>
                  </a:txBody>
                  <a:tcPr/>
                </a:tc>
                <a:tc>
                  <a:txBody>
                    <a:bodyPr/>
                    <a:lstStyle/>
                    <a:p>
                      <a:r>
                        <a:rPr lang="en-US" dirty="0"/>
                        <a:t>Marketing Agency</a:t>
                      </a:r>
                    </a:p>
                  </a:txBody>
                  <a:tcPr/>
                </a:tc>
                <a:tc>
                  <a:txBody>
                    <a:bodyPr/>
                    <a:lstStyle/>
                    <a:p>
                      <a:r>
                        <a:rPr lang="en-US" dirty="0"/>
                        <a:t>May 1, 2024</a:t>
                      </a:r>
                    </a:p>
                  </a:txBody>
                  <a:tcPr/>
                </a:tc>
                <a:extLst>
                  <a:ext uri="{0D108BD9-81ED-4DB2-BD59-A6C34878D82A}">
                    <a16:rowId xmlns:a16="http://schemas.microsoft.com/office/drawing/2014/main" val="240036548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7845787"/>
                  </a:ext>
                </a:extLst>
              </a:tr>
              <a:tr h="565004">
                <a:tc>
                  <a:txBody>
                    <a:bodyPr/>
                    <a:lstStyle/>
                    <a:p>
                      <a:r>
                        <a:rPr lang="en-US" dirty="0"/>
                        <a:t>Set up a streamlined customer loyalty program for service department to implement</a:t>
                      </a:r>
                    </a:p>
                  </a:txBody>
                  <a:tcPr/>
                </a:tc>
                <a:tc>
                  <a:txBody>
                    <a:bodyPr/>
                    <a:lstStyle/>
                    <a:p>
                      <a:r>
                        <a:rPr lang="en-US" dirty="0"/>
                        <a:t>Service Manager/Reynolds and Reynolds DMS system</a:t>
                      </a:r>
                    </a:p>
                  </a:txBody>
                  <a:tcPr/>
                </a:tc>
                <a:tc>
                  <a:txBody>
                    <a:bodyPr/>
                    <a:lstStyle/>
                    <a:p>
                      <a:r>
                        <a:rPr lang="en-US" dirty="0"/>
                        <a:t>April 1, 2024</a:t>
                      </a:r>
                    </a:p>
                  </a:txBody>
                  <a:tcPr/>
                </a:tc>
                <a:extLst>
                  <a:ext uri="{0D108BD9-81ED-4DB2-BD59-A6C34878D82A}">
                    <a16:rowId xmlns:a16="http://schemas.microsoft.com/office/drawing/2014/main" val="1530126605"/>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50345431"/>
                  </a:ext>
                </a:extLst>
              </a:tr>
              <a:tr h="565004">
                <a:tc>
                  <a:txBody>
                    <a:bodyPr/>
                    <a:lstStyle/>
                    <a:p>
                      <a:r>
                        <a:rPr lang="en-US" dirty="0"/>
                        <a:t>Set discount limits in DMS system</a:t>
                      </a:r>
                    </a:p>
                  </a:txBody>
                  <a:tcPr/>
                </a:tc>
                <a:tc>
                  <a:txBody>
                    <a:bodyPr/>
                    <a:lstStyle/>
                    <a:p>
                      <a:r>
                        <a:rPr lang="en-US" dirty="0"/>
                        <a:t>Service Manager</a:t>
                      </a:r>
                    </a:p>
                  </a:txBody>
                  <a:tcPr/>
                </a:tc>
                <a:tc>
                  <a:txBody>
                    <a:bodyPr/>
                    <a:lstStyle/>
                    <a:p>
                      <a:r>
                        <a:rPr lang="en-US" dirty="0"/>
                        <a:t>March 15. 2024</a:t>
                      </a:r>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0000" lnSpcReduction="20000"/>
          </a:bodyPr>
          <a:lstStyle/>
          <a:p>
            <a:r>
              <a:rPr lang="en-US" dirty="0"/>
              <a:t>Synopsis</a:t>
            </a:r>
          </a:p>
          <a:p>
            <a:endParaRPr lang="en-US" dirty="0"/>
          </a:p>
          <a:p>
            <a:pPr marL="0" indent="0">
              <a:buNone/>
            </a:pPr>
            <a:r>
              <a:rPr lang="en-US" dirty="0"/>
              <a:t>Although the overall operations  are performing well, there are some areas of operation that can be concentrated on. It is evident that not having the proper support staff, a decreased of stocking levels in inventory and lacking a proper display board for accessories in the service department does affect the profitability of the service department.</a:t>
            </a:r>
          </a:p>
          <a:p>
            <a:pPr marL="0" indent="0">
              <a:buNone/>
            </a:pPr>
            <a:endParaRPr lang="en-US" dirty="0"/>
          </a:p>
          <a:p>
            <a:pPr marL="0" indent="0">
              <a:buNone/>
            </a:pPr>
            <a:r>
              <a:rPr lang="en-US" dirty="0"/>
              <a:t>There are opportunities for growth with repeat clients from our large data base and bringing in new customers with the growing of the area with the building of new communities and homes. Along with that growth, the new owner will be expanding and upgrading the dealership by adding new bays to the service department.</a:t>
            </a:r>
          </a:p>
          <a:p>
            <a:pPr marL="0" indent="0">
              <a:buNone/>
            </a:pPr>
            <a:endParaRPr lang="en-US" dirty="0"/>
          </a:p>
          <a:p>
            <a:pPr marL="0" indent="0">
              <a:buNone/>
            </a:pPr>
            <a:r>
              <a:rPr lang="en-US" dirty="0"/>
              <a:t>These strengths will help increase profitability and the adding of support staff along with the new bays. This will add in our tech’s productivity. The dealerships longevity will help keep customers loyalty.</a:t>
            </a:r>
          </a:p>
          <a:p>
            <a:pPr marL="0" indent="0">
              <a:buNone/>
            </a:pPr>
            <a:endParaRPr lang="en-US" dirty="0"/>
          </a:p>
          <a:p>
            <a:pPr marL="0" indent="0">
              <a:buNone/>
            </a:pPr>
            <a:r>
              <a:rPr lang="en-US" dirty="0"/>
              <a:t>In addition, increasing our marketing on all social media and other platforms will increase our over all sales  drive. Also offering a </a:t>
            </a:r>
            <a:r>
              <a:rPr lang="en-US" dirty="0" err="1"/>
              <a:t>referrl</a:t>
            </a:r>
            <a:r>
              <a:rPr lang="en-US" dirty="0"/>
              <a:t> program, adding a parts display board and expanding weekend business ours will give us a promising boost to our profitability and growth of the over all department.</a:t>
            </a:r>
          </a:p>
          <a:p>
            <a:pPr marL="0" indent="0">
              <a:buNone/>
            </a:pPr>
            <a:endParaRPr lang="en-US" dirty="0"/>
          </a:p>
          <a:p>
            <a:pPr marL="0" indent="0">
              <a:buNone/>
            </a:pPr>
            <a:endParaRPr lang="en-US" dirty="0"/>
          </a:p>
          <a:p>
            <a:pPr marL="0" indent="0">
              <a:buNone/>
            </a:pPr>
            <a:endParaRPr lang="en-US" dirty="0"/>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marL="0" indent="0">
              <a:buNone/>
            </a:pPr>
            <a:r>
              <a:rPr lang="en-US" sz="1800" b="0" i="0" u="none" strike="noStrike" baseline="0" dirty="0">
                <a:solidFill>
                  <a:srgbClr val="221E1F"/>
                </a:solidFill>
                <a:latin typeface="Calibri" panose="020F0502020204030204" pitchFamily="34" charset="0"/>
              </a:rPr>
              <a:t>Some of our current practi</a:t>
            </a:r>
            <a:r>
              <a:rPr lang="en-US" dirty="0">
                <a:solidFill>
                  <a:srgbClr val="221E1F"/>
                </a:solidFill>
                <a:latin typeface="Calibri" panose="020F0502020204030204" pitchFamily="34" charset="0"/>
              </a:rPr>
              <a:t>ces we use are On Star,</a:t>
            </a:r>
            <a:r>
              <a:rPr lang="en-US" sz="1800" b="0" i="0" u="none" strike="noStrike" baseline="0" dirty="0">
                <a:solidFill>
                  <a:srgbClr val="221E1F"/>
                </a:solidFill>
                <a:latin typeface="Calibri" panose="020F0502020204030204" pitchFamily="34" charset="0"/>
              </a:rPr>
              <a:t> Reynolds and Reynolds DMS, Print and Digital Marketing Campaigns</a:t>
            </a:r>
          </a:p>
          <a:p>
            <a:r>
              <a:rPr lang="en-US" sz="1800" b="0" i="0" u="none" strike="noStrike" baseline="0" dirty="0">
                <a:solidFill>
                  <a:srgbClr val="221E1F"/>
                </a:solidFill>
                <a:latin typeface="Calibri" panose="020F0502020204030204" pitchFamily="34" charset="0"/>
              </a:rPr>
              <a:t>Goals for improvement</a:t>
            </a:r>
          </a:p>
          <a:p>
            <a:pPr marL="0" indent="0">
              <a:buNone/>
            </a:pPr>
            <a:r>
              <a:rPr lang="en-US" dirty="0">
                <a:solidFill>
                  <a:srgbClr val="221E1F"/>
                </a:solidFill>
                <a:latin typeface="Calibri" panose="020F0502020204030204" pitchFamily="34" charset="0"/>
              </a:rPr>
              <a:t>Would like to see a higher ROI from customers response  to increase gross profits, improve customer experience and increase repeat business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a:t>
            </a:r>
            <a:r>
              <a:rPr lang="en-US" dirty="0">
                <a:solidFill>
                  <a:srgbClr val="221E1F"/>
                </a:solidFill>
                <a:latin typeface="Calibri" panose="020F0502020204030204" pitchFamily="34" charset="0"/>
              </a:rPr>
              <a:t> achieve</a:t>
            </a:r>
            <a:r>
              <a:rPr lang="en-US" sz="1800" b="0" i="0" u="none" strike="noStrike" baseline="0" dirty="0">
                <a:solidFill>
                  <a:srgbClr val="221E1F"/>
                </a:solidFill>
                <a:latin typeface="Calibri" panose="020F0502020204030204" pitchFamily="34" charset="0"/>
              </a:rPr>
              <a:t> your goals</a:t>
            </a:r>
          </a:p>
          <a:p>
            <a:pPr marL="0" indent="0">
              <a:buNone/>
            </a:pPr>
            <a:r>
              <a:rPr lang="en-US" sz="1800" b="0" i="0" u="none" strike="noStrike" baseline="0" dirty="0">
                <a:solidFill>
                  <a:srgbClr val="221E1F"/>
                </a:solidFill>
                <a:latin typeface="Calibri" panose="020F0502020204030204" pitchFamily="34" charset="0"/>
              </a:rPr>
              <a:t>Provide customer satisfaction survey, identify repeat customers and provide sales training for team </a:t>
            </a:r>
          </a:p>
          <a:p>
            <a:r>
              <a:rPr lang="en-US" sz="1800" b="0" i="0" u="none" strike="noStrike" baseline="0" dirty="0">
                <a:solidFill>
                  <a:srgbClr val="221E1F"/>
                </a:solidFill>
                <a:latin typeface="Calibri" panose="020F0502020204030204" pitchFamily="34" charset="0"/>
              </a:rPr>
              <a:t>Plans to evaluate your changes</a:t>
            </a:r>
          </a:p>
          <a:p>
            <a:pPr marL="0" indent="0">
              <a:buNone/>
            </a:pPr>
            <a:r>
              <a:rPr lang="en-US" sz="1800" b="0" i="0" u="none" strike="noStrike" baseline="0" dirty="0">
                <a:solidFill>
                  <a:srgbClr val="221E1F"/>
                </a:solidFill>
                <a:latin typeface="Calibri" panose="020F0502020204030204" pitchFamily="34" charset="0"/>
              </a:rPr>
              <a:t> Review customer surveys, evaluate progress daily, monthly, quarterly</a:t>
            </a:r>
          </a:p>
          <a:p>
            <a:pPr marL="0" indent="0">
              <a:buNone/>
            </a:pPr>
            <a:endParaRPr lang="en-US" sz="18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marL="0" indent="0">
              <a:buNone/>
            </a:pPr>
            <a:r>
              <a:rPr lang="en-US" dirty="0">
                <a:solidFill>
                  <a:srgbClr val="221E1F"/>
                </a:solidFill>
                <a:latin typeface="Calibri" panose="020F0502020204030204" pitchFamily="34" charset="0"/>
              </a:rPr>
              <a:t>Techs receive a flat rate</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Goals for improvement</a:t>
            </a:r>
          </a:p>
          <a:p>
            <a:pPr marL="0" indent="0">
              <a:buNone/>
            </a:pPr>
            <a:r>
              <a:rPr lang="en-US" sz="1800" b="0" i="0" u="none" strike="noStrike" baseline="0" dirty="0">
                <a:solidFill>
                  <a:srgbClr val="221E1F"/>
                </a:solidFill>
                <a:latin typeface="Calibri" panose="020F0502020204030204" pitchFamily="34" charset="0"/>
              </a:rPr>
              <a:t> Increase maintenance care and warranty services, as well as internal work</a:t>
            </a:r>
          </a:p>
          <a:p>
            <a:r>
              <a:rPr lang="en-US" sz="1800" b="0" i="0" u="none" strike="noStrike" baseline="0" dirty="0">
                <a:solidFill>
                  <a:srgbClr val="221E1F"/>
                </a:solidFill>
                <a:latin typeface="Calibri" panose="020F0502020204030204" pitchFamily="34" charset="0"/>
              </a:rPr>
              <a:t>Plans to achieve your goals</a:t>
            </a:r>
          </a:p>
          <a:p>
            <a:pPr marL="0" indent="0">
              <a:buNone/>
            </a:pPr>
            <a:r>
              <a:rPr lang="en-US" sz="1800" b="0" i="0" u="none" strike="noStrike" baseline="0" dirty="0">
                <a:solidFill>
                  <a:srgbClr val="221E1F"/>
                </a:solidFill>
                <a:latin typeface="Calibri" panose="020F0502020204030204" pitchFamily="34" charset="0"/>
              </a:rPr>
              <a:t>Process in place for internal work to get through service in timely manner, training team to up sale for customer maintenance work, set new prices </a:t>
            </a:r>
          </a:p>
          <a:p>
            <a:r>
              <a:rPr lang="en-US" sz="1800" b="0" i="0" u="none" strike="noStrike" baseline="0" dirty="0">
                <a:solidFill>
                  <a:srgbClr val="221E1F"/>
                </a:solidFill>
                <a:latin typeface="Calibri" panose="020F0502020204030204" pitchFamily="34" charset="0"/>
              </a:rPr>
              <a:t>Plans to evaluate your changes</a:t>
            </a:r>
          </a:p>
          <a:p>
            <a:pPr marL="0" indent="0">
              <a:buNone/>
            </a:pPr>
            <a:r>
              <a:rPr lang="en-US" sz="1800" b="0" i="0" u="none" strike="noStrike" baseline="0" dirty="0">
                <a:solidFill>
                  <a:srgbClr val="221E1F"/>
                </a:solidFill>
                <a:latin typeface="Calibri" panose="020F0502020204030204" pitchFamily="34" charset="0"/>
              </a:rPr>
              <a:t>Keep watch on cost of operations and market demand  of services  </a:t>
            </a: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pic>
        <p:nvPicPr>
          <p:cNvPr id="5" name="Picture 4">
            <a:extLst>
              <a:ext uri="{FF2B5EF4-FFF2-40B4-BE49-F238E27FC236}">
                <a16:creationId xmlns:a16="http://schemas.microsoft.com/office/drawing/2014/main" id="{F7BA9AF1-FAA9-D72A-8588-B9ECFA47369B}"/>
              </a:ext>
            </a:extLst>
          </p:cNvPr>
          <p:cNvPicPr>
            <a:picLocks noChangeAspect="1"/>
          </p:cNvPicPr>
          <p:nvPr/>
        </p:nvPicPr>
        <p:blipFill>
          <a:blip r:embed="rId3"/>
          <a:stretch>
            <a:fillRect/>
          </a:stretch>
        </p:blipFill>
        <p:spPr>
          <a:xfrm>
            <a:off x="5117018" y="1930400"/>
            <a:ext cx="5090601" cy="2751058"/>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marL="0" indent="0">
              <a:buNone/>
            </a:pPr>
            <a:r>
              <a:rPr lang="en-US" sz="1800" b="0" i="0" u="none" strike="noStrike" baseline="0" dirty="0">
                <a:solidFill>
                  <a:srgbClr val="221E1F"/>
                </a:solidFill>
                <a:latin typeface="Calibri" panose="020F0502020204030204" pitchFamily="34" charset="0"/>
              </a:rPr>
              <a:t>We are currently selling </a:t>
            </a:r>
            <a:r>
              <a:rPr lang="en-US" dirty="0">
                <a:solidFill>
                  <a:srgbClr val="221E1F"/>
                </a:solidFill>
                <a:latin typeface="Calibri" panose="020F0502020204030204" pitchFamily="34" charset="0"/>
              </a:rPr>
              <a:t>less available hours due to more competitive services rendered</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marL="0" indent="0">
              <a:buNone/>
            </a:pPr>
            <a:r>
              <a:rPr lang="en-US" sz="1800" b="0" i="0" u="none" strike="noStrike" baseline="0" dirty="0">
                <a:solidFill>
                  <a:srgbClr val="221E1F"/>
                </a:solidFill>
                <a:latin typeface="Calibri" panose="020F0502020204030204" pitchFamily="34" charset="0"/>
              </a:rPr>
              <a:t>Up sale more customer repair and maintenance  </a:t>
            </a:r>
          </a:p>
          <a:p>
            <a:r>
              <a:rPr lang="en-US" sz="1800" b="0" i="0" u="none" strike="noStrike" baseline="0" dirty="0">
                <a:solidFill>
                  <a:srgbClr val="221E1F"/>
                </a:solidFill>
                <a:latin typeface="Calibri" panose="020F0502020204030204" pitchFamily="34" charset="0"/>
              </a:rPr>
              <a:t>Plans to achieve your goals</a:t>
            </a:r>
          </a:p>
          <a:p>
            <a:pPr marL="0" indent="0">
              <a:buNone/>
            </a:pPr>
            <a:r>
              <a:rPr lang="en-US" sz="1800" b="0" i="0" u="none" strike="noStrike" baseline="0" dirty="0">
                <a:solidFill>
                  <a:srgbClr val="221E1F"/>
                </a:solidFill>
                <a:latin typeface="Calibri" panose="020F0502020204030204" pitchFamily="34" charset="0"/>
              </a:rPr>
              <a:t>Train techs and service advisers on up selling, offer team incentives</a:t>
            </a:r>
          </a:p>
          <a:p>
            <a:r>
              <a:rPr lang="en-US" sz="1800" b="0" i="0" u="none" strike="noStrike" baseline="0" dirty="0">
                <a:solidFill>
                  <a:srgbClr val="221E1F"/>
                </a:solidFill>
                <a:latin typeface="Calibri" panose="020F0502020204030204" pitchFamily="34" charset="0"/>
              </a:rPr>
              <a:t>Plans to evaluate your changes </a:t>
            </a:r>
          </a:p>
          <a:p>
            <a:pPr marL="0" indent="0">
              <a:buNone/>
            </a:pPr>
            <a:r>
              <a:rPr lang="en-US" sz="1800" b="0" i="0" u="none" strike="noStrike" baseline="0" dirty="0">
                <a:solidFill>
                  <a:srgbClr val="221E1F"/>
                </a:solidFill>
                <a:latin typeface="Calibri" panose="020F0502020204030204" pitchFamily="34" charset="0"/>
              </a:rPr>
              <a:t>Track and evaluate productivity daily,  monthly and quarterly</a:t>
            </a: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4975668" y="2439501"/>
            <a:ext cx="4184650" cy="3323610"/>
          </a:xfrm>
        </p:spPr>
      </p:pic>
      <p:pic>
        <p:nvPicPr>
          <p:cNvPr id="5" name="Picture 4">
            <a:extLst>
              <a:ext uri="{FF2B5EF4-FFF2-40B4-BE49-F238E27FC236}">
                <a16:creationId xmlns:a16="http://schemas.microsoft.com/office/drawing/2014/main" id="{CCDF0940-6A45-9840-A943-C43ED15D4311}"/>
              </a:ext>
            </a:extLst>
          </p:cNvPr>
          <p:cNvPicPr>
            <a:picLocks noChangeAspect="1"/>
          </p:cNvPicPr>
          <p:nvPr/>
        </p:nvPicPr>
        <p:blipFill>
          <a:blip r:embed="rId3"/>
          <a:stretch>
            <a:fillRect/>
          </a:stretch>
        </p:blipFill>
        <p:spPr>
          <a:xfrm>
            <a:off x="4975668" y="2286000"/>
            <a:ext cx="4554253" cy="3570514"/>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marL="0" indent="0">
              <a:buNone/>
            </a:pPr>
            <a:r>
              <a:rPr lang="en-US" dirty="0">
                <a:solidFill>
                  <a:srgbClr val="221E1F"/>
                </a:solidFill>
                <a:latin typeface="Calibri" panose="020F0502020204030204" pitchFamily="34" charset="0"/>
              </a:rPr>
              <a:t>Current proficiency for techs has room for improvement</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Goals for improvement</a:t>
            </a:r>
          </a:p>
          <a:p>
            <a:pPr marL="0" indent="0">
              <a:buNone/>
            </a:pPr>
            <a:r>
              <a:rPr lang="en-US" dirty="0">
                <a:solidFill>
                  <a:srgbClr val="221E1F"/>
                </a:solidFill>
                <a:latin typeface="Calibri" panose="020F0502020204030204" pitchFamily="34" charset="0"/>
              </a:rPr>
              <a:t>Have processes streamlined to improve proficiency rates,</a:t>
            </a:r>
            <a:r>
              <a:rPr lang="en-US" sz="1800" b="0" i="0" u="none" strike="noStrike" baseline="0" dirty="0">
                <a:solidFill>
                  <a:srgbClr val="221E1F"/>
                </a:solidFill>
                <a:latin typeface="Calibri" panose="020F0502020204030204" pitchFamily="34" charset="0"/>
              </a:rPr>
              <a:t> set targeted proficiency rates for team</a:t>
            </a:r>
          </a:p>
          <a:p>
            <a:r>
              <a:rPr lang="en-US" sz="1800" b="0" i="0" u="none" strike="noStrike" baseline="0" dirty="0">
                <a:solidFill>
                  <a:srgbClr val="221E1F"/>
                </a:solidFill>
                <a:latin typeface="Calibri" panose="020F0502020204030204" pitchFamily="34" charset="0"/>
              </a:rPr>
              <a:t>Plans to achieve your goals</a:t>
            </a:r>
          </a:p>
          <a:p>
            <a:pPr marL="0" indent="0">
              <a:buNone/>
            </a:pPr>
            <a:r>
              <a:rPr lang="en-US" sz="1800" b="0" i="0" u="none" strike="noStrike" baseline="0" dirty="0">
                <a:solidFill>
                  <a:srgbClr val="221E1F"/>
                </a:solidFill>
                <a:latin typeface="Calibri" panose="020F0502020204030204" pitchFamily="34" charset="0"/>
              </a:rPr>
              <a:t>Report and measure time spent working on vehicles vs time not working on vehicles, offer incentives for reaching proficiency goals </a:t>
            </a:r>
          </a:p>
          <a:p>
            <a:r>
              <a:rPr lang="en-US" sz="1800" b="0" i="0" u="none" strike="noStrike" baseline="0" dirty="0">
                <a:solidFill>
                  <a:srgbClr val="221E1F"/>
                </a:solidFill>
                <a:latin typeface="Calibri" panose="020F0502020204030204" pitchFamily="34" charset="0"/>
              </a:rPr>
              <a:t>Plans to evaluate your changes</a:t>
            </a:r>
          </a:p>
          <a:p>
            <a:pPr marL="0" indent="0">
              <a:buNone/>
            </a:pPr>
            <a:r>
              <a:rPr lang="en-US" dirty="0">
                <a:solidFill>
                  <a:srgbClr val="221E1F"/>
                </a:solidFill>
                <a:latin typeface="Calibri" panose="020F0502020204030204" pitchFamily="34" charset="0"/>
              </a:rPr>
              <a:t>Conduct daily, weekly  and monthly reviews on goals to identify improvements or where to improve and how</a:t>
            </a:r>
            <a:r>
              <a:rPr lang="en-US" sz="1800" b="0" i="0" u="none" strike="noStrike" baseline="0" dirty="0">
                <a:solidFill>
                  <a:srgbClr val="221E1F"/>
                </a:solidFill>
                <a:latin typeface="Calibri" panose="020F0502020204030204" pitchFamily="34" charset="0"/>
              </a:rPr>
              <a:t> </a:t>
            </a:r>
          </a:p>
          <a:p>
            <a:pPr marL="0" indent="0">
              <a:buNone/>
            </a:pP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pic>
        <p:nvPicPr>
          <p:cNvPr id="5" name="Picture 4">
            <a:extLst>
              <a:ext uri="{FF2B5EF4-FFF2-40B4-BE49-F238E27FC236}">
                <a16:creationId xmlns:a16="http://schemas.microsoft.com/office/drawing/2014/main" id="{14A0B0F4-56C8-1583-2D0B-44904C430553}"/>
              </a:ext>
            </a:extLst>
          </p:cNvPr>
          <p:cNvPicPr>
            <a:picLocks noChangeAspect="1"/>
          </p:cNvPicPr>
          <p:nvPr/>
        </p:nvPicPr>
        <p:blipFill>
          <a:blip r:embed="rId3"/>
          <a:stretch>
            <a:fillRect/>
          </a:stretch>
        </p:blipFill>
        <p:spPr>
          <a:xfrm>
            <a:off x="4861369" y="1756264"/>
            <a:ext cx="4685402" cy="3577569"/>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marL="0" indent="0">
              <a:buNone/>
            </a:pPr>
            <a:r>
              <a:rPr lang="en-US" dirty="0">
                <a:solidFill>
                  <a:srgbClr val="221E1F"/>
                </a:solidFill>
                <a:latin typeface="Calibri" panose="020F0502020204030204" pitchFamily="34" charset="0"/>
              </a:rPr>
              <a:t>Focusing on customer satisfaction, loyalty and retention,</a:t>
            </a:r>
            <a:r>
              <a:rPr lang="en-US" sz="1800" b="0" i="0" u="none" strike="noStrike" baseline="0" dirty="0">
                <a:solidFill>
                  <a:srgbClr val="221E1F"/>
                </a:solidFill>
                <a:latin typeface="Calibri" panose="020F0502020204030204" pitchFamily="34" charset="0"/>
              </a:rPr>
              <a:t> increasing profitability and improving the effective labor rate</a:t>
            </a:r>
          </a:p>
          <a:p>
            <a:r>
              <a:rPr lang="en-US" sz="1800" b="0" i="0" u="none" strike="noStrike" baseline="0" dirty="0">
                <a:solidFill>
                  <a:srgbClr val="221E1F"/>
                </a:solidFill>
                <a:latin typeface="Calibri" panose="020F0502020204030204" pitchFamily="34" charset="0"/>
              </a:rPr>
              <a:t>Goals for improvement</a:t>
            </a:r>
          </a:p>
          <a:p>
            <a:pPr marL="0" indent="0">
              <a:buNone/>
            </a:pPr>
            <a:r>
              <a:rPr lang="en-US" dirty="0">
                <a:solidFill>
                  <a:srgbClr val="221E1F"/>
                </a:solidFill>
                <a:latin typeface="Calibri" panose="020F0502020204030204" pitchFamily="34" charset="0"/>
              </a:rPr>
              <a:t>Identifying short- and long- term opportunities for service</a:t>
            </a:r>
            <a:r>
              <a:rPr lang="en-US" sz="1800" b="0" i="0" u="none" strike="noStrike" baseline="0" dirty="0">
                <a:solidFill>
                  <a:srgbClr val="221E1F"/>
                </a:solidFill>
                <a:latin typeface="Calibri" panose="020F0502020204030204" pitchFamily="34" charset="0"/>
              </a:rPr>
              <a:t> and profitability, strategizing an approach to align services, sales and marketing to optimize service drive  </a:t>
            </a:r>
          </a:p>
          <a:p>
            <a:r>
              <a:rPr lang="en-US" sz="1800" b="0" i="0" u="none" strike="noStrike" baseline="0" dirty="0">
                <a:solidFill>
                  <a:srgbClr val="221E1F"/>
                </a:solidFill>
                <a:latin typeface="Calibri" panose="020F0502020204030204" pitchFamily="34" charset="0"/>
              </a:rPr>
              <a:t>Plans to achieve your goals </a:t>
            </a:r>
          </a:p>
          <a:p>
            <a:pPr marL="0" indent="0">
              <a:buNone/>
            </a:pPr>
            <a:r>
              <a:rPr lang="en-US" dirty="0">
                <a:solidFill>
                  <a:srgbClr val="221E1F"/>
                </a:solidFill>
                <a:latin typeface="Calibri" panose="020F0502020204030204" pitchFamily="34" charset="0"/>
              </a:rPr>
              <a:t>Streamlining processes for service team to increase efficiency, identifying tools to increase customer retention</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a:t>
            </a:r>
          </a:p>
          <a:p>
            <a:pPr marL="0" indent="0">
              <a:buNone/>
            </a:pPr>
            <a:r>
              <a:rPr lang="en-US" sz="1800" b="0" i="0" u="none" strike="noStrike" baseline="0" dirty="0">
                <a:solidFill>
                  <a:srgbClr val="221E1F"/>
                </a:solidFill>
                <a:latin typeface="Calibri" panose="020F0502020204030204" pitchFamily="34" charset="0"/>
              </a:rPr>
              <a:t>Monitor and review customer reviews, identify repeat customers, continue to review techs mix of services and their utilization of time</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pic>
        <p:nvPicPr>
          <p:cNvPr id="5" name="Picture 4">
            <a:extLst>
              <a:ext uri="{FF2B5EF4-FFF2-40B4-BE49-F238E27FC236}">
                <a16:creationId xmlns:a16="http://schemas.microsoft.com/office/drawing/2014/main" id="{84CFE362-F688-3CDC-51CC-FF8947350D1D}"/>
              </a:ext>
            </a:extLst>
          </p:cNvPr>
          <p:cNvPicPr>
            <a:picLocks noChangeAspect="1"/>
          </p:cNvPicPr>
          <p:nvPr/>
        </p:nvPicPr>
        <p:blipFill>
          <a:blip r:embed="rId3"/>
          <a:stretch>
            <a:fillRect/>
          </a:stretch>
        </p:blipFill>
        <p:spPr>
          <a:xfrm>
            <a:off x="4952900" y="2038229"/>
            <a:ext cx="3948503" cy="4003132"/>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85000" lnSpcReduction="10000"/>
          </a:bodyPr>
          <a:lstStyle/>
          <a:p>
            <a:pPr marL="0" indent="0">
              <a:buNone/>
            </a:pPr>
            <a:r>
              <a:rPr lang="en-US" dirty="0"/>
              <a:t>Overall, service operations are performing pretty well. Some areas to concentrate on will be increasing maintenance and competitive work. Our averages are low in those areas and we need to increase that part of business. We perform a huge amount of one line </a:t>
            </a:r>
            <a:r>
              <a:rPr lang="en-US" dirty="0" err="1"/>
              <a:t>ro’s</a:t>
            </a:r>
            <a:r>
              <a:rPr lang="en-US" dirty="0"/>
              <a:t>. mostly due to loft/rotate work orders that require customers to have performed here in order to keep their lifetime powertrain warranties valid. They provide opportunities for upsells and we need to </a:t>
            </a:r>
            <a:r>
              <a:rPr lang="en-US" dirty="0" err="1"/>
              <a:t>cocentrate</a:t>
            </a:r>
            <a:r>
              <a:rPr lang="en-US" dirty="0"/>
              <a:t> on those customers more often. Even though our repair work percentages are higher than most, we still need to concentrate on missed opportunities to bring these averages up, which will drive gross profits higher. </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pic>
        <p:nvPicPr>
          <p:cNvPr id="5" name="Picture 4">
            <a:extLst>
              <a:ext uri="{FF2B5EF4-FFF2-40B4-BE49-F238E27FC236}">
                <a16:creationId xmlns:a16="http://schemas.microsoft.com/office/drawing/2014/main" id="{6E9D4F73-7809-0316-BD93-0A535252ADB6}"/>
              </a:ext>
            </a:extLst>
          </p:cNvPr>
          <p:cNvPicPr>
            <a:picLocks noChangeAspect="1"/>
          </p:cNvPicPr>
          <p:nvPr/>
        </p:nvPicPr>
        <p:blipFill>
          <a:blip r:embed="rId3"/>
          <a:stretch>
            <a:fillRect/>
          </a:stretch>
        </p:blipFill>
        <p:spPr>
          <a:xfrm>
            <a:off x="4942644" y="1929604"/>
            <a:ext cx="6310073" cy="3870471"/>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816638"/>
            <a:ext cx="8596668" cy="1320800"/>
          </a:xfrm>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 </a:t>
            </a:r>
          </a:p>
          <a:p>
            <a:pPr>
              <a:buAutoNum type="arabicPeriod"/>
            </a:pPr>
            <a:r>
              <a:rPr lang="en-US" dirty="0"/>
              <a:t>With the area growing with new homes and communities the owner is looking to expand and upgrade the infrastructure of the dealership by adding new bays to help increase tech proficiency.</a:t>
            </a:r>
          </a:p>
          <a:p>
            <a:pPr marL="0" indent="0">
              <a:buNone/>
            </a:pPr>
            <a:endParaRPr lang="en-US" dirty="0"/>
          </a:p>
          <a:p>
            <a:pPr>
              <a:buAutoNum type="arabicPeriod" startAt="2"/>
            </a:pPr>
            <a:r>
              <a:rPr lang="en-US" dirty="0"/>
              <a:t>With the companies long establishment we look to continue  to work with our large customer base.</a:t>
            </a:r>
          </a:p>
          <a:p>
            <a:pPr>
              <a:buAutoNum type="arabicPeriod" startAt="2"/>
            </a:pPr>
            <a:r>
              <a:rPr lang="en-US" dirty="0"/>
              <a:t>Dealerships employees longevity</a:t>
            </a:r>
          </a:p>
          <a:p>
            <a:pPr>
              <a:buAutoNum type="arabicPeriod" startAt="2"/>
            </a:pPr>
            <a:endParaRPr lang="en-US" dirty="0"/>
          </a:p>
          <a:p>
            <a:pPr>
              <a:buAutoNum type="arabicPeriod" startAt="2"/>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a:buAutoNum type="arabicPeriod"/>
            </a:pPr>
            <a:r>
              <a:rPr lang="en-US" dirty="0"/>
              <a:t>Could use more support staff</a:t>
            </a:r>
          </a:p>
          <a:p>
            <a:pPr>
              <a:buAutoNum type="arabicPeriod"/>
            </a:pPr>
            <a:endParaRPr lang="en-US" dirty="0"/>
          </a:p>
          <a:p>
            <a:pPr>
              <a:buAutoNum type="arabicPeriod"/>
            </a:pPr>
            <a:r>
              <a:rPr lang="en-US" dirty="0"/>
              <a:t>Parts department could increase stocking levels</a:t>
            </a:r>
          </a:p>
          <a:p>
            <a:pPr>
              <a:buAutoNum type="arabicPeriod"/>
            </a:pPr>
            <a:endParaRPr lang="en-US" dirty="0"/>
          </a:p>
          <a:p>
            <a:pPr>
              <a:buAutoNum type="arabicPeriod"/>
            </a:pPr>
            <a:r>
              <a:rPr lang="en-US" dirty="0"/>
              <a:t>Not having a proper display board for accessories </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667</TotalTime>
  <Words>1020</Words>
  <Application>Microsoft Office PowerPoint</Application>
  <PresentationFormat>Widescreen</PresentationFormat>
  <Paragraphs>153</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DOUGLAS CLEMENT</cp:lastModifiedBy>
  <cp:revision>8</cp:revision>
  <dcterms:created xsi:type="dcterms:W3CDTF">2022-12-04T13:10:55Z</dcterms:created>
  <dcterms:modified xsi:type="dcterms:W3CDTF">2024-03-11T11:59:37Z</dcterms:modified>
</cp:coreProperties>
</file>