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0" d="100"/>
          <a:sy n="60" d="100"/>
        </p:scale>
        <p:origin x="96" y="12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Excel_Macro-Enabled_Worksheet.xlsm"/><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Trey Dressler N435-04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5" name="Content Placeholder 4">
            <a:extLst>
              <a:ext uri="{FF2B5EF4-FFF2-40B4-BE49-F238E27FC236}">
                <a16:creationId xmlns:a16="http://schemas.microsoft.com/office/drawing/2014/main" id="{0D949082-0C0F-A994-7A80-E06E54577CF5}"/>
              </a:ext>
            </a:extLst>
          </p:cNvPr>
          <p:cNvSpPr>
            <a:spLocks noGrp="1"/>
          </p:cNvSpPr>
          <p:nvPr>
            <p:ph idx="1"/>
          </p:nvPr>
        </p:nvSpPr>
        <p:spPr/>
        <p:txBody>
          <a:bodyPr/>
          <a:lstStyle/>
          <a:p>
            <a:r>
              <a:rPr lang="en-US" dirty="0"/>
              <a:t>1.	There are seven thousand vehicles in our AOI that we are not servicing. We need to find them and make them our customers.</a:t>
            </a:r>
          </a:p>
          <a:p>
            <a:endParaRPr lang="en-US" dirty="0"/>
          </a:p>
          <a:p>
            <a:endParaRPr lang="en-US" dirty="0"/>
          </a:p>
          <a:p>
            <a:r>
              <a:rPr lang="en-US" dirty="0"/>
              <a:t>2.	Implement a night shift. This can benefit employees who would rather work nights and our commercial vehicle (Sprinter) owners that cannot afford to have a vehicle down during the day.</a:t>
            </a:r>
          </a:p>
          <a:p>
            <a:endParaRPr lang="en-US" dirty="0"/>
          </a:p>
          <a:p>
            <a:r>
              <a:rPr lang="en-US" dirty="0"/>
              <a:t>3.	  Expand pickup and delivery capacity for one day services. </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pPr marL="0" indent="0">
              <a:buNone/>
            </a:pPr>
            <a:endParaRPr lang="en-US" dirty="0"/>
          </a:p>
          <a:p>
            <a:r>
              <a:rPr lang="en-US" dirty="0"/>
              <a:t>1.	There are several independents in the area that are getting our customer's business when factory warranty expires.</a:t>
            </a:r>
          </a:p>
          <a:p>
            <a:endParaRPr lang="en-US" dirty="0"/>
          </a:p>
          <a:p>
            <a:r>
              <a:rPr lang="en-US" dirty="0"/>
              <a:t>2.	Ever increasing cost of vehicles and service can drive clients away from the brand. </a:t>
            </a:r>
          </a:p>
          <a:p>
            <a:endParaRPr lang="en-US" dirty="0"/>
          </a:p>
          <a:p>
            <a:r>
              <a:rPr lang="en-US" dirty="0"/>
              <a:t>3.	The complexity and technology of the newer vehicles is causing a shortage of technicians. Where will find our future technicians?</a:t>
            </a:r>
          </a:p>
          <a:p>
            <a:endParaRPr lang="en-US" dirty="0"/>
          </a:p>
          <a:p>
            <a:r>
              <a:rPr lang="en-US" dirty="0"/>
              <a:t>4.	Declines in brand quality and reputation.</a:t>
            </a:r>
          </a:p>
          <a:p>
            <a:endParaRPr lang="en-US" dirty="0"/>
          </a:p>
          <a:p>
            <a:r>
              <a:rPr lang="en-US" dirty="0"/>
              <a:t>5.	Increasing push towards Electric Vehicles</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1.	Increase Hoover campus appointments by 5 per day.</a:t>
            </a:r>
          </a:p>
          <a:p>
            <a:endParaRPr lang="en-US" dirty="0"/>
          </a:p>
          <a:p>
            <a:r>
              <a:rPr lang="en-US" dirty="0"/>
              <a:t>2.	Improve part ordering process.</a:t>
            </a:r>
          </a:p>
          <a:p>
            <a:endParaRPr lang="en-US" dirty="0"/>
          </a:p>
          <a:p>
            <a:r>
              <a:rPr lang="en-US" dirty="0"/>
              <a:t>3.	Eliminate the constant under performers and the ones who do not live our culture.</a:t>
            </a:r>
          </a:p>
          <a:p>
            <a:endParaRPr lang="en-US" dirty="0"/>
          </a:p>
          <a:p>
            <a:r>
              <a:rPr lang="en-US" dirty="0"/>
              <a:t>4.	Improve appointment setting and shop loading process.</a:t>
            </a:r>
          </a:p>
          <a:p>
            <a:endParaRPr lang="en-US" dirty="0"/>
          </a:p>
          <a:p>
            <a:r>
              <a:rPr lang="en-US" dirty="0"/>
              <a:t>5.	Ensure facility potential is at a high percentage.</a:t>
            </a:r>
          </a:p>
          <a:p>
            <a:endParaRPr lang="en-US" dirty="0"/>
          </a:p>
          <a:p>
            <a:r>
              <a:rPr lang="en-US" dirty="0"/>
              <a:t>6.	Close 9000 hours 6 out of 12 months in 2024.</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pPr marL="0" indent="0">
              <a:buNone/>
            </a:pPr>
            <a:r>
              <a:rPr lang="en-US" dirty="0"/>
              <a:t>1.	Push sales when setting the appointment. Present service sheets to BDC agents and train them to sell manufacture recommended services by year and or mileage.</a:t>
            </a:r>
          </a:p>
          <a:p>
            <a:pPr marL="0" indent="0">
              <a:buNone/>
            </a:pPr>
            <a:endParaRPr lang="en-US" dirty="0"/>
          </a:p>
          <a:p>
            <a:pPr marL="0" indent="0">
              <a:buNone/>
            </a:pPr>
            <a:r>
              <a:rPr lang="en-US" dirty="0"/>
              <a:t>2.	Incentivize (Bonus) the BDC to maximize shop capacity.</a:t>
            </a:r>
          </a:p>
          <a:p>
            <a:pPr marL="0" indent="0">
              <a:buNone/>
            </a:pPr>
            <a:endParaRPr lang="en-US" dirty="0"/>
          </a:p>
          <a:p>
            <a:pPr marL="0" indent="0">
              <a:buNone/>
            </a:pPr>
            <a:r>
              <a:rPr lang="en-US" dirty="0"/>
              <a:t>3.	Introduce monthly competitions for the service lane and the shop. Use the competition to improve production and create additional GP$.</a:t>
            </a:r>
          </a:p>
          <a:p>
            <a:pPr marL="0" indent="0">
              <a:buNone/>
            </a:pPr>
            <a:r>
              <a:rPr lang="en-US" dirty="0"/>
              <a:t>4.	Meet with consistent under performers and "draw a line in the sand" in regard to standards.</a:t>
            </a:r>
          </a:p>
          <a:p>
            <a:pPr marL="0" indent="0">
              <a:buNone/>
            </a:pPr>
            <a:endParaRPr lang="en-US" dirty="0"/>
          </a:p>
          <a:p>
            <a:pPr marL="0" indent="0">
              <a:buNone/>
            </a:pPr>
            <a:r>
              <a:rPr lang="en-US" dirty="0"/>
              <a:t>5.	Research best practices and procedures for presenting declined services. Develop a process that is consistently completed. (Video MPI)</a:t>
            </a:r>
          </a:p>
          <a:p>
            <a:pPr marL="0" indent="0">
              <a:buNone/>
            </a:pPr>
            <a:endParaRPr lang="en-US" dirty="0"/>
          </a:p>
          <a:p>
            <a:pPr marL="0" indent="0">
              <a:buNone/>
            </a:pPr>
            <a:r>
              <a:rPr lang="en-US" dirty="0"/>
              <a:t>6.	Shop meeting with all technicians to discuss new service bulletins and LI documents.</a:t>
            </a:r>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55000" lnSpcReduction="20000"/>
          </a:bodyPr>
          <a:lstStyle/>
          <a:p>
            <a:pPr marL="0" indent="0">
              <a:buNone/>
            </a:pPr>
            <a:r>
              <a:rPr lang="en-US" dirty="0"/>
              <a:t>1.	Drive business to which location (campus) will move work more efficiently. For example, if Irondale campus has several vehicles that have not been assigned, use proper communication that will direct customers to other locations. Example: We can get you an appointment in Irondale in 4 days or you can go to Hoover today. This gives customers options and will help keep them from shopping independents.</a:t>
            </a:r>
          </a:p>
          <a:p>
            <a:pPr marL="0" indent="0">
              <a:buNone/>
            </a:pPr>
            <a:endParaRPr lang="en-US" dirty="0"/>
          </a:p>
          <a:p>
            <a:pPr marL="0" indent="0">
              <a:buNone/>
            </a:pPr>
            <a:r>
              <a:rPr lang="en-US" dirty="0"/>
              <a:t>2.	Review MPI randomly while the vehicle is still in our possession. Print the MPI and pull vehicle back into the shop. Have shop foreman and technician review for accuracy and training purposes. This will help improve out team and make sure they are quoting all work that needs to be presented to the customer. </a:t>
            </a:r>
          </a:p>
          <a:p>
            <a:pPr marL="0" indent="0">
              <a:buNone/>
            </a:pPr>
            <a:endParaRPr lang="en-US" dirty="0"/>
          </a:p>
          <a:p>
            <a:pPr marL="0" indent="0">
              <a:buNone/>
            </a:pPr>
            <a:r>
              <a:rPr lang="en-US" dirty="0"/>
              <a:t>3.	Have weekly meetings with Service Manager, Parts Manager. Shop Foreman and Team Leaders. Discuss aged ROs and what we can do to move them through the process. Discuss back ordered parts and options on getting the part sooner via D2D. </a:t>
            </a:r>
          </a:p>
          <a:p>
            <a:pPr marL="0" indent="0">
              <a:buNone/>
            </a:pPr>
            <a:endParaRPr lang="en-US" dirty="0"/>
          </a:p>
          <a:p>
            <a:pPr marL="0" indent="0">
              <a:buNone/>
            </a:pPr>
            <a:r>
              <a:rPr lang="en-US" dirty="0"/>
              <a:t>4.	Mystery shop the service and parts departments. Periodically have someone call the BDC and ask a list of questions and see if expectations are being met. Review phone calls between advisors and customers and give them a grade. Make it fun. </a:t>
            </a:r>
          </a:p>
          <a:p>
            <a:pPr marL="0" indent="0">
              <a:buNone/>
            </a:pPr>
            <a:endParaRPr lang="en-US" dirty="0"/>
          </a:p>
          <a:p>
            <a:pPr marL="0" indent="0">
              <a:buNone/>
            </a:pPr>
            <a:r>
              <a:rPr lang="en-US" dirty="0"/>
              <a:t>5.	Implement the use of Video MPIS with all techs across both campuses.  This should lead to an increase in the approval rate for recommended additional services.  </a:t>
            </a:r>
          </a:p>
          <a:p>
            <a:pPr marL="0" indent="0">
              <a:buNone/>
            </a:pPr>
            <a:endParaRPr lang="en-US" dirty="0"/>
          </a:p>
          <a:p>
            <a:pPr marL="0" indent="0">
              <a:buNone/>
            </a:pPr>
            <a:r>
              <a:rPr lang="en-US" dirty="0"/>
              <a:t>6.	Daily Morning Huddles with ASM ‘s and support staff to go over appointments as well as needs for shuttles, valets, loaners, and pickup and delivery services to meet client expectations and commitments. </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752854981"/>
              </p:ext>
            </p:extLst>
          </p:nvPr>
        </p:nvGraphicFramePr>
        <p:xfrm>
          <a:off x="677334" y="1818624"/>
          <a:ext cx="9132492" cy="509465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Develop capacity and shop loading process is established and followed</a:t>
                      </a:r>
                    </a:p>
                  </a:txBody>
                  <a:tcPr/>
                </a:tc>
                <a:tc>
                  <a:txBody>
                    <a:bodyPr/>
                    <a:lstStyle/>
                    <a:p>
                      <a:r>
                        <a:rPr lang="en-US" dirty="0"/>
                        <a:t>BDC MANAGER</a:t>
                      </a:r>
                    </a:p>
                  </a:txBody>
                  <a:tcPr/>
                </a:tc>
                <a:tc>
                  <a:txBody>
                    <a:bodyPr/>
                    <a:lstStyle/>
                    <a:p>
                      <a:r>
                        <a:rPr lang="en-US" dirty="0"/>
                        <a:t>04/01/2024</a:t>
                      </a:r>
                    </a:p>
                  </a:txBody>
                  <a:tcPr/>
                </a:tc>
                <a:extLst>
                  <a:ext uri="{0D108BD9-81ED-4DB2-BD59-A6C34878D82A}">
                    <a16:rowId xmlns:a16="http://schemas.microsoft.com/office/drawing/2014/main" val="2400365483"/>
                  </a:ext>
                </a:extLst>
              </a:tr>
              <a:tr h="565004">
                <a:tc>
                  <a:txBody>
                    <a:bodyPr/>
                    <a:lstStyle/>
                    <a:p>
                      <a:r>
                        <a:rPr lang="en-US" dirty="0"/>
                        <a:t>VIDEO MPI PROCESS</a:t>
                      </a:r>
                    </a:p>
                  </a:txBody>
                  <a:tcPr/>
                </a:tc>
                <a:tc>
                  <a:txBody>
                    <a:bodyPr/>
                    <a:lstStyle/>
                    <a:p>
                      <a:r>
                        <a:rPr lang="en-US" dirty="0"/>
                        <a:t>SERVICE AND IT MANAGERS</a:t>
                      </a:r>
                    </a:p>
                  </a:txBody>
                  <a:tcPr/>
                </a:tc>
                <a:tc>
                  <a:txBody>
                    <a:bodyPr/>
                    <a:lstStyle/>
                    <a:p>
                      <a:r>
                        <a:rPr lang="en-US" dirty="0"/>
                        <a:t>07/01/2024</a:t>
                      </a:r>
                    </a:p>
                  </a:txBody>
                  <a:tcPr/>
                </a:tc>
                <a:extLst>
                  <a:ext uri="{0D108BD9-81ED-4DB2-BD59-A6C34878D82A}">
                    <a16:rowId xmlns:a16="http://schemas.microsoft.com/office/drawing/2014/main" val="107845787"/>
                  </a:ext>
                </a:extLst>
              </a:tr>
              <a:tr h="565004">
                <a:tc>
                  <a:txBody>
                    <a:bodyPr/>
                    <a:lstStyle/>
                    <a:p>
                      <a:r>
                        <a:rPr lang="en-US" dirty="0"/>
                        <a:t>MPI ADUIT PROCESS</a:t>
                      </a:r>
                    </a:p>
                  </a:txBody>
                  <a:tcPr/>
                </a:tc>
                <a:tc>
                  <a:txBody>
                    <a:bodyPr/>
                    <a:lstStyle/>
                    <a:p>
                      <a:r>
                        <a:rPr lang="en-US" dirty="0"/>
                        <a:t>SERVICE MANAGER</a:t>
                      </a:r>
                    </a:p>
                  </a:txBody>
                  <a:tcPr/>
                </a:tc>
                <a:tc>
                  <a:txBody>
                    <a:bodyPr/>
                    <a:lstStyle/>
                    <a:p>
                      <a:r>
                        <a:rPr lang="en-US" dirty="0"/>
                        <a:t>04/01/2024</a:t>
                      </a:r>
                    </a:p>
                  </a:txBody>
                  <a:tcPr/>
                </a:tc>
                <a:extLst>
                  <a:ext uri="{0D108BD9-81ED-4DB2-BD59-A6C34878D82A}">
                    <a16:rowId xmlns:a16="http://schemas.microsoft.com/office/drawing/2014/main" val="1530126605"/>
                  </a:ext>
                </a:extLst>
              </a:tr>
              <a:tr h="565004">
                <a:tc>
                  <a:txBody>
                    <a:bodyPr/>
                    <a:lstStyle/>
                    <a:p>
                      <a:r>
                        <a:rPr lang="en-US" dirty="0"/>
                        <a:t>SERVICE DRIVE DAILY HUDDLE</a:t>
                      </a:r>
                    </a:p>
                  </a:txBody>
                  <a:tcPr/>
                </a:tc>
                <a:tc>
                  <a:txBody>
                    <a:bodyPr/>
                    <a:lstStyle/>
                    <a:p>
                      <a:r>
                        <a:rPr lang="en-US" dirty="0"/>
                        <a:t>LANE MANAGERS</a:t>
                      </a:r>
                    </a:p>
                  </a:txBody>
                  <a:tcPr/>
                </a:tc>
                <a:tc>
                  <a:txBody>
                    <a:bodyPr/>
                    <a:lstStyle/>
                    <a:p>
                      <a:r>
                        <a:rPr lang="en-US" dirty="0"/>
                        <a:t>04/01/2024</a:t>
                      </a:r>
                    </a:p>
                  </a:txBody>
                  <a:tcPr/>
                </a:tc>
                <a:extLst>
                  <a:ext uri="{0D108BD9-81ED-4DB2-BD59-A6C34878D82A}">
                    <a16:rowId xmlns:a16="http://schemas.microsoft.com/office/drawing/2014/main" val="1950345431"/>
                  </a:ext>
                </a:extLst>
              </a:tr>
              <a:tr h="565004">
                <a:tc>
                  <a:txBody>
                    <a:bodyPr/>
                    <a:lstStyle/>
                    <a:p>
                      <a:r>
                        <a:rPr lang="en-US" dirty="0"/>
                        <a:t>FIXED-OPS WEEKLY MEETING</a:t>
                      </a:r>
                    </a:p>
                  </a:txBody>
                  <a:tcPr/>
                </a:tc>
                <a:tc>
                  <a:txBody>
                    <a:bodyPr/>
                    <a:lstStyle/>
                    <a:p>
                      <a:r>
                        <a:rPr lang="en-US" dirty="0"/>
                        <a:t>FIXED-OPS MANAGER</a:t>
                      </a:r>
                    </a:p>
                  </a:txBody>
                  <a:tcPr/>
                </a:tc>
                <a:tc>
                  <a:txBody>
                    <a:bodyPr/>
                    <a:lstStyle/>
                    <a:p>
                      <a:r>
                        <a:rPr lang="en-US" dirty="0"/>
                        <a:t>04/01/2024</a:t>
                      </a:r>
                    </a:p>
                  </a:txBody>
                  <a:tcPr/>
                </a:tc>
                <a:extLst>
                  <a:ext uri="{0D108BD9-81ED-4DB2-BD59-A6C34878D82A}">
                    <a16:rowId xmlns:a16="http://schemas.microsoft.com/office/drawing/2014/main" val="1960891333"/>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55000" lnSpcReduction="20000"/>
          </a:bodyPr>
          <a:lstStyle/>
          <a:p>
            <a:r>
              <a:rPr lang="en-US" dirty="0"/>
              <a:t>Our Service Department has made a tremendous contribution to our store’s successes, including 8 Best of The Best Awards.  We are very fortunate to have two fully functioning service and parts departments, both of which have clean, modern, and climate-controlled shops.  In the 6 years since we opened our Irondale Campus, our shop’s performance has grown exceptionally.  Our monthly goals have almost doubled with 9,000 Hours now being the new measuring stick.  </a:t>
            </a:r>
          </a:p>
          <a:p>
            <a:endParaRPr lang="en-US" dirty="0"/>
          </a:p>
          <a:p>
            <a:r>
              <a:rPr lang="en-US" dirty="0"/>
              <a:t>We do have some additional shop capacity if we can direct the work to the right location.  Increasing the workload and through put of the Hoover Campus will be a key part of our success in 2024 and years to come.  </a:t>
            </a:r>
          </a:p>
          <a:p>
            <a:endParaRPr lang="en-US" dirty="0"/>
          </a:p>
          <a:p>
            <a:r>
              <a:rPr lang="en-US" dirty="0"/>
              <a:t>After Reviewing the RO Analysis Summary Report, it seems we and opportunity in the maintenance category.  We do a lot of competitive service and repair work, even on cars that have been out of warranty for quite some time thank to a very loyal customer base, but I believe that Video MPI’s directly from the Tech will increase the approval of many recommended additional services.  </a:t>
            </a:r>
          </a:p>
          <a:p>
            <a:endParaRPr lang="en-US" dirty="0"/>
          </a:p>
          <a:p>
            <a:r>
              <a:rPr lang="en-US" dirty="0"/>
              <a:t>Customer Satisfaction is a very large part of what our dealership and brand represent.  I believe the addition of the daily service land huddles will help our service support staff be better prepared for the day and ensure that our clients’ needs and expectations are met.  </a:t>
            </a:r>
          </a:p>
          <a:p>
            <a:endParaRPr lang="en-US" dirty="0"/>
          </a:p>
          <a:p>
            <a:r>
              <a:rPr lang="en-US" dirty="0"/>
              <a:t>Mystery shops and MPI Audits will help in continuously reviewing and reinforcing our processes and expectations. </a:t>
            </a:r>
          </a:p>
          <a:p>
            <a:endParaRPr lang="en-US" dirty="0"/>
          </a:p>
          <a:p>
            <a:r>
              <a:rPr lang="en-US" dirty="0"/>
              <a:t>In closing, our fixed team does a great job taking care of our clients and maintaining a high level of efficiency and profitability each month, but there are always opportunities be more efficient with out people and facilities while continuing to keep smiles on the faces our of loyal clients.  </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marL="0" indent="0">
              <a:buNone/>
            </a:pPr>
            <a:r>
              <a:rPr lang="en-US" sz="1800" b="0" i="0" u="none" strike="noStrike" baseline="0" dirty="0">
                <a:solidFill>
                  <a:srgbClr val="000000"/>
                </a:solidFill>
                <a:latin typeface="Calibri" panose="020F0502020204030204" pitchFamily="34" charset="0"/>
              </a:rPr>
              <a:t>Location is a</a:t>
            </a:r>
            <a:r>
              <a:rPr lang="en-US" dirty="0">
                <a:solidFill>
                  <a:srgbClr val="000000"/>
                </a:solidFill>
                <a:latin typeface="Calibri" panose="020F0502020204030204" pitchFamily="34" charset="0"/>
              </a:rPr>
              <a:t> large factor in our Marketing.  We are a Single Point Market with two campuses to service a Large AOI.  </a:t>
            </a:r>
          </a:p>
          <a:p>
            <a:pPr marL="0" indent="0">
              <a:buNone/>
            </a:pPr>
            <a:r>
              <a:rPr lang="en-US" sz="1800" b="0" i="0" u="none" strike="noStrike" baseline="0" dirty="0">
                <a:solidFill>
                  <a:srgbClr val="000000"/>
                </a:solidFill>
                <a:latin typeface="Calibri" panose="020F0502020204030204" pitchFamily="34" charset="0"/>
              </a:rPr>
              <a:t>We have </a:t>
            </a:r>
            <a:r>
              <a:rPr lang="en-US" dirty="0">
                <a:solidFill>
                  <a:srgbClr val="000000"/>
                </a:solidFill>
                <a:latin typeface="Calibri" panose="020F0502020204030204" pitchFamily="34" charset="0"/>
              </a:rPr>
              <a:t>consistent one-to-one communication with our current service clients about their upcoming recommended services via text message and email. </a:t>
            </a:r>
          </a:p>
          <a:p>
            <a:pPr marL="0" indent="0">
              <a:buNone/>
            </a:pPr>
            <a:r>
              <a:rPr lang="en-US" sz="1800" b="0" i="0" u="none" strike="noStrike" baseline="0" dirty="0">
                <a:solidFill>
                  <a:srgbClr val="000000"/>
                </a:solidFill>
                <a:latin typeface="Calibri" panose="020F0502020204030204" pitchFamily="34" charset="0"/>
              </a:rPr>
              <a:t>We </a:t>
            </a:r>
            <a:r>
              <a:rPr lang="en-US" dirty="0">
                <a:solidFill>
                  <a:srgbClr val="000000"/>
                </a:solidFill>
                <a:latin typeface="Calibri" panose="020F0502020204030204" pitchFamily="34" charset="0"/>
              </a:rPr>
              <a:t>use Mercedes-Benz recommend Third-Party companies to conquest VIN’s in our AOI that we have not seen in our service department.  </a:t>
            </a:r>
          </a:p>
          <a:p>
            <a:pPr marL="0" indent="0">
              <a:buNone/>
            </a:pPr>
            <a:r>
              <a:rPr lang="en-US" sz="1800" b="0" i="0" u="none" strike="noStrike" baseline="0" dirty="0">
                <a:solidFill>
                  <a:srgbClr val="000000"/>
                </a:solidFill>
                <a:latin typeface="Calibri" panose="020F0502020204030204" pitchFamily="34" charset="0"/>
              </a:rPr>
              <a:t>New Merced</a:t>
            </a:r>
            <a:r>
              <a:rPr lang="en-US" dirty="0">
                <a:solidFill>
                  <a:srgbClr val="000000"/>
                </a:solidFill>
                <a:latin typeface="Calibri" panose="020F0502020204030204" pitchFamily="34" charset="0"/>
              </a:rPr>
              <a:t>es Me Connect connected-car features will allow notifications and scheduling through to APP.  </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dirty="0"/>
              <a:t>Almost 50% of our Passenger Car business is Customer Pay, whether traditional service or Express.</a:t>
            </a:r>
          </a:p>
          <a:p>
            <a:pPr marL="0" indent="0">
              <a:buNone/>
            </a:pPr>
            <a:endParaRPr lang="en-US" dirty="0"/>
          </a:p>
          <a:p>
            <a:pPr marL="0" indent="0">
              <a:buNone/>
            </a:pPr>
            <a:r>
              <a:rPr lang="en-US" dirty="0"/>
              <a:t>Increasing the sale of PPM contracts in the Finance Department needs to be a dealership-wide objective and PPM represents less than 2% of the sample but those the most profitable transactions.  </a:t>
            </a:r>
          </a:p>
        </p:txBody>
      </p:sp>
      <p:pic>
        <p:nvPicPr>
          <p:cNvPr id="6" name="Content Placeholder 5">
            <a:extLst>
              <a:ext uri="{FF2B5EF4-FFF2-40B4-BE49-F238E27FC236}">
                <a16:creationId xmlns:a16="http://schemas.microsoft.com/office/drawing/2014/main" id="{9EC6D693-CA7D-23CE-A3F7-4F4C546E99CC}"/>
              </a:ext>
            </a:extLst>
          </p:cNvPr>
          <p:cNvPicPr>
            <a:picLocks noGrp="1" noChangeAspect="1"/>
          </p:cNvPicPr>
          <p:nvPr>
            <p:ph sz="quarter" idx="4"/>
          </p:nvPr>
        </p:nvPicPr>
        <p:blipFill>
          <a:blip r:embed="rId2"/>
          <a:stretch>
            <a:fillRect/>
          </a:stretch>
        </p:blipFill>
        <p:spPr>
          <a:xfrm>
            <a:off x="5088379" y="1844751"/>
            <a:ext cx="4896130" cy="2928352"/>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pPr algn="l"/>
            <a:r>
              <a:rPr lang="en-US" sz="1800" b="0" i="0" u="none" strike="noStrike" baseline="0" dirty="0">
                <a:solidFill>
                  <a:srgbClr val="000000"/>
                </a:solidFill>
                <a:latin typeface="Calibri" panose="020F0502020204030204" pitchFamily="34" charset="0"/>
              </a:rPr>
              <a:t>O</a:t>
            </a:r>
            <a:r>
              <a:rPr lang="en-US" dirty="0">
                <a:solidFill>
                  <a:srgbClr val="000000"/>
                </a:solidFill>
                <a:latin typeface="Calibri" panose="020F0502020204030204" pitchFamily="34" charset="0"/>
              </a:rPr>
              <a:t>ur expense are somewhat skewed as there is not a clear enough breakdown between Passenger Car and Commercial Vehicle (CV) as all expenses go to Passenger Car on the Statement.  </a:t>
            </a:r>
          </a:p>
          <a:p>
            <a:pPr algn="l"/>
            <a:r>
              <a:rPr lang="en-US" dirty="0">
                <a:solidFill>
                  <a:srgbClr val="000000"/>
                </a:solidFill>
                <a:latin typeface="Calibri" panose="020F0502020204030204" pitchFamily="34" charset="0"/>
              </a:rPr>
              <a:t>This calculations are based on 2023YTD, the labor rate increase from NOV will have a large increase in Net.</a:t>
            </a:r>
          </a:p>
        </p:txBody>
      </p:sp>
      <p:graphicFrame>
        <p:nvGraphicFramePr>
          <p:cNvPr id="7" name="Content Placeholder 6">
            <a:extLst>
              <a:ext uri="{FF2B5EF4-FFF2-40B4-BE49-F238E27FC236}">
                <a16:creationId xmlns:a16="http://schemas.microsoft.com/office/drawing/2014/main" id="{982ADA93-BB1E-366B-56AD-9496EC1CE003}"/>
              </a:ext>
            </a:extLst>
          </p:cNvPr>
          <p:cNvGraphicFramePr>
            <a:graphicFrameLocks noGrp="1"/>
          </p:cNvGraphicFramePr>
          <p:nvPr>
            <p:ph sz="half" idx="2"/>
          </p:nvPr>
        </p:nvGraphicFramePr>
        <p:xfrm>
          <a:off x="5515264" y="2160590"/>
          <a:ext cx="3333172" cy="3881433"/>
        </p:xfrm>
        <a:graphic>
          <a:graphicData uri="http://schemas.openxmlformats.org/drawingml/2006/table">
            <a:tbl>
              <a:tblPr/>
              <a:tblGrid>
                <a:gridCol w="565344">
                  <a:extLst>
                    <a:ext uri="{9D8B030D-6E8A-4147-A177-3AD203B41FA5}">
                      <a16:colId xmlns:a16="http://schemas.microsoft.com/office/drawing/2014/main" val="2650073310"/>
                    </a:ext>
                  </a:extLst>
                </a:gridCol>
                <a:gridCol w="1248467">
                  <a:extLst>
                    <a:ext uri="{9D8B030D-6E8A-4147-A177-3AD203B41FA5}">
                      <a16:colId xmlns:a16="http://schemas.microsoft.com/office/drawing/2014/main" val="4013843852"/>
                    </a:ext>
                  </a:extLst>
                </a:gridCol>
                <a:gridCol w="954017">
                  <a:extLst>
                    <a:ext uri="{9D8B030D-6E8A-4147-A177-3AD203B41FA5}">
                      <a16:colId xmlns:a16="http://schemas.microsoft.com/office/drawing/2014/main" val="1935762812"/>
                    </a:ext>
                  </a:extLst>
                </a:gridCol>
                <a:gridCol w="565344">
                  <a:extLst>
                    <a:ext uri="{9D8B030D-6E8A-4147-A177-3AD203B41FA5}">
                      <a16:colId xmlns:a16="http://schemas.microsoft.com/office/drawing/2014/main" val="4008634422"/>
                    </a:ext>
                  </a:extLst>
                </a:gridCol>
              </a:tblGrid>
              <a:tr h="185503">
                <a:tc>
                  <a:txBody>
                    <a:bodyPr/>
                    <a:lstStyle/>
                    <a:p>
                      <a:pPr algn="l" fontAlgn="b"/>
                      <a:endParaRPr lang="en-US" sz="1000" b="0" i="0" u="none" strike="noStrike">
                        <a:solidFill>
                          <a:srgbClr val="000000"/>
                        </a:solidFill>
                        <a:effectLst/>
                        <a:latin typeface="Calibri" panose="020F0502020204030204" pitchFamily="34" charset="0"/>
                      </a:endParaRPr>
                    </a:p>
                  </a:txBody>
                  <a:tcPr marL="8833" marR="8833" marT="883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833" marR="8833" marT="883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833" marR="8833" marT="8833" marB="0" anchor="b">
                    <a:lnL>
                      <a:noFill/>
                    </a:lnL>
                    <a:lnR>
                      <a:noFill/>
                    </a:lnR>
                    <a:lnT>
                      <a:noFill/>
                    </a:lnT>
                    <a:lnB>
                      <a:noFill/>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833" marR="8833" marT="8833" marB="0" anchor="b">
                    <a:lnL>
                      <a:noFill/>
                    </a:lnL>
                    <a:lnR>
                      <a:noFill/>
                    </a:lnR>
                    <a:lnT>
                      <a:noFill/>
                    </a:lnT>
                    <a:lnB>
                      <a:noFill/>
                    </a:lnB>
                    <a:noFill/>
                  </a:tcPr>
                </a:tc>
                <a:extLst>
                  <a:ext uri="{0D108BD9-81ED-4DB2-BD59-A6C34878D82A}">
                    <a16:rowId xmlns:a16="http://schemas.microsoft.com/office/drawing/2014/main" val="2262608352"/>
                  </a:ext>
                </a:extLst>
              </a:tr>
              <a:tr h="194337">
                <a:tc gridSpan="4">
                  <a:txBody>
                    <a:bodyPr/>
                    <a:lstStyle/>
                    <a:p>
                      <a:pPr algn="l" fontAlgn="b"/>
                      <a:r>
                        <a:rPr lang="en-US" sz="900" b="1" i="0" u="none" strike="noStrike">
                          <a:solidFill>
                            <a:srgbClr val="000000"/>
                          </a:solidFill>
                          <a:effectLst/>
                          <a:latin typeface="Arial" panose="020B0604020202020204" pitchFamily="34" charset="0"/>
                        </a:rPr>
                        <a:t>                     Service Department Profit Centering    </a:t>
                      </a:r>
                      <a:r>
                        <a:rPr lang="en-US" sz="700" b="1" i="0" u="none" strike="noStrike">
                          <a:solidFill>
                            <a:srgbClr val="000000"/>
                          </a:solidFill>
                          <a:effectLst/>
                          <a:latin typeface="Arial" panose="020B0604020202020204" pitchFamily="34" charset="0"/>
                        </a:rPr>
                        <a:t> </a:t>
                      </a:r>
                      <a:endParaRPr lang="en-US" sz="900" b="1" i="0" u="none" strike="noStrike">
                        <a:solidFill>
                          <a:srgbClr val="000000"/>
                        </a:solidFill>
                        <a:effectLst/>
                        <a:latin typeface="Arial" panose="020B0604020202020204" pitchFamily="34" charset="0"/>
                      </a:endParaRPr>
                    </a:p>
                  </a:txBody>
                  <a:tcPr marL="8833" marR="8833" marT="8833"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17256563"/>
                  </a:ext>
                </a:extLst>
              </a:tr>
              <a:tr h="229671">
                <a:tc>
                  <a:txBody>
                    <a:bodyPr/>
                    <a:lstStyle/>
                    <a:p>
                      <a:pPr algn="l" fontAlgn="b"/>
                      <a:endParaRPr lang="en-US" sz="1000" b="0" i="0" u="none" strike="noStrike">
                        <a:solidFill>
                          <a:srgbClr val="000000"/>
                        </a:solidFill>
                        <a:effectLst/>
                        <a:latin typeface="Calibri" panose="020F0502020204030204" pitchFamily="34" charset="0"/>
                      </a:endParaRPr>
                    </a:p>
                  </a:txBody>
                  <a:tcPr marL="8833" marR="8833" marT="883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833" marR="8833" marT="883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833" marR="8833" marT="883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8833" marR="8833" marT="8833"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2658444"/>
                  </a:ext>
                </a:extLst>
              </a:tr>
              <a:tr h="468175">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800" b="0" i="0" u="none" strike="noStrike">
                          <a:solidFill>
                            <a:srgbClr val="FFFFFF"/>
                          </a:solidFill>
                          <a:effectLst/>
                          <a:latin typeface="Arial" panose="020B0604020202020204" pitchFamily="34" charset="0"/>
                        </a:rPr>
                        <a:t>Expense Category</a:t>
                      </a:r>
                    </a:p>
                  </a:txBody>
                  <a:tcPr marL="8833" marR="8833" marT="883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Dollar Amount</a:t>
                      </a:r>
                    </a:p>
                  </a:txBody>
                  <a:tcPr marL="8833" marR="8833" marT="883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3018138555"/>
                  </a:ext>
                </a:extLst>
              </a:tr>
              <a:tr h="185503">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Department Gross</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11,038,956 </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FFFFFF"/>
                          </a:solidFill>
                          <a:effectLst/>
                          <a:latin typeface="Arial" panose="020B0604020202020204" pitchFamily="34" charset="0"/>
                        </a:rPr>
                        <a:t>% of Gross</a:t>
                      </a:r>
                    </a:p>
                  </a:txBody>
                  <a:tcPr marL="8833" marR="8833" marT="883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742836321"/>
                  </a:ext>
                </a:extLst>
              </a:tr>
              <a:tr h="319772">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Variable Expense</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 </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0.00%</a:t>
                      </a:r>
                    </a:p>
                  </a:txBody>
                  <a:tcPr marL="8833" marR="8833" marT="883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04814825"/>
                  </a:ext>
                </a:extLst>
              </a:tr>
              <a:tr h="185503">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Selling Expense</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0.00%</a:t>
                      </a:r>
                    </a:p>
                  </a:txBody>
                  <a:tcPr marL="8833" marR="8833" marT="883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50000953"/>
                  </a:ext>
                </a:extLst>
              </a:tr>
              <a:tr h="319772">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Personnel Expense</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5,868,888 </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53.17%</a:t>
                      </a:r>
                    </a:p>
                  </a:txBody>
                  <a:tcPr marL="8833" marR="8833" marT="883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47182455"/>
                  </a:ext>
                </a:extLst>
              </a:tr>
              <a:tr h="319772">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Semi-Fixed Expense</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2,439,084 </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22.10%</a:t>
                      </a:r>
                    </a:p>
                  </a:txBody>
                  <a:tcPr marL="8833" marR="8833" marT="883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96619722"/>
                  </a:ext>
                </a:extLst>
              </a:tr>
              <a:tr h="319772">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Fixed Expense</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1,912,113 </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17.32%</a:t>
                      </a:r>
                    </a:p>
                  </a:txBody>
                  <a:tcPr marL="8833" marR="8833" marT="883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83156224"/>
                  </a:ext>
                </a:extLst>
              </a:tr>
              <a:tr h="319772">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CV EXPENSE</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4,253 </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0.04%</a:t>
                      </a:r>
                    </a:p>
                  </a:txBody>
                  <a:tcPr marL="8833" marR="8833" marT="883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04277094"/>
                  </a:ext>
                </a:extLst>
              </a:tr>
              <a:tr h="319772">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Dealer's Salary</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 </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0.00%</a:t>
                      </a:r>
                    </a:p>
                  </a:txBody>
                  <a:tcPr marL="8833" marR="8833" marT="883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29116704"/>
                  </a:ext>
                </a:extLst>
              </a:tr>
              <a:tr h="194337">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Total Expenses</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10,224,338 </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solidFill>
                            <a:srgbClr val="000000"/>
                          </a:solidFill>
                          <a:effectLst/>
                          <a:latin typeface="Calibri" panose="020F0502020204030204" pitchFamily="34" charset="0"/>
                        </a:rPr>
                        <a:t>92.62%</a:t>
                      </a:r>
                    </a:p>
                  </a:txBody>
                  <a:tcPr marL="8833" marR="8833" marT="883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80640150"/>
                  </a:ext>
                </a:extLst>
              </a:tr>
              <a:tr h="319772">
                <a:tc>
                  <a:txBody>
                    <a:bodyPr/>
                    <a:lstStyle/>
                    <a:p>
                      <a:pPr algn="l" fontAlgn="b"/>
                      <a:r>
                        <a:rPr lang="en-US" sz="1000" b="0" i="0" u="none" strike="noStrike">
                          <a:solidFill>
                            <a:srgbClr val="000000"/>
                          </a:solidFill>
                          <a:effectLst/>
                          <a:latin typeface="Calibri" panose="020F0502020204030204" pitchFamily="34" charset="0"/>
                        </a:rPr>
                        <a:t> </a:t>
                      </a:r>
                    </a:p>
                  </a:txBody>
                  <a:tcPr marL="8833" marR="8833" marT="8833"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Net Profit</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814,618 </a:t>
                      </a:r>
                    </a:p>
                  </a:txBody>
                  <a:tcPr marL="8833" marR="8833" marT="883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solidFill>
                            <a:srgbClr val="000000"/>
                          </a:solidFill>
                          <a:effectLst/>
                          <a:latin typeface="Calibri" panose="020F0502020204030204" pitchFamily="34" charset="0"/>
                        </a:rPr>
                        <a:t>7.38%</a:t>
                      </a:r>
                    </a:p>
                  </a:txBody>
                  <a:tcPr marL="8833" marR="8833" marT="8833"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74991325"/>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t>We have a very productive shop. </a:t>
            </a:r>
          </a:p>
          <a:p>
            <a:r>
              <a:rPr lang="en-US" dirty="0"/>
              <a:t>This calculations are based on all of 2023 and count Saturdays as ½ days.  Most Saturdays, we have less that ½ of the techs scheduled so the true productivity numbers are actually over 100%.  </a:t>
            </a:r>
          </a:p>
        </p:txBody>
      </p:sp>
      <p:graphicFrame>
        <p:nvGraphicFramePr>
          <p:cNvPr id="7" name="Content Placeholder 6">
            <a:extLst>
              <a:ext uri="{FF2B5EF4-FFF2-40B4-BE49-F238E27FC236}">
                <a16:creationId xmlns:a16="http://schemas.microsoft.com/office/drawing/2014/main" id="{5ECFE827-76E5-1340-20A3-896901B800EE}"/>
              </a:ext>
            </a:extLst>
          </p:cNvPr>
          <p:cNvGraphicFramePr>
            <a:graphicFrameLocks noGrp="1"/>
          </p:cNvGraphicFramePr>
          <p:nvPr>
            <p:ph sz="half" idx="2"/>
            <p:extLst>
              <p:ext uri="{D42A27DB-BD31-4B8C-83A1-F6EECF244321}">
                <p14:modId xmlns:p14="http://schemas.microsoft.com/office/powerpoint/2010/main" val="4062743270"/>
              </p:ext>
            </p:extLst>
          </p:nvPr>
        </p:nvGraphicFramePr>
        <p:xfrm>
          <a:off x="4764947" y="763397"/>
          <a:ext cx="6014905" cy="5277970"/>
        </p:xfrm>
        <a:graphic>
          <a:graphicData uri="http://schemas.openxmlformats.org/drawingml/2006/table">
            <a:tbl>
              <a:tblPr/>
              <a:tblGrid>
                <a:gridCol w="465482">
                  <a:extLst>
                    <a:ext uri="{9D8B030D-6E8A-4147-A177-3AD203B41FA5}">
                      <a16:colId xmlns:a16="http://schemas.microsoft.com/office/drawing/2014/main" val="1285102265"/>
                    </a:ext>
                  </a:extLst>
                </a:gridCol>
                <a:gridCol w="872779">
                  <a:extLst>
                    <a:ext uri="{9D8B030D-6E8A-4147-A177-3AD203B41FA5}">
                      <a16:colId xmlns:a16="http://schemas.microsoft.com/office/drawing/2014/main" val="3211081955"/>
                    </a:ext>
                  </a:extLst>
                </a:gridCol>
                <a:gridCol w="785501">
                  <a:extLst>
                    <a:ext uri="{9D8B030D-6E8A-4147-A177-3AD203B41FA5}">
                      <a16:colId xmlns:a16="http://schemas.microsoft.com/office/drawing/2014/main" val="3399777760"/>
                    </a:ext>
                  </a:extLst>
                </a:gridCol>
                <a:gridCol w="465482">
                  <a:extLst>
                    <a:ext uri="{9D8B030D-6E8A-4147-A177-3AD203B41FA5}">
                      <a16:colId xmlns:a16="http://schemas.microsoft.com/office/drawing/2014/main" val="1258927059"/>
                    </a:ext>
                  </a:extLst>
                </a:gridCol>
                <a:gridCol w="630341">
                  <a:extLst>
                    <a:ext uri="{9D8B030D-6E8A-4147-A177-3AD203B41FA5}">
                      <a16:colId xmlns:a16="http://schemas.microsoft.com/office/drawing/2014/main" val="482476207"/>
                    </a:ext>
                  </a:extLst>
                </a:gridCol>
                <a:gridCol w="416995">
                  <a:extLst>
                    <a:ext uri="{9D8B030D-6E8A-4147-A177-3AD203B41FA5}">
                      <a16:colId xmlns:a16="http://schemas.microsoft.com/office/drawing/2014/main" val="4010846561"/>
                    </a:ext>
                  </a:extLst>
                </a:gridCol>
                <a:gridCol w="778229">
                  <a:extLst>
                    <a:ext uri="{9D8B030D-6E8A-4147-A177-3AD203B41FA5}">
                      <a16:colId xmlns:a16="http://schemas.microsoft.com/office/drawing/2014/main" val="1460919873"/>
                    </a:ext>
                  </a:extLst>
                </a:gridCol>
                <a:gridCol w="465482">
                  <a:extLst>
                    <a:ext uri="{9D8B030D-6E8A-4147-A177-3AD203B41FA5}">
                      <a16:colId xmlns:a16="http://schemas.microsoft.com/office/drawing/2014/main" val="2994313517"/>
                    </a:ext>
                  </a:extLst>
                </a:gridCol>
                <a:gridCol w="669132">
                  <a:extLst>
                    <a:ext uri="{9D8B030D-6E8A-4147-A177-3AD203B41FA5}">
                      <a16:colId xmlns:a16="http://schemas.microsoft.com/office/drawing/2014/main" val="3327263913"/>
                    </a:ext>
                  </a:extLst>
                </a:gridCol>
                <a:gridCol w="465482">
                  <a:extLst>
                    <a:ext uri="{9D8B030D-6E8A-4147-A177-3AD203B41FA5}">
                      <a16:colId xmlns:a16="http://schemas.microsoft.com/office/drawing/2014/main" val="1165487319"/>
                    </a:ext>
                  </a:extLst>
                </a:gridCol>
              </a:tblGrid>
              <a:tr h="167403">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538783558"/>
                  </a:ext>
                </a:extLst>
              </a:tr>
              <a:tr h="197839">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700" b="1" i="0" u="none" strike="noStrike">
                          <a:solidFill>
                            <a:srgbClr val="000000"/>
                          </a:solidFill>
                          <a:effectLst/>
                          <a:latin typeface="Arial" panose="020B0604020202020204" pitchFamily="34" charset="0"/>
                        </a:rPr>
                        <a:t>NADA ACTUAL SERVICE ANALYSIS     </a:t>
                      </a:r>
                    </a:p>
                  </a:txBody>
                  <a:tcPr marL="5062" marR="5062" marT="5062"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12632831"/>
                  </a:ext>
                </a:extLst>
              </a:tr>
              <a:tr h="403287">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16567728"/>
                  </a:ext>
                </a:extLst>
              </a:tr>
              <a:tr h="236693">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latin typeface="Arial" panose="020B060402020202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5062" marR="5062" marT="506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Effective Labor Rate</a:t>
                      </a:r>
                    </a:p>
                  </a:txBody>
                  <a:tcPr marL="5062" marR="5062" marT="506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5062" marR="5062" marT="506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5062" marR="5062" marT="506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80913068"/>
                  </a:ext>
                </a:extLst>
              </a:tr>
              <a:tr h="15979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Customer Car*</a:t>
                      </a:r>
                    </a:p>
                  </a:txBody>
                  <a:tcPr marL="5062" marR="5062" marT="506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5,262,547 </a:t>
                      </a:r>
                    </a:p>
                  </a:txBody>
                  <a:tcPr marL="5062" marR="5062" marT="5062"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5062" marR="5062" marT="5062"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139.19 </a:t>
                      </a:r>
                    </a:p>
                  </a:txBody>
                  <a:tcPr marL="5062" marR="5062" marT="506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5062" marR="5062" marT="506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37808.4</a:t>
                      </a:r>
                    </a:p>
                  </a:txBody>
                  <a:tcPr marL="5062" marR="5062" marT="506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07062544"/>
                  </a:ext>
                </a:extLst>
              </a:tr>
              <a:tr h="15979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PPM</a:t>
                      </a:r>
                    </a:p>
                  </a:txBody>
                  <a:tcPr marL="5062" marR="5062" marT="506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265,418 </a:t>
                      </a:r>
                    </a:p>
                  </a:txBody>
                  <a:tcPr marL="5062" marR="5062" marT="506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5062" marR="5062" marT="5062"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166.79 </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1591.3</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67244035"/>
                  </a:ext>
                </a:extLst>
              </a:tr>
              <a:tr h="15979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EXPRESS</a:t>
                      </a:r>
                    </a:p>
                  </a:txBody>
                  <a:tcPr marL="5062" marR="5062" marT="506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1,593,758 </a:t>
                      </a:r>
                    </a:p>
                  </a:txBody>
                  <a:tcPr marL="5062" marR="5062" marT="506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5062" marR="5062" marT="5062"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139.19 </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11450.2</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76551260"/>
                  </a:ext>
                </a:extLst>
              </a:tr>
              <a:tr h="15979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Warranty</a:t>
                      </a:r>
                    </a:p>
                  </a:txBody>
                  <a:tcPr marL="5062" marR="5062" marT="506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3,433,539 </a:t>
                      </a:r>
                    </a:p>
                  </a:txBody>
                  <a:tcPr marL="5062" marR="5062" marT="506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5062" marR="5062" marT="5062"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166.79 </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20586.0</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92180813"/>
                  </a:ext>
                </a:extLst>
              </a:tr>
              <a:tr h="15979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Internal</a:t>
                      </a:r>
                    </a:p>
                  </a:txBody>
                  <a:tcPr marL="5062" marR="5062" marT="506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1,978,171 </a:t>
                      </a:r>
                    </a:p>
                  </a:txBody>
                  <a:tcPr marL="5062" marR="5062" marT="506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5062" marR="5062" marT="5062"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91.12 </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21709.5</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53388393"/>
                  </a:ext>
                </a:extLst>
              </a:tr>
              <a:tr h="15979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CV TOTAL</a:t>
                      </a:r>
                    </a:p>
                  </a:txBody>
                  <a:tcPr marL="5062" marR="5062" marT="506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2,171,070 </a:t>
                      </a:r>
                    </a:p>
                  </a:txBody>
                  <a:tcPr marL="5062" marR="5062" marT="506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5062" marR="5062" marT="5062"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153.68 </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14127.2</a:t>
                      </a:r>
                    </a:p>
                  </a:txBody>
                  <a:tcPr marL="5062" marR="5062" marT="506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51165872"/>
                  </a:ext>
                </a:extLst>
              </a:tr>
              <a:tr h="15979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solidFill>
                            <a:srgbClr val="000000"/>
                          </a:solidFill>
                          <a:effectLst/>
                          <a:latin typeface="Arial" panose="020B0604020202020204" pitchFamily="34" charset="0"/>
                        </a:rPr>
                        <a:t>Total</a:t>
                      </a:r>
                    </a:p>
                  </a:txBody>
                  <a:tcPr marL="5062" marR="5062" marT="506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solidFill>
                            <a:srgbClr val="000000"/>
                          </a:solidFill>
                          <a:effectLst/>
                          <a:latin typeface="Arial" panose="020B0604020202020204" pitchFamily="34" charset="0"/>
                        </a:rPr>
                        <a:t> $      14,704,503 </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5062" marR="5062" marT="5062"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5062" marR="5062" marT="506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5062" marR="5062" marT="506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500" b="0" i="0" u="none" strike="noStrike">
                          <a:solidFill>
                            <a:srgbClr val="000000"/>
                          </a:solidFill>
                          <a:effectLst/>
                          <a:latin typeface="Arial" panose="020B0604020202020204" pitchFamily="34" charset="0"/>
                        </a:rPr>
                        <a:t>107272.7</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5062" marR="5062" marT="506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44776646"/>
                  </a:ext>
                </a:extLst>
              </a:tr>
              <a:tr h="167403">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38085103"/>
                  </a:ext>
                </a:extLst>
              </a:tr>
              <a:tr h="15979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1" i="1" u="none" strike="noStrike">
                          <a:solidFill>
                            <a:srgbClr val="000000"/>
                          </a:solidFill>
                          <a:effectLst/>
                          <a:latin typeface="Arial" panose="020B0604020202020204" pitchFamily="34" charset="0"/>
                        </a:rPr>
                        <a:t>POTENTIAL</a:t>
                      </a:r>
                    </a:p>
                  </a:txBody>
                  <a:tcPr marL="5062" marR="5062" marT="5062"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79737349"/>
                  </a:ext>
                </a:extLst>
              </a:tr>
              <a:tr h="282510">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        14,704,503 </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Arial" panose="020B0604020202020204" pitchFamily="34" charset="0"/>
                        </a:rPr>
                        <a:t>÷</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107272.66 </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 $                137.08 </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81779093"/>
                  </a:ext>
                </a:extLst>
              </a:tr>
              <a:tr h="152185">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Total labor sales for month</a:t>
                      </a:r>
                    </a:p>
                  </a:txBody>
                  <a:tcPr marL="5062" marR="5062" marT="506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a:solidFill>
                            <a:srgbClr val="000000"/>
                          </a:solidFill>
                          <a:effectLst/>
                          <a:latin typeface="Arial" panose="020B0604020202020204" pitchFamily="34" charset="0"/>
                        </a:rPr>
                        <a:t>Total hours billed</a:t>
                      </a:r>
                    </a:p>
                  </a:txBody>
                  <a:tcPr marL="5062" marR="5062" marT="506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r>
                        <a:rPr lang="en-US" sz="400" b="0" i="0" u="none" strike="noStrike">
                          <a:solidFill>
                            <a:srgbClr val="000000"/>
                          </a:solidFill>
                          <a:effectLst/>
                          <a:latin typeface="Arial" panose="020B0604020202020204" pitchFamily="34" charset="0"/>
                        </a:rPr>
                        <a:t>Effective Labor Rate</a:t>
                      </a:r>
                    </a:p>
                  </a:txBody>
                  <a:tcPr marL="5062" marR="5062" marT="506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26393182"/>
                  </a:ext>
                </a:extLst>
              </a:tr>
              <a:tr h="15979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7781734"/>
                  </a:ext>
                </a:extLst>
              </a:tr>
              <a:tr h="152185">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48.00</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solidFill>
                            <a:srgbClr val="000000"/>
                          </a:solidFill>
                          <a:effectLst/>
                          <a:latin typeface="Arial" panose="020B0604020202020204" pitchFamily="34" charset="0"/>
                        </a:rPr>
                        <a:t>x</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8</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solidFill>
                            <a:srgbClr val="000000"/>
                          </a:solidFill>
                          <a:effectLst/>
                          <a:latin typeface="Arial" panose="020B0604020202020204" pitchFamily="34" charset="0"/>
                        </a:rPr>
                        <a:t>x</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287</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solidFill>
                            <a:srgbClr val="000000"/>
                          </a:solidFill>
                          <a:effectLst/>
                          <a:latin typeface="Arial" panose="020B0604020202020204" pitchFamily="34" charset="0"/>
                        </a:rPr>
                        <a:t>=</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110,208.0 </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277844447"/>
                  </a:ext>
                </a:extLst>
              </a:tr>
              <a:tr h="152185">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 Service mechanical technicians</a:t>
                      </a:r>
                    </a:p>
                  </a:txBody>
                  <a:tcPr marL="5062" marR="5062" marT="506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 Hours per day for one tech</a:t>
                      </a:r>
                    </a:p>
                  </a:txBody>
                  <a:tcPr marL="5062" marR="5062" marT="506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a:solidFill>
                            <a:srgbClr val="000000"/>
                          </a:solidFill>
                          <a:effectLst/>
                          <a:latin typeface="Arial" panose="020B0604020202020204" pitchFamily="34" charset="0"/>
                        </a:rPr>
                        <a:t>Working Days/Month</a:t>
                      </a:r>
                    </a:p>
                  </a:txBody>
                  <a:tcPr marL="5062" marR="5062" marT="506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r>
                        <a:rPr lang="en-US" sz="400" b="0" i="0" u="none" strike="noStrike">
                          <a:solidFill>
                            <a:srgbClr val="000000"/>
                          </a:solidFill>
                          <a:effectLst/>
                          <a:latin typeface="Arial" panose="020B0604020202020204" pitchFamily="34" charset="0"/>
                        </a:rPr>
                        <a:t>Clock Hour Aval</a:t>
                      </a:r>
                    </a:p>
                  </a:txBody>
                  <a:tcPr marL="5062" marR="5062" marT="506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400" b="0" i="0" u="none" strike="noStrike">
                          <a:solidFill>
                            <a:srgbClr val="000000"/>
                          </a:solidFill>
                          <a:effectLst/>
                          <a:latin typeface="Arial" panose="020B060402020202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89312153"/>
                  </a:ext>
                </a:extLst>
              </a:tr>
              <a:tr h="152185">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13564958"/>
                  </a:ext>
                </a:extLst>
              </a:tr>
              <a:tr h="282510">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110,208.0 </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solidFill>
                            <a:srgbClr val="000000"/>
                          </a:solidFill>
                          <a:effectLst/>
                          <a:latin typeface="Arial" panose="020B0604020202020204" pitchFamily="34" charset="0"/>
                        </a:rPr>
                        <a:t>x</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 $         137.08 </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solidFill>
                            <a:srgbClr val="000000"/>
                          </a:solidFill>
                          <a:effectLst/>
                          <a:latin typeface="Arial" panose="020B0604020202020204" pitchFamily="34" charset="0"/>
                        </a:rPr>
                        <a:t>=</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        15,106,867 </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18883584.19</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17301158"/>
                  </a:ext>
                </a:extLst>
              </a:tr>
              <a:tr h="23791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r" fontAlgn="b"/>
                      <a:r>
                        <a:rPr lang="en-US" sz="400" b="0" i="0" u="none" strike="noStrike">
                          <a:solidFill>
                            <a:srgbClr val="000000"/>
                          </a:solidFill>
                          <a:effectLst/>
                          <a:latin typeface="Arial" panose="020B0604020202020204" pitchFamily="34" charset="0"/>
                        </a:rPr>
                        <a:t>Clock Hours Available</a:t>
                      </a:r>
                    </a:p>
                  </a:txBody>
                  <a:tcPr marL="5062" marR="5062" marT="506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Effective Labor Rate</a:t>
                      </a:r>
                    </a:p>
                  </a:txBody>
                  <a:tcPr marL="5062" marR="5062" marT="506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400" b="0" i="0" u="none" strike="noStrike">
                          <a:solidFill>
                            <a:srgbClr val="000000"/>
                          </a:solidFill>
                          <a:effectLst/>
                          <a:latin typeface="Arial" panose="020B0604020202020204" pitchFamily="34" charset="0"/>
                        </a:rPr>
                        <a:t>Labor sales potential @100%</a:t>
                      </a:r>
                    </a:p>
                  </a:txBody>
                  <a:tcPr marL="5062" marR="5062" marT="5062"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rowSpan="2">
                  <a:txBody>
                    <a:bodyPr/>
                    <a:lstStyle/>
                    <a:p>
                      <a:pPr algn="ctr" fontAlgn="b"/>
                      <a:r>
                        <a:rPr lang="en-US" sz="400" b="0" i="0" u="none" strike="noStrike">
                          <a:solidFill>
                            <a:srgbClr val="000000"/>
                          </a:solidFill>
                          <a:effectLst/>
                          <a:latin typeface="Calibri" panose="020F0502020204030204" pitchFamily="34" charset="0"/>
                        </a:rPr>
                        <a:t>Labor sales potential @ 125%</a:t>
                      </a:r>
                    </a:p>
                  </a:txBody>
                  <a:tcPr marL="5062" marR="5062" marT="5062"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99978324"/>
                  </a:ext>
                </a:extLst>
              </a:tr>
              <a:tr h="167403">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26899074"/>
                  </a:ext>
                </a:extLst>
              </a:tr>
              <a:tr h="152185">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5062" marR="5062" marT="506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60968440"/>
                  </a:ext>
                </a:extLst>
              </a:tr>
              <a:tr h="152185">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27300728"/>
                  </a:ext>
                </a:extLst>
              </a:tr>
              <a:tr h="15979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107,272.0 </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110,208.00 </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97.34%</a:t>
                      </a:r>
                    </a:p>
                  </a:txBody>
                  <a:tcPr marL="5062" marR="5062" marT="5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85706935"/>
                  </a:ext>
                </a:extLst>
              </a:tr>
              <a:tr h="15979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Hours Billed</a:t>
                      </a:r>
                    </a:p>
                  </a:txBody>
                  <a:tcPr marL="5062" marR="5062" marT="506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Hours Available</a:t>
                      </a:r>
                    </a:p>
                  </a:txBody>
                  <a:tcPr marL="5062" marR="5062" marT="506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Tech Proficiency</a:t>
                      </a:r>
                    </a:p>
                  </a:txBody>
                  <a:tcPr marL="5062" marR="5062" marT="506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51969216"/>
                  </a:ext>
                </a:extLst>
              </a:tr>
              <a:tr h="152185">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56113935"/>
                  </a:ext>
                </a:extLst>
              </a:tr>
              <a:tr h="152185">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2" marR="5062" marT="506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06519448"/>
                  </a:ext>
                </a:extLst>
              </a:tr>
              <a:tr h="159794">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5062" marR="5062" marT="506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5062" marR="5062" marT="506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9908788"/>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marL="0" indent="0" algn="l">
              <a:buNone/>
            </a:pPr>
            <a:r>
              <a:rPr lang="en-US" sz="1800" b="0" i="0" u="none" strike="noStrike" baseline="0" dirty="0">
                <a:solidFill>
                  <a:srgbClr val="221E1F"/>
                </a:solidFill>
                <a:latin typeface="Calibri" panose="020F0502020204030204" pitchFamily="34" charset="0"/>
              </a:rPr>
              <a:t>Our greatest opportunity to increase facility utilization is to direct more business to our Hoover Campus.  </a:t>
            </a:r>
          </a:p>
          <a:p>
            <a:pPr marL="0" indent="0" algn="l">
              <a:buNone/>
            </a:pPr>
            <a:r>
              <a:rPr lang="en-US" dirty="0">
                <a:solidFill>
                  <a:srgbClr val="221E1F"/>
                </a:solidFill>
                <a:latin typeface="Calibri" panose="020F0502020204030204" pitchFamily="34" charset="0"/>
              </a:rPr>
              <a:t>Many of our client prefer the location and amenities of the newer Irondale Location. </a:t>
            </a:r>
            <a:endParaRPr lang="en-US" sz="1800" b="0" i="0" u="none" strike="noStrike" baseline="0" dirty="0">
              <a:solidFill>
                <a:srgbClr val="000000"/>
              </a:solidFill>
              <a:latin typeface="Calibri" panose="020F0502020204030204" pitchFamily="34" charset="0"/>
            </a:endParaRPr>
          </a:p>
        </p:txBody>
      </p:sp>
      <p:pic>
        <p:nvPicPr>
          <p:cNvPr id="7" name="Content Placeholder 6">
            <a:extLst>
              <a:ext uri="{FF2B5EF4-FFF2-40B4-BE49-F238E27FC236}">
                <a16:creationId xmlns:a16="http://schemas.microsoft.com/office/drawing/2014/main" id="{03AC42E5-B475-FE92-A63C-6ECAACA4EB13}"/>
              </a:ext>
            </a:extLst>
          </p:cNvPr>
          <p:cNvPicPr>
            <a:picLocks noGrp="1" noChangeAspect="1"/>
          </p:cNvPicPr>
          <p:nvPr>
            <p:ph sz="half" idx="2"/>
          </p:nvPr>
        </p:nvPicPr>
        <p:blipFill>
          <a:blip r:embed="rId2"/>
          <a:stretch>
            <a:fillRect/>
          </a:stretch>
        </p:blipFill>
        <p:spPr>
          <a:xfrm>
            <a:off x="5636772" y="1126254"/>
            <a:ext cx="3913628" cy="491577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Very Loyal customer base that continues to bring vehicles to our service locations long after the manufacture warranty </a:t>
            </a:r>
            <a:r>
              <a:rPr lang="en-US" dirty="0" err="1"/>
              <a:t>exprires</a:t>
            </a:r>
            <a:r>
              <a:rPr lang="en-US" dirty="0"/>
              <a:t>.</a:t>
            </a:r>
          </a:p>
          <a:p>
            <a:r>
              <a:rPr lang="en-US" dirty="0"/>
              <a:t>Very Small percentage of our Customer-Pay business is “Maintenance”  some of this is due to a pre-paid maintenance will is flagged as warranty.  </a:t>
            </a:r>
          </a:p>
        </p:txBody>
      </p:sp>
      <p:sp>
        <p:nvSpPr>
          <p:cNvPr id="5" name="Content Placeholder 4">
            <a:extLst>
              <a:ext uri="{FF2B5EF4-FFF2-40B4-BE49-F238E27FC236}">
                <a16:creationId xmlns:a16="http://schemas.microsoft.com/office/drawing/2014/main" id="{48B61F43-721A-7773-C4AA-9D5C23ACA65D}"/>
              </a:ext>
            </a:extLst>
          </p:cNvPr>
          <p:cNvSpPr>
            <a:spLocks noGrp="1"/>
          </p:cNvSpPr>
          <p:nvPr>
            <p:ph sz="half" idx="2"/>
          </p:nvPr>
        </p:nvSpPr>
        <p:spPr/>
        <p:txBody>
          <a:bodyPr/>
          <a:lstStyle/>
          <a:p>
            <a:endParaRPr lang="en-US" dirty="0"/>
          </a:p>
        </p:txBody>
      </p:sp>
      <p:graphicFrame>
        <p:nvGraphicFramePr>
          <p:cNvPr id="6" name="Object 5">
            <a:extLst>
              <a:ext uri="{FF2B5EF4-FFF2-40B4-BE49-F238E27FC236}">
                <a16:creationId xmlns:a16="http://schemas.microsoft.com/office/drawing/2014/main" id="{E7CD77A4-D875-15BB-6726-54ACB0AD0E72}"/>
              </a:ext>
            </a:extLst>
          </p:cNvPr>
          <p:cNvGraphicFramePr>
            <a:graphicFrameLocks noChangeAspect="1"/>
          </p:cNvGraphicFramePr>
          <p:nvPr>
            <p:extLst>
              <p:ext uri="{D42A27DB-BD31-4B8C-83A1-F6EECF244321}">
                <p14:modId xmlns:p14="http://schemas.microsoft.com/office/powerpoint/2010/main" val="2512640997"/>
              </p:ext>
            </p:extLst>
          </p:nvPr>
        </p:nvGraphicFramePr>
        <p:xfrm>
          <a:off x="5342944" y="609600"/>
          <a:ext cx="5619327" cy="5757658"/>
        </p:xfrm>
        <a:graphic>
          <a:graphicData uri="http://schemas.openxmlformats.org/presentationml/2006/ole">
            <mc:AlternateContent xmlns:mc="http://schemas.openxmlformats.org/markup-compatibility/2006">
              <mc:Choice xmlns:v="urn:schemas-microsoft-com:vml" Requires="v">
                <p:oleObj name="Macro-Enabled Worksheet" r:id="rId2" imgW="8096161" imgH="8296226" progId="Excel.SheetMacroEnabled.12">
                  <p:embed/>
                </p:oleObj>
              </mc:Choice>
              <mc:Fallback>
                <p:oleObj name="Macro-Enabled Worksheet" r:id="rId2" imgW="8096161" imgH="8296226" progId="Excel.SheetMacroEnabled.12">
                  <p:embed/>
                  <p:pic>
                    <p:nvPicPr>
                      <p:cNvPr id="0" name=""/>
                      <p:cNvPicPr/>
                      <p:nvPr/>
                    </p:nvPicPr>
                    <p:blipFill>
                      <a:blip r:embed="rId3"/>
                      <a:stretch>
                        <a:fillRect/>
                      </a:stretch>
                    </p:blipFill>
                    <p:spPr>
                      <a:xfrm>
                        <a:off x="5342944" y="609600"/>
                        <a:ext cx="5619327" cy="5757658"/>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40000" lnSpcReduction="20000"/>
          </a:bodyPr>
          <a:lstStyle/>
          <a:p>
            <a:r>
              <a:rPr lang="en-US" dirty="0"/>
              <a:t>1.	The closest Mercedes Benz dealership to our facilities is 60 miles away. Our AOI (area of influence) covers a large territory.</a:t>
            </a:r>
          </a:p>
          <a:p>
            <a:endParaRPr lang="en-US" dirty="0"/>
          </a:p>
          <a:p>
            <a:r>
              <a:rPr lang="en-US" dirty="0"/>
              <a:t>2.	We are one dealership with two campuses. We have two fully functioning service and parts departments.</a:t>
            </a:r>
          </a:p>
          <a:p>
            <a:endParaRPr lang="en-US" dirty="0"/>
          </a:p>
          <a:p>
            <a:r>
              <a:rPr lang="en-US" dirty="0"/>
              <a:t>3.	Many of our Techs and Advisors have very long tenure with the dealership and are highly trained and experienced. </a:t>
            </a:r>
          </a:p>
          <a:p>
            <a:endParaRPr lang="en-US" dirty="0"/>
          </a:p>
          <a:p>
            <a:r>
              <a:rPr lang="en-US" dirty="0"/>
              <a:t>4.	Culture is key to our success. Relationships over transactions philosophy.</a:t>
            </a:r>
          </a:p>
          <a:p>
            <a:endParaRPr lang="en-US" dirty="0"/>
          </a:p>
          <a:p>
            <a:r>
              <a:rPr lang="en-US" dirty="0"/>
              <a:t>5.	Consistent high CSI scores. Customer service is the responsibility of every employee.</a:t>
            </a:r>
          </a:p>
          <a:p>
            <a:endParaRPr lang="en-US" dirty="0"/>
          </a:p>
          <a:p>
            <a:r>
              <a:rPr lang="en-US" dirty="0"/>
              <a:t>6.	Organized shop with climate control.</a:t>
            </a:r>
          </a:p>
          <a:p>
            <a:endParaRPr lang="en-US" dirty="0"/>
          </a:p>
          <a:p>
            <a:r>
              <a:rPr lang="en-US" dirty="0"/>
              <a:t>7.	We have a loaner fleet consisting of 125 vehicles. We keep the shop loaded and appointments are normally available one day out.</a:t>
            </a:r>
          </a:p>
          <a:p>
            <a:endParaRPr lang="en-US" dirty="0"/>
          </a:p>
          <a:p>
            <a:r>
              <a:rPr lang="en-US" dirty="0"/>
              <a:t>8.	Recently added Mobile service will provide more options for customers and can create more appointment capacity for the shop.</a:t>
            </a:r>
          </a:p>
          <a:p>
            <a:endParaRPr lang="en-US" dirty="0"/>
          </a:p>
          <a:p>
            <a:r>
              <a:rPr lang="en-US" dirty="0"/>
              <a:t>9.	Very loyal customer bases, many of which continue to service with us long after their warranty expires.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1.	Poor communication amongst the (Sales, Service, and Parts) different departments.</a:t>
            </a:r>
          </a:p>
          <a:p>
            <a:endParaRPr lang="en-US" dirty="0"/>
          </a:p>
          <a:p>
            <a:r>
              <a:rPr lang="en-US" dirty="0"/>
              <a:t>2.	Employees not taking ownership within their duties.</a:t>
            </a:r>
          </a:p>
          <a:p>
            <a:endParaRPr lang="en-US" dirty="0"/>
          </a:p>
          <a:p>
            <a:r>
              <a:rPr lang="en-US" dirty="0"/>
              <a:t>3.	Outgrown new facility at the Irondale Campus</a:t>
            </a:r>
          </a:p>
          <a:p>
            <a:endParaRPr lang="en-US" dirty="0"/>
          </a:p>
          <a:p>
            <a:r>
              <a:rPr lang="en-US" dirty="0"/>
              <a:t>4.	Recruiting of New Tech and Support Staff</a:t>
            </a:r>
          </a:p>
          <a:p>
            <a:endParaRPr lang="en-US" dirty="0"/>
          </a:p>
          <a:p>
            <a:r>
              <a:rPr lang="en-US" dirty="0"/>
              <a:t>5.	Maximizing Hoover (OLD) Campus location without access to Passenger Car Internal Work such as PDI’s, UCI/CPO, and Detail. </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635</TotalTime>
  <Words>2016</Words>
  <Application>Microsoft Office PowerPoint</Application>
  <PresentationFormat>Widescreen</PresentationFormat>
  <Paragraphs>370</Paragraphs>
  <Slides>16</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Arial</vt:lpstr>
      <vt:lpstr>Calibri</vt:lpstr>
      <vt:lpstr>Trebuchet MS</vt:lpstr>
      <vt:lpstr>Wingdings 3</vt:lpstr>
      <vt:lpstr>Facet</vt:lpstr>
      <vt:lpstr>Microsoft Excel Macro-Enabled Worksheet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Trey Dressler</cp:lastModifiedBy>
  <cp:revision>7</cp:revision>
  <dcterms:created xsi:type="dcterms:W3CDTF">2022-12-04T13:10:55Z</dcterms:created>
  <dcterms:modified xsi:type="dcterms:W3CDTF">2024-03-07T04:33:14Z</dcterms:modified>
</cp:coreProperties>
</file>