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lsm" ContentType="application/vnd.ms-excel.sheet.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AB03AE-9AB0-E9DC-667C-08EF70EDB3AD}" v="227" dt="2024-03-05T21:30:46.601"/>
    <p1510:client id="{39E4759F-39B4-4078-9700-1DCFC3C15481}" v="6" dt="2024-03-04T23:50:27.490"/>
    <p1510:client id="{DCB2A594-7201-DDCA-97CD-2E9E8196EB76}" v="4011" dt="2024-03-06T21:20:37.2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8" d="100"/>
          <a:sy n="108" d="100"/>
        </p:scale>
        <p:origin x="71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sa Ward" userId="S::lward@classicleasing.com::2f5cbcf5-82c1-4290-a122-aa4ffd85db12" providerId="AD" clId="Web-{DCB2A594-7201-DDCA-97CD-2E9E8196EB76}"/>
    <pc:docChg chg="addSld delSld modSld">
      <pc:chgData name="Lisa Ward" userId="S::lward@classicleasing.com::2f5cbcf5-82c1-4290-a122-aa4ffd85db12" providerId="AD" clId="Web-{DCB2A594-7201-DDCA-97CD-2E9E8196EB76}" dt="2024-03-06T21:20:33.460" v="3953" actId="20577"/>
      <pc:docMkLst>
        <pc:docMk/>
      </pc:docMkLst>
      <pc:sldChg chg="modSp">
        <pc:chgData name="Lisa Ward" userId="S::lward@classicleasing.com::2f5cbcf5-82c1-4290-a122-aa4ffd85db12" providerId="AD" clId="Web-{DCB2A594-7201-DDCA-97CD-2E9E8196EB76}" dt="2024-03-06T20:15:12.283" v="1504" actId="20577"/>
        <pc:sldMkLst>
          <pc:docMk/>
          <pc:sldMk cId="3839221384" sldId="257"/>
        </pc:sldMkLst>
        <pc:spChg chg="mod">
          <ac:chgData name="Lisa Ward" userId="S::lward@classicleasing.com::2f5cbcf5-82c1-4290-a122-aa4ffd85db12" providerId="AD" clId="Web-{DCB2A594-7201-DDCA-97CD-2E9E8196EB76}" dt="2024-03-06T20:15:12.283" v="1504" actId="20577"/>
          <ac:spMkLst>
            <pc:docMk/>
            <pc:sldMk cId="3839221384" sldId="257"/>
            <ac:spMk id="3" creationId="{203A9D90-6288-FF85-A14B-EAAC61E0E9A8}"/>
          </ac:spMkLst>
        </pc:spChg>
      </pc:sldChg>
      <pc:sldChg chg="modSp">
        <pc:chgData name="Lisa Ward" userId="S::lward@classicleasing.com::2f5cbcf5-82c1-4290-a122-aa4ffd85db12" providerId="AD" clId="Web-{DCB2A594-7201-DDCA-97CD-2E9E8196EB76}" dt="2024-03-06T20:00:43.649" v="1146" actId="20577"/>
        <pc:sldMkLst>
          <pc:docMk/>
          <pc:sldMk cId="4167117408" sldId="258"/>
        </pc:sldMkLst>
        <pc:spChg chg="mod">
          <ac:chgData name="Lisa Ward" userId="S::lward@classicleasing.com::2f5cbcf5-82c1-4290-a122-aa4ffd85db12" providerId="AD" clId="Web-{DCB2A594-7201-DDCA-97CD-2E9E8196EB76}" dt="2024-03-06T19:54:56.205" v="961" actId="1076"/>
          <ac:spMkLst>
            <pc:docMk/>
            <pc:sldMk cId="4167117408" sldId="258"/>
            <ac:spMk id="2" creationId="{5FFE6F10-0BA0-1313-9F7B-7EBE765BA7D5}"/>
          </ac:spMkLst>
        </pc:spChg>
        <pc:spChg chg="mod">
          <ac:chgData name="Lisa Ward" userId="S::lward@classicleasing.com::2f5cbcf5-82c1-4290-a122-aa4ffd85db12" providerId="AD" clId="Web-{DCB2A594-7201-DDCA-97CD-2E9E8196EB76}" dt="2024-03-06T20:00:43.649" v="1146" actId="20577"/>
          <ac:spMkLst>
            <pc:docMk/>
            <pc:sldMk cId="4167117408" sldId="258"/>
            <ac:spMk id="3" creationId="{DC1AC215-6A1E-4C59-EFD0-D293BFB95537}"/>
          </ac:spMkLst>
        </pc:spChg>
        <pc:graphicFrameChg chg="mod">
          <ac:chgData name="Lisa Ward" userId="S::lward@classicleasing.com::2f5cbcf5-82c1-4290-a122-aa4ffd85db12" providerId="AD" clId="Web-{DCB2A594-7201-DDCA-97CD-2E9E8196EB76}" dt="2024-03-06T19:54:43.610" v="960" actId="1076"/>
          <ac:graphicFrameMkLst>
            <pc:docMk/>
            <pc:sldMk cId="4167117408" sldId="258"/>
            <ac:graphicFrameMk id="7" creationId="{38992BD5-E259-B969-C5D1-A1BDE2943D37}"/>
          </ac:graphicFrameMkLst>
        </pc:graphicFrameChg>
      </pc:sldChg>
      <pc:sldChg chg="modSp">
        <pc:chgData name="Lisa Ward" userId="S::lward@classicleasing.com::2f5cbcf5-82c1-4290-a122-aa4ffd85db12" providerId="AD" clId="Web-{DCB2A594-7201-DDCA-97CD-2E9E8196EB76}" dt="2024-03-06T19:11:58.352" v="382" actId="20577"/>
        <pc:sldMkLst>
          <pc:docMk/>
          <pc:sldMk cId="2924363353" sldId="259"/>
        </pc:sldMkLst>
        <pc:spChg chg="mod">
          <ac:chgData name="Lisa Ward" userId="S::lward@classicleasing.com::2f5cbcf5-82c1-4290-a122-aa4ffd85db12" providerId="AD" clId="Web-{DCB2A594-7201-DDCA-97CD-2E9E8196EB76}" dt="2024-03-06T18:42:40.505" v="48" actId="1076"/>
          <ac:spMkLst>
            <pc:docMk/>
            <pc:sldMk cId="2924363353" sldId="259"/>
            <ac:spMk id="2" creationId="{CCC0419E-50F3-1F2F-1B8E-FED52940944C}"/>
          </ac:spMkLst>
        </pc:spChg>
        <pc:spChg chg="mod">
          <ac:chgData name="Lisa Ward" userId="S::lward@classicleasing.com::2f5cbcf5-82c1-4290-a122-aa4ffd85db12" providerId="AD" clId="Web-{DCB2A594-7201-DDCA-97CD-2E9E8196EB76}" dt="2024-03-06T19:11:58.352" v="382" actId="20577"/>
          <ac:spMkLst>
            <pc:docMk/>
            <pc:sldMk cId="2924363353" sldId="259"/>
            <ac:spMk id="3" creationId="{0CC31931-4847-F763-D4D1-1433E7E0CE49}"/>
          </ac:spMkLst>
        </pc:spChg>
      </pc:sldChg>
      <pc:sldChg chg="modSp">
        <pc:chgData name="Lisa Ward" userId="S::lward@classicleasing.com::2f5cbcf5-82c1-4290-a122-aa4ffd85db12" providerId="AD" clId="Web-{DCB2A594-7201-DDCA-97CD-2E9E8196EB76}" dt="2024-03-06T20:16:11.209" v="1525" actId="20577"/>
        <pc:sldMkLst>
          <pc:docMk/>
          <pc:sldMk cId="2417698126" sldId="262"/>
        </pc:sldMkLst>
        <pc:spChg chg="mod">
          <ac:chgData name="Lisa Ward" userId="S::lward@classicleasing.com::2f5cbcf5-82c1-4290-a122-aa4ffd85db12" providerId="AD" clId="Web-{DCB2A594-7201-DDCA-97CD-2E9E8196EB76}" dt="2024-03-06T20:16:11.209" v="1525" actId="20577"/>
          <ac:spMkLst>
            <pc:docMk/>
            <pc:sldMk cId="2417698126" sldId="262"/>
            <ac:spMk id="3" creationId="{203A9D90-6288-FF85-A14B-EAAC61E0E9A8}"/>
          </ac:spMkLst>
        </pc:spChg>
      </pc:sldChg>
      <pc:sldChg chg="modSp">
        <pc:chgData name="Lisa Ward" userId="S::lward@classicleasing.com::2f5cbcf5-82c1-4290-a122-aa4ffd85db12" providerId="AD" clId="Web-{DCB2A594-7201-DDCA-97CD-2E9E8196EB76}" dt="2024-03-06T20:11:08.518" v="1402" actId="20577"/>
        <pc:sldMkLst>
          <pc:docMk/>
          <pc:sldMk cId="3912869560" sldId="263"/>
        </pc:sldMkLst>
        <pc:spChg chg="mod">
          <ac:chgData name="Lisa Ward" userId="S::lward@classicleasing.com::2f5cbcf5-82c1-4290-a122-aa4ffd85db12" providerId="AD" clId="Web-{DCB2A594-7201-DDCA-97CD-2E9E8196EB76}" dt="2024-03-06T20:11:08.518" v="1402" actId="20577"/>
          <ac:spMkLst>
            <pc:docMk/>
            <pc:sldMk cId="3912869560" sldId="263"/>
            <ac:spMk id="3" creationId="{203A9D90-6288-FF85-A14B-EAAC61E0E9A8}"/>
          </ac:spMkLst>
        </pc:spChg>
      </pc:sldChg>
      <pc:sldChg chg="modSp">
        <pc:chgData name="Lisa Ward" userId="S::lward@classicleasing.com::2f5cbcf5-82c1-4290-a122-aa4ffd85db12" providerId="AD" clId="Web-{DCB2A594-7201-DDCA-97CD-2E9E8196EB76}" dt="2024-03-06T20:13:44.559" v="1488" actId="20577"/>
        <pc:sldMkLst>
          <pc:docMk/>
          <pc:sldMk cId="627664966" sldId="264"/>
        </pc:sldMkLst>
        <pc:spChg chg="mod">
          <ac:chgData name="Lisa Ward" userId="S::lward@classicleasing.com::2f5cbcf5-82c1-4290-a122-aa4ffd85db12" providerId="AD" clId="Web-{DCB2A594-7201-DDCA-97CD-2E9E8196EB76}" dt="2024-03-06T20:13:44.559" v="1488" actId="20577"/>
          <ac:spMkLst>
            <pc:docMk/>
            <pc:sldMk cId="627664966" sldId="264"/>
            <ac:spMk id="3" creationId="{203A9D90-6288-FF85-A14B-EAAC61E0E9A8}"/>
          </ac:spMkLst>
        </pc:spChg>
      </pc:sldChg>
      <pc:sldChg chg="modSp">
        <pc:chgData name="Lisa Ward" userId="S::lward@classicleasing.com::2f5cbcf5-82c1-4290-a122-aa4ffd85db12" providerId="AD" clId="Web-{DCB2A594-7201-DDCA-97CD-2E9E8196EB76}" dt="2024-03-06T20:38:30.858" v="2141" actId="20577"/>
        <pc:sldMkLst>
          <pc:docMk/>
          <pc:sldMk cId="3985272254" sldId="265"/>
        </pc:sldMkLst>
        <pc:spChg chg="mod">
          <ac:chgData name="Lisa Ward" userId="S::lward@classicleasing.com::2f5cbcf5-82c1-4290-a122-aa4ffd85db12" providerId="AD" clId="Web-{DCB2A594-7201-DDCA-97CD-2E9E8196EB76}" dt="2024-03-06T20:38:30.858" v="2141" actId="20577"/>
          <ac:spMkLst>
            <pc:docMk/>
            <pc:sldMk cId="3985272254" sldId="265"/>
            <ac:spMk id="3" creationId="{203A9D90-6288-FF85-A14B-EAAC61E0E9A8}"/>
          </ac:spMkLst>
        </pc:spChg>
      </pc:sldChg>
      <pc:sldChg chg="modSp">
        <pc:chgData name="Lisa Ward" userId="S::lward@classicleasing.com::2f5cbcf5-82c1-4290-a122-aa4ffd85db12" providerId="AD" clId="Web-{DCB2A594-7201-DDCA-97CD-2E9E8196EB76}" dt="2024-03-06T20:44:42.585" v="2331" actId="20577"/>
        <pc:sldMkLst>
          <pc:docMk/>
          <pc:sldMk cId="4226099158" sldId="266"/>
        </pc:sldMkLst>
        <pc:spChg chg="mod">
          <ac:chgData name="Lisa Ward" userId="S::lward@classicleasing.com::2f5cbcf5-82c1-4290-a122-aa4ffd85db12" providerId="AD" clId="Web-{DCB2A594-7201-DDCA-97CD-2E9E8196EB76}" dt="2024-03-06T20:44:42.585" v="2331" actId="20577"/>
          <ac:spMkLst>
            <pc:docMk/>
            <pc:sldMk cId="4226099158" sldId="266"/>
            <ac:spMk id="3" creationId="{203A9D90-6288-FF85-A14B-EAAC61E0E9A8}"/>
          </ac:spMkLst>
        </pc:spChg>
      </pc:sldChg>
      <pc:sldChg chg="modSp">
        <pc:chgData name="Lisa Ward" userId="S::lward@classicleasing.com::2f5cbcf5-82c1-4290-a122-aa4ffd85db12" providerId="AD" clId="Web-{DCB2A594-7201-DDCA-97CD-2E9E8196EB76}" dt="2024-03-06T20:59:55.661" v="2929" actId="20577"/>
        <pc:sldMkLst>
          <pc:docMk/>
          <pc:sldMk cId="850427537" sldId="267"/>
        </pc:sldMkLst>
        <pc:spChg chg="mod">
          <ac:chgData name="Lisa Ward" userId="S::lward@classicleasing.com::2f5cbcf5-82c1-4290-a122-aa4ffd85db12" providerId="AD" clId="Web-{DCB2A594-7201-DDCA-97CD-2E9E8196EB76}" dt="2024-03-06T20:59:55.661" v="2929" actId="20577"/>
          <ac:spMkLst>
            <pc:docMk/>
            <pc:sldMk cId="850427537" sldId="267"/>
            <ac:spMk id="3" creationId="{203A9D90-6288-FF85-A14B-EAAC61E0E9A8}"/>
          </ac:spMkLst>
        </pc:spChg>
      </pc:sldChg>
      <pc:sldChg chg="modSp">
        <pc:chgData name="Lisa Ward" userId="S::lward@classicleasing.com::2f5cbcf5-82c1-4290-a122-aa4ffd85db12" providerId="AD" clId="Web-{DCB2A594-7201-DDCA-97CD-2E9E8196EB76}" dt="2024-03-06T21:06:32.140" v="3349"/>
        <pc:sldMkLst>
          <pc:docMk/>
          <pc:sldMk cId="3364109993" sldId="268"/>
        </pc:sldMkLst>
        <pc:spChg chg="mod">
          <ac:chgData name="Lisa Ward" userId="S::lward@classicleasing.com::2f5cbcf5-82c1-4290-a122-aa4ffd85db12" providerId="AD" clId="Web-{DCB2A594-7201-DDCA-97CD-2E9E8196EB76}" dt="2024-03-06T21:05:43.043" v="3244" actId="1076"/>
          <ac:spMkLst>
            <pc:docMk/>
            <pc:sldMk cId="3364109993" sldId="268"/>
            <ac:spMk id="2" creationId="{103DC290-7A27-95C0-53A2-21B3816BBA33}"/>
          </ac:spMkLst>
        </pc:spChg>
        <pc:spChg chg="mod">
          <ac:chgData name="Lisa Ward" userId="S::lward@classicleasing.com::2f5cbcf5-82c1-4290-a122-aa4ffd85db12" providerId="AD" clId="Web-{DCB2A594-7201-DDCA-97CD-2E9E8196EB76}" dt="2024-03-06T21:05:49.168" v="3245" actId="1076"/>
          <ac:spMkLst>
            <pc:docMk/>
            <pc:sldMk cId="3364109993" sldId="268"/>
            <ac:spMk id="3" creationId="{203A9D90-6288-FF85-A14B-EAAC61E0E9A8}"/>
          </ac:spMkLst>
        </pc:spChg>
        <pc:graphicFrameChg chg="mod modGraphic">
          <ac:chgData name="Lisa Ward" userId="S::lward@classicleasing.com::2f5cbcf5-82c1-4290-a122-aa4ffd85db12" providerId="AD" clId="Web-{DCB2A594-7201-DDCA-97CD-2E9E8196EB76}" dt="2024-03-06T21:06:32.140" v="3349"/>
          <ac:graphicFrameMkLst>
            <pc:docMk/>
            <pc:sldMk cId="3364109993" sldId="268"/>
            <ac:graphicFrameMk id="4" creationId="{BC8B6778-11BB-9A9A-F0BF-8949F85F8237}"/>
          </ac:graphicFrameMkLst>
        </pc:graphicFrameChg>
      </pc:sldChg>
      <pc:sldChg chg="modSp">
        <pc:chgData name="Lisa Ward" userId="S::lward@classicleasing.com::2f5cbcf5-82c1-4290-a122-aa4ffd85db12" providerId="AD" clId="Web-{DCB2A594-7201-DDCA-97CD-2E9E8196EB76}" dt="2024-03-06T21:20:33.460" v="3953" actId="20577"/>
        <pc:sldMkLst>
          <pc:docMk/>
          <pc:sldMk cId="3799370086" sldId="269"/>
        </pc:sldMkLst>
        <pc:spChg chg="mod">
          <ac:chgData name="Lisa Ward" userId="S::lward@classicleasing.com::2f5cbcf5-82c1-4290-a122-aa4ffd85db12" providerId="AD" clId="Web-{DCB2A594-7201-DDCA-97CD-2E9E8196EB76}" dt="2024-03-06T21:20:33.460" v="3953" actId="20577"/>
          <ac:spMkLst>
            <pc:docMk/>
            <pc:sldMk cId="3799370086" sldId="269"/>
            <ac:spMk id="3" creationId="{203A9D90-6288-FF85-A14B-EAAC61E0E9A8}"/>
          </ac:spMkLst>
        </pc:spChg>
      </pc:sldChg>
      <pc:sldChg chg="modSp">
        <pc:chgData name="Lisa Ward" userId="S::lward@classicleasing.com::2f5cbcf5-82c1-4290-a122-aa4ffd85db12" providerId="AD" clId="Web-{DCB2A594-7201-DDCA-97CD-2E9E8196EB76}" dt="2024-03-06T19:10:33.331" v="372" actId="20577"/>
        <pc:sldMkLst>
          <pc:docMk/>
          <pc:sldMk cId="3887641486" sldId="270"/>
        </pc:sldMkLst>
        <pc:spChg chg="mod">
          <ac:chgData name="Lisa Ward" userId="S::lward@classicleasing.com::2f5cbcf5-82c1-4290-a122-aa4ffd85db12" providerId="AD" clId="Web-{DCB2A594-7201-DDCA-97CD-2E9E8196EB76}" dt="2024-03-06T19:07:48.992" v="357" actId="1076"/>
          <ac:spMkLst>
            <pc:docMk/>
            <pc:sldMk cId="3887641486" sldId="270"/>
            <ac:spMk id="2" creationId="{CCC0419E-50F3-1F2F-1B8E-FED52940944C}"/>
          </ac:spMkLst>
        </pc:spChg>
        <pc:spChg chg="mod">
          <ac:chgData name="Lisa Ward" userId="S::lward@classicleasing.com::2f5cbcf5-82c1-4290-a122-aa4ffd85db12" providerId="AD" clId="Web-{DCB2A594-7201-DDCA-97CD-2E9E8196EB76}" dt="2024-03-06T19:10:33.331" v="372" actId="20577"/>
          <ac:spMkLst>
            <pc:docMk/>
            <pc:sldMk cId="3887641486" sldId="270"/>
            <ac:spMk id="3" creationId="{0CC31931-4847-F763-D4D1-1433E7E0CE49}"/>
          </ac:spMkLst>
        </pc:spChg>
        <pc:picChg chg="mod">
          <ac:chgData name="Lisa Ward" userId="S::lward@classicleasing.com::2f5cbcf5-82c1-4290-a122-aa4ffd85db12" providerId="AD" clId="Web-{DCB2A594-7201-DDCA-97CD-2E9E8196EB76}" dt="2024-03-06T18:57:27.374" v="249" actId="14100"/>
          <ac:picMkLst>
            <pc:docMk/>
            <pc:sldMk cId="3887641486" sldId="270"/>
            <ac:picMk id="12" creationId="{78DD57CC-86FF-31B0-35B3-C30D13140864}"/>
          </ac:picMkLst>
        </pc:picChg>
      </pc:sldChg>
      <pc:sldChg chg="modSp">
        <pc:chgData name="Lisa Ward" userId="S::lward@classicleasing.com::2f5cbcf5-82c1-4290-a122-aa4ffd85db12" providerId="AD" clId="Web-{DCB2A594-7201-DDCA-97CD-2E9E8196EB76}" dt="2024-03-06T19:32:29.681" v="558" actId="1076"/>
        <pc:sldMkLst>
          <pc:docMk/>
          <pc:sldMk cId="1306592365" sldId="271"/>
        </pc:sldMkLst>
        <pc:spChg chg="mod">
          <ac:chgData name="Lisa Ward" userId="S::lward@classicleasing.com::2f5cbcf5-82c1-4290-a122-aa4ffd85db12" providerId="AD" clId="Web-{DCB2A594-7201-DDCA-97CD-2E9E8196EB76}" dt="2024-03-06T19:08:25.510" v="359" actId="1076"/>
          <ac:spMkLst>
            <pc:docMk/>
            <pc:sldMk cId="1306592365" sldId="271"/>
            <ac:spMk id="2" creationId="{CCC0419E-50F3-1F2F-1B8E-FED52940944C}"/>
          </ac:spMkLst>
        </pc:spChg>
        <pc:spChg chg="mod">
          <ac:chgData name="Lisa Ward" userId="S::lward@classicleasing.com::2f5cbcf5-82c1-4290-a122-aa4ffd85db12" providerId="AD" clId="Web-{DCB2A594-7201-DDCA-97CD-2E9E8196EB76}" dt="2024-03-06T19:32:29.681" v="558" actId="1076"/>
          <ac:spMkLst>
            <pc:docMk/>
            <pc:sldMk cId="1306592365" sldId="271"/>
            <ac:spMk id="3" creationId="{0CC31931-4847-F763-D4D1-1433E7E0CE49}"/>
          </ac:spMkLst>
        </pc:spChg>
        <pc:picChg chg="mod">
          <ac:chgData name="Lisa Ward" userId="S::lward@classicleasing.com::2f5cbcf5-82c1-4290-a122-aa4ffd85db12" providerId="AD" clId="Web-{DCB2A594-7201-DDCA-97CD-2E9E8196EB76}" dt="2024-03-06T19:08:33.042" v="361" actId="1076"/>
          <ac:picMkLst>
            <pc:docMk/>
            <pc:sldMk cId="1306592365" sldId="271"/>
            <ac:picMk id="7" creationId="{4B9391D3-CF5B-2CE6-FD85-7C2B43EADBB5}"/>
          </ac:picMkLst>
        </pc:picChg>
      </pc:sldChg>
      <pc:sldChg chg="modSp">
        <pc:chgData name="Lisa Ward" userId="S::lward@classicleasing.com::2f5cbcf5-82c1-4290-a122-aa4ffd85db12" providerId="AD" clId="Web-{DCB2A594-7201-DDCA-97CD-2E9E8196EB76}" dt="2024-03-06T19:44:02.522" v="773" actId="14100"/>
        <pc:sldMkLst>
          <pc:docMk/>
          <pc:sldMk cId="1901477980" sldId="272"/>
        </pc:sldMkLst>
        <pc:spChg chg="mod">
          <ac:chgData name="Lisa Ward" userId="S::lward@classicleasing.com::2f5cbcf5-82c1-4290-a122-aa4ffd85db12" providerId="AD" clId="Web-{DCB2A594-7201-DDCA-97CD-2E9E8196EB76}" dt="2024-03-06T19:33:04.824" v="559" actId="1076"/>
          <ac:spMkLst>
            <pc:docMk/>
            <pc:sldMk cId="1901477980" sldId="272"/>
            <ac:spMk id="2" creationId="{CCC0419E-50F3-1F2F-1B8E-FED52940944C}"/>
          </ac:spMkLst>
        </pc:spChg>
        <pc:spChg chg="mod">
          <ac:chgData name="Lisa Ward" userId="S::lward@classicleasing.com::2f5cbcf5-82c1-4290-a122-aa4ffd85db12" providerId="AD" clId="Web-{DCB2A594-7201-DDCA-97CD-2E9E8196EB76}" dt="2024-03-06T19:44:02.522" v="773" actId="14100"/>
          <ac:spMkLst>
            <pc:docMk/>
            <pc:sldMk cId="1901477980" sldId="272"/>
            <ac:spMk id="3" creationId="{0CC31931-4847-F763-D4D1-1433E7E0CE49}"/>
          </ac:spMkLst>
        </pc:spChg>
        <pc:picChg chg="mod">
          <ac:chgData name="Lisa Ward" userId="S::lward@classicleasing.com::2f5cbcf5-82c1-4290-a122-aa4ffd85db12" providerId="AD" clId="Web-{DCB2A594-7201-DDCA-97CD-2E9E8196EB76}" dt="2024-03-06T19:22:22.330" v="411" actId="1076"/>
          <ac:picMkLst>
            <pc:docMk/>
            <pc:sldMk cId="1901477980" sldId="272"/>
            <ac:picMk id="13" creationId="{5CBFDED5-7A49-0DE2-E47D-519262EE7A86}"/>
          </ac:picMkLst>
        </pc:picChg>
      </pc:sldChg>
      <pc:sldChg chg="modSp">
        <pc:chgData name="Lisa Ward" userId="S::lward@classicleasing.com::2f5cbcf5-82c1-4290-a122-aa4ffd85db12" providerId="AD" clId="Web-{DCB2A594-7201-DDCA-97CD-2E9E8196EB76}" dt="2024-03-06T19:54:39.735" v="959" actId="20577"/>
        <pc:sldMkLst>
          <pc:docMk/>
          <pc:sldMk cId="3333452679" sldId="273"/>
        </pc:sldMkLst>
        <pc:spChg chg="mod">
          <ac:chgData name="Lisa Ward" userId="S::lward@classicleasing.com::2f5cbcf5-82c1-4290-a122-aa4ffd85db12" providerId="AD" clId="Web-{DCB2A594-7201-DDCA-97CD-2E9E8196EB76}" dt="2024-03-06T19:51:12.847" v="887" actId="1076"/>
          <ac:spMkLst>
            <pc:docMk/>
            <pc:sldMk cId="3333452679" sldId="273"/>
            <ac:spMk id="2" creationId="{CCC0419E-50F3-1F2F-1B8E-FED52940944C}"/>
          </ac:spMkLst>
        </pc:spChg>
        <pc:spChg chg="mod">
          <ac:chgData name="Lisa Ward" userId="S::lward@classicleasing.com::2f5cbcf5-82c1-4290-a122-aa4ffd85db12" providerId="AD" clId="Web-{DCB2A594-7201-DDCA-97CD-2E9E8196EB76}" dt="2024-03-06T19:54:39.735" v="959" actId="20577"/>
          <ac:spMkLst>
            <pc:docMk/>
            <pc:sldMk cId="3333452679" sldId="273"/>
            <ac:spMk id="3" creationId="{0CC31931-4847-F763-D4D1-1433E7E0CE49}"/>
          </ac:spMkLst>
        </pc:spChg>
        <pc:picChg chg="mod">
          <ac:chgData name="Lisa Ward" userId="S::lward@classicleasing.com::2f5cbcf5-82c1-4290-a122-aa4ffd85db12" providerId="AD" clId="Web-{DCB2A594-7201-DDCA-97CD-2E9E8196EB76}" dt="2024-03-06T19:44:34.978" v="777" actId="14100"/>
          <ac:picMkLst>
            <pc:docMk/>
            <pc:sldMk cId="3333452679" sldId="273"/>
            <ac:picMk id="7" creationId="{DA7F28C0-6EB4-0D55-1512-E693A8B18367}"/>
          </ac:picMkLst>
        </pc:picChg>
      </pc:sldChg>
      <pc:sldChg chg="new del">
        <pc:chgData name="Lisa Ward" userId="S::lward@classicleasing.com::2f5cbcf5-82c1-4290-a122-aa4ffd85db12" providerId="AD" clId="Web-{DCB2A594-7201-DDCA-97CD-2E9E8196EB76}" dt="2024-03-06T20:41:18.260" v="2183"/>
        <pc:sldMkLst>
          <pc:docMk/>
          <pc:sldMk cId="2654204486" sldId="274"/>
        </pc:sldMkLst>
      </pc:sldChg>
    </pc:docChg>
  </pc:docChgLst>
  <pc:docChgLst>
    <pc:chgData name="Lisa Ward" userId="2f5cbcf5-82c1-4290-a122-aa4ffd85db12" providerId="ADAL" clId="{39E4759F-39B4-4078-9700-1DCFC3C15481}"/>
    <pc:docChg chg="custSel modSld">
      <pc:chgData name="Lisa Ward" userId="2f5cbcf5-82c1-4290-a122-aa4ffd85db12" providerId="ADAL" clId="{39E4759F-39B4-4078-9700-1DCFC3C15481}" dt="2024-03-04T23:50:31.679" v="142" actId="1076"/>
      <pc:docMkLst>
        <pc:docMk/>
      </pc:docMkLst>
      <pc:sldChg chg="modSp mod">
        <pc:chgData name="Lisa Ward" userId="2f5cbcf5-82c1-4290-a122-aa4ffd85db12" providerId="ADAL" clId="{39E4759F-39B4-4078-9700-1DCFC3C15481}" dt="2024-03-04T22:49:00.915" v="121" actId="20577"/>
        <pc:sldMkLst>
          <pc:docMk/>
          <pc:sldMk cId="407074056" sldId="256"/>
        </pc:sldMkLst>
        <pc:spChg chg="mod">
          <ac:chgData name="Lisa Ward" userId="2f5cbcf5-82c1-4290-a122-aa4ffd85db12" providerId="ADAL" clId="{39E4759F-39B4-4078-9700-1DCFC3C15481}" dt="2024-03-04T22:49:00.915" v="121" actId="20577"/>
          <ac:spMkLst>
            <pc:docMk/>
            <pc:sldMk cId="407074056" sldId="256"/>
            <ac:spMk id="3" creationId="{3D24D94E-9ADE-FBA4-4E04-F5102B2316CA}"/>
          </ac:spMkLst>
        </pc:spChg>
      </pc:sldChg>
      <pc:sldChg chg="delSp modSp mod">
        <pc:chgData name="Lisa Ward" userId="2f5cbcf5-82c1-4290-a122-aa4ffd85db12" providerId="ADAL" clId="{39E4759F-39B4-4078-9700-1DCFC3C15481}" dt="2024-03-04T23:35:34.397" v="135" actId="1076"/>
        <pc:sldMkLst>
          <pc:docMk/>
          <pc:sldMk cId="4167117408" sldId="258"/>
        </pc:sldMkLst>
        <pc:spChg chg="del">
          <ac:chgData name="Lisa Ward" userId="2f5cbcf5-82c1-4290-a122-aa4ffd85db12" providerId="ADAL" clId="{39E4759F-39B4-4078-9700-1DCFC3C15481}" dt="2024-03-04T23:35:25.219" v="134" actId="478"/>
          <ac:spMkLst>
            <pc:docMk/>
            <pc:sldMk cId="4167117408" sldId="258"/>
            <ac:spMk id="5" creationId="{1DE38EE8-999D-CAD2-EC57-319F8395E359}"/>
          </ac:spMkLst>
        </pc:spChg>
        <pc:graphicFrameChg chg="mod">
          <ac:chgData name="Lisa Ward" userId="2f5cbcf5-82c1-4290-a122-aa4ffd85db12" providerId="ADAL" clId="{39E4759F-39B4-4078-9700-1DCFC3C15481}" dt="2024-03-04T23:35:34.397" v="135" actId="1076"/>
          <ac:graphicFrameMkLst>
            <pc:docMk/>
            <pc:sldMk cId="4167117408" sldId="258"/>
            <ac:graphicFrameMk id="7" creationId="{38992BD5-E259-B969-C5D1-A1BDE2943D37}"/>
          </ac:graphicFrameMkLst>
        </pc:graphicFrameChg>
      </pc:sldChg>
      <pc:sldChg chg="addSp delSp modSp mod">
        <pc:chgData name="Lisa Ward" userId="2f5cbcf5-82c1-4290-a122-aa4ffd85db12" providerId="ADAL" clId="{39E4759F-39B4-4078-9700-1DCFC3C15481}" dt="2024-03-04T23:50:31.679" v="142" actId="1076"/>
        <pc:sldMkLst>
          <pc:docMk/>
          <pc:sldMk cId="3887641486" sldId="270"/>
        </pc:sldMkLst>
        <pc:spChg chg="add del mod">
          <ac:chgData name="Lisa Ward" userId="2f5cbcf5-82c1-4290-a122-aa4ffd85db12" providerId="ADAL" clId="{39E4759F-39B4-4078-9700-1DCFC3C15481}" dt="2024-03-04T23:34:05.471" v="123"/>
          <ac:spMkLst>
            <pc:docMk/>
            <pc:sldMk cId="3887641486" sldId="270"/>
            <ac:spMk id="5" creationId="{C72BF5B2-3459-69A0-D751-475248E53BEF}"/>
          </ac:spMkLst>
        </pc:spChg>
        <pc:spChg chg="add del mod">
          <ac:chgData name="Lisa Ward" userId="2f5cbcf5-82c1-4290-a122-aa4ffd85db12" providerId="ADAL" clId="{39E4759F-39B4-4078-9700-1DCFC3C15481}" dt="2024-03-04T23:35:06.359" v="131" actId="478"/>
          <ac:spMkLst>
            <pc:docMk/>
            <pc:sldMk cId="3887641486" sldId="270"/>
            <ac:spMk id="8" creationId="{30818C0A-5E92-08A9-00AC-D7C1211C6A88}"/>
          </ac:spMkLst>
        </pc:spChg>
        <pc:graphicFrameChg chg="add mod">
          <ac:chgData name="Lisa Ward" userId="2f5cbcf5-82c1-4290-a122-aa4ffd85db12" providerId="ADAL" clId="{39E4759F-39B4-4078-9700-1DCFC3C15481}" dt="2024-03-04T23:34:37.429" v="126"/>
          <ac:graphicFrameMkLst>
            <pc:docMk/>
            <pc:sldMk cId="3887641486" sldId="270"/>
            <ac:graphicFrameMk id="9" creationId="{7DB7C7D4-0BF6-698D-B3F8-BA50682AFCEE}"/>
          </ac:graphicFrameMkLst>
        </pc:graphicFrameChg>
        <pc:graphicFrameChg chg="add del mod">
          <ac:chgData name="Lisa Ward" userId="2f5cbcf5-82c1-4290-a122-aa4ffd85db12" providerId="ADAL" clId="{39E4759F-39B4-4078-9700-1DCFC3C15481}" dt="2024-03-04T23:50:12.191" v="140" actId="478"/>
          <ac:graphicFrameMkLst>
            <pc:docMk/>
            <pc:sldMk cId="3887641486" sldId="270"/>
            <ac:graphicFrameMk id="11" creationId="{2A3D7799-2D84-3FE0-E815-115C39D31FEB}"/>
          </ac:graphicFrameMkLst>
        </pc:graphicFrameChg>
        <pc:picChg chg="add del mod">
          <ac:chgData name="Lisa Ward" userId="2f5cbcf5-82c1-4290-a122-aa4ffd85db12" providerId="ADAL" clId="{39E4759F-39B4-4078-9700-1DCFC3C15481}" dt="2024-03-04T23:34:09.959" v="124" actId="478"/>
          <ac:picMkLst>
            <pc:docMk/>
            <pc:sldMk cId="3887641486" sldId="270"/>
            <ac:picMk id="6" creationId="{FD8D06D7-23A2-3725-91D2-DB431F5EBF55}"/>
          </ac:picMkLst>
        </pc:picChg>
        <pc:picChg chg="del">
          <ac:chgData name="Lisa Ward" userId="2f5cbcf5-82c1-4290-a122-aa4ffd85db12" providerId="ADAL" clId="{39E4759F-39B4-4078-9700-1DCFC3C15481}" dt="2024-03-04T23:34:00.313" v="122" actId="21"/>
          <ac:picMkLst>
            <pc:docMk/>
            <pc:sldMk cId="3887641486" sldId="270"/>
            <ac:picMk id="10" creationId="{C3022619-ABD1-BF3C-F7D9-E56C642C5D22}"/>
          </ac:picMkLst>
        </pc:picChg>
        <pc:picChg chg="add mod">
          <ac:chgData name="Lisa Ward" userId="2f5cbcf5-82c1-4290-a122-aa4ffd85db12" providerId="ADAL" clId="{39E4759F-39B4-4078-9700-1DCFC3C15481}" dt="2024-03-04T23:50:31.679" v="142" actId="1076"/>
          <ac:picMkLst>
            <pc:docMk/>
            <pc:sldMk cId="3887641486" sldId="270"/>
            <ac:picMk id="12" creationId="{78DD57CC-86FF-31B0-35B3-C30D13140864}"/>
          </ac:picMkLst>
        </pc:picChg>
      </pc:sldChg>
      <pc:sldChg chg="addSp delSp modSp mod">
        <pc:chgData name="Lisa Ward" userId="2f5cbcf5-82c1-4290-a122-aa4ffd85db12" providerId="ADAL" clId="{39E4759F-39B4-4078-9700-1DCFC3C15481}" dt="2024-03-04T23:49:43.172" v="139" actId="1076"/>
        <pc:sldMkLst>
          <pc:docMk/>
          <pc:sldMk cId="1306592365" sldId="271"/>
        </pc:sldMkLst>
        <pc:spChg chg="add del mod">
          <ac:chgData name="Lisa Ward" userId="2f5cbcf5-82c1-4290-a122-aa4ffd85db12" providerId="ADAL" clId="{39E4759F-39B4-4078-9700-1DCFC3C15481}" dt="2024-03-04T23:49:26.527" v="137" actId="478"/>
          <ac:spMkLst>
            <pc:docMk/>
            <pc:sldMk cId="1306592365" sldId="271"/>
            <ac:spMk id="5" creationId="{34BE8A04-8AF2-E73F-635A-D1367A69E7F1}"/>
          </ac:spMkLst>
        </pc:spChg>
        <pc:picChg chg="del">
          <ac:chgData name="Lisa Ward" userId="2f5cbcf5-82c1-4290-a122-aa4ffd85db12" providerId="ADAL" clId="{39E4759F-39B4-4078-9700-1DCFC3C15481}" dt="2024-03-04T23:49:23.563" v="136" actId="478"/>
          <ac:picMkLst>
            <pc:docMk/>
            <pc:sldMk cId="1306592365" sldId="271"/>
            <ac:picMk id="6" creationId="{C2A3775D-51A5-D12F-8A3D-32A5B63F1D82}"/>
          </ac:picMkLst>
        </pc:picChg>
        <pc:picChg chg="add mod">
          <ac:chgData name="Lisa Ward" userId="2f5cbcf5-82c1-4290-a122-aa4ffd85db12" providerId="ADAL" clId="{39E4759F-39B4-4078-9700-1DCFC3C15481}" dt="2024-03-04T23:49:43.172" v="139" actId="1076"/>
          <ac:picMkLst>
            <pc:docMk/>
            <pc:sldMk cId="1306592365" sldId="271"/>
            <ac:picMk id="7" creationId="{4B9391D3-CF5B-2CE6-FD85-7C2B43EADBB5}"/>
          </ac:picMkLst>
        </pc:picChg>
      </pc:sldChg>
    </pc:docChg>
  </pc:docChgLst>
  <pc:docChgLst>
    <pc:chgData name="Lisa Ward" userId="S::lward@classicleasing.com::2f5cbcf5-82c1-4290-a122-aa4ffd85db12" providerId="AD" clId="Web-{28AB03AE-9AB0-E9DC-667C-08EF70EDB3AD}"/>
    <pc:docChg chg="modSld">
      <pc:chgData name="Lisa Ward" userId="S::lward@classicleasing.com::2f5cbcf5-82c1-4290-a122-aa4ffd85db12" providerId="AD" clId="Web-{28AB03AE-9AB0-E9DC-667C-08EF70EDB3AD}" dt="2024-03-05T21:30:46.601" v="59" actId="14100"/>
      <pc:docMkLst>
        <pc:docMk/>
      </pc:docMkLst>
      <pc:sldChg chg="addSp delSp modSp">
        <pc:chgData name="Lisa Ward" userId="S::lward@classicleasing.com::2f5cbcf5-82c1-4290-a122-aa4ffd85db12" providerId="AD" clId="Web-{28AB03AE-9AB0-E9DC-667C-08EF70EDB3AD}" dt="2024-03-05T21:07:18.291" v="47" actId="1076"/>
        <pc:sldMkLst>
          <pc:docMk/>
          <pc:sldMk cId="1901477980" sldId="272"/>
        </pc:sldMkLst>
        <pc:spChg chg="add del mod">
          <ac:chgData name="Lisa Ward" userId="S::lward@classicleasing.com::2f5cbcf5-82c1-4290-a122-aa4ffd85db12" providerId="AD" clId="Web-{28AB03AE-9AB0-E9DC-667C-08EF70EDB3AD}" dt="2024-03-05T20:52:20.656" v="31"/>
          <ac:spMkLst>
            <pc:docMk/>
            <pc:sldMk cId="1901477980" sldId="272"/>
            <ac:spMk id="5" creationId="{CE3B3D32-D20B-7632-69F9-930276D381D6}"/>
          </ac:spMkLst>
        </pc:spChg>
        <pc:graphicFrameChg chg="add del mod ord modGraphic">
          <ac:chgData name="Lisa Ward" userId="S::lward@classicleasing.com::2f5cbcf5-82c1-4290-a122-aa4ffd85db12" providerId="AD" clId="Web-{28AB03AE-9AB0-E9DC-667C-08EF70EDB3AD}" dt="2024-03-05T20:49:35.323" v="22"/>
          <ac:graphicFrameMkLst>
            <pc:docMk/>
            <pc:sldMk cId="1901477980" sldId="272"/>
            <ac:graphicFrameMk id="8" creationId="{3CD463C7-2DDE-CCEB-3150-6962CEB00391}"/>
          </ac:graphicFrameMkLst>
        </pc:graphicFrameChg>
        <pc:graphicFrameChg chg="add del mod ord modGraphic">
          <ac:chgData name="Lisa Ward" userId="S::lward@classicleasing.com::2f5cbcf5-82c1-4290-a122-aa4ffd85db12" providerId="AD" clId="Web-{28AB03AE-9AB0-E9DC-667C-08EF70EDB3AD}" dt="2024-03-05T20:51:22.436" v="30"/>
          <ac:graphicFrameMkLst>
            <pc:docMk/>
            <pc:sldMk cId="1901477980" sldId="272"/>
            <ac:graphicFrameMk id="10" creationId="{2F47CCF0-A893-3653-9937-45776ED08534}"/>
          </ac:graphicFrameMkLst>
        </pc:graphicFrameChg>
        <pc:graphicFrameChg chg="add del mod modGraphic">
          <ac:chgData name="Lisa Ward" userId="S::lward@classicleasing.com::2f5cbcf5-82c1-4290-a122-aa4ffd85db12" providerId="AD" clId="Web-{28AB03AE-9AB0-E9DC-667C-08EF70EDB3AD}" dt="2024-03-05T20:54:15.081" v="39"/>
          <ac:graphicFrameMkLst>
            <pc:docMk/>
            <pc:sldMk cId="1901477980" sldId="272"/>
            <ac:graphicFrameMk id="12" creationId="{2DB338A0-67D5-C544-000C-4D00E6B9EF37}"/>
          </ac:graphicFrameMkLst>
        </pc:graphicFrameChg>
        <pc:picChg chg="del">
          <ac:chgData name="Lisa Ward" userId="S::lward@classicleasing.com::2f5cbcf5-82c1-4290-a122-aa4ffd85db12" providerId="AD" clId="Web-{28AB03AE-9AB0-E9DC-667C-08EF70EDB3AD}" dt="2024-03-05T20:47:17.053" v="0"/>
          <ac:picMkLst>
            <pc:docMk/>
            <pc:sldMk cId="1901477980" sldId="272"/>
            <ac:picMk id="6" creationId="{D4C80DC3-BDC2-5C76-B2D1-6B01142DEC0F}"/>
          </ac:picMkLst>
        </pc:picChg>
        <pc:picChg chg="add mod modCrop">
          <ac:chgData name="Lisa Ward" userId="S::lward@classicleasing.com::2f5cbcf5-82c1-4290-a122-aa4ffd85db12" providerId="AD" clId="Web-{28AB03AE-9AB0-E9DC-667C-08EF70EDB3AD}" dt="2024-03-05T21:07:18.291" v="47" actId="1076"/>
          <ac:picMkLst>
            <pc:docMk/>
            <pc:sldMk cId="1901477980" sldId="272"/>
            <ac:picMk id="13" creationId="{5CBFDED5-7A49-0DE2-E47D-519262EE7A86}"/>
          </ac:picMkLst>
        </pc:picChg>
      </pc:sldChg>
      <pc:sldChg chg="addSp delSp modSp">
        <pc:chgData name="Lisa Ward" userId="S::lward@classicleasing.com::2f5cbcf5-82c1-4290-a122-aa4ffd85db12" providerId="AD" clId="Web-{28AB03AE-9AB0-E9DC-667C-08EF70EDB3AD}" dt="2024-03-05T21:30:46.601" v="59" actId="14100"/>
        <pc:sldMkLst>
          <pc:docMk/>
          <pc:sldMk cId="3333452679" sldId="273"/>
        </pc:sldMkLst>
        <pc:spChg chg="add del mod">
          <ac:chgData name="Lisa Ward" userId="S::lward@classicleasing.com::2f5cbcf5-82c1-4290-a122-aa4ffd85db12" providerId="AD" clId="Web-{28AB03AE-9AB0-E9DC-667C-08EF70EDB3AD}" dt="2024-03-05T21:29:14.066" v="49"/>
          <ac:spMkLst>
            <pc:docMk/>
            <pc:sldMk cId="3333452679" sldId="273"/>
            <ac:spMk id="5" creationId="{C2675EFD-2E75-6E29-7767-AD67E97F341D}"/>
          </ac:spMkLst>
        </pc:spChg>
        <pc:picChg chg="del">
          <ac:chgData name="Lisa Ward" userId="S::lward@classicleasing.com::2f5cbcf5-82c1-4290-a122-aa4ffd85db12" providerId="AD" clId="Web-{28AB03AE-9AB0-E9DC-667C-08EF70EDB3AD}" dt="2024-03-05T21:29:03.113" v="48"/>
          <ac:picMkLst>
            <pc:docMk/>
            <pc:sldMk cId="3333452679" sldId="273"/>
            <ac:picMk id="6" creationId="{681EB027-545B-A4F6-0B0F-100EA5E6CAB4}"/>
          </ac:picMkLst>
        </pc:picChg>
        <pc:picChg chg="add mod ord modCrop">
          <ac:chgData name="Lisa Ward" userId="S::lward@classicleasing.com::2f5cbcf5-82c1-4290-a122-aa4ffd85db12" providerId="AD" clId="Web-{28AB03AE-9AB0-E9DC-667C-08EF70EDB3AD}" dt="2024-03-05T21:30:46.601" v="59" actId="14100"/>
          <ac:picMkLst>
            <pc:docMk/>
            <pc:sldMk cId="3333452679" sldId="273"/>
            <ac:picMk id="7" creationId="{DA7F28C0-6EB4-0D55-1512-E693A8B18367}"/>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package" Target="../embeddings/Microsoft_Excel_Macro-Enabled_Worksheet.xlsm"/><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Classic Chevrolet</a:t>
            </a:r>
          </a:p>
          <a:p>
            <a:pPr algn="ctr"/>
            <a:r>
              <a:rPr lang="en-US" sz="3200" dirty="0"/>
              <a:t>Lisa Ward –  Class N435</a:t>
            </a:r>
          </a:p>
          <a:p>
            <a:pPr algn="ctr"/>
            <a:r>
              <a:rPr lang="en-US" sz="3200" dirty="0"/>
              <a:t>Time Frame Analyzed - Dec 1</a:t>
            </a:r>
            <a:r>
              <a:rPr lang="en-US" sz="3200" baseline="30000" dirty="0"/>
              <a:t>st</a:t>
            </a:r>
            <a:r>
              <a:rPr lang="en-US" sz="3200" dirty="0"/>
              <a:t> thru Dec 31</a:t>
            </a:r>
            <a:r>
              <a:rPr lang="en-US" sz="3200" baseline="30000" dirty="0"/>
              <a:t>st</a:t>
            </a:r>
            <a:r>
              <a:rPr lang="en-US" sz="3200" dirty="0"/>
              <a:t>, 2023</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36805"/>
            <a:ext cx="8596668" cy="3880773"/>
          </a:xfrm>
        </p:spPr>
        <p:txBody>
          <a:bodyPr vert="horz" lIns="91440" tIns="45720" rIns="91440" bIns="45720" rtlCol="0" anchor="t">
            <a:normAutofit/>
          </a:bodyPr>
          <a:lstStyle/>
          <a:p>
            <a:pPr>
              <a:buFont typeface="Wingdings" charset="2"/>
              <a:buChar char="v"/>
            </a:pPr>
            <a:r>
              <a:rPr lang="en-US" dirty="0"/>
              <a:t>Opportunities</a:t>
            </a:r>
            <a:endParaRPr lang="en-US"/>
          </a:p>
          <a:p>
            <a:pPr lvl="1">
              <a:buFont typeface="Wingdings" charset="2"/>
              <a:buChar char="Ø"/>
            </a:pPr>
            <a:r>
              <a:rPr lang="en-US" dirty="0"/>
              <a:t>Increase the labor rate for electric vehicles</a:t>
            </a:r>
          </a:p>
          <a:p>
            <a:pPr lvl="1">
              <a:buFont typeface="Wingdings" charset="2"/>
              <a:buChar char="Ø"/>
            </a:pPr>
            <a:r>
              <a:rPr lang="en-US" dirty="0"/>
              <a:t>Training and evaluating tech performance</a:t>
            </a:r>
          </a:p>
          <a:p>
            <a:pPr lvl="1">
              <a:buFont typeface="Wingdings" charset="2"/>
              <a:buChar char="Ø"/>
            </a:pPr>
            <a:r>
              <a:rPr lang="en-US" dirty="0"/>
              <a:t>Training and evaluating service advisors performance</a:t>
            </a:r>
          </a:p>
          <a:p>
            <a:pPr lvl="1">
              <a:buFont typeface="Wingdings" charset="2"/>
              <a:buChar char="Ø"/>
            </a:pPr>
            <a:r>
              <a:rPr lang="en-US" dirty="0"/>
              <a:t>Hiring within</a:t>
            </a:r>
          </a:p>
          <a:p>
            <a:pPr lvl="1">
              <a:buFont typeface="Wingdings" charset="2"/>
              <a:buChar char="Ø"/>
            </a:pPr>
            <a:r>
              <a:rPr lang="en-US" dirty="0"/>
              <a:t>Taking care of customers in a timely manner</a:t>
            </a:r>
          </a:p>
          <a:p>
            <a:pPr lvl="1">
              <a:buFont typeface="Wingdings" charset="2"/>
              <a:buChar char="Ø"/>
            </a:pPr>
            <a:r>
              <a:rPr lang="en-US" dirty="0"/>
              <a:t>Backlog on appointments</a:t>
            </a:r>
          </a:p>
          <a:p>
            <a:pPr>
              <a:buFont typeface="Wingdings" charset="2"/>
              <a:buChar char="v"/>
            </a:pPr>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98589"/>
            <a:ext cx="8596668" cy="3880773"/>
          </a:xfrm>
        </p:spPr>
        <p:txBody>
          <a:bodyPr vert="horz" lIns="91440" tIns="45720" rIns="91440" bIns="45720" rtlCol="0" anchor="t">
            <a:normAutofit/>
          </a:bodyPr>
          <a:lstStyle/>
          <a:p>
            <a:pPr>
              <a:buFont typeface="Wingdings" charset="2"/>
              <a:buChar char="v"/>
            </a:pPr>
            <a:r>
              <a:rPr lang="en-US" dirty="0"/>
              <a:t>Threats</a:t>
            </a:r>
            <a:endParaRPr lang="en-US"/>
          </a:p>
          <a:p>
            <a:pPr lvl="1">
              <a:buFont typeface="Wingdings" charset="2"/>
              <a:buChar char="Ø"/>
            </a:pPr>
            <a:r>
              <a:rPr lang="en-US" dirty="0"/>
              <a:t>Competitor quick service facilities</a:t>
            </a:r>
          </a:p>
          <a:p>
            <a:pPr lvl="1">
              <a:buFont typeface="Wingdings" charset="2"/>
              <a:buChar char="Ø"/>
            </a:pPr>
            <a:r>
              <a:rPr lang="en-US" dirty="0"/>
              <a:t>Manufacturer warranty claims processing</a:t>
            </a:r>
          </a:p>
          <a:p>
            <a:pPr lvl="1">
              <a:buFont typeface="Wingdings" charset="2"/>
              <a:buChar char="Ø"/>
            </a:pPr>
            <a:r>
              <a:rPr lang="en-US" dirty="0"/>
              <a:t>Electric training</a:t>
            </a:r>
          </a:p>
          <a:p>
            <a:pPr lvl="1">
              <a:buFont typeface="Wingdings" charset="2"/>
              <a:buChar char="Ø"/>
            </a:pPr>
            <a:r>
              <a:rPr lang="en-US" dirty="0"/>
              <a:t>Electric tools and equipment</a:t>
            </a:r>
          </a:p>
          <a:p>
            <a:pPr lvl="1">
              <a:buFont typeface="Wingdings" charset="2"/>
              <a:buChar char="Ø"/>
            </a:pPr>
            <a:r>
              <a:rPr lang="en-US" dirty="0"/>
              <a:t>Tech shortage </a:t>
            </a:r>
          </a:p>
          <a:p>
            <a:pPr lvl="1">
              <a:buFont typeface="Wingdings" charset="2"/>
              <a:buChar char="Ø"/>
            </a:pPr>
            <a:r>
              <a:rPr lang="en-US" dirty="0"/>
              <a:t>Pay increases due to tech shortage</a:t>
            </a:r>
          </a:p>
          <a:p>
            <a:pPr>
              <a:buFont typeface="Wingdings" charset="2"/>
              <a:buChar char="v"/>
            </a:pPr>
            <a:endParaRPr lang="en-US" dirty="0"/>
          </a:p>
          <a:p>
            <a:pPr>
              <a:buFont typeface="Wingdings" charset="2"/>
              <a:buChar char="v"/>
            </a:pPr>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739118" y="1491265"/>
            <a:ext cx="8596668" cy="3880773"/>
          </a:xfrm>
        </p:spPr>
        <p:txBody>
          <a:bodyPr vert="horz" lIns="91440" tIns="45720" rIns="91440" bIns="45720" rtlCol="0" anchor="t">
            <a:normAutofit/>
          </a:bodyPr>
          <a:lstStyle/>
          <a:p>
            <a:pPr>
              <a:buFont typeface="Wingdings" charset="2"/>
              <a:buChar char="v"/>
            </a:pPr>
            <a:r>
              <a:rPr lang="en-US" dirty="0"/>
              <a:t>Objectives</a:t>
            </a:r>
            <a:endParaRPr lang="en-US"/>
          </a:p>
          <a:p>
            <a:pPr lvl="1">
              <a:buFont typeface="Wingdings" charset="2"/>
              <a:buChar char="Ø"/>
            </a:pPr>
            <a:r>
              <a:rPr lang="en-US" dirty="0"/>
              <a:t>Increase marketing efforts to target potential customers</a:t>
            </a:r>
          </a:p>
          <a:p>
            <a:pPr lvl="1">
              <a:buFont typeface="Wingdings" charset="2"/>
              <a:buChar char="Ø"/>
            </a:pPr>
            <a:r>
              <a:rPr lang="en-US" dirty="0"/>
              <a:t>Improve customer retention</a:t>
            </a:r>
          </a:p>
          <a:p>
            <a:pPr lvl="1">
              <a:buFont typeface="Wingdings" charset="2"/>
              <a:buChar char="Ø"/>
            </a:pPr>
            <a:r>
              <a:rPr lang="en-US" dirty="0"/>
              <a:t>Increase the gross on customer pay </a:t>
            </a:r>
            <a:endParaRPr lang="en-US"/>
          </a:p>
          <a:p>
            <a:pPr lvl="1">
              <a:buFont typeface="Wingdings" charset="2"/>
              <a:buChar char="Ø"/>
            </a:pPr>
            <a:r>
              <a:rPr lang="en-US" dirty="0"/>
              <a:t>Increase tech efficiency</a:t>
            </a:r>
            <a:endParaRPr lang="en-US"/>
          </a:p>
          <a:p>
            <a:pPr lvl="1">
              <a:buFont typeface="Wingdings" charset="2"/>
              <a:buChar char="Ø"/>
            </a:pPr>
            <a:r>
              <a:rPr lang="en-US" dirty="0"/>
              <a:t>Reduce expenses</a:t>
            </a:r>
          </a:p>
          <a:p>
            <a:pPr lvl="1">
              <a:buFont typeface="Wingdings" charset="2"/>
              <a:buChar char="Ø"/>
            </a:pPr>
            <a:r>
              <a:rPr lang="en-US" dirty="0"/>
              <a:t>Increase tech proficiency</a:t>
            </a:r>
          </a:p>
          <a:p>
            <a:pPr lvl="1">
              <a:buFont typeface="Wingdings" charset="2"/>
              <a:buChar char="Ø"/>
            </a:pPr>
            <a:r>
              <a:rPr lang="en-US" dirty="0"/>
              <a:t>Increase facility utilization</a:t>
            </a:r>
          </a:p>
          <a:p>
            <a:pPr marL="457200" lvl="1" indent="0">
              <a:buNone/>
            </a:pPr>
            <a:endParaRPr lang="en-US" dirty="0"/>
          </a:p>
          <a:p>
            <a:pPr lvl="1">
              <a:buFont typeface="Wingdings" charset="2"/>
              <a:buChar char="Ø"/>
            </a:pPr>
            <a:endParaRPr lang="en-US" dirty="0"/>
          </a:p>
          <a:p>
            <a:pPr lvl="1">
              <a:buFont typeface="Wingdings" charset="2"/>
              <a:buChar char="Ø"/>
            </a:pPr>
            <a:endParaRPr lang="en-US" dirty="0"/>
          </a:p>
          <a:p>
            <a:pPr lvl="1">
              <a:buFont typeface="Wingdings" charset="2"/>
              <a:buChar char="Ø"/>
            </a:pPr>
            <a:endParaRPr lang="en-US" dirty="0"/>
          </a:p>
          <a:p>
            <a:pPr lvl="1">
              <a:buFont typeface="Wingdings" charset="2"/>
              <a:buChar char="Ø"/>
            </a:pPr>
            <a:endParaRPr lang="en-US" dirty="0"/>
          </a:p>
          <a:p>
            <a:pPr>
              <a:buFont typeface="Wingdings" charset="2"/>
              <a:buChar char="v"/>
            </a:pPr>
            <a:endParaRPr lang="en-US" dirty="0"/>
          </a:p>
          <a:p>
            <a:pPr>
              <a:buFont typeface="Wingdings" charset="2"/>
              <a:buChar char="v"/>
            </a:pPr>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05253" y="1491265"/>
            <a:ext cx="8596668" cy="3880773"/>
          </a:xfrm>
        </p:spPr>
        <p:txBody>
          <a:bodyPr vert="horz" lIns="91440" tIns="45720" rIns="91440" bIns="45720" rtlCol="0" anchor="t">
            <a:normAutofit/>
          </a:bodyPr>
          <a:lstStyle/>
          <a:p>
            <a:pPr>
              <a:buFont typeface="Wingdings" charset="2"/>
              <a:buChar char="v"/>
            </a:pPr>
            <a:r>
              <a:rPr lang="en-US" dirty="0"/>
              <a:t>Strategies</a:t>
            </a:r>
            <a:endParaRPr lang="en-US"/>
          </a:p>
          <a:p>
            <a:pPr lvl="1">
              <a:buFont typeface="Wingdings" charset="2"/>
              <a:buChar char="Ø"/>
            </a:pPr>
            <a:r>
              <a:rPr lang="en-US" dirty="0"/>
              <a:t>Review marketing plan of attack</a:t>
            </a:r>
          </a:p>
          <a:p>
            <a:pPr lvl="1">
              <a:buFont typeface="Wingdings" charset="2"/>
              <a:buChar char="Ø"/>
            </a:pPr>
            <a:r>
              <a:rPr lang="en-US" dirty="0"/>
              <a:t>Review staff job descriptions and pay plans</a:t>
            </a:r>
          </a:p>
          <a:p>
            <a:pPr lvl="1">
              <a:buFont typeface="Wingdings" charset="2"/>
              <a:buChar char="Ø"/>
            </a:pPr>
            <a:r>
              <a:rPr lang="en-US" dirty="0"/>
              <a:t>Review expense policies for shop supplies </a:t>
            </a:r>
          </a:p>
          <a:p>
            <a:pPr lvl="1">
              <a:buFont typeface="Wingdings" charset="2"/>
              <a:buChar char="Ø"/>
            </a:pPr>
            <a:r>
              <a:rPr lang="en-US" dirty="0"/>
              <a:t>Review who has access to discount and policies</a:t>
            </a:r>
          </a:p>
          <a:p>
            <a:pPr lvl="1">
              <a:buFont typeface="Wingdings" charset="2"/>
              <a:buChar char="Ø"/>
            </a:pPr>
            <a:r>
              <a:rPr lang="en-US" dirty="0"/>
              <a:t>Review training plans</a:t>
            </a:r>
          </a:p>
          <a:p>
            <a:pPr lvl="1">
              <a:buFont typeface="Wingdings" charset="2"/>
              <a:buChar char="Ø"/>
            </a:pPr>
            <a:r>
              <a:rPr lang="en-US" dirty="0"/>
              <a:t>Improve service turnaround times and reduce backlog</a:t>
            </a:r>
          </a:p>
          <a:p>
            <a:pPr lvl="1">
              <a:buFont typeface="Wingdings" charset="2"/>
              <a:buChar char="Ø"/>
            </a:pPr>
            <a:r>
              <a:rPr lang="en-US" dirty="0"/>
              <a:t>Look at improving department locations</a:t>
            </a:r>
          </a:p>
          <a:p>
            <a:pPr lvl="1">
              <a:buFont typeface="Wingdings" charset="2"/>
              <a:buChar char="Ø"/>
            </a:pPr>
            <a:endParaRPr lang="en-US" dirty="0"/>
          </a:p>
          <a:p>
            <a:pPr lvl="1">
              <a:buFont typeface="Wingdings" charset="2"/>
              <a:buChar char="Ø"/>
            </a:pPr>
            <a:endParaRPr lang="en-US" dirty="0"/>
          </a:p>
          <a:p>
            <a:pPr lvl="1">
              <a:buFont typeface="Wingdings" charset="2"/>
              <a:buChar char="Ø"/>
            </a:pPr>
            <a:endParaRPr lang="en-US" dirty="0"/>
          </a:p>
          <a:p>
            <a:pPr lvl="1">
              <a:buFont typeface="Wingdings" charset="2"/>
              <a:buChar char="Ø"/>
            </a:pPr>
            <a:endParaRPr lang="en-US" dirty="0"/>
          </a:p>
          <a:p>
            <a:pPr lvl="1">
              <a:buFont typeface="Wingdings" charset="2"/>
              <a:buChar char="Ø"/>
            </a:pPr>
            <a:endParaRPr lang="en-US" dirty="0"/>
          </a:p>
          <a:p>
            <a:pPr lvl="1">
              <a:buFont typeface="Wingdings" charset="2"/>
              <a:buChar char="Ø"/>
            </a:pPr>
            <a:endParaRPr lang="en-US" dirty="0"/>
          </a:p>
          <a:p>
            <a:pPr lvl="1">
              <a:buFont typeface="Wingdings" charset="2"/>
              <a:buChar char="Ø"/>
            </a:pPr>
            <a:endParaRPr lang="en-US" dirty="0"/>
          </a:p>
          <a:p>
            <a:pPr>
              <a:buFont typeface="Wingdings" charset="2"/>
              <a:buChar char="v"/>
            </a:pPr>
            <a:endParaRPr lang="en-US" dirty="0"/>
          </a:p>
          <a:p>
            <a:pPr>
              <a:buFont typeface="Wingdings" charset="2"/>
              <a:buChar char="v"/>
            </a:pPr>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64118"/>
            <a:ext cx="8596668" cy="5368913"/>
          </a:xfrm>
        </p:spPr>
        <p:txBody>
          <a:bodyPr vert="horz" lIns="91440" tIns="45720" rIns="91440" bIns="45720" rtlCol="0" anchor="t">
            <a:normAutofit/>
          </a:bodyPr>
          <a:lstStyle/>
          <a:p>
            <a:pPr>
              <a:buFont typeface="Wingdings" charset="2"/>
              <a:buChar char="v"/>
            </a:pPr>
            <a:r>
              <a:rPr lang="en-US" dirty="0"/>
              <a:t>Tactics</a:t>
            </a:r>
          </a:p>
          <a:p>
            <a:pPr lvl="1">
              <a:buFont typeface="Wingdings" charset="2"/>
              <a:buChar char="Ø"/>
            </a:pPr>
            <a:r>
              <a:rPr lang="en-US" dirty="0"/>
              <a:t>Meet with ad agency on ways to target potential customers and increase competitive services market</a:t>
            </a:r>
          </a:p>
          <a:p>
            <a:pPr lvl="1">
              <a:buFont typeface="Wingdings" charset="2"/>
              <a:buChar char="Ø"/>
            </a:pPr>
            <a:r>
              <a:rPr lang="en-US" dirty="0"/>
              <a:t>Train service advisors to present menu items and increase line items on customer pay RO's</a:t>
            </a:r>
          </a:p>
          <a:p>
            <a:pPr lvl="1">
              <a:buFont typeface="Wingdings" charset="2"/>
              <a:buChar char="Ø"/>
            </a:pPr>
            <a:r>
              <a:rPr lang="en-US" dirty="0"/>
              <a:t>Increase hiring from within for techs by promoting PDI to quick service and quick service to tech</a:t>
            </a:r>
          </a:p>
          <a:p>
            <a:pPr lvl="1">
              <a:buFont typeface="Wingdings" charset="2"/>
              <a:buChar char="Ø"/>
            </a:pPr>
            <a:r>
              <a:rPr lang="en-US" dirty="0"/>
              <a:t>Hold staff accountable for policy work</a:t>
            </a:r>
          </a:p>
          <a:p>
            <a:pPr lvl="1">
              <a:buFont typeface="Wingdings" charset="2"/>
              <a:buChar char="Ø"/>
            </a:pPr>
            <a:r>
              <a:rPr lang="en-US" dirty="0"/>
              <a:t>Initiate a "loop around" policy where sales introduce new customers to service</a:t>
            </a:r>
          </a:p>
          <a:p>
            <a:pPr lvl="1">
              <a:buFont typeface="Wingdings" charset="2"/>
              <a:buChar char="Ø"/>
            </a:pPr>
            <a:r>
              <a:rPr lang="en-US" dirty="0"/>
              <a:t>Initiate pay plans to increase productivity and sales</a:t>
            </a:r>
          </a:p>
          <a:p>
            <a:pPr lvl="1">
              <a:buFont typeface="Wingdings" charset="2"/>
              <a:buChar char="Ø"/>
            </a:pPr>
            <a:r>
              <a:rPr lang="en-US" dirty="0"/>
              <a:t>Bonus items such as tools, tool boxes as tech skills progress</a:t>
            </a:r>
          </a:p>
          <a:p>
            <a:pPr lvl="1">
              <a:buFont typeface="Wingdings" charset="2"/>
              <a:buChar char="Ø"/>
            </a:pPr>
            <a:r>
              <a:rPr lang="en-US" dirty="0"/>
              <a:t>Parts to service efficiency</a:t>
            </a:r>
          </a:p>
          <a:p>
            <a:pPr lvl="1">
              <a:buFont typeface="Wingdings" charset="2"/>
              <a:buChar char="Ø"/>
            </a:pPr>
            <a:r>
              <a:rPr lang="en-US" dirty="0"/>
              <a:t>Do regular reviews and evaluations</a:t>
            </a:r>
          </a:p>
          <a:p>
            <a:pPr lvl="1">
              <a:buFont typeface="Wingdings" charset="2"/>
              <a:buChar char="Ø"/>
            </a:pPr>
            <a:r>
              <a:rPr lang="en-US" dirty="0"/>
              <a:t>Weekly meetings with Service Director, Parts Director and GM</a:t>
            </a:r>
          </a:p>
          <a:p>
            <a:pPr lvl="1">
              <a:buFont typeface="Wingdings" charset="2"/>
              <a:buChar char="Ø"/>
            </a:pPr>
            <a:endParaRPr lang="en-US" dirty="0"/>
          </a:p>
          <a:p>
            <a:pPr lvl="1">
              <a:buFont typeface="Wingdings" charset="2"/>
              <a:buChar char="Ø"/>
            </a:pPr>
            <a:endParaRPr lang="en-US" dirty="0"/>
          </a:p>
          <a:p>
            <a:pPr lvl="1">
              <a:buFont typeface="Wingdings" charset="2"/>
              <a:buChar char="Ø"/>
            </a:pPr>
            <a:endParaRPr lang="en-US" dirty="0"/>
          </a:p>
          <a:p>
            <a:pPr>
              <a:buFont typeface="Wingdings" charset="2"/>
              <a:buChar char="v"/>
            </a:pPr>
            <a:endParaRPr lang="en-US" dirty="0"/>
          </a:p>
          <a:p>
            <a:pPr>
              <a:buFont typeface="Wingdings" charset="2"/>
              <a:buChar char="v"/>
            </a:pPr>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25847" y="2060"/>
            <a:ext cx="8596668" cy="1475259"/>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25847" y="558410"/>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115740659"/>
              </p:ext>
            </p:extLst>
          </p:nvPr>
        </p:nvGraphicFramePr>
        <p:xfrm>
          <a:off x="605252" y="943354"/>
          <a:ext cx="10968557" cy="5804757"/>
        </p:xfrm>
        <a:graphic>
          <a:graphicData uri="http://schemas.openxmlformats.org/drawingml/2006/table">
            <a:tbl>
              <a:tblPr firstRow="1" bandRow="1">
                <a:tableStyleId>{5C22544A-7EE6-4342-B048-85BDC9FD1C3A}</a:tableStyleId>
              </a:tblPr>
              <a:tblGrid>
                <a:gridCol w="3426769">
                  <a:extLst>
                    <a:ext uri="{9D8B030D-6E8A-4147-A177-3AD203B41FA5}">
                      <a16:colId xmlns:a16="http://schemas.microsoft.com/office/drawing/2014/main" val="2235853955"/>
                    </a:ext>
                  </a:extLst>
                </a:gridCol>
                <a:gridCol w="3753879">
                  <a:extLst>
                    <a:ext uri="{9D8B030D-6E8A-4147-A177-3AD203B41FA5}">
                      <a16:colId xmlns:a16="http://schemas.microsoft.com/office/drawing/2014/main" val="4174400132"/>
                    </a:ext>
                  </a:extLst>
                </a:gridCol>
                <a:gridCol w="3787909">
                  <a:extLst>
                    <a:ext uri="{9D8B030D-6E8A-4147-A177-3AD203B41FA5}">
                      <a16:colId xmlns:a16="http://schemas.microsoft.com/office/drawing/2014/main" val="1146395385"/>
                    </a:ext>
                  </a:extLst>
                </a:gridCol>
              </a:tblGrid>
              <a:tr h="458546">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79216">
                <a:tc>
                  <a:txBody>
                    <a:bodyPr/>
                    <a:lstStyle/>
                    <a:p>
                      <a:r>
                        <a:rPr lang="en-US" dirty="0"/>
                        <a:t>Meet with Ad Agency</a:t>
                      </a:r>
                    </a:p>
                  </a:txBody>
                  <a:tcPr/>
                </a:tc>
                <a:tc>
                  <a:txBody>
                    <a:bodyPr/>
                    <a:lstStyle/>
                    <a:p>
                      <a:r>
                        <a:rPr lang="en-US" dirty="0"/>
                        <a:t>Service Director &amp; GM</a:t>
                      </a:r>
                    </a:p>
                  </a:txBody>
                  <a:tcPr/>
                </a:tc>
                <a:tc>
                  <a:txBody>
                    <a:bodyPr/>
                    <a:lstStyle/>
                    <a:p>
                      <a:endParaRPr lang="en-US"/>
                    </a:p>
                  </a:txBody>
                  <a:tcPr/>
                </a:tc>
                <a:extLst>
                  <a:ext uri="{0D108BD9-81ED-4DB2-BD59-A6C34878D82A}">
                    <a16:rowId xmlns:a16="http://schemas.microsoft.com/office/drawing/2014/main" val="2400365483"/>
                  </a:ext>
                </a:extLst>
              </a:tr>
              <a:tr h="579216">
                <a:tc>
                  <a:txBody>
                    <a:bodyPr/>
                    <a:lstStyle/>
                    <a:p>
                      <a:r>
                        <a:rPr lang="en-US" dirty="0"/>
                        <a:t>Training Service Advisors</a:t>
                      </a:r>
                    </a:p>
                  </a:txBody>
                  <a:tcPr/>
                </a:tc>
                <a:tc>
                  <a:txBody>
                    <a:bodyPr/>
                    <a:lstStyle/>
                    <a:p>
                      <a:r>
                        <a:rPr lang="en-US" dirty="0"/>
                        <a:t>Service Director</a:t>
                      </a:r>
                    </a:p>
                  </a:txBody>
                  <a:tcPr/>
                </a:tc>
                <a:tc>
                  <a:txBody>
                    <a:bodyPr/>
                    <a:lstStyle/>
                    <a:p>
                      <a:endParaRPr lang="en-US"/>
                    </a:p>
                  </a:txBody>
                  <a:tcPr/>
                </a:tc>
                <a:extLst>
                  <a:ext uri="{0D108BD9-81ED-4DB2-BD59-A6C34878D82A}">
                    <a16:rowId xmlns:a16="http://schemas.microsoft.com/office/drawing/2014/main" val="107845787"/>
                  </a:ext>
                </a:extLst>
              </a:tr>
              <a:tr h="579216">
                <a:tc>
                  <a:txBody>
                    <a:bodyPr/>
                    <a:lstStyle/>
                    <a:p>
                      <a:r>
                        <a:rPr lang="en-US" dirty="0"/>
                        <a:t>Hiring Within</a:t>
                      </a:r>
                    </a:p>
                  </a:txBody>
                  <a:tcPr/>
                </a:tc>
                <a:tc>
                  <a:txBody>
                    <a:bodyPr/>
                    <a:lstStyle/>
                    <a:p>
                      <a:r>
                        <a:rPr lang="en-US" dirty="0"/>
                        <a:t>Service Director, GM, &amp; HR</a:t>
                      </a:r>
                    </a:p>
                  </a:txBody>
                  <a:tcPr/>
                </a:tc>
                <a:tc>
                  <a:txBody>
                    <a:bodyPr/>
                    <a:lstStyle/>
                    <a:p>
                      <a:endParaRPr lang="en-US"/>
                    </a:p>
                  </a:txBody>
                  <a:tcPr/>
                </a:tc>
                <a:extLst>
                  <a:ext uri="{0D108BD9-81ED-4DB2-BD59-A6C34878D82A}">
                    <a16:rowId xmlns:a16="http://schemas.microsoft.com/office/drawing/2014/main" val="1530126605"/>
                  </a:ext>
                </a:extLst>
              </a:tr>
              <a:tr h="579216">
                <a:tc>
                  <a:txBody>
                    <a:bodyPr/>
                    <a:lstStyle/>
                    <a:p>
                      <a:r>
                        <a:rPr lang="en-US" dirty="0"/>
                        <a:t>Accountability</a:t>
                      </a:r>
                    </a:p>
                  </a:txBody>
                  <a:tcPr/>
                </a:tc>
                <a:tc>
                  <a:txBody>
                    <a:bodyPr/>
                    <a:lstStyle/>
                    <a:p>
                      <a:r>
                        <a:rPr lang="en-US" dirty="0"/>
                        <a:t>Service Director</a:t>
                      </a:r>
                    </a:p>
                  </a:txBody>
                  <a:tcPr/>
                </a:tc>
                <a:tc>
                  <a:txBody>
                    <a:bodyPr/>
                    <a:lstStyle/>
                    <a:p>
                      <a:endParaRPr lang="en-US"/>
                    </a:p>
                  </a:txBody>
                  <a:tcPr/>
                </a:tc>
                <a:extLst>
                  <a:ext uri="{0D108BD9-81ED-4DB2-BD59-A6C34878D82A}">
                    <a16:rowId xmlns:a16="http://schemas.microsoft.com/office/drawing/2014/main" val="1950345431"/>
                  </a:ext>
                </a:extLst>
              </a:tr>
              <a:tr h="579216">
                <a:tc>
                  <a:txBody>
                    <a:bodyPr/>
                    <a:lstStyle/>
                    <a:p>
                      <a:r>
                        <a:rPr lang="en-US" dirty="0"/>
                        <a:t>Loop Around</a:t>
                      </a:r>
                    </a:p>
                  </a:txBody>
                  <a:tcPr/>
                </a:tc>
                <a:tc>
                  <a:txBody>
                    <a:bodyPr/>
                    <a:lstStyle/>
                    <a:p>
                      <a:r>
                        <a:rPr lang="en-US" dirty="0"/>
                        <a:t>Service Director &amp; Sales </a:t>
                      </a:r>
                      <a:r>
                        <a:rPr lang="en-US" dirty="0" err="1"/>
                        <a:t>Mgr</a:t>
                      </a:r>
                    </a:p>
                  </a:txBody>
                  <a:tcPr/>
                </a:tc>
                <a:tc>
                  <a:txBody>
                    <a:bodyPr/>
                    <a:lstStyle/>
                    <a:p>
                      <a:endParaRPr lang="en-US"/>
                    </a:p>
                  </a:txBody>
                  <a:tcPr/>
                </a:tc>
                <a:extLst>
                  <a:ext uri="{0D108BD9-81ED-4DB2-BD59-A6C34878D82A}">
                    <a16:rowId xmlns:a16="http://schemas.microsoft.com/office/drawing/2014/main" val="1960891333"/>
                  </a:ext>
                </a:extLst>
              </a:tr>
              <a:tr h="579216">
                <a:tc>
                  <a:txBody>
                    <a:bodyPr/>
                    <a:lstStyle/>
                    <a:p>
                      <a:r>
                        <a:rPr lang="en-US" dirty="0"/>
                        <a:t>Pay Plans &amp; Bonus Items</a:t>
                      </a:r>
                    </a:p>
                  </a:txBody>
                  <a:tcPr/>
                </a:tc>
                <a:tc>
                  <a:txBody>
                    <a:bodyPr/>
                    <a:lstStyle/>
                    <a:p>
                      <a:r>
                        <a:rPr lang="en-US" dirty="0"/>
                        <a:t>Service Director, GM &amp; HR</a:t>
                      </a:r>
                    </a:p>
                  </a:txBody>
                  <a:tcPr/>
                </a:tc>
                <a:tc>
                  <a:txBody>
                    <a:bodyPr/>
                    <a:lstStyle/>
                    <a:p>
                      <a:endParaRPr lang="en-US"/>
                    </a:p>
                  </a:txBody>
                  <a:tcPr/>
                </a:tc>
                <a:extLst>
                  <a:ext uri="{0D108BD9-81ED-4DB2-BD59-A6C34878D82A}">
                    <a16:rowId xmlns:a16="http://schemas.microsoft.com/office/drawing/2014/main" val="4137224325"/>
                  </a:ext>
                </a:extLst>
              </a:tr>
              <a:tr h="651619">
                <a:tc>
                  <a:txBody>
                    <a:bodyPr/>
                    <a:lstStyle/>
                    <a:p>
                      <a:r>
                        <a:rPr lang="en-US" dirty="0"/>
                        <a:t>Parts to Service Efficiency</a:t>
                      </a:r>
                    </a:p>
                  </a:txBody>
                  <a:tcPr/>
                </a:tc>
                <a:tc>
                  <a:txBody>
                    <a:bodyPr/>
                    <a:lstStyle/>
                    <a:p>
                      <a:r>
                        <a:rPr lang="en-US" dirty="0"/>
                        <a:t>Service Director &amp; Parts Director</a:t>
                      </a:r>
                    </a:p>
                  </a:txBody>
                  <a:tcPr/>
                </a:tc>
                <a:tc>
                  <a:txBody>
                    <a:bodyPr/>
                    <a:lstStyle/>
                    <a:p>
                      <a:endParaRPr lang="en-US" dirty="0"/>
                    </a:p>
                    <a:p>
                      <a:pPr lvl="0">
                        <a:buNone/>
                      </a:pPr>
                      <a:endParaRPr lang="en-US" dirty="0"/>
                    </a:p>
                  </a:txBody>
                  <a:tcPr/>
                </a:tc>
                <a:extLst>
                  <a:ext uri="{0D108BD9-81ED-4DB2-BD59-A6C34878D82A}">
                    <a16:rowId xmlns:a16="http://schemas.microsoft.com/office/drawing/2014/main" val="2642230709"/>
                  </a:ext>
                </a:extLst>
              </a:tr>
              <a:tr h="579216">
                <a:tc>
                  <a:txBody>
                    <a:bodyPr/>
                    <a:lstStyle/>
                    <a:p>
                      <a:pPr lvl="0">
                        <a:buNone/>
                      </a:pPr>
                      <a:r>
                        <a:rPr lang="en-US" dirty="0"/>
                        <a:t>Reviews &amp; Evaluations</a:t>
                      </a:r>
                    </a:p>
                  </a:txBody>
                  <a:tcPr/>
                </a:tc>
                <a:tc>
                  <a:txBody>
                    <a:bodyPr/>
                    <a:lstStyle/>
                    <a:p>
                      <a:pPr lvl="0">
                        <a:buNone/>
                      </a:pPr>
                      <a:r>
                        <a:rPr lang="en-US" dirty="0"/>
                        <a:t>Service Director and staff</a:t>
                      </a:r>
                    </a:p>
                  </a:txBody>
                  <a:tcPr/>
                </a:tc>
                <a:tc>
                  <a:txBody>
                    <a:bodyPr/>
                    <a:lstStyle/>
                    <a:p>
                      <a:pPr lvl="0">
                        <a:buNone/>
                      </a:pPr>
                      <a:endParaRPr lang="en-US" dirty="0"/>
                    </a:p>
                  </a:txBody>
                  <a:tcPr/>
                </a:tc>
                <a:extLst>
                  <a:ext uri="{0D108BD9-81ED-4DB2-BD59-A6C34878D82A}">
                    <a16:rowId xmlns:a16="http://schemas.microsoft.com/office/drawing/2014/main" val="2046580491"/>
                  </a:ext>
                </a:extLst>
              </a:tr>
              <a:tr h="579216">
                <a:tc>
                  <a:txBody>
                    <a:bodyPr/>
                    <a:lstStyle/>
                    <a:p>
                      <a:pPr lvl="0">
                        <a:buNone/>
                      </a:pPr>
                      <a:r>
                        <a:rPr lang="en-US" dirty="0"/>
                        <a:t>Weekly Meetings</a:t>
                      </a:r>
                    </a:p>
                  </a:txBody>
                  <a:tcPr/>
                </a:tc>
                <a:tc>
                  <a:txBody>
                    <a:bodyPr/>
                    <a:lstStyle/>
                    <a:p>
                      <a:pPr lvl="0">
                        <a:buNone/>
                      </a:pPr>
                      <a:r>
                        <a:rPr lang="en-US" dirty="0"/>
                        <a:t>Service Director, Parts Director and GM</a:t>
                      </a:r>
                    </a:p>
                  </a:txBody>
                  <a:tcPr/>
                </a:tc>
                <a:tc>
                  <a:txBody>
                    <a:bodyPr/>
                    <a:lstStyle/>
                    <a:p>
                      <a:pPr lvl="0">
                        <a:buNone/>
                      </a:pPr>
                      <a:endParaRPr lang="en-US" dirty="0"/>
                    </a:p>
                  </a:txBody>
                  <a:tcPr/>
                </a:tc>
                <a:extLst>
                  <a:ext uri="{0D108BD9-81ED-4DB2-BD59-A6C34878D82A}">
                    <a16:rowId xmlns:a16="http://schemas.microsoft.com/office/drawing/2014/main" val="624369867"/>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74361" y="1439778"/>
            <a:ext cx="8596668" cy="3880773"/>
          </a:xfrm>
        </p:spPr>
        <p:txBody>
          <a:bodyPr vert="horz" lIns="91440" tIns="45720" rIns="91440" bIns="45720" rtlCol="0" anchor="t">
            <a:normAutofit/>
          </a:bodyPr>
          <a:lstStyle/>
          <a:p>
            <a:pPr marL="0" indent="0">
              <a:buNone/>
            </a:pPr>
            <a:endParaRPr lang="en-US" dirty="0"/>
          </a:p>
          <a:p>
            <a:pPr marL="0" indent="0">
              <a:buNone/>
            </a:pPr>
            <a:r>
              <a:rPr lang="en-US" dirty="0"/>
              <a:t>Classic Chevrolet is one of the Chevrolet largest dealership in the US.  Its size makes it difficult to follow NADA guidelines but either way you look at it, the store is extremely successful.  With that being said,  there's still a lot of money being left on the table.  With a few improvements, we should be able to capture that potential and become even more successful.</a:t>
            </a:r>
          </a:p>
          <a:p>
            <a:pPr marL="0" indent="0">
              <a:buNone/>
            </a:pPr>
            <a:r>
              <a:rPr lang="en-US" dirty="0"/>
              <a:t>We have the most difficult tool in place which is people. The team at Classic Chevrolet takes a great amount of pride in their work and it shows with our customer loyalty.  Implementing the outlined policies and procedures can take this dealership to the next level.  One of the best things about Classic Chevy is they are always looking for ways to improve!</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44824"/>
            <a:ext cx="8596668" cy="1320800"/>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551828" y="941389"/>
            <a:ext cx="10542009" cy="5601994"/>
          </a:xfrm>
        </p:spPr>
        <p:txBody>
          <a:bodyPr vert="horz" lIns="91440" tIns="45720" rIns="91440" bIns="45720" rtlCol="0" anchor="t">
            <a:normAutofit fontScale="92500" lnSpcReduction="10000"/>
          </a:bodyPr>
          <a:lstStyle/>
          <a:p>
            <a:pPr algn="l">
              <a:buFont typeface="Wingdings" charset="2"/>
              <a:buChar char="v"/>
            </a:pPr>
            <a:endParaRPr lang="en-US" sz="1800" b="0" i="0" u="none" strike="noStrike" baseline="0" dirty="0">
              <a:solidFill>
                <a:srgbClr val="000000"/>
              </a:solidFill>
              <a:latin typeface="Calibri" panose="020F0502020204030204" pitchFamily="34" charset="0"/>
              <a:cs typeface="Calibri" panose="020F0502020204030204" pitchFamily="34" charset="0"/>
            </a:endParaRPr>
          </a:p>
          <a:p>
            <a:pPr>
              <a:buFont typeface="Wingdings" charset="2"/>
              <a:buChar char="v"/>
            </a:pPr>
            <a:r>
              <a:rPr lang="en-US" sz="1800" b="0" i="0" u="none" strike="noStrike" baseline="0" dirty="0">
                <a:solidFill>
                  <a:srgbClr val="221E1F"/>
                </a:solidFill>
                <a:latin typeface="Calibri"/>
                <a:cs typeface="Calibri"/>
              </a:rPr>
              <a:t>Current practices</a:t>
            </a:r>
            <a:r>
              <a:rPr lang="en-US" dirty="0">
                <a:solidFill>
                  <a:srgbClr val="221E1F"/>
                </a:solidFill>
                <a:latin typeface="Calibri"/>
                <a:cs typeface="Calibri"/>
              </a:rPr>
              <a:t> </a:t>
            </a:r>
            <a:endParaRPr lang="en-US" dirty="0">
              <a:solidFill>
                <a:srgbClr val="221E1F"/>
              </a:solidFill>
              <a:latin typeface="Calibri" panose="020F0502020204030204" pitchFamily="34" charset="0"/>
            </a:endParaRPr>
          </a:p>
          <a:p>
            <a:pPr lvl="1">
              <a:buFont typeface="Wingdings" charset="2"/>
              <a:buChar char="Ø"/>
            </a:pPr>
            <a:r>
              <a:rPr lang="en-US" dirty="0">
                <a:solidFill>
                  <a:srgbClr val="221E1F"/>
                </a:solidFill>
                <a:latin typeface="Calibri"/>
                <a:cs typeface="Calibri"/>
              </a:rPr>
              <a:t>Social Media</a:t>
            </a:r>
          </a:p>
          <a:p>
            <a:pPr lvl="1">
              <a:buFont typeface="Wingdings" charset="2"/>
              <a:buChar char="Ø"/>
            </a:pPr>
            <a:r>
              <a:rPr lang="en-US" dirty="0">
                <a:solidFill>
                  <a:srgbClr val="221E1F"/>
                </a:solidFill>
                <a:latin typeface="Calibri"/>
                <a:cs typeface="Calibri"/>
              </a:rPr>
              <a:t>Direct Mail</a:t>
            </a:r>
          </a:p>
          <a:p>
            <a:pPr lvl="1">
              <a:buFont typeface="Wingdings" charset="2"/>
              <a:buChar char="Ø"/>
            </a:pPr>
            <a:r>
              <a:rPr lang="en-US" dirty="0">
                <a:solidFill>
                  <a:srgbClr val="221E1F"/>
                </a:solidFill>
                <a:latin typeface="Calibri"/>
                <a:cs typeface="Calibri"/>
              </a:rPr>
              <a:t>Customer referral</a:t>
            </a:r>
          </a:p>
          <a:p>
            <a:pPr>
              <a:buFont typeface="Wingdings" charset="2"/>
              <a:buChar char="v"/>
            </a:pPr>
            <a:r>
              <a:rPr lang="en-US" sz="1800" b="0" i="0" u="none" strike="noStrike" baseline="0" dirty="0">
                <a:solidFill>
                  <a:srgbClr val="221E1F"/>
                </a:solidFill>
                <a:latin typeface="Calibri" panose="020F0502020204030204" pitchFamily="34" charset="0"/>
              </a:rPr>
              <a:t>Goals for improvement </a:t>
            </a:r>
            <a:endParaRPr lang="en-US" sz="1800" b="0" i="0" u="none" strike="noStrike" baseline="0" dirty="0">
              <a:solidFill>
                <a:srgbClr val="221E1F"/>
              </a:solidFill>
              <a:latin typeface="Calibri" panose="020F0502020204030204" pitchFamily="34" charset="0"/>
              <a:cs typeface="Calibri" panose="020F0502020204030204" pitchFamily="34" charset="0"/>
            </a:endParaRPr>
          </a:p>
          <a:p>
            <a:pPr lvl="1">
              <a:buFont typeface="Wingdings" charset="2"/>
              <a:buChar char="Ø"/>
            </a:pPr>
            <a:r>
              <a:rPr lang="en-US" dirty="0">
                <a:solidFill>
                  <a:srgbClr val="221E1F"/>
                </a:solidFill>
                <a:latin typeface="Calibri"/>
                <a:cs typeface="Calibri"/>
              </a:rPr>
              <a:t>Increase </a:t>
            </a:r>
            <a:r>
              <a:rPr lang="en-US" err="1">
                <a:solidFill>
                  <a:srgbClr val="221E1F"/>
                </a:solidFill>
                <a:latin typeface="Calibri"/>
                <a:cs typeface="Calibri"/>
              </a:rPr>
              <a:t>competitve</a:t>
            </a:r>
            <a:r>
              <a:rPr lang="en-US" dirty="0">
                <a:solidFill>
                  <a:srgbClr val="221E1F"/>
                </a:solidFill>
                <a:latin typeface="Calibri"/>
                <a:cs typeface="Calibri"/>
              </a:rPr>
              <a:t> services market share</a:t>
            </a:r>
          </a:p>
          <a:p>
            <a:pPr lvl="1">
              <a:buFont typeface="Wingdings" charset="2"/>
              <a:buChar char="Ø"/>
            </a:pPr>
            <a:r>
              <a:rPr lang="en-US" dirty="0">
                <a:solidFill>
                  <a:srgbClr val="221E1F"/>
                </a:solidFill>
                <a:latin typeface="Calibri"/>
                <a:cs typeface="Calibri"/>
              </a:rPr>
              <a:t>Increase customer retention</a:t>
            </a:r>
          </a:p>
          <a:p>
            <a:pPr>
              <a:buFont typeface="Wingdings" charset="2"/>
              <a:buChar char="v"/>
            </a:pPr>
            <a:r>
              <a:rPr lang="en-US" sz="1800" b="0" i="0" u="none" strike="noStrike" baseline="0" dirty="0">
                <a:solidFill>
                  <a:srgbClr val="221E1F"/>
                </a:solidFill>
                <a:latin typeface="Calibri"/>
                <a:cs typeface="Calibri"/>
              </a:rPr>
              <a:t>Plans to achieve your goals</a:t>
            </a:r>
            <a:endParaRPr lang="en-US" dirty="0">
              <a:solidFill>
                <a:srgbClr val="221E1F"/>
              </a:solidFill>
              <a:latin typeface="Calibri"/>
              <a:cs typeface="Calibri"/>
            </a:endParaRPr>
          </a:p>
          <a:p>
            <a:pPr lvl="1">
              <a:buFont typeface="Wingdings" charset="2"/>
              <a:buChar char="Ø"/>
            </a:pPr>
            <a:r>
              <a:rPr lang="en-US" dirty="0">
                <a:solidFill>
                  <a:srgbClr val="221E1F"/>
                </a:solidFill>
                <a:latin typeface="Calibri"/>
                <a:cs typeface="Calibri"/>
              </a:rPr>
              <a:t>YouTube Shorts – Catchy skits to increase views</a:t>
            </a:r>
            <a:endParaRPr lang="en-US" b="0" i="0" u="none" strike="noStrike" baseline="0" dirty="0">
              <a:solidFill>
                <a:srgbClr val="221E1F"/>
              </a:solidFill>
              <a:latin typeface="Calibri" panose="020F0502020204030204" pitchFamily="34" charset="0"/>
              <a:cs typeface="Calibri" panose="020F0502020204030204" pitchFamily="34" charset="0"/>
            </a:endParaRPr>
          </a:p>
          <a:p>
            <a:pPr lvl="1">
              <a:buFont typeface="Wingdings" charset="2"/>
              <a:buChar char="Ø"/>
            </a:pPr>
            <a:r>
              <a:rPr lang="en-US" dirty="0">
                <a:solidFill>
                  <a:srgbClr val="221E1F"/>
                </a:solidFill>
                <a:latin typeface="Calibri"/>
                <a:cs typeface="Calibri"/>
              </a:rPr>
              <a:t>Loop around from Sales to Service</a:t>
            </a:r>
          </a:p>
          <a:p>
            <a:pPr lvl="1">
              <a:buFont typeface="Wingdings" charset="2"/>
              <a:buChar char="Ø"/>
            </a:pPr>
            <a:r>
              <a:rPr lang="en-US" dirty="0">
                <a:solidFill>
                  <a:srgbClr val="221E1F"/>
                </a:solidFill>
                <a:latin typeface="Calibri"/>
                <a:cs typeface="Calibri"/>
              </a:rPr>
              <a:t>Advertise our rates are competitive</a:t>
            </a:r>
          </a:p>
          <a:p>
            <a:pPr>
              <a:buFont typeface="Wingdings" charset="2"/>
              <a:buChar char="v"/>
            </a:pPr>
            <a:r>
              <a:rPr lang="en-US" sz="1800" b="0" i="0" u="none" strike="noStrike" baseline="0" dirty="0">
                <a:solidFill>
                  <a:srgbClr val="221E1F"/>
                </a:solidFill>
                <a:latin typeface="Calibri" panose="020F0502020204030204" pitchFamily="34" charset="0"/>
              </a:rPr>
              <a:t>Plans to evaluate your changes </a:t>
            </a:r>
            <a:endParaRPr lang="en-US" sz="1800" b="0" i="0" u="none" strike="noStrike" baseline="0" dirty="0">
              <a:solidFill>
                <a:srgbClr val="221E1F"/>
              </a:solidFill>
              <a:latin typeface="Calibri" panose="020F0502020204030204" pitchFamily="34" charset="0"/>
              <a:cs typeface="Calibri" panose="020F0502020204030204" pitchFamily="34" charset="0"/>
            </a:endParaRPr>
          </a:p>
          <a:p>
            <a:pPr lvl="1">
              <a:buFont typeface="Wingdings" charset="2"/>
              <a:buChar char="Ø"/>
            </a:pPr>
            <a:r>
              <a:rPr lang="en-US" dirty="0">
                <a:solidFill>
                  <a:srgbClr val="221E1F"/>
                </a:solidFill>
                <a:latin typeface="Calibri"/>
                <a:cs typeface="Calibri"/>
              </a:rPr>
              <a:t>Review CSI scores</a:t>
            </a:r>
          </a:p>
          <a:p>
            <a:pPr lvl="1">
              <a:buFont typeface="Wingdings" charset="2"/>
              <a:buChar char="Ø"/>
            </a:pPr>
            <a:r>
              <a:rPr lang="en-US" dirty="0">
                <a:solidFill>
                  <a:srgbClr val="221E1F"/>
                </a:solidFill>
                <a:latin typeface="Calibri"/>
                <a:cs typeface="Calibri"/>
              </a:rPr>
              <a:t>Review Google analytics</a:t>
            </a:r>
          </a:p>
          <a:p>
            <a:pPr lvl="1">
              <a:buFont typeface="Wingdings" charset="2"/>
              <a:buChar char="Ø"/>
            </a:pPr>
            <a:r>
              <a:rPr lang="en-US" dirty="0">
                <a:solidFill>
                  <a:srgbClr val="221E1F"/>
                </a:solidFill>
                <a:latin typeface="Calibri"/>
                <a:cs typeface="Calibri"/>
              </a:rPr>
              <a:t>Review manufacturer surveys</a:t>
            </a:r>
          </a:p>
          <a:p>
            <a:pPr>
              <a:buFont typeface="Wingdings" charset="2"/>
              <a:buChar char="v"/>
            </a:pPr>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34812" y="-37433"/>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550543" y="384594"/>
            <a:ext cx="5888917" cy="6208680"/>
          </a:xfrm>
        </p:spPr>
        <p:txBody>
          <a:bodyPr vert="horz" lIns="91440" tIns="45720" rIns="91440" bIns="45720" rtlCol="0" anchor="t">
            <a:normAutofit lnSpcReduction="10000"/>
          </a:bodyPr>
          <a:lstStyle/>
          <a:p>
            <a:pPr algn="l">
              <a:buFont typeface="Wingdings" charset="2"/>
              <a:buChar char="v"/>
            </a:pPr>
            <a:endParaRPr lang="en-US" sz="1800" b="0" i="0" u="none" strike="noStrike" baseline="0" dirty="0">
              <a:solidFill>
                <a:srgbClr val="000000"/>
              </a:solidFill>
              <a:latin typeface="Calibri" panose="020F0502020204030204" pitchFamily="34" charset="0"/>
              <a:cs typeface="Calibri" panose="020F0502020204030204" pitchFamily="34" charset="0"/>
            </a:endParaRPr>
          </a:p>
          <a:p>
            <a:pPr>
              <a:buFont typeface="Wingdings" charset="2"/>
              <a:buChar char="v"/>
            </a:pPr>
            <a:r>
              <a:rPr lang="en-US" sz="1800" b="0" i="0" u="none" strike="noStrike" baseline="0" dirty="0">
                <a:solidFill>
                  <a:srgbClr val="221E1F"/>
                </a:solidFill>
                <a:latin typeface="Calibri" panose="020F0502020204030204" pitchFamily="34" charset="0"/>
              </a:rPr>
              <a:t>Current practices </a:t>
            </a:r>
            <a:endParaRPr lang="en-US" sz="1800" b="0" i="0" u="none" strike="noStrike" baseline="0" dirty="0">
              <a:solidFill>
                <a:srgbClr val="221E1F"/>
              </a:solidFill>
              <a:latin typeface="Calibri" panose="020F0502020204030204" pitchFamily="34" charset="0"/>
              <a:cs typeface="Calibri" panose="020F0502020204030204" pitchFamily="34" charset="0"/>
            </a:endParaRPr>
          </a:p>
          <a:p>
            <a:pPr lvl="1">
              <a:buFont typeface="Wingdings" charset="2"/>
              <a:buChar char="Ø"/>
            </a:pPr>
            <a:r>
              <a:rPr lang="en-US" dirty="0">
                <a:solidFill>
                  <a:srgbClr val="221E1F"/>
                </a:solidFill>
                <a:latin typeface="Calibri"/>
                <a:cs typeface="Calibri"/>
              </a:rPr>
              <a:t>Quick service &amp; PDI techs are paid less than regular techs</a:t>
            </a:r>
          </a:p>
          <a:p>
            <a:pPr lvl="1">
              <a:buFont typeface="Wingdings" charset="2"/>
              <a:buChar char="Ø"/>
            </a:pPr>
            <a:r>
              <a:rPr lang="en-US" dirty="0">
                <a:solidFill>
                  <a:srgbClr val="221E1F"/>
                </a:solidFill>
                <a:latin typeface="Calibri"/>
                <a:cs typeface="Calibri"/>
              </a:rPr>
              <a:t>Quick service promoted after 1 year</a:t>
            </a:r>
          </a:p>
          <a:p>
            <a:pPr lvl="1">
              <a:buFont typeface="Wingdings" charset="2"/>
              <a:buChar char="Ø"/>
            </a:pPr>
            <a:r>
              <a:rPr lang="en-US" dirty="0">
                <a:solidFill>
                  <a:srgbClr val="221E1F"/>
                </a:solidFill>
                <a:latin typeface="Calibri"/>
                <a:cs typeface="Calibri"/>
              </a:rPr>
              <a:t>Intern program with schools</a:t>
            </a:r>
          </a:p>
          <a:p>
            <a:pPr>
              <a:buFont typeface="Wingdings" charset="2"/>
              <a:buChar char="v"/>
            </a:pPr>
            <a:r>
              <a:rPr lang="en-US" sz="1800" b="0" i="0" u="none" strike="noStrike" baseline="0" dirty="0">
                <a:solidFill>
                  <a:srgbClr val="221E1F"/>
                </a:solidFill>
                <a:latin typeface="Calibri" panose="020F0502020204030204" pitchFamily="34" charset="0"/>
              </a:rPr>
              <a:t>Goals for improvement </a:t>
            </a:r>
            <a:endParaRPr lang="en-US" sz="1800" b="0" i="0" u="none" strike="noStrike" baseline="0" dirty="0">
              <a:solidFill>
                <a:srgbClr val="221E1F"/>
              </a:solidFill>
              <a:latin typeface="Calibri" panose="020F0502020204030204" pitchFamily="34" charset="0"/>
              <a:cs typeface="Calibri" panose="020F0502020204030204" pitchFamily="34" charset="0"/>
            </a:endParaRPr>
          </a:p>
          <a:p>
            <a:pPr lvl="1">
              <a:buFont typeface="Wingdings" charset="2"/>
              <a:buChar char="Ø"/>
            </a:pPr>
            <a:r>
              <a:rPr lang="en-US" dirty="0">
                <a:solidFill>
                  <a:srgbClr val="221E1F"/>
                </a:solidFill>
                <a:latin typeface="Calibri"/>
                <a:cs typeface="Calibri"/>
              </a:rPr>
              <a:t>Quicker parts delivery</a:t>
            </a:r>
          </a:p>
          <a:p>
            <a:pPr lvl="1">
              <a:buFont typeface="Wingdings" charset="2"/>
              <a:buChar char="Ø"/>
            </a:pPr>
            <a:r>
              <a:rPr lang="en-US" dirty="0">
                <a:solidFill>
                  <a:srgbClr val="221E1F"/>
                </a:solidFill>
                <a:latin typeface="Calibri"/>
                <a:cs typeface="Calibri"/>
              </a:rPr>
              <a:t>Increase customer pay</a:t>
            </a:r>
          </a:p>
          <a:p>
            <a:pPr lvl="1">
              <a:buFont typeface="Wingdings" charset="2"/>
              <a:buChar char="Ø"/>
            </a:pPr>
            <a:r>
              <a:rPr lang="en-US" dirty="0">
                <a:solidFill>
                  <a:srgbClr val="221E1F"/>
                </a:solidFill>
                <a:latin typeface="Calibri"/>
                <a:cs typeface="Calibri"/>
              </a:rPr>
              <a:t>Need more techs</a:t>
            </a:r>
          </a:p>
          <a:p>
            <a:pPr>
              <a:buFont typeface="Wingdings" charset="2"/>
              <a:buChar char="v"/>
            </a:pPr>
            <a:r>
              <a:rPr lang="en-US" sz="1800" b="0" i="0" u="none" strike="noStrike" baseline="0" dirty="0">
                <a:solidFill>
                  <a:srgbClr val="221E1F"/>
                </a:solidFill>
                <a:latin typeface="Calibri" panose="020F0502020204030204" pitchFamily="34" charset="0"/>
              </a:rPr>
              <a:t>Plans to achieve your goals </a:t>
            </a:r>
            <a:endParaRPr lang="en-US" sz="1800" b="0" i="0" u="none" strike="noStrike" baseline="0" dirty="0">
              <a:solidFill>
                <a:srgbClr val="221E1F"/>
              </a:solidFill>
              <a:latin typeface="Calibri" panose="020F0502020204030204" pitchFamily="34" charset="0"/>
              <a:cs typeface="Calibri" panose="020F0502020204030204" pitchFamily="34" charset="0"/>
            </a:endParaRPr>
          </a:p>
          <a:p>
            <a:pPr lvl="1">
              <a:buFont typeface="Wingdings" charset="2"/>
              <a:buChar char="Ø"/>
            </a:pPr>
            <a:r>
              <a:rPr lang="en-US" dirty="0">
                <a:solidFill>
                  <a:srgbClr val="221E1F"/>
                </a:solidFill>
                <a:latin typeface="Calibri"/>
                <a:cs typeface="Calibri"/>
              </a:rPr>
              <a:t>Have parts runners</a:t>
            </a:r>
          </a:p>
          <a:p>
            <a:pPr lvl="1">
              <a:buFont typeface="Wingdings" charset="2"/>
              <a:buChar char="Ø"/>
            </a:pPr>
            <a:r>
              <a:rPr lang="en-US" dirty="0">
                <a:solidFill>
                  <a:srgbClr val="221E1F"/>
                </a:solidFill>
                <a:latin typeface="Calibri"/>
                <a:cs typeface="Calibri"/>
              </a:rPr>
              <a:t>Quick service tech help assist when not busy (multi tasking)</a:t>
            </a:r>
          </a:p>
          <a:p>
            <a:pPr lvl="1">
              <a:buFont typeface="Wingdings" charset="2"/>
              <a:buChar char="Ø"/>
            </a:pPr>
            <a:r>
              <a:rPr lang="en-US" dirty="0">
                <a:solidFill>
                  <a:srgbClr val="221E1F"/>
                </a:solidFill>
                <a:latin typeface="Calibri"/>
                <a:cs typeface="Calibri"/>
              </a:rPr>
              <a:t>Evaluate tech skill level more frequently</a:t>
            </a:r>
          </a:p>
          <a:p>
            <a:pPr>
              <a:buFont typeface="Wingdings" charset="2"/>
              <a:buChar char="v"/>
            </a:pPr>
            <a:r>
              <a:rPr lang="en-US" sz="1800" b="0" i="0" u="none" strike="noStrike" baseline="0" dirty="0">
                <a:solidFill>
                  <a:srgbClr val="221E1F"/>
                </a:solidFill>
                <a:latin typeface="Calibri" panose="020F0502020204030204" pitchFamily="34" charset="0"/>
              </a:rPr>
              <a:t>Plans to evaluate your changes </a:t>
            </a:r>
            <a:endParaRPr lang="en-US" sz="1800" b="0" i="0" u="none" strike="noStrike" baseline="0" dirty="0">
              <a:solidFill>
                <a:srgbClr val="221E1F"/>
              </a:solidFill>
              <a:latin typeface="Calibri" panose="020F0502020204030204" pitchFamily="34" charset="0"/>
              <a:cs typeface="Calibri" panose="020F0502020204030204" pitchFamily="34" charset="0"/>
            </a:endParaRPr>
          </a:p>
          <a:p>
            <a:pPr lvl="1">
              <a:buFont typeface="Wingdings" charset="2"/>
              <a:buChar char="Ø"/>
            </a:pPr>
            <a:r>
              <a:rPr lang="en-US" dirty="0">
                <a:solidFill>
                  <a:srgbClr val="221E1F"/>
                </a:solidFill>
                <a:latin typeface="Calibri"/>
                <a:cs typeface="Calibri"/>
              </a:rPr>
              <a:t>Daily DOC review</a:t>
            </a:r>
          </a:p>
          <a:p>
            <a:pPr lvl="1">
              <a:buFont typeface="Wingdings" charset="2"/>
              <a:buChar char="Ø"/>
            </a:pPr>
            <a:r>
              <a:rPr lang="en-US" dirty="0">
                <a:solidFill>
                  <a:srgbClr val="221E1F"/>
                </a:solidFill>
                <a:latin typeface="Calibri"/>
                <a:cs typeface="Calibri"/>
              </a:rPr>
              <a:t>Monthly Financial Statement review</a:t>
            </a:r>
          </a:p>
          <a:p>
            <a:pPr lvl="1">
              <a:buFont typeface="Wingdings" charset="2"/>
              <a:buChar char="Ø"/>
            </a:pPr>
            <a:r>
              <a:rPr lang="en-US" dirty="0">
                <a:solidFill>
                  <a:srgbClr val="221E1F"/>
                </a:solidFill>
                <a:latin typeface="Calibri"/>
                <a:cs typeface="Calibri"/>
              </a:rPr>
              <a:t>Track tech hours</a:t>
            </a:r>
          </a:p>
          <a:p>
            <a:pPr>
              <a:buFont typeface="Wingdings" charset="2"/>
              <a:buChar char="v"/>
            </a:pPr>
            <a:endParaRPr lang="en-US" dirty="0"/>
          </a:p>
        </p:txBody>
      </p:sp>
      <p:pic>
        <p:nvPicPr>
          <p:cNvPr id="12" name="Picture 11">
            <a:extLst>
              <a:ext uri="{FF2B5EF4-FFF2-40B4-BE49-F238E27FC236}">
                <a16:creationId xmlns:a16="http://schemas.microsoft.com/office/drawing/2014/main" id="{78DD57CC-86FF-31B0-35B3-C30D13140864}"/>
              </a:ext>
            </a:extLst>
          </p:cNvPr>
          <p:cNvPicPr>
            <a:picLocks noChangeAspect="1"/>
          </p:cNvPicPr>
          <p:nvPr/>
        </p:nvPicPr>
        <p:blipFill>
          <a:blip r:embed="rId2"/>
          <a:stretch>
            <a:fillRect/>
          </a:stretch>
        </p:blipFill>
        <p:spPr>
          <a:xfrm>
            <a:off x="6653091" y="1893378"/>
            <a:ext cx="5314389" cy="3179108"/>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491983" y="-100914"/>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570363" y="477890"/>
            <a:ext cx="6039729" cy="6193664"/>
          </a:xfrm>
        </p:spPr>
        <p:txBody>
          <a:bodyPr vert="horz" lIns="91440" tIns="45720" rIns="91440" bIns="45720" rtlCol="0" anchor="t">
            <a:normAutofit lnSpcReduction="10000"/>
          </a:bodyPr>
          <a:lstStyle/>
          <a:p>
            <a:pPr algn="l">
              <a:buFont typeface="Wingdings" charset="2"/>
              <a:buChar char="v"/>
            </a:pPr>
            <a:endParaRPr lang="en-US" sz="1800" b="0" i="0" u="none" strike="noStrike" baseline="0" dirty="0">
              <a:solidFill>
                <a:srgbClr val="000000"/>
              </a:solidFill>
              <a:latin typeface="Calibri" panose="020F0502020204030204" pitchFamily="34" charset="0"/>
              <a:cs typeface="Calibri" panose="020F0502020204030204" pitchFamily="34" charset="0"/>
            </a:endParaRPr>
          </a:p>
          <a:p>
            <a:pPr>
              <a:buFont typeface="Wingdings" charset="2"/>
              <a:buChar char="v"/>
            </a:pPr>
            <a:r>
              <a:rPr lang="en-US" sz="1800" b="0" i="0" u="none" strike="noStrike" baseline="0" dirty="0">
                <a:solidFill>
                  <a:srgbClr val="221E1F"/>
                </a:solidFill>
                <a:latin typeface="Calibri" panose="020F0502020204030204" pitchFamily="34" charset="0"/>
              </a:rPr>
              <a:t>Current practices </a:t>
            </a:r>
            <a:endParaRPr lang="en-US" sz="1800" b="0" i="0" u="none" strike="noStrike" baseline="0" dirty="0">
              <a:solidFill>
                <a:srgbClr val="221E1F"/>
              </a:solidFill>
              <a:latin typeface="Calibri" panose="020F0502020204030204" pitchFamily="34" charset="0"/>
              <a:cs typeface="Calibri" panose="020F0502020204030204" pitchFamily="34" charset="0"/>
            </a:endParaRPr>
          </a:p>
          <a:p>
            <a:pPr lvl="1">
              <a:buFont typeface="Wingdings" charset="2"/>
              <a:buChar char="Ø"/>
            </a:pPr>
            <a:r>
              <a:rPr lang="en-US" dirty="0">
                <a:solidFill>
                  <a:srgbClr val="221E1F"/>
                </a:solidFill>
                <a:latin typeface="Calibri"/>
                <a:cs typeface="Calibri"/>
              </a:rPr>
              <a:t>Different pay scales for regular tech vs. quick service &amp; PDI</a:t>
            </a:r>
          </a:p>
          <a:p>
            <a:pPr lvl="1">
              <a:buFont typeface="Wingdings" charset="2"/>
              <a:buChar char="Ø"/>
            </a:pPr>
            <a:r>
              <a:rPr lang="en-US" dirty="0">
                <a:solidFill>
                  <a:srgbClr val="221E1F"/>
                </a:solidFill>
                <a:latin typeface="Calibri"/>
                <a:cs typeface="Calibri"/>
              </a:rPr>
              <a:t>Service writers can discount</a:t>
            </a:r>
          </a:p>
          <a:p>
            <a:pPr lvl="1">
              <a:buFont typeface="Wingdings" charset="2"/>
              <a:buChar char="Ø"/>
            </a:pPr>
            <a:r>
              <a:rPr lang="en-US" dirty="0">
                <a:solidFill>
                  <a:srgbClr val="221E1F"/>
                </a:solidFill>
                <a:latin typeface="Calibri"/>
                <a:cs typeface="Calibri"/>
              </a:rPr>
              <a:t>No shop supplies policy in place</a:t>
            </a:r>
          </a:p>
          <a:p>
            <a:pPr>
              <a:buFont typeface="Wingdings" charset="2"/>
              <a:buChar char="v"/>
            </a:pPr>
            <a:r>
              <a:rPr lang="en-US" sz="1800" b="0" i="0" u="none" strike="noStrike" baseline="0" dirty="0">
                <a:solidFill>
                  <a:srgbClr val="221E1F"/>
                </a:solidFill>
                <a:latin typeface="Calibri" panose="020F0502020204030204" pitchFamily="34" charset="0"/>
              </a:rPr>
              <a:t>Goals for improvement </a:t>
            </a:r>
            <a:endParaRPr lang="en-US" sz="1800" b="0" i="0" u="none" strike="noStrike" baseline="0" dirty="0">
              <a:solidFill>
                <a:srgbClr val="221E1F"/>
              </a:solidFill>
              <a:latin typeface="Calibri" panose="020F0502020204030204" pitchFamily="34" charset="0"/>
              <a:cs typeface="Calibri" panose="020F0502020204030204" pitchFamily="34" charset="0"/>
            </a:endParaRPr>
          </a:p>
          <a:p>
            <a:pPr lvl="1">
              <a:buFont typeface="Wingdings" charset="2"/>
              <a:buChar char="Ø"/>
            </a:pPr>
            <a:r>
              <a:rPr lang="en-US" dirty="0">
                <a:solidFill>
                  <a:srgbClr val="221E1F"/>
                </a:solidFill>
                <a:latin typeface="Calibri"/>
                <a:cs typeface="Calibri"/>
              </a:rPr>
              <a:t>Decrease policy work </a:t>
            </a:r>
          </a:p>
          <a:p>
            <a:pPr lvl="1">
              <a:buFont typeface="Wingdings" charset="2"/>
              <a:buChar char="Ø"/>
            </a:pPr>
            <a:r>
              <a:rPr lang="en-US" dirty="0">
                <a:solidFill>
                  <a:srgbClr val="221E1F"/>
                </a:solidFill>
                <a:latin typeface="Calibri"/>
                <a:cs typeface="Calibri"/>
              </a:rPr>
              <a:t>Decrease use of outside services</a:t>
            </a:r>
          </a:p>
          <a:p>
            <a:pPr lvl="1">
              <a:buFont typeface="Wingdings" charset="2"/>
              <a:buChar char="Ø"/>
            </a:pPr>
            <a:r>
              <a:rPr lang="en-US" dirty="0">
                <a:solidFill>
                  <a:srgbClr val="221E1F"/>
                </a:solidFill>
                <a:latin typeface="Calibri"/>
                <a:cs typeface="Calibri"/>
              </a:rPr>
              <a:t>Decrease shop supplies expense</a:t>
            </a:r>
          </a:p>
          <a:p>
            <a:pPr>
              <a:buFont typeface="Wingdings" charset="2"/>
              <a:buChar char="v"/>
            </a:pPr>
            <a:r>
              <a:rPr lang="en-US" sz="1800" b="0" i="0" u="none" strike="noStrike" baseline="0" dirty="0">
                <a:solidFill>
                  <a:srgbClr val="221E1F"/>
                </a:solidFill>
                <a:latin typeface="Calibri" panose="020F0502020204030204" pitchFamily="34" charset="0"/>
              </a:rPr>
              <a:t>Plans to achieve your goals </a:t>
            </a:r>
            <a:endParaRPr lang="en-US" sz="1800" b="0" i="0" u="none" strike="noStrike" baseline="0" dirty="0">
              <a:solidFill>
                <a:srgbClr val="221E1F"/>
              </a:solidFill>
              <a:latin typeface="Calibri" panose="020F0502020204030204" pitchFamily="34" charset="0"/>
              <a:cs typeface="Calibri" panose="020F0502020204030204" pitchFamily="34" charset="0"/>
            </a:endParaRPr>
          </a:p>
          <a:p>
            <a:pPr lvl="1">
              <a:buFont typeface="Wingdings" charset="2"/>
              <a:buChar char="Ø"/>
            </a:pPr>
            <a:r>
              <a:rPr lang="en-US" dirty="0">
                <a:solidFill>
                  <a:srgbClr val="221E1F"/>
                </a:solidFill>
                <a:latin typeface="Calibri"/>
                <a:cs typeface="Calibri"/>
              </a:rPr>
              <a:t>Limit who has access to discount</a:t>
            </a:r>
          </a:p>
          <a:p>
            <a:pPr lvl="1">
              <a:buFont typeface="Wingdings" charset="2"/>
              <a:buChar char="Ø"/>
            </a:pPr>
            <a:r>
              <a:rPr lang="en-US" dirty="0">
                <a:solidFill>
                  <a:srgbClr val="221E1F"/>
                </a:solidFill>
                <a:latin typeface="Calibri"/>
                <a:cs typeface="Calibri"/>
              </a:rPr>
              <a:t>Hold accountability on policy work</a:t>
            </a:r>
          </a:p>
          <a:p>
            <a:pPr lvl="1">
              <a:buFont typeface="Wingdings" charset="2"/>
              <a:buChar char="Ø"/>
            </a:pPr>
            <a:r>
              <a:rPr lang="en-US" dirty="0">
                <a:solidFill>
                  <a:srgbClr val="221E1F"/>
                </a:solidFill>
                <a:latin typeface="Calibri"/>
                <a:cs typeface="Calibri"/>
              </a:rPr>
              <a:t>Review shop supplies procedure</a:t>
            </a:r>
          </a:p>
          <a:p>
            <a:pPr lvl="1">
              <a:buFont typeface="Wingdings" charset="2"/>
              <a:buChar char="Ø"/>
            </a:pPr>
            <a:r>
              <a:rPr lang="en-US" dirty="0">
                <a:solidFill>
                  <a:srgbClr val="221E1F"/>
                </a:solidFill>
                <a:latin typeface="Calibri"/>
                <a:cs typeface="Calibri"/>
              </a:rPr>
              <a:t>Review outside services &amp; see what we can bring in-house</a:t>
            </a:r>
          </a:p>
          <a:p>
            <a:pPr>
              <a:buFont typeface="Wingdings" charset="2"/>
              <a:buChar char="v"/>
            </a:pPr>
            <a:r>
              <a:rPr lang="en-US" sz="1800" b="0" i="0" u="none" strike="noStrike" baseline="0" dirty="0">
                <a:solidFill>
                  <a:srgbClr val="221E1F"/>
                </a:solidFill>
                <a:latin typeface="Calibri" panose="020F0502020204030204" pitchFamily="34" charset="0"/>
              </a:rPr>
              <a:t>Plans to evaluate your changes </a:t>
            </a:r>
            <a:endParaRPr lang="en-US" sz="1800" b="0" i="0" u="none" strike="noStrike" baseline="0" dirty="0">
              <a:solidFill>
                <a:srgbClr val="221E1F"/>
              </a:solidFill>
              <a:latin typeface="Calibri" panose="020F0502020204030204" pitchFamily="34" charset="0"/>
              <a:cs typeface="Calibri" panose="020F0502020204030204" pitchFamily="34" charset="0"/>
            </a:endParaRPr>
          </a:p>
          <a:p>
            <a:pPr lvl="1">
              <a:buFont typeface="Wingdings" charset="2"/>
              <a:buChar char="Ø"/>
            </a:pPr>
            <a:r>
              <a:rPr lang="en-US" dirty="0">
                <a:solidFill>
                  <a:srgbClr val="221E1F"/>
                </a:solidFill>
                <a:latin typeface="Calibri"/>
                <a:cs typeface="Calibri"/>
              </a:rPr>
              <a:t>Review daily DOC</a:t>
            </a:r>
          </a:p>
          <a:p>
            <a:pPr lvl="1">
              <a:buFont typeface="Wingdings" charset="2"/>
              <a:buChar char="Ø"/>
            </a:pPr>
            <a:r>
              <a:rPr lang="en-US" dirty="0">
                <a:solidFill>
                  <a:srgbClr val="221E1F"/>
                </a:solidFill>
                <a:latin typeface="Calibri"/>
                <a:cs typeface="Calibri"/>
              </a:rPr>
              <a:t>Review monthly financial statement</a:t>
            </a:r>
          </a:p>
          <a:p>
            <a:pPr>
              <a:buFont typeface="Wingdings" charset="2"/>
              <a:buChar char="v"/>
            </a:pPr>
            <a:endParaRPr lang="en-US" dirty="0"/>
          </a:p>
        </p:txBody>
      </p:sp>
      <p:pic>
        <p:nvPicPr>
          <p:cNvPr id="7" name="Picture 6">
            <a:extLst>
              <a:ext uri="{FF2B5EF4-FFF2-40B4-BE49-F238E27FC236}">
                <a16:creationId xmlns:a16="http://schemas.microsoft.com/office/drawing/2014/main" id="{4B9391D3-CF5B-2CE6-FD85-7C2B43EADBB5}"/>
              </a:ext>
            </a:extLst>
          </p:cNvPr>
          <p:cNvPicPr>
            <a:picLocks noChangeAspect="1"/>
          </p:cNvPicPr>
          <p:nvPr/>
        </p:nvPicPr>
        <p:blipFill>
          <a:blip r:embed="rId2"/>
          <a:stretch>
            <a:fillRect/>
          </a:stretch>
        </p:blipFill>
        <p:spPr>
          <a:xfrm>
            <a:off x="6956152" y="2023076"/>
            <a:ext cx="4899196" cy="3936656"/>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49427"/>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748083" y="534827"/>
            <a:ext cx="5349446" cy="5933689"/>
          </a:xfrm>
        </p:spPr>
        <p:txBody>
          <a:bodyPr vert="horz" lIns="91440" tIns="45720" rIns="91440" bIns="45720" rtlCol="0" anchor="t">
            <a:normAutofit lnSpcReduction="10000"/>
          </a:bodyPr>
          <a:lstStyle/>
          <a:p>
            <a:pPr algn="l">
              <a:buFont typeface="Wingdings" charset="2"/>
              <a:buChar char="v"/>
            </a:pPr>
            <a:endParaRPr lang="en-US" sz="1800" b="0" i="0" u="none" strike="noStrike" baseline="0" dirty="0">
              <a:solidFill>
                <a:srgbClr val="000000"/>
              </a:solidFill>
              <a:latin typeface="Calibri" panose="020F0502020204030204" pitchFamily="34" charset="0"/>
              <a:cs typeface="Calibri" panose="020F0502020204030204" pitchFamily="34" charset="0"/>
            </a:endParaRPr>
          </a:p>
          <a:p>
            <a:pPr>
              <a:buFont typeface="Wingdings" charset="2"/>
              <a:buChar char="v"/>
            </a:pPr>
            <a:r>
              <a:rPr lang="en-US" sz="1800" b="0" i="0" u="none" strike="noStrike" baseline="0" dirty="0">
                <a:solidFill>
                  <a:srgbClr val="221E1F"/>
                </a:solidFill>
                <a:latin typeface="Calibri" panose="020F0502020204030204" pitchFamily="34" charset="0"/>
              </a:rPr>
              <a:t>Current practices </a:t>
            </a:r>
            <a:endParaRPr lang="en-US" sz="1800" b="0" i="0" u="none" strike="noStrike" baseline="0" dirty="0">
              <a:solidFill>
                <a:srgbClr val="221E1F"/>
              </a:solidFill>
              <a:latin typeface="Calibri" panose="020F0502020204030204" pitchFamily="34" charset="0"/>
              <a:cs typeface="Calibri" panose="020F0502020204030204" pitchFamily="34" charset="0"/>
            </a:endParaRPr>
          </a:p>
          <a:p>
            <a:pPr lvl="1">
              <a:buFont typeface="Wingdings" charset="2"/>
              <a:buChar char="Ø"/>
            </a:pPr>
            <a:r>
              <a:rPr lang="en-US" dirty="0">
                <a:solidFill>
                  <a:srgbClr val="221E1F"/>
                </a:solidFill>
                <a:latin typeface="Calibri"/>
                <a:cs typeface="Calibri"/>
              </a:rPr>
              <a:t>Different pay rates for different level of skills</a:t>
            </a:r>
          </a:p>
          <a:p>
            <a:pPr lvl="1">
              <a:buFont typeface="Wingdings" charset="2"/>
              <a:buChar char="Ø"/>
            </a:pPr>
            <a:r>
              <a:rPr lang="en-US" dirty="0">
                <a:solidFill>
                  <a:srgbClr val="221E1F"/>
                </a:solidFill>
                <a:latin typeface="Calibri"/>
                <a:cs typeface="Calibri"/>
              </a:rPr>
              <a:t>Parts are located a distance from service center</a:t>
            </a:r>
          </a:p>
          <a:p>
            <a:pPr lvl="1">
              <a:buFont typeface="Wingdings" charset="2"/>
              <a:buChar char="Ø"/>
            </a:pPr>
            <a:r>
              <a:rPr lang="en-US" dirty="0">
                <a:solidFill>
                  <a:srgbClr val="221E1F"/>
                </a:solidFill>
                <a:latin typeface="Calibri"/>
                <a:cs typeface="Calibri"/>
              </a:rPr>
              <a:t>Each tech has access to 2 bays</a:t>
            </a:r>
          </a:p>
          <a:p>
            <a:pPr>
              <a:buFont typeface="Wingdings" charset="2"/>
              <a:buChar char="v"/>
            </a:pPr>
            <a:r>
              <a:rPr lang="en-US" sz="1800" b="0" i="0" u="none" strike="noStrike" baseline="0" dirty="0">
                <a:solidFill>
                  <a:srgbClr val="221E1F"/>
                </a:solidFill>
                <a:latin typeface="Calibri" panose="020F0502020204030204" pitchFamily="34" charset="0"/>
              </a:rPr>
              <a:t>Goals for improvement </a:t>
            </a:r>
            <a:endParaRPr lang="en-US" sz="1800" b="0" i="0" u="none" strike="noStrike" baseline="0" dirty="0">
              <a:solidFill>
                <a:srgbClr val="221E1F"/>
              </a:solidFill>
              <a:latin typeface="Calibri" panose="020F0502020204030204" pitchFamily="34" charset="0"/>
              <a:cs typeface="Calibri" panose="020F0502020204030204" pitchFamily="34" charset="0"/>
            </a:endParaRPr>
          </a:p>
          <a:p>
            <a:pPr lvl="1">
              <a:buFont typeface="Wingdings" charset="2"/>
              <a:buChar char="Ø"/>
            </a:pPr>
            <a:r>
              <a:rPr lang="en-US" dirty="0">
                <a:solidFill>
                  <a:srgbClr val="221E1F"/>
                </a:solidFill>
                <a:latin typeface="Calibri"/>
                <a:cs typeface="Calibri"/>
              </a:rPr>
              <a:t>Not selling labor at full potential</a:t>
            </a:r>
          </a:p>
          <a:p>
            <a:pPr lvl="1">
              <a:buFont typeface="Wingdings" charset="2"/>
              <a:buChar char="Ø"/>
            </a:pPr>
            <a:r>
              <a:rPr lang="en-US" dirty="0">
                <a:solidFill>
                  <a:srgbClr val="221E1F"/>
                </a:solidFill>
                <a:latin typeface="Calibri"/>
                <a:cs typeface="Calibri"/>
              </a:rPr>
              <a:t>Better use of available hours</a:t>
            </a:r>
          </a:p>
          <a:p>
            <a:pPr lvl="1">
              <a:buFont typeface="Wingdings" charset="2"/>
              <a:buChar char="Ø"/>
            </a:pPr>
            <a:r>
              <a:rPr lang="en-US" dirty="0">
                <a:solidFill>
                  <a:srgbClr val="221E1F"/>
                </a:solidFill>
                <a:latin typeface="Calibri"/>
                <a:cs typeface="Calibri"/>
              </a:rPr>
              <a:t>Need more parts runners</a:t>
            </a:r>
          </a:p>
          <a:p>
            <a:pPr>
              <a:buFont typeface="Wingdings" charset="2"/>
              <a:buChar char="v"/>
            </a:pPr>
            <a:r>
              <a:rPr lang="en-US" sz="1800" b="0" i="0" u="none" strike="noStrike" baseline="0" dirty="0">
                <a:solidFill>
                  <a:srgbClr val="221E1F"/>
                </a:solidFill>
                <a:latin typeface="Calibri" panose="020F0502020204030204" pitchFamily="34" charset="0"/>
              </a:rPr>
              <a:t>Plans to achieve your goals </a:t>
            </a:r>
            <a:endParaRPr lang="en-US" sz="1800" b="0" i="0" u="none" strike="noStrike" baseline="0" dirty="0">
              <a:solidFill>
                <a:srgbClr val="221E1F"/>
              </a:solidFill>
              <a:latin typeface="Calibri" panose="020F0502020204030204" pitchFamily="34" charset="0"/>
              <a:cs typeface="Calibri" panose="020F0502020204030204" pitchFamily="34" charset="0"/>
            </a:endParaRPr>
          </a:p>
          <a:p>
            <a:pPr lvl="1">
              <a:buFont typeface="Wingdings" charset="2"/>
              <a:buChar char="Ø"/>
            </a:pPr>
            <a:r>
              <a:rPr lang="en-US" dirty="0">
                <a:solidFill>
                  <a:srgbClr val="221E1F"/>
                </a:solidFill>
                <a:latin typeface="Calibri"/>
                <a:cs typeface="Calibri"/>
              </a:rPr>
              <a:t>Use non busy staff to help run parts</a:t>
            </a:r>
          </a:p>
          <a:p>
            <a:pPr lvl="1">
              <a:buFont typeface="Wingdings" charset="2"/>
              <a:buChar char="Ø"/>
            </a:pPr>
            <a:r>
              <a:rPr lang="en-US" dirty="0">
                <a:solidFill>
                  <a:srgbClr val="221E1F"/>
                </a:solidFill>
                <a:latin typeface="Calibri"/>
                <a:cs typeface="Calibri"/>
              </a:rPr>
              <a:t>Have parts more easily accessible </a:t>
            </a:r>
          </a:p>
          <a:p>
            <a:pPr lvl="1">
              <a:buFont typeface="Wingdings" charset="2"/>
              <a:buChar char="Ø"/>
            </a:pPr>
            <a:r>
              <a:rPr lang="en-US" dirty="0">
                <a:solidFill>
                  <a:srgbClr val="221E1F"/>
                </a:solidFill>
                <a:latin typeface="Calibri"/>
                <a:cs typeface="Calibri"/>
              </a:rPr>
              <a:t>Train techs to be more proficient </a:t>
            </a:r>
          </a:p>
          <a:p>
            <a:pPr>
              <a:buFont typeface="Wingdings" charset="2"/>
              <a:buChar char="v"/>
            </a:pPr>
            <a:r>
              <a:rPr lang="en-US" sz="1800" b="0" i="0" u="none" strike="noStrike" baseline="0" dirty="0">
                <a:solidFill>
                  <a:srgbClr val="221E1F"/>
                </a:solidFill>
                <a:latin typeface="Calibri"/>
                <a:cs typeface="Calibri"/>
              </a:rPr>
              <a:t>Plans to evaluate your changes</a:t>
            </a:r>
            <a:endParaRPr lang="en-US" dirty="0">
              <a:solidFill>
                <a:srgbClr val="221E1F"/>
              </a:solidFill>
              <a:latin typeface="Calibri"/>
              <a:cs typeface="Calibri"/>
            </a:endParaRPr>
          </a:p>
          <a:p>
            <a:pPr lvl="1">
              <a:buFont typeface="Wingdings" charset="2"/>
              <a:buChar char="Ø"/>
            </a:pPr>
            <a:r>
              <a:rPr lang="en-US" dirty="0">
                <a:solidFill>
                  <a:srgbClr val="221E1F"/>
                </a:solidFill>
                <a:latin typeface="Calibri"/>
                <a:cs typeface="Calibri"/>
              </a:rPr>
              <a:t>Monthly review of tech proficiency</a:t>
            </a:r>
            <a:endParaRPr lang="en-US" b="0" i="0" u="none" strike="noStrike" baseline="0" dirty="0">
              <a:solidFill>
                <a:srgbClr val="221E1F"/>
              </a:solidFill>
              <a:latin typeface="Calibri" panose="020F0502020204030204" pitchFamily="34" charset="0"/>
              <a:cs typeface="Calibri" panose="020F0502020204030204" pitchFamily="34" charset="0"/>
            </a:endParaRPr>
          </a:p>
          <a:p>
            <a:pPr lvl="1">
              <a:buFont typeface="Wingdings" charset="2"/>
              <a:buChar char="Ø"/>
            </a:pPr>
            <a:r>
              <a:rPr lang="en-US" dirty="0">
                <a:solidFill>
                  <a:srgbClr val="221E1F"/>
                </a:solidFill>
                <a:latin typeface="Calibri"/>
                <a:cs typeface="Calibri"/>
              </a:rPr>
              <a:t>Monthly review of hours available vs hours sold</a:t>
            </a:r>
          </a:p>
          <a:p>
            <a:pPr>
              <a:buFont typeface="Wingdings" charset="2"/>
              <a:buChar char="v"/>
            </a:pPr>
            <a:endParaRPr lang="en-US" dirty="0"/>
          </a:p>
        </p:txBody>
      </p:sp>
      <p:pic>
        <p:nvPicPr>
          <p:cNvPr id="13" name="Picture 12" descr="A screenshot of a service report&#10;&#10;Description automatically generated">
            <a:extLst>
              <a:ext uri="{FF2B5EF4-FFF2-40B4-BE49-F238E27FC236}">
                <a16:creationId xmlns:a16="http://schemas.microsoft.com/office/drawing/2014/main" id="{5CBFDED5-7A49-0DE2-E47D-519262EE7A86}"/>
              </a:ext>
            </a:extLst>
          </p:cNvPr>
          <p:cNvPicPr>
            <a:picLocks noChangeAspect="1"/>
          </p:cNvPicPr>
          <p:nvPr/>
        </p:nvPicPr>
        <p:blipFill rotWithShape="1">
          <a:blip r:embed="rId2"/>
          <a:srcRect l="-9165" r="37466" b="5673"/>
          <a:stretch/>
        </p:blipFill>
        <p:spPr>
          <a:xfrm>
            <a:off x="5478367" y="161387"/>
            <a:ext cx="6340628" cy="6457726"/>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439164" y="4119"/>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541410" y="614783"/>
            <a:ext cx="5609423" cy="6095053"/>
          </a:xfrm>
        </p:spPr>
        <p:txBody>
          <a:bodyPr vert="horz" lIns="91440" tIns="45720" rIns="91440" bIns="45720" rtlCol="0" anchor="t">
            <a:normAutofit/>
          </a:bodyPr>
          <a:lstStyle/>
          <a:p>
            <a:pPr algn="l">
              <a:buFont typeface="Wingdings" charset="2"/>
              <a:buChar char="v"/>
            </a:pPr>
            <a:endParaRPr lang="en-US" sz="1800" b="0" i="0" u="none" strike="noStrike" baseline="0" dirty="0">
              <a:solidFill>
                <a:srgbClr val="000000"/>
              </a:solidFill>
              <a:latin typeface="Calibri" panose="020F0502020204030204" pitchFamily="34" charset="0"/>
              <a:cs typeface="Calibri" panose="020F0502020204030204" pitchFamily="34" charset="0"/>
            </a:endParaRPr>
          </a:p>
          <a:p>
            <a:pPr>
              <a:buFont typeface="Wingdings" charset="2"/>
              <a:buChar char="v"/>
            </a:pPr>
            <a:r>
              <a:rPr lang="en-US" sz="1800" b="0" i="0" u="none" strike="noStrike" baseline="0" dirty="0">
                <a:solidFill>
                  <a:srgbClr val="221E1F"/>
                </a:solidFill>
                <a:latin typeface="Calibri" panose="020F0502020204030204" pitchFamily="34" charset="0"/>
              </a:rPr>
              <a:t>Current practices </a:t>
            </a:r>
            <a:endParaRPr lang="en-US" sz="1800" b="0" i="0" u="none" strike="noStrike" baseline="0" dirty="0">
              <a:solidFill>
                <a:srgbClr val="221E1F"/>
              </a:solidFill>
              <a:latin typeface="Calibri" panose="020F0502020204030204" pitchFamily="34" charset="0"/>
              <a:cs typeface="Calibri" panose="020F0502020204030204" pitchFamily="34" charset="0"/>
            </a:endParaRPr>
          </a:p>
          <a:p>
            <a:pPr lvl="1">
              <a:buFont typeface="Wingdings" charset="2"/>
              <a:buChar char="Ø"/>
            </a:pPr>
            <a:r>
              <a:rPr lang="en-US" dirty="0">
                <a:solidFill>
                  <a:srgbClr val="221E1F"/>
                </a:solidFill>
                <a:latin typeface="Calibri"/>
                <a:cs typeface="Calibri"/>
              </a:rPr>
              <a:t>Service hours  Mon – Fri  7am –6pm; Sat 8am – 1pm</a:t>
            </a:r>
          </a:p>
          <a:p>
            <a:pPr lvl="1">
              <a:buFont typeface="Wingdings" charset="2"/>
              <a:buChar char="Ø"/>
            </a:pPr>
            <a:r>
              <a:rPr lang="en-US" dirty="0">
                <a:solidFill>
                  <a:srgbClr val="221E1F"/>
                </a:solidFill>
                <a:latin typeface="Calibri"/>
                <a:cs typeface="Calibri"/>
              </a:rPr>
              <a:t>Dedicated quick service center</a:t>
            </a:r>
          </a:p>
          <a:p>
            <a:pPr lvl="1">
              <a:buFont typeface="Wingdings" charset="2"/>
              <a:buChar char="Ø"/>
            </a:pPr>
            <a:r>
              <a:rPr lang="en-US" dirty="0">
                <a:solidFill>
                  <a:srgbClr val="221E1F"/>
                </a:solidFill>
                <a:latin typeface="Calibri"/>
                <a:cs typeface="Calibri"/>
              </a:rPr>
              <a:t>Dedicated fleet service center</a:t>
            </a:r>
          </a:p>
          <a:p>
            <a:pPr>
              <a:buFont typeface="Wingdings" charset="2"/>
              <a:buChar char="v"/>
            </a:pPr>
            <a:r>
              <a:rPr lang="en-US" sz="1800" b="0" i="0" u="none" strike="noStrike" baseline="0" dirty="0">
                <a:solidFill>
                  <a:srgbClr val="221E1F"/>
                </a:solidFill>
                <a:latin typeface="Calibri" panose="020F0502020204030204" pitchFamily="34" charset="0"/>
              </a:rPr>
              <a:t>Goals for improvement </a:t>
            </a:r>
            <a:endParaRPr lang="en-US" sz="1800" b="0" i="0" u="none" strike="noStrike" baseline="0" dirty="0">
              <a:solidFill>
                <a:srgbClr val="221E1F"/>
              </a:solidFill>
              <a:latin typeface="Calibri" panose="020F0502020204030204" pitchFamily="34" charset="0"/>
              <a:cs typeface="Calibri" panose="020F0502020204030204" pitchFamily="34" charset="0"/>
            </a:endParaRPr>
          </a:p>
          <a:p>
            <a:pPr lvl="1">
              <a:buFont typeface="Wingdings" charset="2"/>
              <a:buChar char="Ø"/>
            </a:pPr>
            <a:r>
              <a:rPr lang="en-US" dirty="0">
                <a:solidFill>
                  <a:srgbClr val="221E1F"/>
                </a:solidFill>
                <a:latin typeface="Calibri"/>
                <a:cs typeface="Calibri"/>
              </a:rPr>
              <a:t>Increase facility utilization</a:t>
            </a:r>
          </a:p>
          <a:p>
            <a:pPr lvl="1">
              <a:buFont typeface="Wingdings" charset="2"/>
              <a:buChar char="Ø"/>
            </a:pPr>
            <a:r>
              <a:rPr lang="en-US" dirty="0">
                <a:solidFill>
                  <a:srgbClr val="221E1F"/>
                </a:solidFill>
                <a:latin typeface="Calibri"/>
                <a:cs typeface="Calibri"/>
              </a:rPr>
              <a:t>Parts more easily accessible</a:t>
            </a:r>
          </a:p>
          <a:p>
            <a:pPr lvl="1">
              <a:buFont typeface="Wingdings" charset="2"/>
              <a:buChar char="Ø"/>
            </a:pPr>
            <a:r>
              <a:rPr lang="en-US" dirty="0">
                <a:solidFill>
                  <a:srgbClr val="221E1F"/>
                </a:solidFill>
                <a:latin typeface="Calibri"/>
                <a:cs typeface="Calibri"/>
              </a:rPr>
              <a:t>Better use of all bays</a:t>
            </a:r>
          </a:p>
          <a:p>
            <a:pPr>
              <a:buFont typeface="Wingdings" charset="2"/>
              <a:buChar char="v"/>
            </a:pPr>
            <a:r>
              <a:rPr lang="en-US" sz="1800" b="0" i="0" u="none" strike="noStrike" baseline="0" dirty="0">
                <a:solidFill>
                  <a:srgbClr val="221E1F"/>
                </a:solidFill>
                <a:latin typeface="Calibri" panose="020F0502020204030204" pitchFamily="34" charset="0"/>
              </a:rPr>
              <a:t>Plans to achieve your goals </a:t>
            </a:r>
            <a:endParaRPr lang="en-US" sz="1800" b="0" i="0" u="none" strike="noStrike" baseline="0" dirty="0">
              <a:solidFill>
                <a:srgbClr val="221E1F"/>
              </a:solidFill>
              <a:latin typeface="Calibri" panose="020F0502020204030204" pitchFamily="34" charset="0"/>
              <a:cs typeface="Calibri" panose="020F0502020204030204" pitchFamily="34" charset="0"/>
            </a:endParaRPr>
          </a:p>
          <a:p>
            <a:pPr lvl="1">
              <a:buFont typeface="Wingdings" charset="2"/>
              <a:buChar char="Ø"/>
            </a:pPr>
            <a:r>
              <a:rPr lang="en-US" dirty="0">
                <a:solidFill>
                  <a:srgbClr val="221E1F"/>
                </a:solidFill>
                <a:latin typeface="Calibri"/>
                <a:cs typeface="Calibri"/>
              </a:rPr>
              <a:t>Hire more techs</a:t>
            </a:r>
          </a:p>
          <a:p>
            <a:pPr lvl="1">
              <a:buFont typeface="Wingdings" charset="2"/>
              <a:buChar char="Ø"/>
            </a:pPr>
            <a:r>
              <a:rPr lang="en-US" dirty="0">
                <a:solidFill>
                  <a:srgbClr val="221E1F"/>
                </a:solidFill>
                <a:latin typeface="Calibri"/>
                <a:cs typeface="Calibri"/>
              </a:rPr>
              <a:t>Look at re-locating internal part sales</a:t>
            </a:r>
          </a:p>
          <a:p>
            <a:pPr lvl="1">
              <a:buFont typeface="Wingdings" charset="2"/>
              <a:buChar char="Ø"/>
            </a:pPr>
            <a:r>
              <a:rPr lang="en-US" dirty="0">
                <a:solidFill>
                  <a:srgbClr val="221E1F"/>
                </a:solidFill>
                <a:latin typeface="Calibri"/>
                <a:cs typeface="Calibri"/>
              </a:rPr>
              <a:t>Increase Saturday hours</a:t>
            </a:r>
          </a:p>
          <a:p>
            <a:pPr>
              <a:buFont typeface="Wingdings" charset="2"/>
              <a:buChar char="v"/>
            </a:pPr>
            <a:r>
              <a:rPr lang="en-US" sz="1800" b="0" i="0" u="none" strike="noStrike" baseline="0" dirty="0">
                <a:solidFill>
                  <a:srgbClr val="221E1F"/>
                </a:solidFill>
                <a:latin typeface="Calibri" panose="020F0502020204030204" pitchFamily="34" charset="0"/>
              </a:rPr>
              <a:t>Plans to evaluate your changes </a:t>
            </a:r>
            <a:endParaRPr lang="en-US" sz="1800" b="0" i="0" u="none" strike="noStrike" baseline="0" dirty="0">
              <a:solidFill>
                <a:srgbClr val="221E1F"/>
              </a:solidFill>
              <a:latin typeface="Calibri" panose="020F0502020204030204" pitchFamily="34" charset="0"/>
              <a:cs typeface="Calibri" panose="020F0502020204030204" pitchFamily="34" charset="0"/>
            </a:endParaRPr>
          </a:p>
          <a:p>
            <a:pPr lvl="1">
              <a:buFont typeface="Wingdings" charset="2"/>
              <a:buChar char="Ø"/>
            </a:pPr>
            <a:r>
              <a:rPr lang="en-US" dirty="0">
                <a:solidFill>
                  <a:srgbClr val="221E1F"/>
                </a:solidFill>
                <a:latin typeface="Calibri"/>
                <a:cs typeface="Calibri"/>
              </a:rPr>
              <a:t>Monthly review of facility potential</a:t>
            </a:r>
          </a:p>
          <a:p>
            <a:pPr lvl="1">
              <a:buFont typeface="Wingdings" charset="2"/>
              <a:buChar char="Ø"/>
            </a:pPr>
            <a:r>
              <a:rPr lang="en-US" dirty="0">
                <a:solidFill>
                  <a:srgbClr val="221E1F"/>
                </a:solidFill>
                <a:latin typeface="Calibri"/>
                <a:cs typeface="Calibri"/>
              </a:rPr>
              <a:t>Monthly review of Effective Labor Rate</a:t>
            </a:r>
          </a:p>
          <a:p>
            <a:pPr>
              <a:buFont typeface="Wingdings" charset="2"/>
              <a:buChar char="v"/>
            </a:pPr>
            <a:endParaRPr lang="en-US" dirty="0"/>
          </a:p>
        </p:txBody>
      </p:sp>
      <p:pic>
        <p:nvPicPr>
          <p:cNvPr id="7" name="Content Placeholder 6" descr="A screenshot of a computer screen&#10;&#10;Description automatically generated">
            <a:extLst>
              <a:ext uri="{FF2B5EF4-FFF2-40B4-BE49-F238E27FC236}">
                <a16:creationId xmlns:a16="http://schemas.microsoft.com/office/drawing/2014/main" id="{DA7F28C0-6EB4-0D55-1512-E693A8B18367}"/>
              </a:ext>
            </a:extLst>
          </p:cNvPr>
          <p:cNvPicPr>
            <a:picLocks noGrp="1" noChangeAspect="1"/>
          </p:cNvPicPr>
          <p:nvPr>
            <p:ph sz="half" idx="2"/>
          </p:nvPr>
        </p:nvPicPr>
        <p:blipFill rotWithShape="1">
          <a:blip r:embed="rId2"/>
          <a:srcRect l="9091" t="8750" r="37338" b="33500"/>
          <a:stretch/>
        </p:blipFill>
        <p:spPr>
          <a:xfrm>
            <a:off x="7332970" y="560764"/>
            <a:ext cx="4112347" cy="579499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615550" y="290384"/>
            <a:ext cx="8596668" cy="1320800"/>
          </a:xfrm>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770010" y="1213238"/>
            <a:ext cx="5098435" cy="4651736"/>
          </a:xfrm>
        </p:spPr>
        <p:txBody>
          <a:bodyPr vert="horz" lIns="91440" tIns="45720" rIns="91440" bIns="45720" rtlCol="0" anchor="t">
            <a:normAutofit/>
          </a:bodyPr>
          <a:lstStyle/>
          <a:p>
            <a:pPr>
              <a:buFont typeface="Wingdings" charset="2"/>
              <a:buChar char="v"/>
            </a:pPr>
            <a:r>
              <a:rPr lang="en-US" dirty="0"/>
              <a:t>Discussion Topics with Service Director</a:t>
            </a:r>
          </a:p>
          <a:p>
            <a:pPr lvl="1">
              <a:buFont typeface="Wingdings" charset="2"/>
              <a:buChar char="Ø"/>
            </a:pPr>
            <a:r>
              <a:rPr lang="en-US" dirty="0"/>
              <a:t>Need to increase line items on RO's</a:t>
            </a:r>
          </a:p>
          <a:p>
            <a:pPr lvl="1">
              <a:buFont typeface="Wingdings" charset="2"/>
              <a:buChar char="Ø"/>
            </a:pPr>
            <a:r>
              <a:rPr lang="en-US" dirty="0"/>
              <a:t>Need to increase sales for brands other than Chevy &amp; GMC</a:t>
            </a:r>
          </a:p>
          <a:p>
            <a:pPr lvl="1">
              <a:buFont typeface="Wingdings" charset="2"/>
              <a:buChar char="Ø"/>
            </a:pPr>
            <a:r>
              <a:rPr lang="en-US" dirty="0"/>
              <a:t>Need to increase sales in competitive market share</a:t>
            </a:r>
          </a:p>
          <a:p>
            <a:pPr lvl="1">
              <a:buFont typeface="Wingdings" charset="2"/>
              <a:buChar char="Ø"/>
            </a:pPr>
            <a:r>
              <a:rPr lang="en-US" dirty="0"/>
              <a:t>Need to increase maintenance sales – better </a:t>
            </a:r>
            <a:r>
              <a:rPr lang="en-US"/>
              <a:t>follow up &amp; reminders with customers</a:t>
            </a:r>
          </a:p>
          <a:p>
            <a:pPr lvl="1">
              <a:buFont typeface="Wingdings" charset="2"/>
              <a:buChar char="Ø"/>
            </a:pPr>
            <a:r>
              <a:rPr lang="en-US"/>
              <a:t>Look at advisors presenting a menu</a:t>
            </a:r>
          </a:p>
          <a:p>
            <a:pPr lvl="1">
              <a:buFont typeface="Wingdings" charset="2"/>
              <a:buChar char="Ø"/>
            </a:pPr>
            <a:r>
              <a:rPr lang="en-US" dirty="0"/>
              <a:t>Advisors getting sloppy with customer information</a:t>
            </a:r>
          </a:p>
        </p:txBody>
      </p:sp>
      <p:graphicFrame>
        <p:nvGraphicFramePr>
          <p:cNvPr id="7" name="Object 6">
            <a:extLst>
              <a:ext uri="{FF2B5EF4-FFF2-40B4-BE49-F238E27FC236}">
                <a16:creationId xmlns:a16="http://schemas.microsoft.com/office/drawing/2014/main" id="{38992BD5-E259-B969-C5D1-A1BDE2943D37}"/>
              </a:ext>
            </a:extLst>
          </p:cNvPr>
          <p:cNvGraphicFramePr>
            <a:graphicFrameLocks noChangeAspect="1"/>
          </p:cNvGraphicFramePr>
          <p:nvPr>
            <p:extLst>
              <p:ext uri="{D42A27DB-BD31-4B8C-83A1-F6EECF244321}">
                <p14:modId xmlns:p14="http://schemas.microsoft.com/office/powerpoint/2010/main" val="1977980282"/>
              </p:ext>
            </p:extLst>
          </p:nvPr>
        </p:nvGraphicFramePr>
        <p:xfrm>
          <a:off x="6698951" y="868900"/>
          <a:ext cx="4889500" cy="5418137"/>
        </p:xfrm>
        <a:graphic>
          <a:graphicData uri="http://schemas.openxmlformats.org/presentationml/2006/ole">
            <mc:AlternateContent xmlns:mc="http://schemas.openxmlformats.org/markup-compatibility/2006">
              <mc:Choice xmlns:v="urn:schemas-microsoft-com:vml" Requires="v">
                <p:oleObj name="Macro-Enabled Worksheet" r:id="rId2" imgW="7486765" imgH="8296343" progId="Excel.SheetMacroEnabled.12">
                  <p:embed/>
                </p:oleObj>
              </mc:Choice>
              <mc:Fallback>
                <p:oleObj name="Macro-Enabled Worksheet" r:id="rId2" imgW="7486765" imgH="8296343" progId="Excel.SheetMacroEnabled.12">
                  <p:embed/>
                  <p:pic>
                    <p:nvPicPr>
                      <p:cNvPr id="7" name="Object 6">
                        <a:extLst>
                          <a:ext uri="{FF2B5EF4-FFF2-40B4-BE49-F238E27FC236}">
                            <a16:creationId xmlns:a16="http://schemas.microsoft.com/office/drawing/2014/main" id="{38992BD5-E259-B969-C5D1-A1BDE2943D37}"/>
                          </a:ext>
                        </a:extLst>
                      </p:cNvPr>
                      <p:cNvPicPr/>
                      <p:nvPr/>
                    </p:nvPicPr>
                    <p:blipFill>
                      <a:blip r:embed="rId3"/>
                      <a:stretch>
                        <a:fillRect/>
                      </a:stretch>
                    </p:blipFill>
                    <p:spPr>
                      <a:xfrm>
                        <a:off x="6698951" y="868900"/>
                        <a:ext cx="4889500" cy="5418137"/>
                      </a:xfrm>
                      <a:prstGeom prst="rect">
                        <a:avLst/>
                      </a:prstGeom>
                    </p:spPr>
                  </p:pic>
                </p:oleObj>
              </mc:Fallback>
            </mc:AlternateContent>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91265"/>
            <a:ext cx="8596668" cy="3880773"/>
          </a:xfrm>
        </p:spPr>
        <p:txBody>
          <a:bodyPr vert="horz" lIns="91440" tIns="45720" rIns="91440" bIns="45720" rtlCol="0" anchor="t">
            <a:normAutofit/>
          </a:bodyPr>
          <a:lstStyle/>
          <a:p>
            <a:pPr>
              <a:buFont typeface="Wingdings" charset="2"/>
              <a:buChar char="v"/>
            </a:pPr>
            <a:r>
              <a:rPr lang="en-US" dirty="0"/>
              <a:t>Strengths</a:t>
            </a:r>
          </a:p>
          <a:p>
            <a:pPr lvl="1">
              <a:buFont typeface="Wingdings" charset="2"/>
              <a:buChar char="Ø"/>
            </a:pPr>
            <a:r>
              <a:rPr lang="en-US" dirty="0"/>
              <a:t>Great staff </a:t>
            </a:r>
          </a:p>
          <a:p>
            <a:pPr lvl="1">
              <a:buFont typeface="Wingdings" charset="2"/>
              <a:buChar char="Ø"/>
            </a:pPr>
            <a:r>
              <a:rPr lang="en-US" dirty="0"/>
              <a:t>Large facility</a:t>
            </a:r>
          </a:p>
          <a:p>
            <a:pPr lvl="1">
              <a:buFont typeface="Wingdings" charset="2"/>
              <a:buChar char="Ø"/>
            </a:pPr>
            <a:r>
              <a:rPr lang="en-US" dirty="0"/>
              <a:t>Plenty of bays</a:t>
            </a:r>
          </a:p>
          <a:p>
            <a:pPr lvl="1">
              <a:buFont typeface="Wingdings" charset="2"/>
              <a:buChar char="Ø"/>
            </a:pPr>
            <a:r>
              <a:rPr lang="en-US" dirty="0"/>
              <a:t>Excellence first time fill rate on parts</a:t>
            </a:r>
          </a:p>
          <a:p>
            <a:pPr lvl="1">
              <a:buFont typeface="Wingdings" charset="2"/>
              <a:buChar char="Ø"/>
            </a:pPr>
            <a:r>
              <a:rPr lang="en-US" dirty="0"/>
              <a:t>Plenty of service work</a:t>
            </a:r>
          </a:p>
          <a:p>
            <a:pPr lvl="1">
              <a:buFont typeface="Wingdings" charset="2"/>
              <a:buChar char="Ø"/>
            </a:pPr>
            <a:r>
              <a:rPr lang="en-US" dirty="0"/>
              <a:t>Great reputation</a:t>
            </a:r>
          </a:p>
          <a:p>
            <a:pPr lvl="1">
              <a:buFont typeface="Wingdings" charset="2"/>
              <a:buChar char="Ø"/>
            </a:pPr>
            <a:r>
              <a:rPr lang="en-US" dirty="0"/>
              <a:t>State of the art equipment</a:t>
            </a:r>
          </a:p>
          <a:p>
            <a:pPr lvl="1">
              <a:buFont typeface="Wingdings" charset="2"/>
              <a:buChar char="Ø"/>
            </a:pPr>
            <a:r>
              <a:rPr lang="en-US" dirty="0"/>
              <a:t>Employee </a:t>
            </a:r>
            <a:r>
              <a:rPr lang="en-US" dirty="0" err="1"/>
              <a:t>rentention</a:t>
            </a:r>
          </a:p>
          <a:p>
            <a:pPr lvl="1">
              <a:buFont typeface="Wingdings" charset="2"/>
              <a:buChar char="Ø"/>
            </a:pPr>
            <a:r>
              <a:rPr lang="en-US" dirty="0"/>
              <a:t>Loyal customers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50075"/>
            <a:ext cx="8596668" cy="3880773"/>
          </a:xfrm>
        </p:spPr>
        <p:txBody>
          <a:bodyPr vert="horz" lIns="91440" tIns="45720" rIns="91440" bIns="45720" rtlCol="0" anchor="t">
            <a:normAutofit/>
          </a:bodyPr>
          <a:lstStyle/>
          <a:p>
            <a:pPr>
              <a:buFont typeface="Wingdings" charset="2"/>
              <a:buChar char="v"/>
            </a:pPr>
            <a:r>
              <a:rPr lang="en-US" dirty="0"/>
              <a:t>Weaknesses</a:t>
            </a:r>
            <a:endParaRPr lang="en-US"/>
          </a:p>
          <a:p>
            <a:pPr lvl="1">
              <a:buFont typeface="Wingdings" charset="2"/>
              <a:buChar char="Ø"/>
            </a:pPr>
            <a:r>
              <a:rPr lang="en-US" dirty="0"/>
              <a:t>While size of facility is a strength, it is also a weakness with departments spread out</a:t>
            </a:r>
          </a:p>
          <a:p>
            <a:pPr lvl="1">
              <a:buFont typeface="Wingdings" charset="2"/>
              <a:buChar char="Ø"/>
            </a:pPr>
            <a:r>
              <a:rPr lang="en-US" dirty="0"/>
              <a:t>Need more techs</a:t>
            </a:r>
          </a:p>
          <a:p>
            <a:pPr lvl="1">
              <a:buFont typeface="Wingdings" charset="2"/>
              <a:buChar char="Ø"/>
            </a:pPr>
            <a:r>
              <a:rPr lang="en-US" dirty="0"/>
              <a:t>Policy work</a:t>
            </a:r>
          </a:p>
          <a:p>
            <a:pPr lvl="1">
              <a:buFont typeface="Wingdings" charset="2"/>
              <a:buChar char="Ø"/>
            </a:pPr>
            <a:r>
              <a:rPr lang="en-US" dirty="0"/>
              <a:t>Discounting</a:t>
            </a:r>
          </a:p>
          <a:p>
            <a:pPr lvl="1">
              <a:buFont typeface="Wingdings" charset="2"/>
              <a:buChar char="Ø"/>
            </a:pPr>
            <a:r>
              <a:rPr lang="en-US" dirty="0"/>
              <a:t>Myth that OEM is more expensive on quick service</a:t>
            </a:r>
          </a:p>
          <a:p>
            <a:pPr lvl="1">
              <a:buFont typeface="Wingdings" charset="2"/>
              <a:buChar char="Ø"/>
            </a:pPr>
            <a:r>
              <a:rPr lang="en-US" dirty="0"/>
              <a:t>Marketing of tire sales</a:t>
            </a:r>
          </a:p>
          <a:p>
            <a:pPr lvl="1">
              <a:buFont typeface="Wingdings" charset="2"/>
              <a:buChar char="Ø"/>
            </a:pPr>
            <a:r>
              <a:rPr lang="en-US" dirty="0"/>
              <a:t>Service hours are not the same as sales</a:t>
            </a:r>
          </a:p>
          <a:p>
            <a:pPr lvl="1">
              <a:buFont typeface="Wingdings" charset="2"/>
              <a:buChar char="Ø"/>
            </a:pPr>
            <a:endParaRPr lang="en-US" dirty="0"/>
          </a:p>
          <a:p>
            <a:pPr lvl="1">
              <a:buFont typeface="Wingdings" charset="2"/>
              <a:buChar char="Ø"/>
            </a:pPr>
            <a:endParaRPr lang="en-US" dirty="0"/>
          </a:p>
          <a:p>
            <a:pPr>
              <a:buFont typeface="Wingdings" charset="2"/>
              <a:buChar char="v"/>
            </a:pPr>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123</TotalTime>
  <Words>182</Words>
  <Application>Microsoft Office PowerPoint</Application>
  <PresentationFormat>Widescreen</PresentationFormat>
  <Paragraphs>57</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Lisa Ward</cp:lastModifiedBy>
  <cp:revision>805</cp:revision>
  <dcterms:created xsi:type="dcterms:W3CDTF">2022-12-04T13:10:55Z</dcterms:created>
  <dcterms:modified xsi:type="dcterms:W3CDTF">2024-03-06T21:20:38Z</dcterms:modified>
</cp:coreProperties>
</file>