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3" r:id="rId6"/>
    <p:sldId id="272"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85865F-38DE-4279-A094-DCDAF198A438}" v="5182" dt="2024-03-05T23:46:29.4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3/5/2024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dirty="0"/>
              <a:t>3/5/2024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3/5/2024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3/5/2024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712588-04B1-427B-82EE-E8DB90309F08}" type="datetimeFigureOut">
              <a:rPr lang="en-US" dirty="0"/>
              <a:t>3/5/2024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3/5/2024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3/5/2024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3/5/2024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ADFFC45-3DC9-4433-926F-043E879D9D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B5F26A87-0610-435F-AA13-BD658385C9D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67230" y="-8468"/>
            <a:ext cx="4763558" cy="6866467"/>
            <a:chOff x="67175" y="-8467"/>
            <a:chExt cx="4763558" cy="6866467"/>
          </a:xfrm>
        </p:grpSpPr>
        <p:cxnSp>
          <p:nvCxnSpPr>
            <p:cNvPr id="11" name="Straight Connector 10">
              <a:extLst>
                <a:ext uri="{FF2B5EF4-FFF2-40B4-BE49-F238E27FC236}">
                  <a16:creationId xmlns:a16="http://schemas.microsoft.com/office/drawing/2014/main" id="{E6321436-5AAD-4FB6-BB0D-316D4540E82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1448300"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94B0BD33-3D46-4F43-947A-825DFEF6106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67175"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92E26C27-E1F5-47DC-9F83-469D196C55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58764"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4" name="Rectangle 25">
              <a:extLst>
                <a:ext uri="{FF2B5EF4-FFF2-40B4-BE49-F238E27FC236}">
                  <a16:creationId xmlns:a16="http://schemas.microsoft.com/office/drawing/2014/main" id="{95F944E7-2B4E-4AE2-B4DB-846FF8AE0B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0730"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5" name="Isosceles Triangle 14">
              <a:extLst>
                <a:ext uri="{FF2B5EF4-FFF2-40B4-BE49-F238E27FC236}">
                  <a16:creationId xmlns:a16="http://schemas.microsoft.com/office/drawing/2014/main" id="{FF14952D-390F-46CC-B302-73DDD9C41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9621"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6" name="Rectangle 27">
              <a:extLst>
                <a:ext uri="{FF2B5EF4-FFF2-40B4-BE49-F238E27FC236}">
                  <a16:creationId xmlns:a16="http://schemas.microsoft.com/office/drawing/2014/main" id="{867CDE55-B22A-40D0-882A-9452919EEC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11788"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sp>
          <p:nvSpPr>
            <p:cNvPr id="17" name="Isosceles Triangle 16">
              <a:extLst>
                <a:ext uri="{FF2B5EF4-FFF2-40B4-BE49-F238E27FC236}">
                  <a16:creationId xmlns:a16="http://schemas.microsoft.com/office/drawing/2014/main" id="{8C409231-C942-4808-B529-DAC32A7DB0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448954"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CA"/>
            </a:p>
          </p:txBody>
        </p:sp>
      </p:gr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257175" y="1282701"/>
            <a:ext cx="6122892" cy="4307148"/>
          </a:xfrm>
        </p:spPr>
        <p:txBody>
          <a:bodyPr anchor="ctr">
            <a:normAutofit/>
          </a:bodyPr>
          <a:lstStyle/>
          <a:p>
            <a:r>
              <a:rPr lang="en-US"/>
              <a:t>Service Homework</a:t>
            </a:r>
            <a:br>
              <a:rPr lang="en-US"/>
            </a:br>
            <a:r>
              <a:rPr lang="en-US" sz="3200"/>
              <a:t>Using Year to Date data </a:t>
            </a:r>
          </a:p>
        </p:txBody>
      </p:sp>
      <p:sp>
        <p:nvSpPr>
          <p:cNvPr id="19" name="Freeform: Shape 18">
            <a:extLst>
              <a:ext uri="{FF2B5EF4-FFF2-40B4-BE49-F238E27FC236}">
                <a16:creationId xmlns:a16="http://schemas.microsoft.com/office/drawing/2014/main" id="{69370F01-B8C9-4CE4-824C-92B2792E6E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36497" y="-8468"/>
            <a:ext cx="5074930" cy="6866468"/>
          </a:xfrm>
          <a:custGeom>
            <a:avLst/>
            <a:gdLst>
              <a:gd name="connsiteX0" fmla="*/ 0 w 5074930"/>
              <a:gd name="connsiteY0" fmla="*/ 0 h 6858000"/>
              <a:gd name="connsiteX1" fmla="*/ 1249825 w 5074930"/>
              <a:gd name="connsiteY1" fmla="*/ 0 h 6858000"/>
              <a:gd name="connsiteX2" fmla="*/ 1249825 w 5074930"/>
              <a:gd name="connsiteY2" fmla="*/ 8457 h 6858000"/>
              <a:gd name="connsiteX3" fmla="*/ 5074930 w 5074930"/>
              <a:gd name="connsiteY3" fmla="*/ 8457 h 6858000"/>
              <a:gd name="connsiteX4" fmla="*/ 5074930 w 5074930"/>
              <a:gd name="connsiteY4" fmla="*/ 6858000 h 6858000"/>
              <a:gd name="connsiteX5" fmla="*/ 1249825 w 5074930"/>
              <a:gd name="connsiteY5" fmla="*/ 6858000 h 6858000"/>
              <a:gd name="connsiteX6" fmla="*/ 1109383 w 507493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4930" h="6858000">
                <a:moveTo>
                  <a:pt x="0" y="0"/>
                </a:moveTo>
                <a:lnTo>
                  <a:pt x="1249825" y="0"/>
                </a:lnTo>
                <a:lnTo>
                  <a:pt x="1249825" y="8457"/>
                </a:lnTo>
                <a:lnTo>
                  <a:pt x="5074930" y="8457"/>
                </a:lnTo>
                <a:lnTo>
                  <a:pt x="5074930" y="6858000"/>
                </a:lnTo>
                <a:lnTo>
                  <a:pt x="1249825" y="6858000"/>
                </a:lnTo>
                <a:lnTo>
                  <a:pt x="1109383"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7821120" y="2510119"/>
            <a:ext cx="4294680" cy="1829292"/>
          </a:xfrm>
        </p:spPr>
        <p:txBody>
          <a:bodyPr anchor="ctr">
            <a:normAutofit/>
          </a:bodyPr>
          <a:lstStyle/>
          <a:p>
            <a:pPr algn="l"/>
            <a:r>
              <a:rPr lang="en-US" sz="3200">
                <a:solidFill>
                  <a:srgbClr val="FFFFFF"/>
                </a:solidFill>
              </a:rPr>
              <a:t>Ronnie Gripp N435</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Opportunities</a:t>
            </a:r>
          </a:p>
          <a:p>
            <a:r>
              <a:rPr lang="en-US" dirty="0"/>
              <a:t>Dispatching and monitoring work in process </a:t>
            </a:r>
          </a:p>
          <a:p>
            <a:r>
              <a:rPr lang="en-US" dirty="0"/>
              <a:t>Increasing Saturday business</a:t>
            </a:r>
          </a:p>
          <a:p>
            <a:r>
              <a:rPr lang="en-US" dirty="0"/>
              <a:t>Customer pay hours per RO</a:t>
            </a:r>
          </a:p>
          <a:p>
            <a:r>
              <a:rPr lang="en-US" dirty="0"/>
              <a:t>Recruiting plan for technicians</a:t>
            </a:r>
          </a:p>
          <a:p>
            <a:r>
              <a:rPr lang="en-US" dirty="0"/>
              <a:t>Maintenance, extended warranty plans sold on the service drive</a:t>
            </a:r>
          </a:p>
          <a:p>
            <a:r>
              <a:rPr lang="en-US" dirty="0"/>
              <a:t>Performance reviews with advisors, technicians</a:t>
            </a:r>
          </a:p>
          <a:p>
            <a:r>
              <a:rPr lang="en-US" dirty="0"/>
              <a:t>Effective labor rate</a:t>
            </a:r>
          </a:p>
          <a:p>
            <a:endParaRPr lang="en-US"/>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Threats</a:t>
            </a:r>
          </a:p>
          <a:p>
            <a:r>
              <a:rPr lang="en-US" dirty="0"/>
              <a:t>Master technicians aging </a:t>
            </a:r>
          </a:p>
          <a:p>
            <a:r>
              <a:rPr lang="en-US" dirty="0"/>
              <a:t>Number of independents and other dealers in the surrounding cities</a:t>
            </a:r>
          </a:p>
          <a:p>
            <a:r>
              <a:rPr lang="en-US" dirty="0"/>
              <a:t>Lack of car sales with previous ownership(new and used)-low retention with previous buyers</a:t>
            </a:r>
          </a:p>
          <a:p>
            <a:r>
              <a:rPr lang="en-US" dirty="0"/>
              <a:t>EV's – no maintenance needs, more difficult and lengthy repairs</a:t>
            </a:r>
          </a:p>
          <a:p>
            <a:r>
              <a:rPr lang="en-US" dirty="0"/>
              <a:t>Parts distribution from BMW</a:t>
            </a:r>
          </a:p>
          <a:p>
            <a:endParaRPr lang="en-US" dirty="0"/>
          </a:p>
          <a:p>
            <a:endParaRPr lang="en-US"/>
          </a:p>
          <a:p>
            <a:endParaRPr lang="en-US"/>
          </a:p>
          <a:p>
            <a:endParaRPr lang="en-US"/>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Objectives</a:t>
            </a:r>
          </a:p>
          <a:p>
            <a:r>
              <a:rPr lang="en-US" dirty="0"/>
              <a:t>Increase customer pay hours per RO to a minimum of 3.0</a:t>
            </a:r>
          </a:p>
          <a:p>
            <a:r>
              <a:rPr lang="en-US" dirty="0"/>
              <a:t>Create training plan for entry level technicians to accelerate growth and create pipeline to replace aging master techs</a:t>
            </a:r>
          </a:p>
          <a:p>
            <a:r>
              <a:rPr lang="en-US" dirty="0"/>
              <a:t>Increase daily throughput</a:t>
            </a:r>
          </a:p>
          <a:p>
            <a:r>
              <a:rPr lang="en-US" dirty="0"/>
              <a:t>Increase technician proficiency</a:t>
            </a:r>
          </a:p>
          <a:p>
            <a:endParaRPr lang="en-US" dirty="0"/>
          </a:p>
          <a:p>
            <a:endParaRPr lang="en-US"/>
          </a:p>
          <a:p>
            <a:endParaRPr lang="en-US"/>
          </a:p>
          <a:p>
            <a:endParaRPr lang="en-US"/>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Strategies</a:t>
            </a:r>
          </a:p>
          <a:p>
            <a:r>
              <a:rPr lang="en-US" dirty="0"/>
              <a:t>One on one training with advisors to go over repair orders, MPI's, selling extended warranty/maintenance plans.</a:t>
            </a:r>
          </a:p>
          <a:p>
            <a:r>
              <a:rPr lang="en-US" dirty="0"/>
              <a:t>Re-racking vehicles to ensure quality, consistent inspections are being done</a:t>
            </a:r>
          </a:p>
          <a:p>
            <a:r>
              <a:rPr lang="en-US" dirty="0"/>
              <a:t>Work with marketing vendor on creative ways to drive business into the service drive</a:t>
            </a:r>
          </a:p>
          <a:p>
            <a:r>
              <a:rPr lang="en-US" dirty="0"/>
              <a:t>Meet with shop foreman/service manager to develop process for tracking work in process</a:t>
            </a:r>
          </a:p>
          <a:p>
            <a:endParaRPr lang="en-US" dirty="0"/>
          </a:p>
          <a:p>
            <a:endParaRPr lang="en-US"/>
          </a:p>
          <a:p>
            <a:endParaRPr lang="en-US"/>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Tactics</a:t>
            </a:r>
          </a:p>
          <a:p>
            <a:r>
              <a:rPr lang="en-US" dirty="0"/>
              <a:t>Monthly meetings with shop foreman, service manager, warranty administrator to review monthly performance and set objectives.</a:t>
            </a:r>
          </a:p>
          <a:p>
            <a:r>
              <a:rPr lang="en-US" dirty="0"/>
              <a:t>Post technician proficiency in the shop.</a:t>
            </a:r>
          </a:p>
          <a:p>
            <a:r>
              <a:rPr lang="en-US" dirty="0"/>
              <a:t>Weekly technician meetings</a:t>
            </a:r>
          </a:p>
          <a:p>
            <a:r>
              <a:rPr lang="en-US" dirty="0"/>
              <a:t>Create contests for advisors, technicians for motivation</a:t>
            </a:r>
          </a:p>
          <a:p>
            <a:endParaRPr lang="en-US" dirty="0"/>
          </a:p>
          <a:p>
            <a:endParaRPr lang="en-US"/>
          </a:p>
          <a:p>
            <a:endParaRPr lang="en-US"/>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a:t>Action Plan</a:t>
            </a:r>
          </a:p>
          <a:p>
            <a:endParaRPr lang="en-US"/>
          </a:p>
          <a:p>
            <a:endParaRPr lang="en-US"/>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037141053"/>
              </p:ext>
            </p:extLst>
          </p:nvPr>
        </p:nvGraphicFramePr>
        <p:xfrm>
          <a:off x="677334" y="1818624"/>
          <a:ext cx="9132492" cy="52448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Advisor Training</a:t>
                      </a:r>
                    </a:p>
                  </a:txBody>
                  <a:tcPr/>
                </a:tc>
                <a:tc>
                  <a:txBody>
                    <a:bodyPr/>
                    <a:lstStyle/>
                    <a:p>
                      <a:r>
                        <a:rPr lang="en-US" dirty="0"/>
                        <a:t>Service Manager</a:t>
                      </a:r>
                    </a:p>
                  </a:txBody>
                  <a:tcPr/>
                </a:tc>
                <a:tc>
                  <a:txBody>
                    <a:bodyPr/>
                    <a:lstStyle/>
                    <a:p>
                      <a:r>
                        <a:rPr lang="en-US" dirty="0"/>
                        <a:t>Daily, 5/01/24</a:t>
                      </a:r>
                    </a:p>
                  </a:txBody>
                  <a:tcPr/>
                </a:tc>
                <a:extLst>
                  <a:ext uri="{0D108BD9-81ED-4DB2-BD59-A6C34878D82A}">
                    <a16:rowId xmlns:a16="http://schemas.microsoft.com/office/drawing/2014/main" val="2400365483"/>
                  </a:ext>
                </a:extLst>
              </a:tr>
              <a:tr h="565004">
                <a:tc>
                  <a:txBody>
                    <a:bodyPr/>
                    <a:lstStyle/>
                    <a:p>
                      <a:r>
                        <a:rPr lang="en-US" dirty="0"/>
                        <a:t>Update labor matrix</a:t>
                      </a:r>
                    </a:p>
                  </a:txBody>
                  <a:tcPr/>
                </a:tc>
                <a:tc>
                  <a:txBody>
                    <a:bodyPr/>
                    <a:lstStyle/>
                    <a:p>
                      <a:r>
                        <a:rPr lang="en-US" dirty="0"/>
                        <a:t>Fixed Ops Director/Service Manager </a:t>
                      </a:r>
                    </a:p>
                  </a:txBody>
                  <a:tcPr/>
                </a:tc>
                <a:tc>
                  <a:txBody>
                    <a:bodyPr/>
                    <a:lstStyle/>
                    <a:p>
                      <a:r>
                        <a:rPr lang="en-US" dirty="0"/>
                        <a:t>Immediately</a:t>
                      </a:r>
                    </a:p>
                  </a:txBody>
                  <a:tcPr/>
                </a:tc>
                <a:extLst>
                  <a:ext uri="{0D108BD9-81ED-4DB2-BD59-A6C34878D82A}">
                    <a16:rowId xmlns:a16="http://schemas.microsoft.com/office/drawing/2014/main" val="107845787"/>
                  </a:ext>
                </a:extLst>
              </a:tr>
              <a:tr h="565004">
                <a:tc>
                  <a:txBody>
                    <a:bodyPr/>
                    <a:lstStyle/>
                    <a:p>
                      <a:r>
                        <a:rPr lang="en-US" dirty="0"/>
                        <a:t>Tech meetings</a:t>
                      </a:r>
                    </a:p>
                  </a:txBody>
                  <a:tcPr/>
                </a:tc>
                <a:tc>
                  <a:txBody>
                    <a:bodyPr/>
                    <a:lstStyle/>
                    <a:p>
                      <a:r>
                        <a:rPr lang="en-US" dirty="0"/>
                        <a:t>Service Manager/Shop foreman</a:t>
                      </a:r>
                    </a:p>
                  </a:txBody>
                  <a:tcPr/>
                </a:tc>
                <a:tc>
                  <a:txBody>
                    <a:bodyPr/>
                    <a:lstStyle/>
                    <a:p>
                      <a:r>
                        <a:rPr lang="en-US" dirty="0"/>
                        <a:t>Once a week</a:t>
                      </a:r>
                    </a:p>
                  </a:txBody>
                  <a:tcPr/>
                </a:tc>
                <a:extLst>
                  <a:ext uri="{0D108BD9-81ED-4DB2-BD59-A6C34878D82A}">
                    <a16:rowId xmlns:a16="http://schemas.microsoft.com/office/drawing/2014/main" val="1530126605"/>
                  </a:ext>
                </a:extLst>
              </a:tr>
              <a:tr h="565004">
                <a:tc>
                  <a:txBody>
                    <a:bodyPr/>
                    <a:lstStyle/>
                    <a:p>
                      <a:r>
                        <a:rPr lang="en-US" dirty="0"/>
                        <a:t>Re-rack vehicles</a:t>
                      </a:r>
                    </a:p>
                  </a:txBody>
                  <a:tcPr/>
                </a:tc>
                <a:tc>
                  <a:txBody>
                    <a:bodyPr/>
                    <a:lstStyle/>
                    <a:p>
                      <a:r>
                        <a:rPr lang="en-US" dirty="0"/>
                        <a:t>Shop Foreman</a:t>
                      </a:r>
                    </a:p>
                  </a:txBody>
                  <a:tcPr/>
                </a:tc>
                <a:tc>
                  <a:txBody>
                    <a:bodyPr/>
                    <a:lstStyle/>
                    <a:p>
                      <a:r>
                        <a:rPr lang="en-US" dirty="0"/>
                        <a:t>Start asap, will monitor results with shop foreman and SM </a:t>
                      </a:r>
                    </a:p>
                  </a:txBody>
                  <a:tcPr/>
                </a:tc>
                <a:extLst>
                  <a:ext uri="{0D108BD9-81ED-4DB2-BD59-A6C34878D82A}">
                    <a16:rowId xmlns:a16="http://schemas.microsoft.com/office/drawing/2014/main" val="1950345431"/>
                  </a:ext>
                </a:extLst>
              </a:tr>
              <a:tr h="565004">
                <a:tc>
                  <a:txBody>
                    <a:bodyPr/>
                    <a:lstStyle/>
                    <a:p>
                      <a:r>
                        <a:rPr lang="en-US" dirty="0"/>
                        <a:t>Recruiting plan for technicians</a:t>
                      </a:r>
                    </a:p>
                  </a:txBody>
                  <a:tcPr/>
                </a:tc>
                <a:tc>
                  <a:txBody>
                    <a:bodyPr/>
                    <a:lstStyle/>
                    <a:p>
                      <a:r>
                        <a:rPr lang="en-US" dirty="0"/>
                        <a:t>Myself </a:t>
                      </a:r>
                      <a:endParaRPr lang="en-US"/>
                    </a:p>
                  </a:txBody>
                  <a:tcPr/>
                </a:tc>
                <a:tc>
                  <a:txBody>
                    <a:bodyPr/>
                    <a:lstStyle/>
                    <a:p>
                      <a:r>
                        <a:rPr lang="en-US" dirty="0"/>
                        <a:t>March 1 – ads created with HR</a:t>
                      </a:r>
                    </a:p>
                  </a:txBody>
                  <a:tcPr/>
                </a:tc>
                <a:extLst>
                  <a:ext uri="{0D108BD9-81ED-4DB2-BD59-A6C34878D82A}">
                    <a16:rowId xmlns:a16="http://schemas.microsoft.com/office/drawing/2014/main" val="1960891333"/>
                  </a:ext>
                </a:extLst>
              </a:tr>
              <a:tr h="565004">
                <a:tc>
                  <a:txBody>
                    <a:bodyPr/>
                    <a:lstStyle/>
                    <a:p>
                      <a:r>
                        <a:rPr lang="en-US" dirty="0"/>
                        <a:t>Post technician proficiency </a:t>
                      </a:r>
                    </a:p>
                  </a:txBody>
                  <a:tcPr/>
                </a:tc>
                <a:tc>
                  <a:txBody>
                    <a:bodyPr/>
                    <a:lstStyle/>
                    <a:p>
                      <a:r>
                        <a:rPr lang="en-US" dirty="0"/>
                        <a:t>Service Manager/Shop Foreman</a:t>
                      </a:r>
                    </a:p>
                  </a:txBody>
                  <a:tcPr/>
                </a:tc>
                <a:tc>
                  <a:txBody>
                    <a:bodyPr/>
                    <a:lstStyle/>
                    <a:p>
                      <a:r>
                        <a:rPr lang="en-US" dirty="0"/>
                        <a:t>In progress</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195944"/>
            <a:ext cx="8596668" cy="620694"/>
          </a:xfrm>
        </p:spPr>
        <p:txBody>
          <a:bodyPr>
            <a:normAutofit fontScale="90000"/>
          </a:bodyPr>
          <a:lstStyle/>
          <a:p>
            <a:r>
              <a:rPr lang="en-US"/>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6675" y="1047750"/>
            <a:ext cx="10327627" cy="5695949"/>
          </a:xfrm>
        </p:spPr>
        <p:txBody>
          <a:bodyPr vert="horz" lIns="91440" tIns="45720" rIns="91440" bIns="45720" rtlCol="0" anchor="t">
            <a:normAutofit/>
          </a:bodyPr>
          <a:lstStyle/>
          <a:p>
            <a:r>
              <a:rPr lang="en-US" sz="1400" dirty="0"/>
              <a:t>The change in ownership has created some uncertainty with long standing employees, but presents an opportunity to promote changes.</a:t>
            </a:r>
          </a:p>
          <a:p>
            <a:r>
              <a:rPr lang="en-US" sz="1400" dirty="0"/>
              <a:t>We need to get back to spending time with all of our staff. Training, coaching, motivating. </a:t>
            </a:r>
          </a:p>
          <a:p>
            <a:r>
              <a:rPr lang="en-US" sz="1400" dirty="0"/>
              <a:t>Our unapplied labor has grown and has not improved. This presents a huge problem for tech morale, owner confidence in managers and team. We need to get back to the basics of making sure technicians have the necessary amount of work and advisors are doing their part to retain customer business.</a:t>
            </a:r>
          </a:p>
          <a:p>
            <a:r>
              <a:rPr lang="en-US" sz="1400" dirty="0"/>
              <a:t>Our technicians are aging and there needs to be immediate action taken to ensure we are growing technicians ourselves because it is extremely difficult to find qualified technicians.</a:t>
            </a:r>
          </a:p>
          <a:p>
            <a:r>
              <a:rPr lang="en-US" sz="1400" dirty="0"/>
              <a:t>We have a lot of change in our service advisor team, and there is opportunity with adjusting our labor grid and holding them accountable to using it for making big increases in gross profit. </a:t>
            </a:r>
          </a:p>
          <a:p>
            <a:r>
              <a:rPr lang="en-US" sz="1400" dirty="0"/>
              <a:t>With our Service department already retaining a consisting 25-30%, we are in a positive place to be able to add service technicians ,advisors, and increase car count. When we combine that with an updated labor rate matrix, better training for our technicians and advisors, we should be able to surpass 45-50% net profit. </a:t>
            </a:r>
          </a:p>
          <a:p>
            <a:pPr marL="0" indent="0">
              <a:buNone/>
            </a:pPr>
            <a:endParaRPr lang="en-US"/>
          </a:p>
          <a:p>
            <a:endParaRPr lang="en-US"/>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Marketing</a:t>
            </a:r>
            <a:r>
              <a:rPr lang="en-US" b="0" i="0" u="none" strike="noStrike" baseline="0">
                <a:solidFill>
                  <a:srgbClr val="221E1F"/>
                </a:solidFill>
                <a:latin typeface="Calibri" panose="020F0502020204030204" pitchFamily="34" charset="0"/>
              </a:rPr>
              <a:t> </a:t>
            </a: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775013"/>
            <a:ext cx="8596668" cy="4903694"/>
          </a:xfrm>
        </p:spPr>
        <p:txBody>
          <a:bodyPr vert="horz" lIns="91440" tIns="45720" rIns="91440" bIns="45720" rtlCol="0" anchor="t">
            <a:normAutofit/>
          </a:bodyPr>
          <a:lstStyle/>
          <a:p>
            <a:pPr marL="0" indent="0" algn="l">
              <a:buNone/>
            </a:pPr>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a:cs typeface="Calibri"/>
              </a:rPr>
              <a:t>Current practices – </a:t>
            </a:r>
            <a:r>
              <a:rPr lang="en-US">
                <a:solidFill>
                  <a:srgbClr val="221E1F"/>
                </a:solidFill>
                <a:latin typeface="Calibri"/>
                <a:cs typeface="Calibri"/>
              </a:rPr>
              <a:t>We market to all BMW teleservice leads (service due, control message i.e. engine warning light, low tire pressure). We have cadence marketing, inactive customers, and decline services as well.</a:t>
            </a:r>
            <a:endParaRPr lang="en-US" sz="1800" b="0" i="0" u="none" strike="noStrike" baseline="0">
              <a:solidFill>
                <a:srgbClr val="221E1F"/>
              </a:solidFill>
              <a:latin typeface="Calibri" panose="020F0502020204030204" pitchFamily="34" charset="0"/>
              <a:cs typeface="Calibri"/>
            </a:endParaRPr>
          </a:p>
          <a:p>
            <a:r>
              <a:rPr lang="en-US" sz="1800" b="0" i="0" u="none" strike="noStrike" baseline="0">
                <a:solidFill>
                  <a:srgbClr val="221E1F"/>
                </a:solidFill>
                <a:latin typeface="Calibri"/>
                <a:cs typeface="Calibri"/>
              </a:rPr>
              <a:t>Goals for improvement –</a:t>
            </a:r>
            <a:r>
              <a:rPr lang="en-US">
                <a:solidFill>
                  <a:srgbClr val="221E1F"/>
                </a:solidFill>
                <a:latin typeface="Calibri"/>
                <a:cs typeface="Calibri"/>
              </a:rPr>
              <a:t> Build on the customer experience, create offers that are connected to our customer needs. Lure new customers to our store by creating convenience and value.</a:t>
            </a:r>
            <a:endParaRPr lang="en-US" sz="1800" b="0" i="0" u="none" strike="noStrike" baseline="0">
              <a:solidFill>
                <a:srgbClr val="221E1F"/>
              </a:solidFill>
              <a:latin typeface="Calibri" panose="020F0502020204030204" pitchFamily="34" charset="0"/>
              <a:cs typeface="Calibri"/>
            </a:endParaRPr>
          </a:p>
          <a:p>
            <a:r>
              <a:rPr lang="en-US" sz="1800" b="0" i="0" u="none" strike="noStrike" baseline="0">
                <a:solidFill>
                  <a:srgbClr val="221E1F"/>
                </a:solidFill>
                <a:latin typeface="Calibri"/>
                <a:cs typeface="Calibri"/>
              </a:rPr>
              <a:t>Plans to achieve your goals – </a:t>
            </a:r>
            <a:r>
              <a:rPr lang="en-US">
                <a:solidFill>
                  <a:srgbClr val="221E1F"/>
                </a:solidFill>
                <a:latin typeface="Calibri"/>
                <a:cs typeface="Calibri"/>
              </a:rPr>
              <a:t>Meetings with advisors to go over current campaigns, explaining who will be receiving them so they are prepared. </a:t>
            </a:r>
            <a:endParaRPr lang="en-US" sz="1800" b="0" i="0" u="none" strike="noStrike" baseline="0">
              <a:solidFill>
                <a:srgbClr val="221E1F"/>
              </a:solidFill>
              <a:latin typeface="Calibri" panose="020F0502020204030204" pitchFamily="34" charset="0"/>
              <a:cs typeface="Calibri"/>
            </a:endParaRPr>
          </a:p>
          <a:p>
            <a:r>
              <a:rPr lang="en-US" sz="1800" b="0" i="0" u="none" strike="noStrike" baseline="0">
                <a:solidFill>
                  <a:srgbClr val="221E1F"/>
                </a:solidFill>
                <a:latin typeface="Calibri"/>
                <a:cs typeface="Calibri"/>
              </a:rPr>
              <a:t>Plans to evaluate your changes – </a:t>
            </a:r>
            <a:r>
              <a:rPr lang="en-US">
                <a:solidFill>
                  <a:srgbClr val="221E1F"/>
                </a:solidFill>
                <a:latin typeface="Calibri"/>
                <a:cs typeface="Calibri"/>
              </a:rPr>
              <a:t>Create op codes for tracking and also use marketing companies' analytics tool to analyze effectiveness. Obtain feedback from staff. Analyze ROI (hours per RO, Gross Profit, technician hours) over previous months.</a:t>
            </a:r>
            <a:endParaRPr lang="en-US" sz="1800" b="0" i="0" u="none" strike="noStrike" baseline="0">
              <a:solidFill>
                <a:srgbClr val="221E1F"/>
              </a:solidFill>
              <a:latin typeface="Calibri" panose="020F0502020204030204" pitchFamily="34" charset="0"/>
              <a:cs typeface="Calibri"/>
            </a:endParaRPr>
          </a:p>
          <a:p>
            <a:endParaRPr lang="en-US"/>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r>
              <a:rPr lang="en-US" b="1" i="0" u="none" strike="noStrike" baseline="0">
                <a:solidFill>
                  <a:srgbClr val="221E1F"/>
                </a:solidFill>
                <a:latin typeface="Calibri" panose="020F0502020204030204" pitchFamily="34" charset="0"/>
              </a:rPr>
              <a:t>Analyze Cost of Labor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385483" y="1488142"/>
            <a:ext cx="5183718" cy="5369858"/>
          </a:xfrm>
        </p:spPr>
        <p:txBody>
          <a:bodyPr vert="horz" lIns="91440" tIns="45720" rIns="91440" bIns="45720" rtlCol="0" anchor="t">
            <a:normAutofit/>
          </a:bodyPr>
          <a:lstStyle/>
          <a:p>
            <a:pPr algn="l"/>
            <a:endParaRPr lang="en-US" sz="1800" b="0" i="0" u="none" strike="noStrike" baseline="0">
              <a:solidFill>
                <a:srgbClr val="000000"/>
              </a:solidFill>
              <a:latin typeface="Calibri" panose="020F0502020204030204" pitchFamily="34" charset="0"/>
            </a:endParaRPr>
          </a:p>
          <a:p>
            <a:r>
              <a:rPr lang="en-US" b="0" i="0" u="none" strike="noStrike" baseline="0" dirty="0">
                <a:solidFill>
                  <a:srgbClr val="221E1F"/>
                </a:solidFill>
                <a:latin typeface="Calibri"/>
                <a:cs typeface="Calibri"/>
              </a:rPr>
              <a:t>Current practices – </a:t>
            </a:r>
            <a:r>
              <a:rPr lang="en-US" dirty="0">
                <a:solidFill>
                  <a:srgbClr val="221E1F"/>
                </a:solidFill>
                <a:latin typeface="Calibri"/>
                <a:cs typeface="Calibri"/>
              </a:rPr>
              <a:t>Technicians are paid flat rate and a minimum base rate for any hours under clocked hours. We have 3 hourly trainee technicians</a:t>
            </a:r>
            <a:endParaRPr lang="en-US" b="0" i="0" u="none" strike="noStrike" baseline="0" dirty="0">
              <a:solidFill>
                <a:srgbClr val="221E1F"/>
              </a:solidFill>
              <a:latin typeface="Calibri" panose="020F0502020204030204" pitchFamily="34" charset="0"/>
              <a:cs typeface="Calibri"/>
            </a:endParaRPr>
          </a:p>
          <a:p>
            <a:r>
              <a:rPr lang="en-US" b="0" i="0" u="none" strike="noStrike" baseline="0" dirty="0">
                <a:solidFill>
                  <a:srgbClr val="221E1F"/>
                </a:solidFill>
                <a:latin typeface="Calibri"/>
                <a:cs typeface="Calibri"/>
              </a:rPr>
              <a:t>Goals for improvement – </a:t>
            </a:r>
            <a:r>
              <a:rPr lang="en-US" dirty="0">
                <a:solidFill>
                  <a:srgbClr val="221E1F"/>
                </a:solidFill>
                <a:latin typeface="Calibri"/>
                <a:cs typeface="Calibri"/>
              </a:rPr>
              <a:t>Post proficiency #'s weekly to create visibility. Conduct performance reviews with low producing technicians.</a:t>
            </a:r>
            <a:endParaRPr lang="en-US" b="0" i="0" u="none" strike="noStrike" baseline="0" dirty="0">
              <a:solidFill>
                <a:srgbClr val="221E1F"/>
              </a:solidFill>
              <a:latin typeface="Calibri" panose="020F0502020204030204" pitchFamily="34" charset="0"/>
              <a:cs typeface="Calibri"/>
            </a:endParaRPr>
          </a:p>
          <a:p>
            <a:r>
              <a:rPr lang="en-US" b="0" i="0" u="none" strike="noStrike" baseline="0" dirty="0">
                <a:solidFill>
                  <a:srgbClr val="221E1F"/>
                </a:solidFill>
                <a:latin typeface="Calibri"/>
                <a:cs typeface="Calibri"/>
              </a:rPr>
              <a:t>Plans to achieve your goals – </a:t>
            </a:r>
            <a:r>
              <a:rPr lang="en-US" dirty="0">
                <a:solidFill>
                  <a:srgbClr val="221E1F"/>
                </a:solidFill>
                <a:latin typeface="Calibri"/>
                <a:cs typeface="Calibri"/>
              </a:rPr>
              <a:t>Ensure </a:t>
            </a:r>
            <a:r>
              <a:rPr lang="en-US" b="0" i="0" u="none" strike="noStrike" baseline="0" dirty="0">
                <a:solidFill>
                  <a:srgbClr val="221E1F"/>
                </a:solidFill>
                <a:latin typeface="Calibri"/>
                <a:cs typeface="Calibri"/>
              </a:rPr>
              <a:t>shop</a:t>
            </a:r>
            <a:r>
              <a:rPr lang="en-US" dirty="0">
                <a:solidFill>
                  <a:srgbClr val="221E1F"/>
                </a:solidFill>
                <a:latin typeface="Calibri"/>
                <a:cs typeface="Calibri"/>
              </a:rPr>
              <a:t> is loaded properly. Re-rack vehicles to verify quality of inspections being performed. Review repair orders for opportunities.</a:t>
            </a:r>
            <a:endParaRPr lang="en-US" b="0" i="0" u="none" strike="noStrike" baseline="0">
              <a:solidFill>
                <a:srgbClr val="221E1F"/>
              </a:solidFill>
              <a:latin typeface="Calibri" panose="020F0502020204030204" pitchFamily="34" charset="0"/>
              <a:cs typeface="Calibri"/>
            </a:endParaRPr>
          </a:p>
          <a:p>
            <a:r>
              <a:rPr lang="en-US" b="0" i="0" u="none" strike="noStrike" baseline="0" dirty="0">
                <a:solidFill>
                  <a:srgbClr val="221E1F"/>
                </a:solidFill>
                <a:latin typeface="Calibri"/>
                <a:cs typeface="Calibri"/>
              </a:rPr>
              <a:t>Plans to evaluate your changes – </a:t>
            </a:r>
            <a:r>
              <a:rPr lang="en-US" dirty="0">
                <a:solidFill>
                  <a:srgbClr val="221E1F"/>
                </a:solidFill>
                <a:latin typeface="Calibri"/>
                <a:cs typeface="Calibri"/>
              </a:rPr>
              <a:t>Monitor proficiency and unapplied labor. </a:t>
            </a:r>
            <a:endParaRPr lang="en-US" b="0" i="0" u="none" strike="noStrike" baseline="0" dirty="0">
              <a:solidFill>
                <a:srgbClr val="221E1F"/>
              </a:solidFill>
              <a:latin typeface="Calibri" panose="020F0502020204030204" pitchFamily="34" charset="0"/>
              <a:cs typeface="Calibri"/>
            </a:endParaRPr>
          </a:p>
          <a:p>
            <a:endParaRPr lang="en-US"/>
          </a:p>
        </p:txBody>
      </p:sp>
      <p:graphicFrame>
        <p:nvGraphicFramePr>
          <p:cNvPr id="4" name="Table 3">
            <a:extLst>
              <a:ext uri="{FF2B5EF4-FFF2-40B4-BE49-F238E27FC236}">
                <a16:creationId xmlns:a16="http://schemas.microsoft.com/office/drawing/2014/main" id="{7A9C31E9-E31B-2A03-FD4A-380F5C321017}"/>
              </a:ext>
            </a:extLst>
          </p:cNvPr>
          <p:cNvGraphicFramePr>
            <a:graphicFrameLocks noGrp="1"/>
          </p:cNvGraphicFramePr>
          <p:nvPr>
            <p:extLst>
              <p:ext uri="{D42A27DB-BD31-4B8C-83A1-F6EECF244321}">
                <p14:modId xmlns:p14="http://schemas.microsoft.com/office/powerpoint/2010/main" val="765823352"/>
              </p:ext>
            </p:extLst>
          </p:nvPr>
        </p:nvGraphicFramePr>
        <p:xfrm>
          <a:off x="5773273" y="887506"/>
          <a:ext cx="5183718" cy="3397620"/>
        </p:xfrm>
        <a:graphic>
          <a:graphicData uri="http://schemas.openxmlformats.org/drawingml/2006/table">
            <a:tbl>
              <a:tblPr/>
              <a:tblGrid>
                <a:gridCol w="539737">
                  <a:extLst>
                    <a:ext uri="{9D8B030D-6E8A-4147-A177-3AD203B41FA5}">
                      <a16:colId xmlns:a16="http://schemas.microsoft.com/office/drawing/2014/main" val="3975961805"/>
                    </a:ext>
                  </a:extLst>
                </a:gridCol>
                <a:gridCol w="1585476">
                  <a:extLst>
                    <a:ext uri="{9D8B030D-6E8A-4147-A177-3AD203B41FA5}">
                      <a16:colId xmlns:a16="http://schemas.microsoft.com/office/drawing/2014/main" val="302479066"/>
                    </a:ext>
                  </a:extLst>
                </a:gridCol>
                <a:gridCol w="1000761">
                  <a:extLst>
                    <a:ext uri="{9D8B030D-6E8A-4147-A177-3AD203B41FA5}">
                      <a16:colId xmlns:a16="http://schemas.microsoft.com/office/drawing/2014/main" val="2271884276"/>
                    </a:ext>
                  </a:extLst>
                </a:gridCol>
                <a:gridCol w="888315">
                  <a:extLst>
                    <a:ext uri="{9D8B030D-6E8A-4147-A177-3AD203B41FA5}">
                      <a16:colId xmlns:a16="http://schemas.microsoft.com/office/drawing/2014/main" val="760912062"/>
                    </a:ext>
                  </a:extLst>
                </a:gridCol>
                <a:gridCol w="629692">
                  <a:extLst>
                    <a:ext uri="{9D8B030D-6E8A-4147-A177-3AD203B41FA5}">
                      <a16:colId xmlns:a16="http://schemas.microsoft.com/office/drawing/2014/main" val="680287643"/>
                    </a:ext>
                  </a:extLst>
                </a:gridCol>
                <a:gridCol w="539737">
                  <a:extLst>
                    <a:ext uri="{9D8B030D-6E8A-4147-A177-3AD203B41FA5}">
                      <a16:colId xmlns:a16="http://schemas.microsoft.com/office/drawing/2014/main" val="2006617809"/>
                    </a:ext>
                  </a:extLst>
                </a:gridCol>
              </a:tblGrid>
              <a:tr h="609829">
                <a:tc>
                  <a:txBody>
                    <a:bodyPr/>
                    <a:lstStyle/>
                    <a:p>
                      <a:pPr algn="l" fontAlgn="b"/>
                      <a:endParaRPr lang="en-CA" sz="1000" b="0" i="0" u="none" strike="noStrike">
                        <a:effectLst/>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CA" sz="1000" b="0" i="0" u="none" strike="noStrike">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CA" sz="1000" b="0" i="0" u="none" strike="noStrike">
                          <a:solidFill>
                            <a:srgbClr val="FFFFFF"/>
                          </a:solidFill>
                          <a:effectLst/>
                          <a:latin typeface="Arial"/>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CA" sz="1000" b="0" i="0" u="none" strike="noStrike">
                          <a:solidFill>
                            <a:srgbClr val="FFFFFF"/>
                          </a:solidFill>
                          <a:effectLst/>
                          <a:latin typeface="Arial"/>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CA" sz="1000" b="0" i="0" u="none" strike="noStrike">
                          <a:solidFill>
                            <a:srgbClr val="FFFFFF"/>
                          </a:solidFill>
                          <a:effectLst/>
                          <a:latin typeface="Arial"/>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CA" sz="800" b="0" i="0" u="none" strike="noStrike">
                          <a:solidFill>
                            <a:srgbClr val="FFFFFF"/>
                          </a:solidFill>
                          <a:effectLst/>
                          <a:latin typeface="Arial"/>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3367010623"/>
                  </a:ext>
                </a:extLst>
              </a:tr>
              <a:tr h="306657">
                <a:tc>
                  <a:txBody>
                    <a:bodyPr/>
                    <a:lstStyle/>
                    <a:p>
                      <a:pPr algn="l" fontAlgn="b"/>
                      <a:endParaRPr lang="en-CA" sz="1000" b="0" i="0" u="none" strike="noStrike">
                        <a:effectLst/>
                        <a:latin typeface="Arial"/>
                      </a:endParaRPr>
                    </a:p>
                  </a:txBody>
                  <a:tcPr marL="0" marR="0" marT="0" marB="0" anchor="b">
                    <a:lnL>
                      <a:noFill/>
                    </a:lnL>
                    <a:lnR>
                      <a:noFill/>
                    </a:lnR>
                    <a:lnT>
                      <a:noFill/>
                    </a:lnT>
                    <a:lnB>
                      <a:noFill/>
                    </a:lnB>
                    <a:solidFill>
                      <a:srgbClr val="366092"/>
                    </a:solidFill>
                  </a:tcPr>
                </a:tc>
                <a:tc>
                  <a:txBody>
                    <a:bodyPr/>
                    <a:lstStyle/>
                    <a:p>
                      <a:pPr algn="l" fontAlgn="b"/>
                      <a:r>
                        <a:rPr lang="en-CA" sz="1000" b="0" i="0" u="none" strike="noStrike">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341732 </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281007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82.23%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000" b="0" i="0" u="none" strike="noStrike">
                          <a:effectLst/>
                          <a:latin typeface="Arial"/>
                        </a:rPr>
                        <a:t>50.81%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4020928"/>
                  </a:ext>
                </a:extLst>
              </a:tr>
              <a:tr h="306657">
                <a:tc>
                  <a:txBody>
                    <a:bodyPr/>
                    <a:lstStyle/>
                    <a:p>
                      <a:pPr algn="l" fontAlgn="b"/>
                      <a:endParaRPr lang="en-CA" sz="1000" b="0" i="0" u="none" strike="noStrike">
                        <a:effectLst/>
                        <a:latin typeface="Arial"/>
                      </a:endParaRPr>
                    </a:p>
                  </a:txBody>
                  <a:tcPr marL="0" marR="0" marT="0" marB="0" anchor="b">
                    <a:lnL>
                      <a:noFill/>
                    </a:lnL>
                    <a:lnR>
                      <a:noFill/>
                    </a:lnR>
                    <a:lnT>
                      <a:noFill/>
                    </a:lnT>
                    <a:lnB>
                      <a:noFill/>
                    </a:lnB>
                    <a:solidFill>
                      <a:srgbClr val="366092"/>
                    </a:solidFill>
                  </a:tcPr>
                </a:tc>
                <a:tc>
                  <a:txBody>
                    <a:bodyPr/>
                    <a:lstStyle/>
                    <a:p>
                      <a:pPr algn="l" fontAlgn="b"/>
                      <a:r>
                        <a:rPr lang="en-CA" sz="1000" b="0" i="0" u="none" strike="noStrike">
                          <a:effectLst/>
                          <a:latin typeface="Arial"/>
                        </a:rPr>
                        <a:t>Customer  </a:t>
                      </a:r>
                      <a:endParaRPr lang="en-CA" sz="1000" b="0" i="0" u="none" strike="noStrike">
                        <a:effectLst/>
                        <a:latin typeface="Arial" panose="020B0604020202020204" pitchFamily="34" charset="0"/>
                      </a:endParaRP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48318266"/>
                  </a:ext>
                </a:extLst>
              </a:tr>
              <a:tr h="306657">
                <a:tc>
                  <a:txBody>
                    <a:bodyPr/>
                    <a:lstStyle/>
                    <a:p>
                      <a:pPr algn="l" fontAlgn="b"/>
                      <a:endParaRPr lang="en-CA" sz="1000" b="0" i="0" u="none" strike="noStrike">
                        <a:effectLst/>
                        <a:latin typeface="Arial"/>
                      </a:endParaRPr>
                    </a:p>
                  </a:txBody>
                  <a:tcPr marL="0" marR="0" marT="0" marB="0" anchor="b">
                    <a:lnL>
                      <a:noFill/>
                    </a:lnL>
                    <a:lnR>
                      <a:noFill/>
                    </a:lnR>
                    <a:lnT>
                      <a:noFill/>
                    </a:lnT>
                    <a:lnB>
                      <a:noFill/>
                    </a:lnB>
                    <a:solidFill>
                      <a:srgbClr val="366092"/>
                    </a:solidFill>
                  </a:tcPr>
                </a:tc>
                <a:tc>
                  <a:txBody>
                    <a:bodyPr/>
                    <a:lstStyle/>
                    <a:p>
                      <a:pPr algn="l" fontAlgn="b"/>
                      <a:r>
                        <a:rPr lang="en-CA" sz="1000" b="0" i="0" u="none" strike="noStrike">
                          <a:effectLst/>
                          <a:latin typeface="Arial"/>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000" b="0" i="0" u="none" strike="noStrike">
                          <a:effectLst/>
                          <a:latin typeface="Arial"/>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47571020"/>
                  </a:ext>
                </a:extLst>
              </a:tr>
              <a:tr h="306657">
                <a:tc>
                  <a:txBody>
                    <a:bodyPr/>
                    <a:lstStyle/>
                    <a:p>
                      <a:pPr algn="l" fontAlgn="b"/>
                      <a:endParaRPr lang="en-CA" sz="1000" b="0" i="0" u="none" strike="noStrike">
                        <a:effectLst/>
                        <a:latin typeface="Arial"/>
                      </a:endParaRPr>
                    </a:p>
                  </a:txBody>
                  <a:tcPr marL="0" marR="0" marT="0" marB="0" anchor="b">
                    <a:lnL>
                      <a:noFill/>
                    </a:lnL>
                    <a:lnR>
                      <a:noFill/>
                    </a:lnR>
                    <a:lnT>
                      <a:noFill/>
                    </a:lnT>
                    <a:lnB>
                      <a:noFill/>
                    </a:lnB>
                    <a:solidFill>
                      <a:srgbClr val="366092"/>
                    </a:solidFill>
                  </a:tcPr>
                </a:tc>
                <a:tc>
                  <a:txBody>
                    <a:bodyPr/>
                    <a:lstStyle/>
                    <a:p>
                      <a:pPr algn="l" fontAlgn="b"/>
                      <a:r>
                        <a:rPr lang="en-CA" sz="1000" b="0" i="0" u="none" strike="noStrike">
                          <a:effectLst/>
                          <a:latin typeface="Arial"/>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175012</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136696</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79.82%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000" b="0" i="0" u="none" strike="noStrike">
                          <a:effectLst/>
                          <a:latin typeface="Arial"/>
                        </a:rPr>
                        <a:t>26.02%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01712882"/>
                  </a:ext>
                </a:extLst>
              </a:tr>
              <a:tr h="306657">
                <a:tc>
                  <a:txBody>
                    <a:bodyPr/>
                    <a:lstStyle/>
                    <a:p>
                      <a:pPr algn="l" fontAlgn="b"/>
                      <a:endParaRPr lang="en-CA" sz="1000" b="0" i="0" u="none" strike="noStrike">
                        <a:effectLst/>
                        <a:latin typeface="Arial"/>
                      </a:endParaRPr>
                    </a:p>
                  </a:txBody>
                  <a:tcPr marL="0" marR="0" marT="0" marB="0" anchor="b">
                    <a:lnL>
                      <a:noFill/>
                    </a:lnL>
                    <a:lnR>
                      <a:noFill/>
                    </a:lnR>
                    <a:lnT>
                      <a:noFill/>
                    </a:lnT>
                    <a:lnB>
                      <a:noFill/>
                    </a:lnB>
                    <a:solidFill>
                      <a:srgbClr val="366092"/>
                    </a:solidFill>
                  </a:tcPr>
                </a:tc>
                <a:tc>
                  <a:txBody>
                    <a:bodyPr/>
                    <a:lstStyle/>
                    <a:p>
                      <a:pPr algn="l" fontAlgn="b"/>
                      <a:r>
                        <a:rPr lang="en-CA" sz="1000" b="0" i="0" u="none" strike="noStrike">
                          <a:effectLst/>
                          <a:latin typeface="Arial"/>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95629</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76643</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80.15%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000" b="0" i="0" u="none" strike="noStrike">
                          <a:effectLst/>
                          <a:latin typeface="Arial"/>
                        </a:rPr>
                        <a:t>14.22%</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21006435"/>
                  </a:ext>
                </a:extLst>
              </a:tr>
              <a:tr h="306657">
                <a:tc>
                  <a:txBody>
                    <a:bodyPr/>
                    <a:lstStyle/>
                    <a:p>
                      <a:pPr algn="l" fontAlgn="b"/>
                      <a:endParaRPr lang="en-CA" sz="1000" b="0" i="0" u="none" strike="noStrike">
                        <a:effectLst/>
                        <a:latin typeface="Arial"/>
                      </a:endParaRPr>
                    </a:p>
                  </a:txBody>
                  <a:tcPr marL="0" marR="0" marT="0" marB="0" anchor="b">
                    <a:lnL>
                      <a:noFill/>
                    </a:lnL>
                    <a:lnR>
                      <a:noFill/>
                    </a:lnR>
                    <a:lnT>
                      <a:noFill/>
                    </a:lnT>
                    <a:lnB>
                      <a:noFill/>
                    </a:lnB>
                    <a:solidFill>
                      <a:srgbClr val="366092"/>
                    </a:solidFill>
                  </a:tcPr>
                </a:tc>
                <a:tc>
                  <a:txBody>
                    <a:bodyPr/>
                    <a:lstStyle/>
                    <a:p>
                      <a:pPr algn="l" fontAlgn="b"/>
                      <a:r>
                        <a:rPr lang="en-CA" sz="1000" b="0" i="0" u="none" strike="noStrike">
                          <a:effectLst/>
                          <a:latin typeface="Arial"/>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60182</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48627 </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80.80%</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000" b="0" i="0" u="none" strike="noStrike">
                          <a:effectLst/>
                          <a:latin typeface="Arial"/>
                        </a:rPr>
                        <a:t>8.95%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42511427"/>
                  </a:ext>
                </a:extLst>
              </a:tr>
              <a:tr h="320596">
                <a:tc>
                  <a:txBody>
                    <a:bodyPr/>
                    <a:lstStyle/>
                    <a:p>
                      <a:pPr algn="l" fontAlgn="b"/>
                      <a:endParaRPr lang="en-CA" sz="1000" b="0" i="0" u="none" strike="noStrike">
                        <a:effectLst/>
                        <a:latin typeface="Arial"/>
                      </a:endParaRPr>
                    </a:p>
                  </a:txBody>
                  <a:tcPr marL="0" marR="0" marT="0" marB="0" anchor="b">
                    <a:lnL>
                      <a:noFill/>
                    </a:lnL>
                    <a:lnR>
                      <a:noFill/>
                    </a:lnR>
                    <a:lnT>
                      <a:noFill/>
                    </a:lnT>
                    <a:lnB>
                      <a:noFill/>
                    </a:lnB>
                    <a:solidFill>
                      <a:srgbClr val="366092"/>
                    </a:solidFill>
                  </a:tcPr>
                </a:tc>
                <a:tc>
                  <a:txBody>
                    <a:bodyPr/>
                    <a:lstStyle/>
                    <a:p>
                      <a:pPr algn="l" fontAlgn="b"/>
                      <a:r>
                        <a:rPr lang="en-CA" sz="1000" b="0" i="0" u="none" strike="noStrike">
                          <a:effectLst/>
                          <a:latin typeface="Arial"/>
                        </a:rPr>
                        <a:t>NVI / Road Ready/ PDI</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000" b="0" i="0" u="none" strike="noStrike">
                          <a:effectLst/>
                          <a:latin typeface="Arial"/>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36511887"/>
                  </a:ext>
                </a:extLst>
              </a:tr>
              <a:tr h="306657">
                <a:tc>
                  <a:txBody>
                    <a:bodyPr/>
                    <a:lstStyle/>
                    <a:p>
                      <a:pPr algn="l" fontAlgn="b"/>
                      <a:endParaRPr lang="en-CA" sz="1000" b="0" i="0" u="none" strike="noStrike">
                        <a:effectLst/>
                        <a:latin typeface="Arial"/>
                      </a:endParaRPr>
                    </a:p>
                  </a:txBody>
                  <a:tcPr marL="0" marR="0" marT="0" marB="0" anchor="b">
                    <a:lnL>
                      <a:noFill/>
                    </a:lnL>
                    <a:lnR>
                      <a:noFill/>
                    </a:lnR>
                    <a:lnT>
                      <a:noFill/>
                    </a:lnT>
                    <a:lnB>
                      <a:noFill/>
                    </a:lnB>
                    <a:solidFill>
                      <a:srgbClr val="366092"/>
                    </a:solidFill>
                  </a:tcPr>
                </a:tc>
                <a:tc>
                  <a:txBody>
                    <a:bodyPr/>
                    <a:lstStyle/>
                    <a:p>
                      <a:pPr algn="l" fontAlgn="b"/>
                      <a:r>
                        <a:rPr lang="en-CA" sz="1000" b="0" i="0" u="none" strike="noStrike">
                          <a:effectLst/>
                          <a:latin typeface="Arial"/>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CA" sz="1000" b="0" i="0" u="none" strike="noStrike">
                          <a:effectLst/>
                          <a:latin typeface="Arial"/>
                        </a:rPr>
                        <a:t> $         (38431)</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000" b="0" i="0" u="none" strike="noStrike">
                          <a:effectLst/>
                          <a:latin typeface="Arial"/>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0128758"/>
                  </a:ext>
                </a:extLst>
              </a:tr>
              <a:tr h="320596">
                <a:tc>
                  <a:txBody>
                    <a:bodyPr/>
                    <a:lstStyle/>
                    <a:p>
                      <a:pPr algn="l" fontAlgn="b"/>
                      <a:endParaRPr lang="en-CA" sz="1000" b="0" i="0" u="none" strike="noStrike">
                        <a:effectLst/>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n-CA" sz="1000" b="1" i="0" u="none" strike="noStrike">
                          <a:effectLst/>
                          <a:latin typeface="Arial"/>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672535</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1000" b="0" i="0" u="none" strike="noStrike">
                          <a:effectLst/>
                          <a:latin typeface="Arial"/>
                        </a:rPr>
                        <a:t> $         507535</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000" b="0" i="0" u="none" strike="noStrike">
                          <a:effectLst/>
                          <a:latin typeface="Arial"/>
                        </a:rPr>
                        <a:t>75.46%</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000" b="0" i="0" u="none" strike="noStrike">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721950444"/>
                  </a:ext>
                </a:extLst>
              </a:tr>
            </a:tbl>
          </a:graphicData>
        </a:graphic>
      </p:graphicFrame>
      <p:sp>
        <p:nvSpPr>
          <p:cNvPr id="6" name="Content Placeholder 5">
            <a:extLst>
              <a:ext uri="{FF2B5EF4-FFF2-40B4-BE49-F238E27FC236}">
                <a16:creationId xmlns:a16="http://schemas.microsoft.com/office/drawing/2014/main" id="{4DFE5781-1E95-5C36-14B7-989D6DDDE8B9}"/>
              </a:ext>
            </a:extLst>
          </p:cNvPr>
          <p:cNvSpPr>
            <a:spLocks noGrp="1"/>
          </p:cNvSpPr>
          <p:nvPr>
            <p:ph sz="quarter" idx="4"/>
          </p:nvPr>
        </p:nvSpPr>
        <p:spPr>
          <a:xfrm>
            <a:off x="8068235" y="5674659"/>
            <a:ext cx="1205766" cy="366703"/>
          </a:xfrm>
        </p:spPr>
        <p:txBody>
          <a:bodyPr/>
          <a:lstStyle/>
          <a:p>
            <a:pPr marL="0" indent="0">
              <a:buNone/>
            </a:pPr>
            <a:endParaRPr lang="en-CA"/>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Changes in Expense Structure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04950"/>
            <a:ext cx="5047191" cy="4536411"/>
          </a:xfrm>
        </p:spPr>
        <p:txBody>
          <a:bodyPr vert="horz" lIns="91440" tIns="45720" rIns="91440" bIns="45720" rtlCol="0" anchor="t">
            <a:normAutofit/>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dirty="0">
                <a:solidFill>
                  <a:srgbClr val="221E1F"/>
                </a:solidFill>
                <a:latin typeface="Calibri"/>
                <a:cs typeface="Calibri"/>
              </a:rPr>
              <a:t>Current practices – </a:t>
            </a:r>
            <a:r>
              <a:rPr lang="en-US" dirty="0">
                <a:solidFill>
                  <a:srgbClr val="221E1F"/>
                </a:solidFill>
                <a:latin typeface="Calibri"/>
                <a:cs typeface="Calibri"/>
              </a:rPr>
              <a:t>Hourly support staff, commission/salary advisors and warranty staff.</a:t>
            </a:r>
            <a:endParaRPr lang="en-US" sz="1800" b="0" i="0" u="none" strike="noStrike" baseline="0">
              <a:solidFill>
                <a:srgbClr val="221E1F"/>
              </a:solidFill>
              <a:latin typeface="Calibri" panose="020F0502020204030204" pitchFamily="34" charset="0"/>
              <a:cs typeface="Calibri"/>
            </a:endParaRPr>
          </a:p>
          <a:p>
            <a:r>
              <a:rPr lang="en-US" sz="1800" b="0" i="0" u="none" strike="noStrike" baseline="0" dirty="0">
                <a:solidFill>
                  <a:srgbClr val="221E1F"/>
                </a:solidFill>
                <a:latin typeface="Calibri"/>
                <a:cs typeface="Calibri"/>
              </a:rPr>
              <a:t>Goals </a:t>
            </a:r>
            <a:r>
              <a:rPr lang="en-US" dirty="0">
                <a:solidFill>
                  <a:srgbClr val="221E1F"/>
                </a:solidFill>
                <a:latin typeface="Calibri"/>
                <a:cs typeface="Calibri"/>
              </a:rPr>
              <a:t>for</a:t>
            </a:r>
            <a:r>
              <a:rPr lang="en-US" sz="1800" b="0" i="0" u="none" strike="noStrike" baseline="0" dirty="0">
                <a:solidFill>
                  <a:srgbClr val="221E1F"/>
                </a:solidFill>
                <a:latin typeface="Calibri"/>
                <a:cs typeface="Calibri"/>
              </a:rPr>
              <a:t> improvement – </a:t>
            </a:r>
            <a:r>
              <a:rPr lang="en-US" dirty="0">
                <a:solidFill>
                  <a:srgbClr val="221E1F"/>
                </a:solidFill>
                <a:latin typeface="Calibri"/>
                <a:cs typeface="Calibri"/>
              </a:rPr>
              <a:t>Produce more gross profit. Expenses are in line, need to produce more GP.</a:t>
            </a:r>
            <a:endParaRPr lang="en-US" sz="1800" b="0" i="0" u="none" strike="noStrike" baseline="0" dirty="0">
              <a:solidFill>
                <a:srgbClr val="221E1F"/>
              </a:solidFill>
              <a:latin typeface="Calibri" panose="020F0502020204030204" pitchFamily="34" charset="0"/>
              <a:cs typeface="Calibri"/>
            </a:endParaRPr>
          </a:p>
          <a:p>
            <a:r>
              <a:rPr lang="en-US" sz="1800" b="0" i="0" u="none" strike="noStrike" baseline="0" dirty="0">
                <a:solidFill>
                  <a:srgbClr val="221E1F"/>
                </a:solidFill>
                <a:latin typeface="Calibri"/>
                <a:cs typeface="Calibri"/>
              </a:rPr>
              <a:t>Plans to achieve your goals –</a:t>
            </a:r>
            <a:r>
              <a:rPr lang="en-US" dirty="0">
                <a:solidFill>
                  <a:srgbClr val="221E1F"/>
                </a:solidFill>
                <a:latin typeface="Calibri"/>
                <a:cs typeface="Calibri"/>
              </a:rPr>
              <a:t> Increase car count, train advisors and support staff.</a:t>
            </a:r>
            <a:endParaRPr lang="en-US" sz="1800" b="0" i="0" u="none" strike="noStrike" baseline="0" dirty="0">
              <a:solidFill>
                <a:srgbClr val="221E1F"/>
              </a:solidFill>
              <a:latin typeface="Calibri" panose="020F0502020204030204" pitchFamily="34" charset="0"/>
              <a:cs typeface="Calibri"/>
            </a:endParaRPr>
          </a:p>
          <a:p>
            <a:r>
              <a:rPr lang="en-US" sz="1800" b="0" i="0" u="none" strike="noStrike" baseline="0" dirty="0">
                <a:solidFill>
                  <a:srgbClr val="221E1F"/>
                </a:solidFill>
                <a:latin typeface="Calibri"/>
                <a:cs typeface="Calibri"/>
              </a:rPr>
              <a:t>Plans to evaluate your changes – </a:t>
            </a:r>
            <a:r>
              <a:rPr lang="en-US" dirty="0">
                <a:solidFill>
                  <a:srgbClr val="221E1F"/>
                </a:solidFill>
                <a:latin typeface="Calibri"/>
                <a:cs typeface="Calibri"/>
              </a:rPr>
              <a:t>Create gross profit daily objectives to make sure we are producing necessary amount to achieve 35%-40% net profit.</a:t>
            </a:r>
            <a:endParaRPr lang="en-US" sz="1800" b="0" i="0" u="none" strike="noStrike" baseline="0" dirty="0">
              <a:solidFill>
                <a:srgbClr val="221E1F"/>
              </a:solidFill>
              <a:latin typeface="Calibri" panose="020F0502020204030204" pitchFamily="34" charset="0"/>
              <a:cs typeface="Calibri"/>
            </a:endParaRPr>
          </a:p>
          <a:p>
            <a:endParaRPr lang="en-US"/>
          </a:p>
        </p:txBody>
      </p:sp>
      <p:graphicFrame>
        <p:nvGraphicFramePr>
          <p:cNvPr id="5" name="Table 4">
            <a:extLst>
              <a:ext uri="{FF2B5EF4-FFF2-40B4-BE49-F238E27FC236}">
                <a16:creationId xmlns:a16="http://schemas.microsoft.com/office/drawing/2014/main" id="{2A7A35B3-53A6-0968-5596-9B18128A5205}"/>
              </a:ext>
            </a:extLst>
          </p:cNvPr>
          <p:cNvGraphicFramePr>
            <a:graphicFrameLocks noGrp="1"/>
          </p:cNvGraphicFramePr>
          <p:nvPr>
            <p:extLst>
              <p:ext uri="{D42A27DB-BD31-4B8C-83A1-F6EECF244321}">
                <p14:modId xmlns:p14="http://schemas.microsoft.com/office/powerpoint/2010/main" val="3946107555"/>
              </p:ext>
            </p:extLst>
          </p:nvPr>
        </p:nvGraphicFramePr>
        <p:xfrm>
          <a:off x="6212541" y="833719"/>
          <a:ext cx="4831977" cy="3567952"/>
        </p:xfrm>
        <a:graphic>
          <a:graphicData uri="http://schemas.openxmlformats.org/drawingml/2006/table">
            <a:tbl>
              <a:tblPr/>
              <a:tblGrid>
                <a:gridCol w="376260">
                  <a:extLst>
                    <a:ext uri="{9D8B030D-6E8A-4147-A177-3AD203B41FA5}">
                      <a16:colId xmlns:a16="http://schemas.microsoft.com/office/drawing/2014/main" val="3122501503"/>
                    </a:ext>
                  </a:extLst>
                </a:gridCol>
                <a:gridCol w="1633763">
                  <a:extLst>
                    <a:ext uri="{9D8B030D-6E8A-4147-A177-3AD203B41FA5}">
                      <a16:colId xmlns:a16="http://schemas.microsoft.com/office/drawing/2014/main" val="528031190"/>
                    </a:ext>
                  </a:extLst>
                </a:gridCol>
                <a:gridCol w="1178290">
                  <a:extLst>
                    <a:ext uri="{9D8B030D-6E8A-4147-A177-3AD203B41FA5}">
                      <a16:colId xmlns:a16="http://schemas.microsoft.com/office/drawing/2014/main" val="2260809193"/>
                    </a:ext>
                  </a:extLst>
                </a:gridCol>
                <a:gridCol w="831734">
                  <a:extLst>
                    <a:ext uri="{9D8B030D-6E8A-4147-A177-3AD203B41FA5}">
                      <a16:colId xmlns:a16="http://schemas.microsoft.com/office/drawing/2014/main" val="1789840257"/>
                    </a:ext>
                  </a:extLst>
                </a:gridCol>
                <a:gridCol w="811930">
                  <a:extLst>
                    <a:ext uri="{9D8B030D-6E8A-4147-A177-3AD203B41FA5}">
                      <a16:colId xmlns:a16="http://schemas.microsoft.com/office/drawing/2014/main" val="1741330181"/>
                    </a:ext>
                  </a:extLst>
                </a:gridCol>
              </a:tblGrid>
              <a:tr h="213475">
                <a:tc gridSpan="5">
                  <a:txBody>
                    <a:bodyPr/>
                    <a:lstStyle/>
                    <a:p>
                      <a:pPr algn="ctr" fontAlgn="b"/>
                      <a:r>
                        <a:rPr lang="en-CA" sz="1000" b="1" i="0" u="none" strike="noStrike">
                          <a:effectLst/>
                          <a:latin typeface="Arial"/>
                        </a:rPr>
                        <a:t>Service Department Profit Centering    </a:t>
                      </a:r>
                      <a:endParaRPr lang="en-CA" sz="1000" b="1" i="0" u="none" strike="noStrike">
                        <a:effectLst/>
                        <a:latin typeface="Arial" panose="020B0604020202020204" pitchFamily="34" charset="0"/>
                      </a:endParaRPr>
                    </a:p>
                  </a:txBody>
                  <a:tcPr marL="0" marR="0" marT="0" marB="0" anchor="b">
                    <a:lnL>
                      <a:noFill/>
                    </a:lnL>
                    <a:lnR>
                      <a:noFill/>
                    </a:lnR>
                    <a:lnT>
                      <a:noFill/>
                    </a:lnT>
                    <a:lnB>
                      <a:noFill/>
                    </a:lnB>
                    <a:noFill/>
                  </a:tcPr>
                </a:tc>
                <a:tc hMerge="1">
                  <a:txBody>
                    <a:bodyPr/>
                    <a:lstStyle/>
                    <a:p>
                      <a:endParaRPr lang="en-CA"/>
                    </a:p>
                  </a:txBody>
                  <a:tcPr/>
                </a:tc>
                <a:tc hMerge="1">
                  <a:txBody>
                    <a:bodyPr/>
                    <a:lstStyle/>
                    <a:p>
                      <a:endParaRPr lang="en-CA"/>
                    </a:p>
                  </a:txBody>
                  <a:tcPr/>
                </a:tc>
                <a:tc hMerge="1">
                  <a:txBody>
                    <a:bodyPr/>
                    <a:lstStyle/>
                    <a:p>
                      <a:endParaRPr lang="en-CA"/>
                    </a:p>
                  </a:txBody>
                  <a:tcPr/>
                </a:tc>
                <a:tc hMerge="1">
                  <a:txBody>
                    <a:bodyPr/>
                    <a:lstStyle/>
                    <a:p>
                      <a:endParaRPr lang="en-CA"/>
                    </a:p>
                  </a:txBody>
                  <a:tcPr/>
                </a:tc>
                <a:extLst>
                  <a:ext uri="{0D108BD9-81ED-4DB2-BD59-A6C34878D82A}">
                    <a16:rowId xmlns:a16="http://schemas.microsoft.com/office/drawing/2014/main" val="2494450452"/>
                  </a:ext>
                </a:extLst>
              </a:tr>
              <a:tr h="301648">
                <a:tc>
                  <a:txBody>
                    <a:bodyPr/>
                    <a:lstStyle/>
                    <a:p>
                      <a:pPr algn="l" fontAlgn="b"/>
                      <a:endParaRPr lang="en-CA"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CA"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CA"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CA"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CA"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4091699"/>
                  </a:ext>
                </a:extLst>
              </a:tr>
              <a:tr h="406065">
                <a:tc>
                  <a:txBody>
                    <a:bodyPr/>
                    <a:lstStyle/>
                    <a:p>
                      <a:pPr algn="l" fontAlgn="b"/>
                      <a:endParaRPr lang="en-CA" sz="1000" b="0" i="0" u="none" strike="noStrike">
                        <a:effectLst/>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CA" sz="900" b="0" i="0" u="none" strike="noStrike">
                          <a:solidFill>
                            <a:srgbClr val="FFFFFF"/>
                          </a:solidFill>
                          <a:effectLst/>
                          <a:latin typeface="Arial"/>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CA" sz="900" b="0" i="0" u="none" strike="noStrike">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CA" sz="1000" b="0" i="0" u="none" strike="noStrike">
                        <a:effectLst/>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endParaRPr lang="en-CA" sz="900" b="0" i="0" u="none" strike="noStrike">
                        <a:solidFill>
                          <a:srgbClr val="FFFFFF"/>
                        </a:solidFill>
                        <a:effectLst/>
                        <a:latin typeface="Arial"/>
                      </a:endParaRP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534070914"/>
                  </a:ext>
                </a:extLst>
              </a:tr>
              <a:tr h="279797">
                <a:tc>
                  <a:txBody>
                    <a:bodyPr/>
                    <a:lstStyle/>
                    <a:p>
                      <a:pPr algn="l" fontAlgn="b"/>
                      <a:endParaRPr lang="en-CA" sz="1000" b="0" i="0" u="none" strike="noStrike">
                        <a:effectLst/>
                        <a:latin typeface="Arial"/>
                      </a:endParaRP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CA" sz="1000" b="0" i="0" u="none" strike="noStrike">
                          <a:effectLst/>
                          <a:latin typeface="Arial"/>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507535</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900" b="0" i="0" u="none" strike="noStrike">
                          <a:solidFill>
                            <a:srgbClr val="FFFFFF"/>
                          </a:solidFill>
                          <a:effectLst/>
                          <a:latin typeface="Arial"/>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CA" sz="1000" b="0" i="0" u="none" strike="noStrike">
                          <a:solidFill>
                            <a:srgbClr val="FFFFFF"/>
                          </a:solidFill>
                          <a:effectLst/>
                          <a:latin typeface="Arial"/>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273840261"/>
                  </a:ext>
                </a:extLst>
              </a:tr>
              <a:tr h="279797">
                <a:tc>
                  <a:txBody>
                    <a:bodyPr/>
                    <a:lstStyle/>
                    <a:p>
                      <a:pPr algn="l" fontAlgn="b"/>
                      <a:endParaRPr lang="en-CA" sz="1000" b="0" i="0" u="none" strike="noStrike">
                        <a:effectLst/>
                        <a:latin typeface="Arial"/>
                      </a:endParaRP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CA" sz="1000" b="0" i="0" u="none" strike="noStrike">
                          <a:effectLst/>
                          <a:latin typeface="Arial"/>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14,595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2.88%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78086518"/>
                  </a:ext>
                </a:extLst>
              </a:tr>
              <a:tr h="204194">
                <a:tc>
                  <a:txBody>
                    <a:bodyPr/>
                    <a:lstStyle/>
                    <a:p>
                      <a:pPr algn="l" fontAlgn="b"/>
                      <a:endParaRPr lang="en-CA" sz="1000" b="0" i="0" u="none" strike="noStrike">
                        <a:effectLst/>
                        <a:latin typeface="Arial"/>
                      </a:endParaRP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CA" sz="1000" b="0" i="0" u="none" strike="noStrike">
                          <a:effectLst/>
                          <a:latin typeface="Arial"/>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46651719"/>
                  </a:ext>
                </a:extLst>
              </a:tr>
              <a:tr h="279797">
                <a:tc>
                  <a:txBody>
                    <a:bodyPr/>
                    <a:lstStyle/>
                    <a:p>
                      <a:pPr algn="l" fontAlgn="b"/>
                      <a:endParaRPr lang="en-CA" sz="1000" b="0" i="0" u="none" strike="noStrike">
                        <a:effectLst/>
                        <a:latin typeface="Arial"/>
                      </a:endParaRP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CA" sz="1000" b="0" i="0" u="none" strike="noStrike">
                          <a:effectLst/>
                          <a:latin typeface="Arial"/>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202,308</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39.86%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1971732"/>
                  </a:ext>
                </a:extLst>
              </a:tr>
              <a:tr h="279797">
                <a:tc>
                  <a:txBody>
                    <a:bodyPr/>
                    <a:lstStyle/>
                    <a:p>
                      <a:pPr algn="l" fontAlgn="b"/>
                      <a:endParaRPr lang="en-CA" sz="1000" b="0" i="0" u="none" strike="noStrike">
                        <a:effectLst/>
                        <a:latin typeface="Arial"/>
                      </a:endParaRP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CA" sz="1000" b="0" i="0" u="none" strike="noStrike">
                          <a:effectLst/>
                          <a:latin typeface="Arial"/>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89,151 </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17.57%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27768382"/>
                  </a:ext>
                </a:extLst>
              </a:tr>
              <a:tr h="279797">
                <a:tc>
                  <a:txBody>
                    <a:bodyPr/>
                    <a:lstStyle/>
                    <a:p>
                      <a:pPr algn="l" fontAlgn="b"/>
                      <a:endParaRPr lang="en-CA" sz="1000" b="0" i="0" u="none" strike="noStrike">
                        <a:effectLst/>
                        <a:latin typeface="Arial"/>
                      </a:endParaRP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CA" sz="1000" b="0" i="0" u="none" strike="noStrike">
                          <a:effectLst/>
                          <a:latin typeface="Arial"/>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83905 </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16.53%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39237985"/>
                  </a:ext>
                </a:extLst>
              </a:tr>
              <a:tr h="279797">
                <a:tc>
                  <a:txBody>
                    <a:bodyPr/>
                    <a:lstStyle/>
                    <a:p>
                      <a:pPr algn="l" fontAlgn="b"/>
                      <a:endParaRPr lang="en-CA" sz="1000" b="0" i="0" u="none" strike="noStrike">
                        <a:effectLst/>
                        <a:latin typeface="Arial"/>
                      </a:endParaRP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CA" sz="1000" b="0" i="0" u="none" strike="noStrike">
                          <a:effectLst/>
                          <a:latin typeface="Arial"/>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49854613"/>
                  </a:ext>
                </a:extLst>
              </a:tr>
              <a:tr h="204194">
                <a:tc>
                  <a:txBody>
                    <a:bodyPr/>
                    <a:lstStyle/>
                    <a:p>
                      <a:pPr algn="l" fontAlgn="b"/>
                      <a:endParaRPr lang="en-CA" sz="1000" b="0" i="0" u="none" strike="noStrike">
                        <a:effectLst/>
                        <a:latin typeface="Arial"/>
                      </a:endParaRP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CA" sz="1000" b="0" i="0" u="none" strike="noStrike">
                          <a:effectLst/>
                          <a:latin typeface="Arial"/>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CA" sz="1000" b="0" i="0" u="none" strike="noStrike">
                          <a:effectLst/>
                          <a:latin typeface="Arial"/>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10773877"/>
                  </a:ext>
                </a:extLst>
              </a:tr>
              <a:tr h="279797">
                <a:tc>
                  <a:txBody>
                    <a:bodyPr/>
                    <a:lstStyle/>
                    <a:p>
                      <a:pPr algn="l" fontAlgn="b"/>
                      <a:endParaRPr lang="en-CA" sz="1000" b="0" i="0" u="none" strike="noStrike">
                        <a:effectLst/>
                        <a:latin typeface="Arial"/>
                      </a:endParaRP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CA" sz="1000" b="0" i="0" u="none" strike="noStrike">
                          <a:effectLst/>
                          <a:latin typeface="Arial"/>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389,959</a:t>
                      </a:r>
                      <a:endParaRPr lang="en-CA" sz="1000" b="0" i="0" u="none" strike="noStrike">
                        <a:effectLst/>
                        <a:latin typeface="Arial" panose="020B0604020202020204" pitchFamily="34" charset="0"/>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000" b="0" i="0" u="none" strike="noStrike">
                          <a:effectLst/>
                          <a:latin typeface="Arial"/>
                        </a:rPr>
                        <a:t>76.83%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CA" sz="1000" b="0" i="0" u="none" strike="noStrike">
                        <a:effectLst/>
                        <a:latin typeface="Arial"/>
                      </a:endParaRP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52202514"/>
                  </a:ext>
                </a:extLst>
              </a:tr>
              <a:tr h="279797">
                <a:tc>
                  <a:txBody>
                    <a:bodyPr/>
                    <a:lstStyle/>
                    <a:p>
                      <a:pPr algn="l" fontAlgn="b"/>
                      <a:endParaRPr lang="en-CA" sz="1000" b="0" i="0" u="none" strike="noStrike">
                        <a:effectLst/>
                        <a:latin typeface="Arial"/>
                      </a:endParaRP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CA" sz="1000" b="0" i="0" u="none" strike="noStrike">
                          <a:effectLst/>
                          <a:latin typeface="Arial"/>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CA" sz="1000" b="0" i="0" u="none" strike="noStrike">
                          <a:effectLst/>
                          <a:latin typeface="Arial"/>
                        </a:rPr>
                        <a:t> $             117,576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CA" sz="1000" b="0" i="0" u="none" strike="noStrike">
                          <a:effectLst/>
                          <a:latin typeface="Arial"/>
                        </a:rPr>
                        <a:t>23.17%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43858908"/>
                  </a:ext>
                </a:extLst>
              </a:tr>
            </a:tbl>
          </a:graphicData>
        </a:graphic>
      </p:graphicFrame>
      <p:sp>
        <p:nvSpPr>
          <p:cNvPr id="8" name="Content Placeholder 7">
            <a:extLst>
              <a:ext uri="{FF2B5EF4-FFF2-40B4-BE49-F238E27FC236}">
                <a16:creationId xmlns:a16="http://schemas.microsoft.com/office/drawing/2014/main" id="{3FFD5D2F-67E6-05AA-92F5-96190C4F91A4}"/>
              </a:ext>
            </a:extLst>
          </p:cNvPr>
          <p:cNvSpPr>
            <a:spLocks noGrp="1"/>
          </p:cNvSpPr>
          <p:nvPr>
            <p:ph sz="half" idx="2"/>
          </p:nvPr>
        </p:nvSpPr>
        <p:spPr>
          <a:xfrm>
            <a:off x="7754470" y="5163671"/>
            <a:ext cx="1519533" cy="877691"/>
          </a:xfrm>
        </p:spPr>
        <p:txBody>
          <a:bodyPr>
            <a:normAutofit/>
          </a:bodyPr>
          <a:lstStyle/>
          <a:p>
            <a:endParaRPr lang="en-CA"/>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0884F175-9D23-496E-80AC-F3D2FD54109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5" name="Straight Connector 14">
              <a:extLst>
                <a:ext uri="{FF2B5EF4-FFF2-40B4-BE49-F238E27FC236}">
                  <a16:creationId xmlns:a16="http://schemas.microsoft.com/office/drawing/2014/main" id="{22D4B7B8-5AFE-4B32-A805-72EC571E6F0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57D13B2-7A74-4788-8689-5EDB2DA868F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7" name="Rectangle 23">
              <a:extLst>
                <a:ext uri="{FF2B5EF4-FFF2-40B4-BE49-F238E27FC236}">
                  <a16:creationId xmlns:a16="http://schemas.microsoft.com/office/drawing/2014/main" id="{66964837-B2CC-483D-BEDA-4BB1901BCC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5">
              <a:extLst>
                <a:ext uri="{FF2B5EF4-FFF2-40B4-BE49-F238E27FC236}">
                  <a16:creationId xmlns:a16="http://schemas.microsoft.com/office/drawing/2014/main" id="{77D4E216-8B6C-4A3B-AF75-3016320F62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CDD4EA12-82D2-47D7-8742-8F4746AA6F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7">
              <a:extLst>
                <a:ext uri="{FF2B5EF4-FFF2-40B4-BE49-F238E27FC236}">
                  <a16:creationId xmlns:a16="http://schemas.microsoft.com/office/drawing/2014/main" id="{115B7F7E-4C23-429B-A947-A5B436DB2D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8">
              <a:extLst>
                <a:ext uri="{FF2B5EF4-FFF2-40B4-BE49-F238E27FC236}">
                  <a16:creationId xmlns:a16="http://schemas.microsoft.com/office/drawing/2014/main" id="{A6B03A29-0A21-40D4-87E4-3C41D6F54C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9">
              <a:extLst>
                <a:ext uri="{FF2B5EF4-FFF2-40B4-BE49-F238E27FC236}">
                  <a16:creationId xmlns:a16="http://schemas.microsoft.com/office/drawing/2014/main" id="{6C871F60-4E5A-449A-B6D8-1F58C12EE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a:extLst>
                <a:ext uri="{FF2B5EF4-FFF2-40B4-BE49-F238E27FC236}">
                  <a16:creationId xmlns:a16="http://schemas.microsoft.com/office/drawing/2014/main" id="{3182795B-2BFA-4D7B-BE85-701A73E253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a:extLst>
                <a:ext uri="{FF2B5EF4-FFF2-40B4-BE49-F238E27FC236}">
                  <a16:creationId xmlns:a16="http://schemas.microsoft.com/office/drawing/2014/main" id="{810B9E5C-2AE2-4B4E-916F-F954F2AA8A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6" name="Rectangle 25">
            <a:extLst>
              <a:ext uri="{FF2B5EF4-FFF2-40B4-BE49-F238E27FC236}">
                <a16:creationId xmlns:a16="http://schemas.microsoft.com/office/drawing/2014/main" id="{4BE9D4C4-9FA3-4885-A769-301639CC7A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8" name="Freeform: Shape 27">
            <a:extLst>
              <a:ext uri="{FF2B5EF4-FFF2-40B4-BE49-F238E27FC236}">
                <a16:creationId xmlns:a16="http://schemas.microsoft.com/office/drawing/2014/main" id="{4524F065-9F7C-400C-9A20-B343BFAA6A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52627" y="-4"/>
            <a:ext cx="8139373" cy="6858000"/>
          </a:xfrm>
          <a:custGeom>
            <a:avLst/>
            <a:gdLst>
              <a:gd name="connsiteX0" fmla="*/ 5181344 w 8139373"/>
              <a:gd name="connsiteY0" fmla="*/ 0 h 6858000"/>
              <a:gd name="connsiteX1" fmla="*/ 8139373 w 8139373"/>
              <a:gd name="connsiteY1" fmla="*/ 0 h 6858000"/>
              <a:gd name="connsiteX2" fmla="*/ 8139373 w 8139373"/>
              <a:gd name="connsiteY2" fmla="*/ 6858000 h 6858000"/>
              <a:gd name="connsiteX3" fmla="*/ 0 w 81393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39373" h="6858000">
                <a:moveTo>
                  <a:pt x="5181344" y="0"/>
                </a:moveTo>
                <a:lnTo>
                  <a:pt x="8139373" y="0"/>
                </a:lnTo>
                <a:lnTo>
                  <a:pt x="8139373"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176489"/>
            <a:ext cx="3749061" cy="1508469"/>
          </a:xfrm>
        </p:spPr>
        <p:txBody>
          <a:bodyPr vert="horz" lIns="91440" tIns="45720" rIns="91440" bIns="45720" rtlCol="0" anchor="ctr">
            <a:normAutofit/>
          </a:bodyPr>
          <a:lstStyle/>
          <a:p>
            <a:pPr>
              <a:lnSpc>
                <a:spcPct val="90000"/>
              </a:lnSpc>
            </a:pPr>
            <a:br>
              <a:rPr lang="en-US" sz="2000" b="0" i="0" u="none" strike="noStrike" baseline="0"/>
            </a:br>
            <a:r>
              <a:rPr lang="en-US" sz="2000" b="1" i="0" u="none" strike="noStrike" baseline="0"/>
              <a:t>Facility</a:t>
            </a:r>
            <a:br>
              <a:rPr lang="en-US" sz="2000" b="0" i="0" u="none" strike="noStrike" baseline="0"/>
            </a:br>
            <a:br>
              <a:rPr lang="en-US" sz="2000" b="0" i="0" u="none" strike="noStrike" baseline="0"/>
            </a:br>
            <a:br>
              <a:rPr lang="en-US" sz="2000" b="0" i="0" u="none" strike="noStrike" baseline="0"/>
            </a:br>
            <a:endParaRPr lang="en-US" sz="2000"/>
          </a:p>
        </p:txBody>
      </p:sp>
      <p:sp>
        <p:nvSpPr>
          <p:cNvPr id="30" name="Isosceles Triangle 29">
            <a:extLst>
              <a:ext uri="{FF2B5EF4-FFF2-40B4-BE49-F238E27FC236}">
                <a16:creationId xmlns:a16="http://schemas.microsoft.com/office/drawing/2014/main" id="{7EB6695E-BED5-4DA3-8C9B-AD301AEF47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35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795618"/>
            <a:ext cx="3749061" cy="3005289"/>
          </a:xfrm>
        </p:spPr>
        <p:txBody>
          <a:bodyPr vert="horz" lIns="91440" tIns="45720" rIns="91440" bIns="45720" rtlCol="0" anchor="t">
            <a:normAutofit/>
          </a:bodyPr>
          <a:lstStyle/>
          <a:p>
            <a:pPr>
              <a:lnSpc>
                <a:spcPct val="90000"/>
              </a:lnSpc>
            </a:pPr>
            <a:endParaRPr lang="en-US" sz="1200" b="0" i="0" u="none" strike="noStrike" baseline="0"/>
          </a:p>
          <a:p>
            <a:pPr>
              <a:lnSpc>
                <a:spcPct val="90000"/>
              </a:lnSpc>
            </a:pPr>
            <a:r>
              <a:rPr lang="en-US" sz="1200" b="0" i="0" u="none" strike="noStrike" baseline="0" dirty="0"/>
              <a:t>Current practices – </a:t>
            </a:r>
            <a:r>
              <a:rPr lang="en-US" sz="1200" dirty="0"/>
              <a:t>24 flat rate techs, 3 trainees, 3 internal team technicians.</a:t>
            </a:r>
            <a:endParaRPr lang="en-US" sz="1200" b="0" i="0" u="none" strike="noStrike" baseline="0" dirty="0"/>
          </a:p>
          <a:p>
            <a:pPr>
              <a:lnSpc>
                <a:spcPct val="90000"/>
              </a:lnSpc>
            </a:pPr>
            <a:r>
              <a:rPr lang="en-US" sz="1200" b="0" i="0" u="none" strike="noStrike" baseline="0" dirty="0"/>
              <a:t>Goals for improvement – Getting </a:t>
            </a:r>
            <a:r>
              <a:rPr lang="en-US" sz="1200" dirty="0"/>
              <a:t>shop closer to 100% utilization by building up technician tram as we grow the car count.  </a:t>
            </a:r>
            <a:endParaRPr lang="en-US" sz="1200" b="0" i="0" u="none" strike="noStrike" baseline="0" dirty="0"/>
          </a:p>
          <a:p>
            <a:pPr>
              <a:lnSpc>
                <a:spcPct val="90000"/>
              </a:lnSpc>
            </a:pPr>
            <a:r>
              <a:rPr lang="en-US" sz="1200" b="0" i="0" u="none" strike="noStrike" baseline="0" dirty="0"/>
              <a:t>Plans to achieve your goals –</a:t>
            </a:r>
            <a:r>
              <a:rPr lang="en-US" sz="1200" dirty="0"/>
              <a:t> Achieve 125% with current team and then increase technician count.</a:t>
            </a:r>
            <a:endParaRPr lang="en-US" sz="1200" b="0" i="0" u="none" strike="noStrike" baseline="0" dirty="0"/>
          </a:p>
          <a:p>
            <a:pPr>
              <a:lnSpc>
                <a:spcPct val="90000"/>
              </a:lnSpc>
            </a:pPr>
            <a:r>
              <a:rPr lang="en-US" sz="1200" b="0" i="0" u="none" strike="noStrike" baseline="0" dirty="0"/>
              <a:t>Plans to evaluate your changes –</a:t>
            </a:r>
            <a:r>
              <a:rPr lang="en-US" sz="1200" dirty="0"/>
              <a:t> Run a facility utilization report, share with managers, monitor monthly.</a:t>
            </a:r>
            <a:endParaRPr lang="en-US" sz="1200" b="0" i="0" u="none" strike="noStrike" baseline="0" dirty="0"/>
          </a:p>
          <a:p>
            <a:pPr>
              <a:lnSpc>
                <a:spcPct val="90000"/>
              </a:lnSpc>
            </a:pPr>
            <a:endParaRPr lang="en-US" sz="1200"/>
          </a:p>
        </p:txBody>
      </p:sp>
      <p:sp>
        <p:nvSpPr>
          <p:cNvPr id="32" name="Freeform: Shape 31">
            <a:extLst>
              <a:ext uri="{FF2B5EF4-FFF2-40B4-BE49-F238E27FC236}">
                <a16:creationId xmlns:a16="http://schemas.microsoft.com/office/drawing/2014/main" id="{46DB9E65-E072-43AF-A8C9-9744BA0CC2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96867" y="6"/>
            <a:ext cx="4831627" cy="4520011"/>
          </a:xfrm>
          <a:custGeom>
            <a:avLst/>
            <a:gdLst>
              <a:gd name="connsiteX0" fmla="*/ 0 w 4831627"/>
              <a:gd name="connsiteY0" fmla="*/ 0 h 4520011"/>
              <a:gd name="connsiteX1" fmla="*/ 4831627 w 4831627"/>
              <a:gd name="connsiteY1" fmla="*/ 0 h 4520011"/>
              <a:gd name="connsiteX2" fmla="*/ 1416677 w 4831627"/>
              <a:gd name="connsiteY2" fmla="*/ 4520011 h 4520011"/>
            </a:gdLst>
            <a:ahLst/>
            <a:cxnLst>
              <a:cxn ang="0">
                <a:pos x="connsiteX0" y="connsiteY0"/>
              </a:cxn>
              <a:cxn ang="0">
                <a:pos x="connsiteX1" y="connsiteY1"/>
              </a:cxn>
              <a:cxn ang="0">
                <a:pos x="connsiteX2" y="connsiteY2"/>
              </a:cxn>
            </a:cxnLst>
            <a:rect l="l" t="t" r="r" b="b"/>
            <a:pathLst>
              <a:path w="4831627" h="4520011">
                <a:moveTo>
                  <a:pt x="0" y="0"/>
                </a:moveTo>
                <a:lnTo>
                  <a:pt x="4831627" y="0"/>
                </a:lnTo>
                <a:lnTo>
                  <a:pt x="1416677" y="452001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Content Placeholder 5" descr="A screenshot of a blue and white screen&#10;&#10;Description automatically generated">
            <a:extLst>
              <a:ext uri="{FF2B5EF4-FFF2-40B4-BE49-F238E27FC236}">
                <a16:creationId xmlns:a16="http://schemas.microsoft.com/office/drawing/2014/main" id="{688D732C-CB8D-D303-42BC-A5715844B97F}"/>
              </a:ext>
            </a:extLst>
          </p:cNvPr>
          <p:cNvPicPr>
            <a:picLocks noGrp="1" noChangeAspect="1"/>
          </p:cNvPicPr>
          <p:nvPr>
            <p:ph sz="half" idx="2"/>
          </p:nvPr>
        </p:nvPicPr>
        <p:blipFill>
          <a:blip r:embed="rId2"/>
          <a:stretch>
            <a:fillRect/>
          </a:stretch>
        </p:blipFill>
        <p:spPr>
          <a:xfrm>
            <a:off x="7221699" y="1082266"/>
            <a:ext cx="4802897" cy="4360761"/>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Productivity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264024"/>
            <a:ext cx="4184035" cy="5432610"/>
          </a:xfrm>
        </p:spPr>
        <p:txBody>
          <a:bodyPr>
            <a:normAutofit/>
          </a:bodyPr>
          <a:lstStyle/>
          <a:p>
            <a:pPr algn="l"/>
            <a:endParaRPr lang="en-US" sz="1800" b="0" i="0" u="none" strike="noStrike" baseline="0">
              <a:solidFill>
                <a:srgbClr val="000000"/>
              </a:solidFill>
              <a:latin typeface="Calibri" panose="020F0502020204030204" pitchFamily="34" charset="0"/>
            </a:endParaRPr>
          </a:p>
          <a:p>
            <a:r>
              <a:rPr lang="en-US" sz="1600" b="0" i="0" u="none" strike="noStrike" baseline="0" dirty="0">
                <a:solidFill>
                  <a:srgbClr val="221E1F"/>
                </a:solidFill>
                <a:latin typeface="Calibri" panose="020F0502020204030204" pitchFamily="34" charset="0"/>
              </a:rPr>
              <a:t>Current practices – walk around with customers. No process for maintenance selling or a real technician walk around.</a:t>
            </a:r>
          </a:p>
          <a:p>
            <a:r>
              <a:rPr lang="en-US" sz="1600" b="0" i="0" u="none" strike="noStrike" baseline="0" dirty="0">
                <a:solidFill>
                  <a:srgbClr val="221E1F"/>
                </a:solidFill>
                <a:latin typeface="Calibri" panose="020F0502020204030204" pitchFamily="34" charset="0"/>
              </a:rPr>
              <a:t>Goals for improvement – Implement video walk arounds as well as maintenance menu selling. </a:t>
            </a:r>
          </a:p>
          <a:p>
            <a:r>
              <a:rPr lang="en-US" sz="1600" b="0" i="0" u="none" strike="noStrike" baseline="0" dirty="0">
                <a:solidFill>
                  <a:srgbClr val="221E1F"/>
                </a:solidFill>
                <a:latin typeface="Calibri" panose="020F0502020204030204" pitchFamily="34" charset="0"/>
              </a:rPr>
              <a:t>Plans to achieve your goals – Create a process and follow it by auditing the RO’s once closed out to make sure there is declines signed on maintenances offered. </a:t>
            </a:r>
          </a:p>
          <a:p>
            <a:r>
              <a:rPr lang="en-US" sz="1600" b="0" i="0" u="none" strike="noStrike" baseline="0" dirty="0">
                <a:solidFill>
                  <a:srgbClr val="221E1F"/>
                </a:solidFill>
                <a:latin typeface="Calibri" panose="020F0502020204030204" pitchFamily="34" charset="0"/>
              </a:rPr>
              <a:t>Plans to evaluate your changes – Tech proficiency board in the service center. </a:t>
            </a:r>
          </a:p>
          <a:p>
            <a:endParaRPr lang="en-US"/>
          </a:p>
        </p:txBody>
      </p:sp>
      <p:pic>
        <p:nvPicPr>
          <p:cNvPr id="5" name="Content Placeholder 4" descr="A screenshot of a service inventory analysis&#10;&#10;Description automatically generated">
            <a:extLst>
              <a:ext uri="{FF2B5EF4-FFF2-40B4-BE49-F238E27FC236}">
                <a16:creationId xmlns:a16="http://schemas.microsoft.com/office/drawing/2014/main" id="{86E3E274-0BD3-CD2C-EC1B-82B37222BB52}"/>
              </a:ext>
            </a:extLst>
          </p:cNvPr>
          <p:cNvPicPr>
            <a:picLocks noGrp="1" noChangeAspect="1"/>
          </p:cNvPicPr>
          <p:nvPr>
            <p:ph sz="half" idx="2"/>
          </p:nvPr>
        </p:nvPicPr>
        <p:blipFill>
          <a:blip r:embed="rId2"/>
          <a:stretch>
            <a:fillRect/>
          </a:stretch>
        </p:blipFill>
        <p:spPr>
          <a:xfrm>
            <a:off x="4812383" y="475673"/>
            <a:ext cx="7114277" cy="4696960"/>
          </a:xfrm>
        </p:spPr>
      </p:pic>
    </p:spTree>
    <p:extLst>
      <p:ext uri="{BB962C8B-B14F-4D97-AF65-F5344CB8AC3E}">
        <p14:creationId xmlns:p14="http://schemas.microsoft.com/office/powerpoint/2010/main" val="1901477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251012" y="1781175"/>
            <a:ext cx="4966447" cy="4260186"/>
          </a:xfrm>
        </p:spPr>
        <p:txBody>
          <a:bodyPr vert="horz" lIns="91440" tIns="45720" rIns="91440" bIns="45720" rtlCol="0" anchor="t">
            <a:normAutofit/>
          </a:bodyPr>
          <a:lstStyle/>
          <a:p>
            <a:r>
              <a:rPr lang="en-US" dirty="0"/>
              <a:t>BMW offers value service which uses a highly competitive labor rate. For vehicles that do not qualify, need to increase labor rate. Advisors need to use labor matrix properly to maintain ELR. Labor matrix will be updated to ensure goal objective is achieved. Vehicle age is good, presents a lot of opportunities for customer pay work.  </a:t>
            </a:r>
          </a:p>
        </p:txBody>
      </p:sp>
      <p:pic>
        <p:nvPicPr>
          <p:cNvPr id="10" name="Content Placeholder 9" descr="A screenshot of a report&#10;&#10;Description automatically generated">
            <a:extLst>
              <a:ext uri="{FF2B5EF4-FFF2-40B4-BE49-F238E27FC236}">
                <a16:creationId xmlns:a16="http://schemas.microsoft.com/office/drawing/2014/main" id="{AB324BB2-C028-CAEC-27FC-D32FA0BDBFD3}"/>
              </a:ext>
            </a:extLst>
          </p:cNvPr>
          <p:cNvPicPr>
            <a:picLocks noGrp="1" noChangeAspect="1"/>
          </p:cNvPicPr>
          <p:nvPr>
            <p:ph sz="half" idx="2"/>
          </p:nvPr>
        </p:nvPicPr>
        <p:blipFill>
          <a:blip r:embed="rId2"/>
          <a:stretch>
            <a:fillRect/>
          </a:stretch>
        </p:blipFill>
        <p:spPr>
          <a:xfrm>
            <a:off x="6228713" y="819105"/>
            <a:ext cx="5955350" cy="4861413"/>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86665" y="1763487"/>
            <a:ext cx="8596668" cy="4343190"/>
          </a:xfrm>
        </p:spPr>
        <p:txBody>
          <a:bodyPr vert="horz" lIns="91440" tIns="45720" rIns="91440" bIns="45720" rtlCol="0" anchor="t">
            <a:normAutofit/>
          </a:bodyPr>
          <a:lstStyle/>
          <a:p>
            <a:r>
              <a:rPr lang="en-US" dirty="0"/>
              <a:t>Strengths </a:t>
            </a:r>
            <a:endParaRPr lang="en-US"/>
          </a:p>
          <a:p>
            <a:r>
              <a:rPr lang="en-US" dirty="0"/>
              <a:t>High number of master technicians</a:t>
            </a:r>
          </a:p>
          <a:p>
            <a:r>
              <a:rPr lang="en-US" dirty="0"/>
              <a:t>Dealership been in business for 40+ years </a:t>
            </a:r>
          </a:p>
          <a:p>
            <a:r>
              <a:rPr lang="en-US" dirty="0"/>
              <a:t>Majority of Service team are long tenured. </a:t>
            </a:r>
          </a:p>
          <a:p>
            <a:r>
              <a:rPr lang="en-US" dirty="0"/>
              <a:t>Top 5 CSI ranking in Western Region</a:t>
            </a:r>
          </a:p>
          <a:p>
            <a:r>
              <a:rPr lang="en-US" dirty="0"/>
              <a:t>Pay plans incentive high performers </a:t>
            </a:r>
          </a:p>
          <a:p>
            <a:r>
              <a:rPr lang="en-US" dirty="0"/>
              <a:t>Marketing budget flexible based upon needs </a:t>
            </a:r>
          </a:p>
          <a:p>
            <a:r>
              <a:rPr lang="en-US" dirty="0"/>
              <a:t>Proprietary repair equipment to BMW dealer</a:t>
            </a:r>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Weaknesses</a:t>
            </a:r>
          </a:p>
          <a:p>
            <a:r>
              <a:rPr lang="en-US" dirty="0"/>
              <a:t>New ownership – adjusting to new company culture. Lack experience with high line dealership. </a:t>
            </a:r>
          </a:p>
          <a:p>
            <a:r>
              <a:rPr lang="en-US" dirty="0"/>
              <a:t>Majority of customers are outside immediate market area</a:t>
            </a:r>
          </a:p>
          <a:p>
            <a:r>
              <a:rPr lang="en-US" dirty="0"/>
              <a:t>Numerous other BMW dealers within driving distance</a:t>
            </a:r>
          </a:p>
          <a:p>
            <a:r>
              <a:rPr lang="en-US" dirty="0"/>
              <a:t>Advisor Communication with customers</a:t>
            </a:r>
          </a:p>
          <a:p>
            <a:r>
              <a:rPr lang="en-US" dirty="0"/>
              <a:t>Consistent amount of work in the shop</a:t>
            </a:r>
          </a:p>
          <a:p>
            <a:r>
              <a:rPr lang="en-US" dirty="0"/>
              <a:t>Parts availability</a:t>
            </a:r>
          </a:p>
          <a:p>
            <a:pPr marL="0" indent="0">
              <a:buNone/>
            </a:pPr>
            <a:endParaRPr lang="en-US" dirty="0"/>
          </a:p>
          <a:p>
            <a:endParaRPr lang="en-US" dirty="0"/>
          </a:p>
          <a:p>
            <a:endParaRPr lang="en-US"/>
          </a:p>
          <a:p>
            <a:endParaRPr lang="en-US"/>
          </a:p>
          <a:p>
            <a:endParaRPr lang="en-US"/>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Application>Microsoft Office PowerPoint</Application>
  <PresentationFormat>Widescreen</PresentationFormat>
  <Slides>16</Slides>
  <Notes>0</Notes>
  <HiddenSlides>0</HiddenSlide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Facet</vt:lpstr>
      <vt:lpstr>Service Homework Using Year to Date data </vt:lpstr>
      <vt:lpstr>   Marketing  </vt:lpstr>
      <vt:lpstr>  Analyze Cost of Labor   </vt:lpstr>
      <vt:lpstr> Changes in Expense Structure    </vt:lpstr>
      <vt:lpstr> Facility   </vt:lpstr>
      <vt:lpstr> Productivity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revision>393</cp:revision>
  <dcterms:created xsi:type="dcterms:W3CDTF">2022-12-04T13:10:55Z</dcterms:created>
  <dcterms:modified xsi:type="dcterms:W3CDTF">2024-03-05T23:46:51Z</dcterms:modified>
</cp:coreProperties>
</file>