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jqgNnPU3UhUZaQ7EAS+lbIsH4YK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BEA4E8-8F8E-41A4-AA1A-61038A891928}">
  <a:tblStyle styleId="{9DBEA4E8-8F8E-41A4-AA1A-61038A891928}" styleName="Table_0">
    <a:wholeTbl>
      <a:tcTxStyle b="off" i="off">
        <a:font>
          <a:latin typeface="Trebuchet MS"/>
          <a:ea typeface="Trebuchet MS"/>
          <a:cs typeface="Trebuchet MS"/>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EF4E7"/>
          </a:solidFill>
        </a:fill>
      </a:tcStyle>
    </a:wholeTbl>
    <a:band1H>
      <a:tcTxStyle/>
      <a:tcStyle>
        <a:tcBdr/>
        <a:fill>
          <a:solidFill>
            <a:srgbClr val="DBE9CB"/>
          </a:solidFill>
        </a:fill>
      </a:tcStyle>
    </a:band1H>
    <a:band2H>
      <a:tcTxStyle/>
      <a:tcStyle>
        <a:tcBdr/>
      </a:tcStyle>
    </a:band2H>
    <a:band1V>
      <a:tcTxStyle/>
      <a:tcStyle>
        <a:tcBdr/>
        <a:fill>
          <a:solidFill>
            <a:srgbClr val="DBE9CB"/>
          </a:solidFill>
        </a:fill>
      </a:tcStyle>
    </a:band1V>
    <a:band2V>
      <a:tcTxStyle/>
      <a:tcStyle>
        <a:tcBdr/>
      </a:tcStyle>
    </a:band2V>
    <a:lastCol>
      <a:tcTxStyle b="on" i="off">
        <a:font>
          <a:latin typeface="Trebuchet MS"/>
          <a:ea typeface="Trebuchet MS"/>
          <a:cs typeface="Trebuchet MS"/>
        </a:font>
        <a:schemeClr val="lt1"/>
      </a:tcTxStyle>
      <a:tcStyle>
        <a:tcBdr/>
        <a:fill>
          <a:solidFill>
            <a:schemeClr val="accent1"/>
          </a:solidFill>
        </a:fill>
      </a:tcStyle>
    </a:lastCol>
    <a:firstCol>
      <a:tcTxStyle b="on" i="off">
        <a:font>
          <a:latin typeface="Trebuchet MS"/>
          <a:ea typeface="Trebuchet MS"/>
          <a:cs typeface="Trebuchet MS"/>
        </a:font>
        <a:schemeClr val="lt1"/>
      </a:tcTxStyle>
      <a:tcStyle>
        <a:tcBdr/>
        <a:fill>
          <a:solidFill>
            <a:schemeClr val="accent1"/>
          </a:solidFill>
        </a:fill>
      </a:tcStyle>
    </a:firstCol>
    <a:lastRow>
      <a:tcTxStyle b="on" i="off">
        <a:font>
          <a:latin typeface="Trebuchet MS"/>
          <a:ea typeface="Trebuchet MS"/>
          <a:cs typeface="Trebuchet MS"/>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Trebuchet MS"/>
          <a:ea typeface="Trebuchet MS"/>
          <a:cs typeface="Trebuchet MS"/>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8"/>
  </p:normalViewPr>
  <p:slideViewPr>
    <p:cSldViewPr snapToGrid="0">
      <p:cViewPr varScale="1">
        <p:scale>
          <a:sx n="117" d="100"/>
          <a:sy n="117" d="100"/>
        </p:scale>
        <p:origin x="36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8" name="Google Shape;208;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b779f24ba9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6" name="Google Shape;216;g2b779f24ba9_0_3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4" name="Google Shape;224;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2b8e3f70cd6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2" name="Google Shape;232;g2b8e3f70cd6_0_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0" name="Google Shape;240;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6" name="Google Shape;246;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8" name="Google Shape;258;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4" name="Google Shape;264;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0" name="Google Shape;270;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6" name="Google Shape;276;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2" name="Google Shape;28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bafa70e06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9" name="Google Shape;289;g2bafa70e06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bafa70e06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6" name="Google Shape;296;g2bafa70e06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3" name="Google Shape;303;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bb4d6e240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9" name="Google Shape;309;g2bb4d6e240d_0_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b7041151b8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g2b7041151b8_0_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2b779f24ba9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7" name="Google Shape;167;g2b779f24ba9_0_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6" name="Google Shape;176;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b779f24ba9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4" name="Google Shape;184;g2b779f24ba9_0_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2" name="Google Shape;192;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b779f24ba9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0" name="Google Shape;200;g2b779f24ba9_0_2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22"/>
        <p:cNvGrpSpPr/>
        <p:nvPr/>
      </p:nvGrpSpPr>
      <p:grpSpPr>
        <a:xfrm>
          <a:off x="0" y="0"/>
          <a:ext cx="0" cy="0"/>
          <a:chOff x="0" y="0"/>
          <a:chExt cx="0" cy="0"/>
        </a:xfrm>
      </p:grpSpPr>
      <p:grpSp>
        <p:nvGrpSpPr>
          <p:cNvPr id="23" name="Google Shape;23;p18"/>
          <p:cNvGrpSpPr/>
          <p:nvPr/>
        </p:nvGrpSpPr>
        <p:grpSpPr>
          <a:xfrm>
            <a:off x="0" y="-8467"/>
            <a:ext cx="12192000" cy="6866467"/>
            <a:chOff x="0" y="-8467"/>
            <a:chExt cx="12192000" cy="6866467"/>
          </a:xfrm>
        </p:grpSpPr>
        <p:cxnSp>
          <p:nvCxnSpPr>
            <p:cNvPr id="24" name="Google Shape;24;p18"/>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25" name="Google Shape;25;p18"/>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26" name="Google Shape;26;p18"/>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27" name="Google Shape;27;p18"/>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28" name="Google Shape;28;p18"/>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18"/>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30" name="Google Shape;30;p18"/>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31" name="Google Shape;31;p18"/>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32" name="Google Shape;32;p18"/>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18"/>
            <p:cNvSpPr/>
            <p:nvPr/>
          </p:nvSpPr>
          <p:spPr>
            <a:xfrm rot="10800000">
              <a:off x="0" y="0"/>
              <a:ext cx="842596" cy="5666154"/>
            </a:xfrm>
            <a:prstGeom prst="triangle">
              <a:avLst>
                <a:gd name="adj" fmla="val 10000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 name="Google Shape;34;p18"/>
          <p:cNvSpPr txBox="1">
            <a:spLocks noGrp="1"/>
          </p:cNvSpPr>
          <p:nvPr>
            <p:ph type="ctrTitle"/>
          </p:nvPr>
        </p:nvSpPr>
        <p:spPr>
          <a:xfrm>
            <a:off x="1507067" y="2404534"/>
            <a:ext cx="7766936" cy="1646302"/>
          </a:xfrm>
          <a:prstGeom prst="rect">
            <a:avLst/>
          </a:prstGeom>
          <a:noFill/>
          <a:ln>
            <a:noFill/>
          </a:ln>
        </p:spPr>
        <p:txBody>
          <a:bodyPr spcFirstLastPara="1" wrap="square" lIns="91425" tIns="45700" rIns="91425" bIns="45700" anchor="b" anchorCtr="0">
            <a:noAutofit/>
          </a:bodyPr>
          <a:lstStyle>
            <a:lvl1pPr lvl="0" algn="r">
              <a:spcBef>
                <a:spcPts val="0"/>
              </a:spcBef>
              <a:spcAft>
                <a:spcPts val="0"/>
              </a:spcAft>
              <a:buClr>
                <a:schemeClr val="accent1"/>
              </a:buClr>
              <a:buSzPts val="5400"/>
              <a:buFont typeface="Trebuchet MS"/>
              <a:buNone/>
              <a:defRPr sz="5400">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8"/>
          <p:cNvSpPr txBox="1">
            <a:spLocks noGrp="1"/>
          </p:cNvSpPr>
          <p:nvPr>
            <p:ph type="subTitle" idx="1"/>
          </p:nvPr>
        </p:nvSpPr>
        <p:spPr>
          <a:xfrm>
            <a:off x="1507067" y="4050833"/>
            <a:ext cx="7766936" cy="1096899"/>
          </a:xfrm>
          <a:prstGeom prst="rect">
            <a:avLst/>
          </a:prstGeom>
          <a:noFill/>
          <a:ln>
            <a:noFill/>
          </a:ln>
        </p:spPr>
        <p:txBody>
          <a:bodyPr spcFirstLastPara="1" wrap="square" lIns="91425" tIns="45700" rIns="91425" bIns="45700" anchor="t" anchorCtr="0">
            <a:normAutofit/>
          </a:bodyPr>
          <a:lstStyle>
            <a:lvl1pPr lvl="0" algn="r">
              <a:spcBef>
                <a:spcPts val="1000"/>
              </a:spcBef>
              <a:spcAft>
                <a:spcPts val="0"/>
              </a:spcAft>
              <a:buSzPts val="1440"/>
              <a:buNone/>
              <a:defRPr>
                <a:solidFill>
                  <a:srgbClr val="7F7F7F"/>
                </a:solidFill>
              </a:defRPr>
            </a:lvl1pPr>
            <a:lvl2pPr lvl="1" algn="ctr">
              <a:spcBef>
                <a:spcPts val="1000"/>
              </a:spcBef>
              <a:spcAft>
                <a:spcPts val="0"/>
              </a:spcAft>
              <a:buSzPts val="1280"/>
              <a:buNone/>
              <a:defRPr>
                <a:solidFill>
                  <a:srgbClr val="888888"/>
                </a:solidFill>
              </a:defRPr>
            </a:lvl2pPr>
            <a:lvl3pPr lvl="2" algn="ctr">
              <a:spcBef>
                <a:spcPts val="1000"/>
              </a:spcBef>
              <a:spcAft>
                <a:spcPts val="0"/>
              </a:spcAft>
              <a:buSzPts val="1120"/>
              <a:buNone/>
              <a:defRPr>
                <a:solidFill>
                  <a:srgbClr val="888888"/>
                </a:solidFill>
              </a:defRPr>
            </a:lvl3pPr>
            <a:lvl4pPr lvl="3" algn="ctr">
              <a:spcBef>
                <a:spcPts val="1000"/>
              </a:spcBef>
              <a:spcAft>
                <a:spcPts val="0"/>
              </a:spcAft>
              <a:buSzPts val="960"/>
              <a:buNone/>
              <a:defRPr>
                <a:solidFill>
                  <a:srgbClr val="888888"/>
                </a:solidFill>
              </a:defRPr>
            </a:lvl4pPr>
            <a:lvl5pPr lvl="4" algn="ctr">
              <a:spcBef>
                <a:spcPts val="1000"/>
              </a:spcBef>
              <a:spcAft>
                <a:spcPts val="0"/>
              </a:spcAft>
              <a:buSzPts val="960"/>
              <a:buNone/>
              <a:defRPr>
                <a:solidFill>
                  <a:srgbClr val="888888"/>
                </a:solidFill>
              </a:defRPr>
            </a:lvl5pPr>
            <a:lvl6pPr lvl="5" algn="ctr">
              <a:spcBef>
                <a:spcPts val="1000"/>
              </a:spcBef>
              <a:spcAft>
                <a:spcPts val="0"/>
              </a:spcAft>
              <a:buSzPts val="960"/>
              <a:buNone/>
              <a:defRPr>
                <a:solidFill>
                  <a:srgbClr val="888888"/>
                </a:solidFill>
              </a:defRPr>
            </a:lvl6pPr>
            <a:lvl7pPr lvl="6" algn="ctr">
              <a:spcBef>
                <a:spcPts val="1000"/>
              </a:spcBef>
              <a:spcAft>
                <a:spcPts val="0"/>
              </a:spcAft>
              <a:buSzPts val="960"/>
              <a:buNone/>
              <a:defRPr>
                <a:solidFill>
                  <a:srgbClr val="888888"/>
                </a:solidFill>
              </a:defRPr>
            </a:lvl7pPr>
            <a:lvl8pPr lvl="7" algn="ctr">
              <a:spcBef>
                <a:spcPts val="1000"/>
              </a:spcBef>
              <a:spcAft>
                <a:spcPts val="0"/>
              </a:spcAft>
              <a:buSzPts val="960"/>
              <a:buNone/>
              <a:defRPr>
                <a:solidFill>
                  <a:srgbClr val="888888"/>
                </a:solidFill>
              </a:defRPr>
            </a:lvl8pPr>
            <a:lvl9pPr lvl="8" algn="ctr">
              <a:spcBef>
                <a:spcPts val="1000"/>
              </a:spcBef>
              <a:spcAft>
                <a:spcPts val="0"/>
              </a:spcAft>
              <a:buSzPts val="960"/>
              <a:buNone/>
              <a:defRPr>
                <a:solidFill>
                  <a:srgbClr val="888888"/>
                </a:solidFill>
              </a:defRPr>
            </a:lvl9pPr>
          </a:lstStyle>
          <a:p>
            <a:endParaRPr/>
          </a:p>
        </p:txBody>
      </p:sp>
      <p:sp>
        <p:nvSpPr>
          <p:cNvPr id="36" name="Google Shape;36;p18"/>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8"/>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90"/>
        <p:cNvGrpSpPr/>
        <p:nvPr/>
      </p:nvGrpSpPr>
      <p:grpSpPr>
        <a:xfrm>
          <a:off x="0" y="0"/>
          <a:ext cx="0" cy="0"/>
          <a:chOff x="0" y="0"/>
          <a:chExt cx="0" cy="0"/>
        </a:xfrm>
      </p:grpSpPr>
      <p:sp>
        <p:nvSpPr>
          <p:cNvPr id="91" name="Google Shape;91;p27"/>
          <p:cNvSpPr txBox="1">
            <a:spLocks noGrp="1"/>
          </p:cNvSpPr>
          <p:nvPr>
            <p:ph type="title"/>
          </p:nvPr>
        </p:nvSpPr>
        <p:spPr>
          <a:xfrm>
            <a:off x="677335" y="609600"/>
            <a:ext cx="8596668" cy="3403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27"/>
          <p:cNvSpPr txBox="1">
            <a:spLocks noGrp="1"/>
          </p:cNvSpPr>
          <p:nvPr>
            <p:ph type="body" idx="1"/>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93" name="Google Shape;93;p27"/>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27"/>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27"/>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96"/>
        <p:cNvGrpSpPr/>
        <p:nvPr/>
      </p:nvGrpSpPr>
      <p:grpSpPr>
        <a:xfrm>
          <a:off x="0" y="0"/>
          <a:ext cx="0" cy="0"/>
          <a:chOff x="0" y="0"/>
          <a:chExt cx="0" cy="0"/>
        </a:xfrm>
      </p:grpSpPr>
      <p:sp>
        <p:nvSpPr>
          <p:cNvPr id="97" name="Google Shape;97;p28"/>
          <p:cNvSpPr txBox="1">
            <a:spLocks noGrp="1"/>
          </p:cNvSpPr>
          <p:nvPr>
            <p:ph type="title"/>
          </p:nvPr>
        </p:nvSpPr>
        <p:spPr>
          <a:xfrm>
            <a:off x="931334" y="609600"/>
            <a:ext cx="8094134"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28"/>
          <p:cNvSpPr txBox="1">
            <a:spLocks noGrp="1"/>
          </p:cNvSpPr>
          <p:nvPr>
            <p:ph type="body" idx="1"/>
          </p:nvPr>
        </p:nvSpPr>
        <p:spPr>
          <a:xfrm>
            <a:off x="1366139" y="3632200"/>
            <a:ext cx="7224524" cy="381000"/>
          </a:xfrm>
          <a:prstGeom prst="rect">
            <a:avLst/>
          </a:prstGeom>
          <a:noFill/>
          <a:ln>
            <a:noFill/>
          </a:ln>
        </p:spPr>
        <p:txBody>
          <a:bodyPr spcFirstLastPara="1" wrap="square" lIns="91425" tIns="45700" rIns="91425" bIns="45700" anchor="ctr" anchorCtr="0">
            <a:noAutofit/>
          </a:bodyPr>
          <a:lstStyle>
            <a:lvl1pPr marL="457200" lvl="0" indent="-228600" algn="l">
              <a:spcBef>
                <a:spcPts val="1000"/>
              </a:spcBef>
              <a:spcAft>
                <a:spcPts val="0"/>
              </a:spcAft>
              <a:buSzPts val="1280"/>
              <a:buFont typeface="Trebuchet MS"/>
              <a:buNone/>
              <a:defRPr sz="1600">
                <a:solidFill>
                  <a:srgbClr val="7F7F7F"/>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99" name="Google Shape;99;p28"/>
          <p:cNvSpPr txBox="1">
            <a:spLocks noGrp="1"/>
          </p:cNvSpPr>
          <p:nvPr>
            <p:ph type="body" idx="2"/>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00" name="Google Shape;100;p28"/>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 name="Google Shape;101;p28"/>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2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03" name="Google Shape;103;p28"/>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b="0" i="0" u="none" strike="noStrike" cap="none">
                <a:solidFill>
                  <a:srgbClr val="BFE471"/>
                </a:solidFill>
                <a:latin typeface="Arial"/>
                <a:ea typeface="Arial"/>
                <a:cs typeface="Arial"/>
                <a:sym typeface="Arial"/>
              </a:rPr>
              <a:t>“</a:t>
            </a:r>
            <a:endParaRPr/>
          </a:p>
        </p:txBody>
      </p:sp>
      <p:sp>
        <p:nvSpPr>
          <p:cNvPr id="104" name="Google Shape;104;p28"/>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b="0" i="0" u="none" strike="noStrike" cap="none">
                <a:solidFill>
                  <a:srgbClr val="BFE471"/>
                </a:solidFill>
                <a:latin typeface="Arial"/>
                <a:ea typeface="Arial"/>
                <a:cs typeface="Arial"/>
                <a:sym typeface="Arial"/>
              </a:rPr>
              <a:t>”</a:t>
            </a:r>
            <a:endParaRPr sz="1800" b="0" i="0" u="none" strike="noStrike" cap="none">
              <a:solidFill>
                <a:srgbClr val="BFE47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05"/>
        <p:cNvGrpSpPr/>
        <p:nvPr/>
      </p:nvGrpSpPr>
      <p:grpSpPr>
        <a:xfrm>
          <a:off x="0" y="0"/>
          <a:ext cx="0" cy="0"/>
          <a:chOff x="0" y="0"/>
          <a:chExt cx="0" cy="0"/>
        </a:xfrm>
      </p:grpSpPr>
      <p:sp>
        <p:nvSpPr>
          <p:cNvPr id="106" name="Google Shape;106;p29"/>
          <p:cNvSpPr txBox="1">
            <a:spLocks noGrp="1"/>
          </p:cNvSpPr>
          <p:nvPr>
            <p:ph type="title"/>
          </p:nvPr>
        </p:nvSpPr>
        <p:spPr>
          <a:xfrm>
            <a:off x="677335" y="1931988"/>
            <a:ext cx="8596668" cy="259546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 name="Google Shape;107;p29"/>
          <p:cNvSpPr txBox="1">
            <a:spLocks noGrp="1"/>
          </p:cNvSpPr>
          <p:nvPr>
            <p:ph type="body" idx="1"/>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08" name="Google Shape;108;p2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2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 name="Google Shape;110;p2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11"/>
        <p:cNvGrpSpPr/>
        <p:nvPr/>
      </p:nvGrpSpPr>
      <p:grpSpPr>
        <a:xfrm>
          <a:off x="0" y="0"/>
          <a:ext cx="0" cy="0"/>
          <a:chOff x="0" y="0"/>
          <a:chExt cx="0" cy="0"/>
        </a:xfrm>
      </p:grpSpPr>
      <p:sp>
        <p:nvSpPr>
          <p:cNvPr id="112" name="Google Shape;112;p30"/>
          <p:cNvSpPr txBox="1">
            <a:spLocks noGrp="1"/>
          </p:cNvSpPr>
          <p:nvPr>
            <p:ph type="title"/>
          </p:nvPr>
        </p:nvSpPr>
        <p:spPr>
          <a:xfrm>
            <a:off x="931334" y="609600"/>
            <a:ext cx="8094134"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30"/>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Font typeface="Trebuchet MS"/>
              <a:buNone/>
              <a:defRPr sz="2400">
                <a:solidFill>
                  <a:srgbClr val="3F3F3F"/>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14" name="Google Shape;114;p30"/>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15" name="Google Shape;115;p3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3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3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18" name="Google Shape;118;p30"/>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b="0" i="0" u="none" strike="noStrike" cap="none">
                <a:solidFill>
                  <a:srgbClr val="BFE471"/>
                </a:solidFill>
                <a:latin typeface="Arial"/>
                <a:ea typeface="Arial"/>
                <a:cs typeface="Arial"/>
                <a:sym typeface="Arial"/>
              </a:rPr>
              <a:t>“</a:t>
            </a:r>
            <a:endParaRPr/>
          </a:p>
        </p:txBody>
      </p:sp>
      <p:sp>
        <p:nvSpPr>
          <p:cNvPr id="119" name="Google Shape;119;p30"/>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b="0" i="0" u="none" strike="noStrike" cap="none">
                <a:solidFill>
                  <a:srgbClr val="BFE471"/>
                </a:solidFill>
                <a:latin typeface="Arial"/>
                <a:ea typeface="Arial"/>
                <a:cs typeface="Arial"/>
                <a:sym typeface="Arial"/>
              </a:rPr>
              <a:t>”</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20"/>
        <p:cNvGrpSpPr/>
        <p:nvPr/>
      </p:nvGrpSpPr>
      <p:grpSpPr>
        <a:xfrm>
          <a:off x="0" y="0"/>
          <a:ext cx="0" cy="0"/>
          <a:chOff x="0" y="0"/>
          <a:chExt cx="0" cy="0"/>
        </a:xfrm>
      </p:grpSpPr>
      <p:sp>
        <p:nvSpPr>
          <p:cNvPr id="121" name="Google Shape;121;p31"/>
          <p:cNvSpPr txBox="1">
            <a:spLocks noGrp="1"/>
          </p:cNvSpPr>
          <p:nvPr>
            <p:ph type="title"/>
          </p:nvPr>
        </p:nvSpPr>
        <p:spPr>
          <a:xfrm>
            <a:off x="685799" y="609600"/>
            <a:ext cx="8588203"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 name="Google Shape;122;p31"/>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Font typeface="Trebuchet MS"/>
              <a:buNone/>
              <a:defRPr sz="2400">
                <a:solidFill>
                  <a:schemeClr val="accent1"/>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23" name="Google Shape;123;p31"/>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24" name="Google Shape;124;p3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3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3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27"/>
        <p:cNvGrpSpPr/>
        <p:nvPr/>
      </p:nvGrpSpPr>
      <p:grpSpPr>
        <a:xfrm>
          <a:off x="0" y="0"/>
          <a:ext cx="0" cy="0"/>
          <a:chOff x="0" y="0"/>
          <a:chExt cx="0" cy="0"/>
        </a:xfrm>
      </p:grpSpPr>
      <p:sp>
        <p:nvSpPr>
          <p:cNvPr id="128" name="Google Shape;128;p32"/>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32"/>
          <p:cNvSpPr txBox="1">
            <a:spLocks noGrp="1"/>
          </p:cNvSpPr>
          <p:nvPr>
            <p:ph type="body" idx="1"/>
          </p:nvPr>
        </p:nvSpPr>
        <p:spPr>
          <a:xfrm rot="5400000">
            <a:off x="3035281" y="-197358"/>
            <a:ext cx="3880773" cy="8596668"/>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30" name="Google Shape;130;p3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3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3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3"/>
        <p:cNvGrpSpPr/>
        <p:nvPr/>
      </p:nvGrpSpPr>
      <p:grpSpPr>
        <a:xfrm>
          <a:off x="0" y="0"/>
          <a:ext cx="0" cy="0"/>
          <a:chOff x="0" y="0"/>
          <a:chExt cx="0" cy="0"/>
        </a:xfrm>
      </p:grpSpPr>
      <p:sp>
        <p:nvSpPr>
          <p:cNvPr id="134" name="Google Shape;134;p33"/>
          <p:cNvSpPr txBox="1">
            <a:spLocks noGrp="1"/>
          </p:cNvSpPr>
          <p:nvPr>
            <p:ph type="title"/>
          </p:nvPr>
        </p:nvSpPr>
        <p:spPr>
          <a:xfrm rot="5400000">
            <a:off x="5994319" y="2582953"/>
            <a:ext cx="5251451" cy="1304743"/>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33"/>
          <p:cNvSpPr txBox="1">
            <a:spLocks noGrp="1"/>
          </p:cNvSpPr>
          <p:nvPr>
            <p:ph type="body" idx="1"/>
          </p:nvPr>
        </p:nvSpPr>
        <p:spPr>
          <a:xfrm rot="5400000">
            <a:off x="1581685" y="-294750"/>
            <a:ext cx="5251450" cy="7060150"/>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36" name="Google Shape;136;p3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3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3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9"/>
        <p:cNvGrpSpPr/>
        <p:nvPr/>
      </p:nvGrpSpPr>
      <p:grpSpPr>
        <a:xfrm>
          <a:off x="0" y="0"/>
          <a:ext cx="0" cy="0"/>
          <a:chOff x="0" y="0"/>
          <a:chExt cx="0" cy="0"/>
        </a:xfrm>
      </p:grpSpPr>
      <p:sp>
        <p:nvSpPr>
          <p:cNvPr id="40" name="Google Shape;40;p19"/>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3600"/>
              <a:buFont typeface="Trebuchet MS"/>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19"/>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2" name="Google Shape;42;p1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Google Shape;46;p20"/>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3600"/>
              <a:buFont typeface="Trebuchet MS"/>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0"/>
          <p:cNvSpPr txBox="1">
            <a:spLocks noGrp="1"/>
          </p:cNvSpPr>
          <p:nvPr>
            <p:ph type="body" idx="1"/>
          </p:nvPr>
        </p:nvSpPr>
        <p:spPr>
          <a:xfrm>
            <a:off x="675745" y="2160983"/>
            <a:ext cx="4185623"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48" name="Google Shape;48;p20"/>
          <p:cNvSpPr txBox="1">
            <a:spLocks noGrp="1"/>
          </p:cNvSpPr>
          <p:nvPr>
            <p:ph type="body" idx="2"/>
          </p:nvPr>
        </p:nvSpPr>
        <p:spPr>
          <a:xfrm>
            <a:off x="675745" y="2737245"/>
            <a:ext cx="4185623" cy="330411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9" name="Google Shape;49;p20"/>
          <p:cNvSpPr txBox="1">
            <a:spLocks noGrp="1"/>
          </p:cNvSpPr>
          <p:nvPr>
            <p:ph type="body" idx="3"/>
          </p:nvPr>
        </p:nvSpPr>
        <p:spPr>
          <a:xfrm>
            <a:off x="5088383" y="2160983"/>
            <a:ext cx="4185618"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50" name="Google Shape;50;p20"/>
          <p:cNvSpPr txBox="1">
            <a:spLocks noGrp="1"/>
          </p:cNvSpPr>
          <p:nvPr>
            <p:ph type="body" idx="4"/>
          </p:nvPr>
        </p:nvSpPr>
        <p:spPr>
          <a:xfrm>
            <a:off x="5088384" y="2737245"/>
            <a:ext cx="4185617" cy="330411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51" name="Google Shape;51;p2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4"/>
        <p:cNvGrpSpPr/>
        <p:nvPr/>
      </p:nvGrpSpPr>
      <p:grpSpPr>
        <a:xfrm>
          <a:off x="0" y="0"/>
          <a:ext cx="0" cy="0"/>
          <a:chOff x="0" y="0"/>
          <a:chExt cx="0" cy="0"/>
        </a:xfrm>
      </p:grpSpPr>
      <p:sp>
        <p:nvSpPr>
          <p:cNvPr id="55" name="Google Shape;55;p21"/>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1"/>
          <p:cNvSpPr txBox="1">
            <a:spLocks noGrp="1"/>
          </p:cNvSpPr>
          <p:nvPr>
            <p:ph type="body" idx="1"/>
          </p:nvPr>
        </p:nvSpPr>
        <p:spPr>
          <a:xfrm>
            <a:off x="677334" y="2160589"/>
            <a:ext cx="4184035" cy="3880772"/>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57" name="Google Shape;57;p21"/>
          <p:cNvSpPr txBox="1">
            <a:spLocks noGrp="1"/>
          </p:cNvSpPr>
          <p:nvPr>
            <p:ph type="body" idx="2"/>
          </p:nvPr>
        </p:nvSpPr>
        <p:spPr>
          <a:xfrm>
            <a:off x="5089970" y="2160589"/>
            <a:ext cx="4184034" cy="388077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58" name="Google Shape;58;p2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1"/>
        <p:cNvGrpSpPr/>
        <p:nvPr/>
      </p:nvGrpSpPr>
      <p:grpSpPr>
        <a:xfrm>
          <a:off x="0" y="0"/>
          <a:ext cx="0" cy="0"/>
          <a:chOff x="0" y="0"/>
          <a:chExt cx="0" cy="0"/>
        </a:xfrm>
      </p:grpSpPr>
      <p:sp>
        <p:nvSpPr>
          <p:cNvPr id="62" name="Google Shape;62;p22"/>
          <p:cNvSpPr txBox="1">
            <a:spLocks noGrp="1"/>
          </p:cNvSpPr>
          <p:nvPr>
            <p:ph type="title"/>
          </p:nvPr>
        </p:nvSpPr>
        <p:spPr>
          <a:xfrm>
            <a:off x="677335" y="2700867"/>
            <a:ext cx="8596668" cy="1826581"/>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4000"/>
              <a:buFont typeface="Trebuchet MS"/>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2"/>
          <p:cNvSpPr txBox="1">
            <a:spLocks noGrp="1"/>
          </p:cNvSpPr>
          <p:nvPr>
            <p:ph type="body" idx="1"/>
          </p:nvPr>
        </p:nvSpPr>
        <p:spPr>
          <a:xfrm>
            <a:off x="677335" y="4527448"/>
            <a:ext cx="8596668"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600"/>
              <a:buNone/>
              <a:defRPr sz="20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64" name="Google Shape;64;p2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2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7"/>
        <p:cNvGrpSpPr/>
        <p:nvPr/>
      </p:nvGrpSpPr>
      <p:grpSpPr>
        <a:xfrm>
          <a:off x="0" y="0"/>
          <a:ext cx="0" cy="0"/>
          <a:chOff x="0" y="0"/>
          <a:chExt cx="0" cy="0"/>
        </a:xfrm>
      </p:grpSpPr>
      <p:sp>
        <p:nvSpPr>
          <p:cNvPr id="68" name="Google Shape;68;p23"/>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2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2"/>
        <p:cNvGrpSpPr/>
        <p:nvPr/>
      </p:nvGrpSpPr>
      <p:grpSpPr>
        <a:xfrm>
          <a:off x="0" y="0"/>
          <a:ext cx="0" cy="0"/>
          <a:chOff x="0" y="0"/>
          <a:chExt cx="0" cy="0"/>
        </a:xfrm>
      </p:grpSpPr>
      <p:sp>
        <p:nvSpPr>
          <p:cNvPr id="73" name="Google Shape;73;p24"/>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2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2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6"/>
        <p:cNvGrpSpPr/>
        <p:nvPr/>
      </p:nvGrpSpPr>
      <p:grpSpPr>
        <a:xfrm>
          <a:off x="0" y="0"/>
          <a:ext cx="0" cy="0"/>
          <a:chOff x="0" y="0"/>
          <a:chExt cx="0" cy="0"/>
        </a:xfrm>
      </p:grpSpPr>
      <p:sp>
        <p:nvSpPr>
          <p:cNvPr id="77" name="Google Shape;77;p25"/>
          <p:cNvSpPr txBox="1">
            <a:spLocks noGrp="1"/>
          </p:cNvSpPr>
          <p:nvPr>
            <p:ph type="title"/>
          </p:nvPr>
        </p:nvSpPr>
        <p:spPr>
          <a:xfrm>
            <a:off x="677334" y="1498604"/>
            <a:ext cx="3854528" cy="1278466"/>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2000"/>
              <a:buFont typeface="Trebuchet MS"/>
              <a:buNone/>
              <a:defRPr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5"/>
          <p:cNvSpPr txBox="1">
            <a:spLocks noGrp="1"/>
          </p:cNvSpPr>
          <p:nvPr>
            <p:ph type="body" idx="1"/>
          </p:nvPr>
        </p:nvSpPr>
        <p:spPr>
          <a:xfrm>
            <a:off x="4760461" y="514924"/>
            <a:ext cx="4513541" cy="552643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79" name="Google Shape;79;p25"/>
          <p:cNvSpPr txBox="1">
            <a:spLocks noGrp="1"/>
          </p:cNvSpPr>
          <p:nvPr>
            <p:ph type="body" idx="2"/>
          </p:nvPr>
        </p:nvSpPr>
        <p:spPr>
          <a:xfrm>
            <a:off x="677334" y="2777069"/>
            <a:ext cx="3854528" cy="258444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1120"/>
              <a:buNone/>
              <a:defRPr sz="1400"/>
            </a:lvl2pPr>
            <a:lvl3pPr marL="1371600" lvl="2" indent="-228600" algn="l">
              <a:spcBef>
                <a:spcPts val="1000"/>
              </a:spcBef>
              <a:spcAft>
                <a:spcPts val="0"/>
              </a:spcAft>
              <a:buSzPts val="960"/>
              <a:buNone/>
              <a:defRPr sz="1200"/>
            </a:lvl3pPr>
            <a:lvl4pPr marL="1828800" lvl="3" indent="-228600" algn="l">
              <a:spcBef>
                <a:spcPts val="1000"/>
              </a:spcBef>
              <a:spcAft>
                <a:spcPts val="0"/>
              </a:spcAft>
              <a:buSzPts val="800"/>
              <a:buNone/>
              <a:defRPr sz="1000"/>
            </a:lvl4pPr>
            <a:lvl5pPr marL="2286000" lvl="4" indent="-228600" algn="l">
              <a:spcBef>
                <a:spcPts val="1000"/>
              </a:spcBef>
              <a:spcAft>
                <a:spcPts val="0"/>
              </a:spcAft>
              <a:buSzPts val="800"/>
              <a:buNone/>
              <a:defRPr sz="1000"/>
            </a:lvl5pPr>
            <a:lvl6pPr marL="2743200" lvl="5" indent="-228600" algn="l">
              <a:spcBef>
                <a:spcPts val="1000"/>
              </a:spcBef>
              <a:spcAft>
                <a:spcPts val="0"/>
              </a:spcAft>
              <a:buSzPts val="800"/>
              <a:buNone/>
              <a:defRPr sz="1000"/>
            </a:lvl6pPr>
            <a:lvl7pPr marL="3200400" lvl="6" indent="-228600" algn="l">
              <a:spcBef>
                <a:spcPts val="1000"/>
              </a:spcBef>
              <a:spcAft>
                <a:spcPts val="0"/>
              </a:spcAft>
              <a:buSzPts val="800"/>
              <a:buNone/>
              <a:defRPr sz="1000"/>
            </a:lvl7pPr>
            <a:lvl8pPr marL="3657600" lvl="7" indent="-228600" algn="l">
              <a:spcBef>
                <a:spcPts val="1000"/>
              </a:spcBef>
              <a:spcAft>
                <a:spcPts val="0"/>
              </a:spcAft>
              <a:buSzPts val="800"/>
              <a:buNone/>
              <a:defRPr sz="1000"/>
            </a:lvl8pPr>
            <a:lvl9pPr marL="4114800" lvl="8" indent="-228600" algn="l">
              <a:spcBef>
                <a:spcPts val="1000"/>
              </a:spcBef>
              <a:spcAft>
                <a:spcPts val="0"/>
              </a:spcAft>
              <a:buSzPts val="800"/>
              <a:buNone/>
              <a:defRPr sz="1000"/>
            </a:lvl9pPr>
          </a:lstStyle>
          <a:p>
            <a:endParaRPr/>
          </a:p>
        </p:txBody>
      </p:sp>
      <p:sp>
        <p:nvSpPr>
          <p:cNvPr id="80" name="Google Shape;80;p25"/>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25"/>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3"/>
        <p:cNvGrpSpPr/>
        <p:nvPr/>
      </p:nvGrpSpPr>
      <p:grpSpPr>
        <a:xfrm>
          <a:off x="0" y="0"/>
          <a:ext cx="0" cy="0"/>
          <a:chOff x="0" y="0"/>
          <a:chExt cx="0" cy="0"/>
        </a:xfrm>
      </p:grpSpPr>
      <p:sp>
        <p:nvSpPr>
          <p:cNvPr id="84" name="Google Shape;84;p26"/>
          <p:cNvSpPr txBox="1">
            <a:spLocks noGrp="1"/>
          </p:cNvSpPr>
          <p:nvPr>
            <p:ph type="title"/>
          </p:nvPr>
        </p:nvSpPr>
        <p:spPr>
          <a:xfrm>
            <a:off x="677334" y="4800600"/>
            <a:ext cx="8596667"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2400"/>
              <a:buFont typeface="Trebuchet MS"/>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26"/>
          <p:cNvSpPr>
            <a:spLocks noGrp="1"/>
          </p:cNvSpPr>
          <p:nvPr>
            <p:ph type="pic" idx="2"/>
          </p:nvPr>
        </p:nvSpPr>
        <p:spPr>
          <a:xfrm>
            <a:off x="677334" y="609600"/>
            <a:ext cx="8596668" cy="3845718"/>
          </a:xfrm>
          <a:prstGeom prst="rect">
            <a:avLst/>
          </a:prstGeom>
          <a:noFill/>
          <a:ln>
            <a:noFill/>
          </a:ln>
        </p:spPr>
      </p:sp>
      <p:sp>
        <p:nvSpPr>
          <p:cNvPr id="86" name="Google Shape;86;p26"/>
          <p:cNvSpPr txBox="1">
            <a:spLocks noGrp="1"/>
          </p:cNvSpPr>
          <p:nvPr>
            <p:ph type="body" idx="1"/>
          </p:nvPr>
        </p:nvSpPr>
        <p:spPr>
          <a:xfrm>
            <a:off x="677334" y="5367338"/>
            <a:ext cx="8596667" cy="67402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960"/>
              <a:buNone/>
              <a:defRPr sz="12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87" name="Google Shape;87;p26"/>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26"/>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2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grpSp>
        <p:nvGrpSpPr>
          <p:cNvPr id="6" name="Google Shape;6;p17"/>
          <p:cNvGrpSpPr/>
          <p:nvPr/>
        </p:nvGrpSpPr>
        <p:grpSpPr>
          <a:xfrm>
            <a:off x="0" y="-8467"/>
            <a:ext cx="12192000" cy="6866467"/>
            <a:chOff x="0" y="-8467"/>
            <a:chExt cx="12192000" cy="6866467"/>
          </a:xfrm>
        </p:grpSpPr>
        <p:cxnSp>
          <p:nvCxnSpPr>
            <p:cNvPr id="7" name="Google Shape;7;p17"/>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8" name="Google Shape;8;p17"/>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9" name="Google Shape;9;p17"/>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10" name="Google Shape;10;p17"/>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11" name="Google Shape;11;p17"/>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17"/>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13" name="Google Shape;13;p17"/>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14" name="Google Shape;14;p17"/>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15" name="Google Shape;15;p17"/>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17"/>
            <p:cNvSpPr/>
            <p:nvPr/>
          </p:nvSpPr>
          <p:spPr>
            <a:xfrm>
              <a:off x="0" y="4013200"/>
              <a:ext cx="448733" cy="2844800"/>
            </a:xfrm>
            <a:prstGeom prst="triangle">
              <a:avLst>
                <a:gd name="adj" fmla="val 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 name="Google Shape;17;p17"/>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marR="0" lvl="0" algn="l" rtl="0">
              <a:spcBef>
                <a:spcPts val="0"/>
              </a:spcBef>
              <a:spcAft>
                <a:spcPts val="0"/>
              </a:spcAft>
              <a:buClr>
                <a:schemeClr val="accent1"/>
              </a:buClr>
              <a:buSzPts val="3600"/>
              <a:buFont typeface="Trebuchet MS"/>
              <a:buNone/>
              <a:defRPr sz="3600" b="0" i="0" u="none" strike="noStrike" cap="none">
                <a:solidFill>
                  <a:schemeClr val="accen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2"/>
                </a:solidFill>
              </a:defRPr>
            </a:lvl2pPr>
            <a:lvl3pPr marR="0" lvl="2" algn="l" rtl="0">
              <a:spcBef>
                <a:spcPts val="0"/>
              </a:spcBef>
              <a:spcAft>
                <a:spcPts val="0"/>
              </a:spcAft>
              <a:buSzPts val="1400"/>
              <a:buNone/>
              <a:defRPr sz="1800" b="0" i="0" u="none" strike="noStrike" cap="none">
                <a:solidFill>
                  <a:schemeClr val="dk2"/>
                </a:solidFill>
              </a:defRPr>
            </a:lvl3pPr>
            <a:lvl4pPr marR="0" lvl="3" algn="l" rtl="0">
              <a:spcBef>
                <a:spcPts val="0"/>
              </a:spcBef>
              <a:spcAft>
                <a:spcPts val="0"/>
              </a:spcAft>
              <a:buSzPts val="1400"/>
              <a:buNone/>
              <a:defRPr sz="1800" b="0" i="0" u="none" strike="noStrike" cap="none">
                <a:solidFill>
                  <a:schemeClr val="dk2"/>
                </a:solidFill>
              </a:defRPr>
            </a:lvl4pPr>
            <a:lvl5pPr marR="0" lvl="4" algn="l" rtl="0">
              <a:spcBef>
                <a:spcPts val="0"/>
              </a:spcBef>
              <a:spcAft>
                <a:spcPts val="0"/>
              </a:spcAft>
              <a:buSzPts val="1400"/>
              <a:buNone/>
              <a:defRPr sz="1800" b="0" i="0" u="none" strike="noStrike" cap="none">
                <a:solidFill>
                  <a:schemeClr val="dk2"/>
                </a:solidFill>
              </a:defRPr>
            </a:lvl5pPr>
            <a:lvl6pPr marR="0" lvl="5" algn="l" rtl="0">
              <a:spcBef>
                <a:spcPts val="0"/>
              </a:spcBef>
              <a:spcAft>
                <a:spcPts val="0"/>
              </a:spcAft>
              <a:buSzPts val="1400"/>
              <a:buNone/>
              <a:defRPr sz="1800" b="0" i="0" u="none" strike="noStrike" cap="none">
                <a:solidFill>
                  <a:schemeClr val="dk2"/>
                </a:solidFill>
              </a:defRPr>
            </a:lvl6pPr>
            <a:lvl7pPr marR="0" lvl="6" algn="l" rtl="0">
              <a:spcBef>
                <a:spcPts val="0"/>
              </a:spcBef>
              <a:spcAft>
                <a:spcPts val="0"/>
              </a:spcAft>
              <a:buSzPts val="1400"/>
              <a:buNone/>
              <a:defRPr sz="1800" b="0" i="0" u="none" strike="noStrike" cap="none">
                <a:solidFill>
                  <a:schemeClr val="dk2"/>
                </a:solidFill>
              </a:defRPr>
            </a:lvl7pPr>
            <a:lvl8pPr marR="0" lvl="7" algn="l" rtl="0">
              <a:spcBef>
                <a:spcPts val="0"/>
              </a:spcBef>
              <a:spcAft>
                <a:spcPts val="0"/>
              </a:spcAft>
              <a:buSzPts val="1400"/>
              <a:buNone/>
              <a:defRPr sz="1800" b="0" i="0" u="none" strike="noStrike" cap="none">
                <a:solidFill>
                  <a:schemeClr val="dk2"/>
                </a:solidFill>
              </a:defRPr>
            </a:lvl8pPr>
            <a:lvl9pPr marR="0" lvl="8" algn="l" rtl="0">
              <a:spcBef>
                <a:spcPts val="0"/>
              </a:spcBef>
              <a:spcAft>
                <a:spcPts val="0"/>
              </a:spcAft>
              <a:buSzPts val="1400"/>
              <a:buNone/>
              <a:defRPr sz="1800" b="0" i="0" u="none" strike="noStrike" cap="none">
                <a:solidFill>
                  <a:schemeClr val="dk2"/>
                </a:solidFill>
              </a:defRPr>
            </a:lvl9pPr>
          </a:lstStyle>
          <a:p>
            <a:endParaRPr/>
          </a:p>
        </p:txBody>
      </p:sp>
      <p:sp>
        <p:nvSpPr>
          <p:cNvPr id="18" name="Google Shape;18;p17"/>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marR="0" lvl="0" indent="-320040" algn="l" rtl="0">
              <a:spcBef>
                <a:spcPts val="1000"/>
              </a:spcBef>
              <a:spcAft>
                <a:spcPts val="0"/>
              </a:spcAft>
              <a:buClr>
                <a:schemeClr val="accent1"/>
              </a:buClr>
              <a:buSzPts val="1440"/>
              <a:buFont typeface="Noto Sans Symbols"/>
              <a:buChar char="►"/>
              <a:defRPr sz="1800" b="0" i="0" u="none" strike="noStrike" cap="none">
                <a:solidFill>
                  <a:srgbClr val="3F3F3F"/>
                </a:solidFill>
                <a:latin typeface="Trebuchet MS"/>
                <a:ea typeface="Trebuchet MS"/>
                <a:cs typeface="Trebuchet MS"/>
                <a:sym typeface="Trebuchet MS"/>
              </a:defRPr>
            </a:lvl1pPr>
            <a:lvl2pPr marL="914400" marR="0" lvl="1" indent="-309880" algn="l" rtl="0">
              <a:spcBef>
                <a:spcPts val="1000"/>
              </a:spcBef>
              <a:spcAft>
                <a:spcPts val="0"/>
              </a:spcAft>
              <a:buClr>
                <a:schemeClr val="accent1"/>
              </a:buClr>
              <a:buSzPts val="1280"/>
              <a:buFont typeface="Noto Sans Symbols"/>
              <a:buChar char="►"/>
              <a:defRPr sz="1600" b="0" i="0" u="none" strike="noStrike" cap="none">
                <a:solidFill>
                  <a:srgbClr val="3F3F3F"/>
                </a:solidFill>
                <a:latin typeface="Trebuchet MS"/>
                <a:ea typeface="Trebuchet MS"/>
                <a:cs typeface="Trebuchet MS"/>
                <a:sym typeface="Trebuchet MS"/>
              </a:defRPr>
            </a:lvl2pPr>
            <a:lvl3pPr marL="1371600" marR="0" lvl="2" indent="-299719" algn="l" rtl="0">
              <a:spcBef>
                <a:spcPts val="1000"/>
              </a:spcBef>
              <a:spcAft>
                <a:spcPts val="0"/>
              </a:spcAft>
              <a:buClr>
                <a:schemeClr val="accent1"/>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L="1828800" marR="0" lvl="3"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L="2286000" marR="0" lvl="4"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L="2743200" marR="0" lvl="5"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L="3200400" marR="0" lvl="6"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L="3657600" marR="0" lvl="7"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L="4114800" marR="0" lvl="8"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19" name="Google Shape;19;p17"/>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0" name="Google Shape;20;p17"/>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1" name="Google Shape;21;p17"/>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accent1"/>
                </a:solidFill>
                <a:latin typeface="Trebuchet MS"/>
                <a:ea typeface="Trebuchet MS"/>
                <a:cs typeface="Trebuchet MS"/>
                <a:sym typeface="Trebuchet MS"/>
              </a:defRPr>
            </a:lvl1pPr>
            <a:lvl2pPr marL="0" marR="0" lvl="1" indent="0" algn="r" rtl="0">
              <a:spcBef>
                <a:spcPts val="0"/>
              </a:spcBef>
              <a:buNone/>
              <a:defRPr sz="900" b="0" i="0" u="none" strike="noStrike" cap="none">
                <a:solidFill>
                  <a:schemeClr val="accent1"/>
                </a:solidFill>
                <a:latin typeface="Trebuchet MS"/>
                <a:ea typeface="Trebuchet MS"/>
                <a:cs typeface="Trebuchet MS"/>
                <a:sym typeface="Trebuchet MS"/>
              </a:defRPr>
            </a:lvl2pPr>
            <a:lvl3pPr marL="0" marR="0" lvl="2" indent="0" algn="r" rtl="0">
              <a:spcBef>
                <a:spcPts val="0"/>
              </a:spcBef>
              <a:buNone/>
              <a:defRPr sz="900" b="0" i="0" u="none" strike="noStrike" cap="none">
                <a:solidFill>
                  <a:schemeClr val="accent1"/>
                </a:solidFill>
                <a:latin typeface="Trebuchet MS"/>
                <a:ea typeface="Trebuchet MS"/>
                <a:cs typeface="Trebuchet MS"/>
                <a:sym typeface="Trebuchet MS"/>
              </a:defRPr>
            </a:lvl3pPr>
            <a:lvl4pPr marL="0" marR="0" lvl="3" indent="0" algn="r" rtl="0">
              <a:spcBef>
                <a:spcPts val="0"/>
              </a:spcBef>
              <a:buNone/>
              <a:defRPr sz="900" b="0" i="0" u="none" strike="noStrike" cap="none">
                <a:solidFill>
                  <a:schemeClr val="accent1"/>
                </a:solidFill>
                <a:latin typeface="Trebuchet MS"/>
                <a:ea typeface="Trebuchet MS"/>
                <a:cs typeface="Trebuchet MS"/>
                <a:sym typeface="Trebuchet MS"/>
              </a:defRPr>
            </a:lvl4pPr>
            <a:lvl5pPr marL="0" marR="0" lvl="4" indent="0" algn="r" rtl="0">
              <a:spcBef>
                <a:spcPts val="0"/>
              </a:spcBef>
              <a:buNone/>
              <a:defRPr sz="900" b="0" i="0" u="none" strike="noStrike" cap="none">
                <a:solidFill>
                  <a:schemeClr val="accent1"/>
                </a:solidFill>
                <a:latin typeface="Trebuchet MS"/>
                <a:ea typeface="Trebuchet MS"/>
                <a:cs typeface="Trebuchet MS"/>
                <a:sym typeface="Trebuchet MS"/>
              </a:defRPr>
            </a:lvl5pPr>
            <a:lvl6pPr marL="0" marR="0" lvl="5" indent="0" algn="r" rtl="0">
              <a:spcBef>
                <a:spcPts val="0"/>
              </a:spcBef>
              <a:buNone/>
              <a:defRPr sz="900" b="0" i="0" u="none" strike="noStrike" cap="none">
                <a:solidFill>
                  <a:schemeClr val="accent1"/>
                </a:solidFill>
                <a:latin typeface="Trebuchet MS"/>
                <a:ea typeface="Trebuchet MS"/>
                <a:cs typeface="Trebuchet MS"/>
                <a:sym typeface="Trebuchet MS"/>
              </a:defRPr>
            </a:lvl6pPr>
            <a:lvl7pPr marL="0" marR="0" lvl="6" indent="0" algn="r" rtl="0">
              <a:spcBef>
                <a:spcPts val="0"/>
              </a:spcBef>
              <a:buNone/>
              <a:defRPr sz="900" b="0" i="0" u="none" strike="noStrike" cap="none">
                <a:solidFill>
                  <a:schemeClr val="accent1"/>
                </a:solidFill>
                <a:latin typeface="Trebuchet MS"/>
                <a:ea typeface="Trebuchet MS"/>
                <a:cs typeface="Trebuchet MS"/>
                <a:sym typeface="Trebuchet MS"/>
              </a:defRPr>
            </a:lvl7pPr>
            <a:lvl8pPr marL="0" marR="0" lvl="7" indent="0" algn="r" rtl="0">
              <a:spcBef>
                <a:spcPts val="0"/>
              </a:spcBef>
              <a:buNone/>
              <a:defRPr sz="900" b="0" i="0" u="none" strike="noStrike" cap="none">
                <a:solidFill>
                  <a:schemeClr val="accent1"/>
                </a:solidFill>
                <a:latin typeface="Trebuchet MS"/>
                <a:ea typeface="Trebuchet MS"/>
                <a:cs typeface="Trebuchet MS"/>
                <a:sym typeface="Trebuchet MS"/>
              </a:defRPr>
            </a:lvl8pPr>
            <a:lvl9pPr marL="0" marR="0" lvl="8" indent="0" algn="r" rtl="0">
              <a:spcBef>
                <a:spcPts val="0"/>
              </a:spcBef>
              <a:buNone/>
              <a:defRPr sz="900" b="0" i="0" u="none" strike="noStrike" cap="none">
                <a:solidFill>
                  <a:schemeClr val="accen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
          <p:cNvSpPr txBox="1">
            <a:spLocks noGrp="1"/>
          </p:cNvSpPr>
          <p:nvPr>
            <p:ph type="ctrTitle"/>
          </p:nvPr>
        </p:nvSpPr>
        <p:spPr>
          <a:xfrm>
            <a:off x="1507067" y="2404534"/>
            <a:ext cx="7766936" cy="164630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accent1"/>
              </a:buClr>
              <a:buSzPts val="5400"/>
              <a:buFont typeface="Trebuchet MS"/>
              <a:buNone/>
            </a:pPr>
            <a:r>
              <a:rPr lang="en-US"/>
              <a:t>NADA Service Homework </a:t>
            </a:r>
            <a:endParaRPr/>
          </a:p>
        </p:txBody>
      </p:sp>
      <p:sp>
        <p:nvSpPr>
          <p:cNvPr id="144" name="Google Shape;144;p1"/>
          <p:cNvSpPr txBox="1">
            <a:spLocks noGrp="1"/>
          </p:cNvSpPr>
          <p:nvPr>
            <p:ph type="subTitle" idx="1"/>
          </p:nvPr>
        </p:nvSpPr>
        <p:spPr>
          <a:xfrm>
            <a:off x="1507067" y="4050833"/>
            <a:ext cx="7766936" cy="1096899"/>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SzPts val="2560"/>
              <a:buNone/>
            </a:pPr>
            <a:r>
              <a:rPr lang="en-US" sz="3200"/>
              <a:t>Andrew Gill - Class 435</a:t>
            </a:r>
            <a:endParaRPr sz="3200"/>
          </a:p>
          <a:p>
            <a:pPr marL="0" lvl="0" indent="0" algn="ctr" rtl="0">
              <a:spcBef>
                <a:spcPts val="0"/>
              </a:spcBef>
              <a:spcAft>
                <a:spcPts val="0"/>
              </a:spcAft>
              <a:buSzPts val="2560"/>
              <a:buNone/>
            </a:pPr>
            <a:r>
              <a:rPr lang="en-US" sz="3200"/>
              <a:t>Tom Gill Chevrolet</a:t>
            </a:r>
            <a:endParaRPr sz="32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6"/>
          <p:cNvSpPr txBox="1">
            <a:spLocks noGrp="1"/>
          </p:cNvSpPr>
          <p:nvPr>
            <p:ph type="title"/>
          </p:nvPr>
        </p:nvSpPr>
        <p:spPr>
          <a:xfrm>
            <a:off x="0" y="0"/>
            <a:ext cx="8596800" cy="5619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50000"/>
              <a:buFont typeface="Calibri"/>
              <a:buNone/>
            </a:pPr>
            <a:r>
              <a:rPr lang="en-US" b="1" i="0" u="none" strike="noStrike">
                <a:solidFill>
                  <a:srgbClr val="221E1F"/>
                </a:solidFill>
                <a:latin typeface="Calibri"/>
                <a:ea typeface="Calibri"/>
                <a:cs typeface="Calibri"/>
                <a:sym typeface="Calibri"/>
              </a:rPr>
              <a:t>Facility</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211" name="Google Shape;211;p6"/>
          <p:cNvSpPr txBox="1">
            <a:spLocks noGrp="1"/>
          </p:cNvSpPr>
          <p:nvPr>
            <p:ph type="body" idx="1"/>
          </p:nvPr>
        </p:nvSpPr>
        <p:spPr>
          <a:xfrm>
            <a:off x="0" y="561900"/>
            <a:ext cx="9053400" cy="3019800"/>
          </a:xfrm>
          <a:prstGeom prst="rect">
            <a:avLst/>
          </a:prstGeom>
          <a:noFill/>
          <a:ln>
            <a:noFill/>
          </a:ln>
        </p:spPr>
        <p:txBody>
          <a:bodyPr spcFirstLastPara="1" wrap="square" lIns="91425" tIns="45700" rIns="91425" bIns="45700" anchor="t" anchorCtr="0">
            <a:noAutofit/>
          </a:bodyPr>
          <a:lstStyle/>
          <a:p>
            <a:pPr marL="342900" lvl="0" indent="-353060" algn="l" rtl="0">
              <a:spcBef>
                <a:spcPts val="1000"/>
              </a:spcBef>
              <a:spcAft>
                <a:spcPts val="0"/>
              </a:spcAft>
              <a:buSzPts val="1600"/>
              <a:buFont typeface="Calibri"/>
              <a:buChar char="►"/>
            </a:pPr>
            <a:r>
              <a:rPr lang="en-US" sz="1600">
                <a:solidFill>
                  <a:srgbClr val="221E1F"/>
                </a:solidFill>
                <a:latin typeface="Calibri"/>
                <a:ea typeface="Calibri"/>
                <a:cs typeface="Calibri"/>
                <a:sym typeface="Calibri"/>
              </a:rPr>
              <a:t>Current practices </a:t>
            </a:r>
            <a:endParaRPr sz="1600">
              <a:latin typeface="Calibri"/>
              <a:ea typeface="Calibri"/>
              <a:cs typeface="Calibri"/>
              <a:sym typeface="Calibri"/>
            </a:endParaRPr>
          </a:p>
          <a:p>
            <a:pPr marL="742950" lvl="1" indent="-295910" algn="l" rtl="0">
              <a:spcBef>
                <a:spcPts val="1000"/>
              </a:spcBef>
              <a:spcAft>
                <a:spcPts val="0"/>
              </a:spcAft>
              <a:buClr>
                <a:schemeClr val="dk1"/>
              </a:buClr>
              <a:buSzPts val="1600"/>
              <a:buFont typeface="Calibri"/>
              <a:buChar char="►"/>
            </a:pPr>
            <a:r>
              <a:rPr lang="en-US">
                <a:solidFill>
                  <a:schemeClr val="dk1"/>
                </a:solidFill>
                <a:latin typeface="Calibri"/>
                <a:ea typeface="Calibri"/>
                <a:cs typeface="Calibri"/>
                <a:sym typeface="Calibri"/>
              </a:rPr>
              <a:t>Technician Proficiency</a:t>
            </a:r>
            <a:endParaRPr>
              <a:solidFill>
                <a:schemeClr val="dk1"/>
              </a:solidFill>
              <a:latin typeface="Calibri"/>
              <a:ea typeface="Calibri"/>
              <a:cs typeface="Calibri"/>
              <a:sym typeface="Calibri"/>
            </a:endParaRPr>
          </a:p>
          <a:p>
            <a:pPr marL="1143000" lvl="2" indent="-23876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Parts Department - running parts to technicians. Began tracking lost sales and emergency purchases in 2024, but no process in place to hold parts accountable by our service department.</a:t>
            </a:r>
            <a:endParaRPr sz="1600">
              <a:latin typeface="Calibri"/>
              <a:ea typeface="Calibri"/>
              <a:cs typeface="Calibri"/>
              <a:sym typeface="Calibri"/>
            </a:endParaRPr>
          </a:p>
          <a:p>
            <a:pPr marL="1143000" lvl="2" indent="-23876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Porters - technician’s are currently responsible for retrieving the vehicles they are working on.</a:t>
            </a:r>
            <a:endParaRPr sz="1600">
              <a:solidFill>
                <a:schemeClr val="dk1"/>
              </a:solidFill>
              <a:latin typeface="Calibri"/>
              <a:ea typeface="Calibri"/>
              <a:cs typeface="Calibri"/>
              <a:sym typeface="Calibri"/>
            </a:endParaRPr>
          </a:p>
          <a:p>
            <a:pPr marL="742950" lvl="1" indent="-295910" algn="l" rtl="0">
              <a:spcBef>
                <a:spcPts val="1000"/>
              </a:spcBef>
              <a:spcAft>
                <a:spcPts val="0"/>
              </a:spcAft>
              <a:buClr>
                <a:schemeClr val="dk1"/>
              </a:buClr>
              <a:buSzPts val="1600"/>
              <a:buFont typeface="Calibri"/>
              <a:buChar char="►"/>
            </a:pPr>
            <a:r>
              <a:rPr lang="en-US">
                <a:solidFill>
                  <a:schemeClr val="dk1"/>
                </a:solidFill>
                <a:latin typeface="Calibri"/>
                <a:ea typeface="Calibri"/>
                <a:cs typeface="Calibri"/>
                <a:sym typeface="Calibri"/>
              </a:rPr>
              <a:t>Increase Labor Sales via Shop Mix</a:t>
            </a:r>
            <a:endParaRPr>
              <a:solidFill>
                <a:schemeClr val="dk1"/>
              </a:solidFill>
              <a:latin typeface="Calibri"/>
              <a:ea typeface="Calibri"/>
              <a:cs typeface="Calibri"/>
              <a:sym typeface="Calibri"/>
            </a:endParaRPr>
          </a:p>
          <a:p>
            <a:pPr marL="1143000" lvl="2" indent="-23876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Customer Pay - currently at 53%</a:t>
            </a:r>
            <a:endParaRPr sz="1600">
              <a:solidFill>
                <a:schemeClr val="dk1"/>
              </a:solidFill>
              <a:latin typeface="Calibri"/>
              <a:ea typeface="Calibri"/>
              <a:cs typeface="Calibri"/>
              <a:sym typeface="Calibri"/>
            </a:endParaRPr>
          </a:p>
        </p:txBody>
      </p:sp>
      <p:pic>
        <p:nvPicPr>
          <p:cNvPr id="212" name="Google Shape;212;p6"/>
          <p:cNvPicPr preferRelativeResize="0"/>
          <p:nvPr/>
        </p:nvPicPr>
        <p:blipFill>
          <a:blip r:embed="rId3">
            <a:alphaModFix/>
          </a:blip>
          <a:stretch>
            <a:fillRect/>
          </a:stretch>
        </p:blipFill>
        <p:spPr>
          <a:xfrm>
            <a:off x="9053512" y="0"/>
            <a:ext cx="3138487" cy="3768093"/>
          </a:xfrm>
          <a:prstGeom prst="rect">
            <a:avLst/>
          </a:prstGeom>
          <a:noFill/>
          <a:ln>
            <a:noFill/>
          </a:ln>
        </p:spPr>
      </p:pic>
      <p:sp>
        <p:nvSpPr>
          <p:cNvPr id="213" name="Google Shape;213;p6"/>
          <p:cNvSpPr txBox="1"/>
          <p:nvPr/>
        </p:nvSpPr>
        <p:spPr>
          <a:xfrm>
            <a:off x="0" y="3581700"/>
            <a:ext cx="9053400" cy="3276300"/>
          </a:xfrm>
          <a:prstGeom prst="rect">
            <a:avLst/>
          </a:prstGeom>
          <a:noFill/>
          <a:ln>
            <a:noFill/>
          </a:ln>
        </p:spPr>
        <p:txBody>
          <a:bodyPr spcFirstLastPara="1" wrap="square" lIns="91425" tIns="91425" rIns="91425" bIns="91425" anchor="t" anchorCtr="0">
            <a:noAutofit/>
          </a:bodyPr>
          <a:lstStyle/>
          <a:p>
            <a:pPr marL="342900" lvl="0" indent="-353060" algn="l" rtl="0">
              <a:spcBef>
                <a:spcPts val="1000"/>
              </a:spcBef>
              <a:spcAft>
                <a:spcPts val="0"/>
              </a:spcAft>
              <a:buClr>
                <a:schemeClr val="accent1"/>
              </a:buClr>
              <a:buSzPts val="1600"/>
              <a:buFont typeface="Calibri"/>
              <a:buChar char="►"/>
            </a:pPr>
            <a:r>
              <a:rPr lang="en-US" sz="1600">
                <a:solidFill>
                  <a:srgbClr val="221E1F"/>
                </a:solidFill>
                <a:latin typeface="Calibri"/>
                <a:ea typeface="Calibri"/>
                <a:cs typeface="Calibri"/>
                <a:sym typeface="Calibri"/>
              </a:rPr>
              <a:t>Goals for improvement</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Technician Proficiency</a:t>
            </a:r>
            <a:endParaRPr sz="1600">
              <a:solidFill>
                <a:schemeClr val="dk1"/>
              </a:solidFill>
              <a:latin typeface="Calibri"/>
              <a:ea typeface="Calibri"/>
              <a:cs typeface="Calibri"/>
              <a:sym typeface="Calibri"/>
            </a:endParaRPr>
          </a:p>
          <a:p>
            <a:pPr marL="1143000" lvl="2" indent="-23876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Parts Department - Increase technician proficiency by decreasing lost sales and emergency purchases.</a:t>
            </a:r>
            <a:endParaRPr sz="1600">
              <a:solidFill>
                <a:srgbClr val="3F3F3F"/>
              </a:solidFill>
              <a:latin typeface="Calibri"/>
              <a:ea typeface="Calibri"/>
              <a:cs typeface="Calibri"/>
              <a:sym typeface="Calibri"/>
            </a:endParaRPr>
          </a:p>
          <a:p>
            <a:pPr marL="1143000" lvl="2" indent="-23876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Porters - improve technician proficiency by having technicians remain in their bay and working at all plausible times.</a:t>
            </a:r>
            <a:endParaRPr sz="1600">
              <a:solidFill>
                <a:schemeClr val="dk1"/>
              </a:solidFill>
              <a:latin typeface="Calibri"/>
              <a:ea typeface="Calibri"/>
              <a:cs typeface="Calibri"/>
              <a:sym typeface="Calibri"/>
            </a:endParaRPr>
          </a:p>
          <a:p>
            <a:pPr marL="742950" lvl="1" indent="-29591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Increase Labor Sales via Shop Mix</a:t>
            </a:r>
            <a:endParaRPr sz="1600">
              <a:solidFill>
                <a:schemeClr val="dk1"/>
              </a:solidFill>
              <a:latin typeface="Calibri"/>
              <a:ea typeface="Calibri"/>
              <a:cs typeface="Calibri"/>
              <a:sym typeface="Calibri"/>
            </a:endParaRPr>
          </a:p>
          <a:p>
            <a:pPr marL="1143000" lvl="2" indent="-238760" algn="l" rtl="0">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Customer Pay - Increase to 60%</a:t>
            </a:r>
            <a:endParaRPr sz="16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2b779f24ba9_0_32"/>
          <p:cNvSpPr txBox="1">
            <a:spLocks noGrp="1"/>
          </p:cNvSpPr>
          <p:nvPr>
            <p:ph type="title"/>
          </p:nvPr>
        </p:nvSpPr>
        <p:spPr>
          <a:xfrm>
            <a:off x="0" y="0"/>
            <a:ext cx="8596800" cy="5619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50000"/>
              <a:buFont typeface="Calibri"/>
              <a:buNone/>
            </a:pPr>
            <a:r>
              <a:rPr lang="en-US" b="1" i="0" u="none" strike="noStrike">
                <a:solidFill>
                  <a:srgbClr val="221E1F"/>
                </a:solidFill>
                <a:latin typeface="Calibri"/>
                <a:ea typeface="Calibri"/>
                <a:cs typeface="Calibri"/>
                <a:sym typeface="Calibri"/>
              </a:rPr>
              <a:t>Facility</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219" name="Google Shape;219;g2b779f24ba9_0_32"/>
          <p:cNvSpPr txBox="1">
            <a:spLocks noGrp="1"/>
          </p:cNvSpPr>
          <p:nvPr>
            <p:ph type="body" idx="1"/>
          </p:nvPr>
        </p:nvSpPr>
        <p:spPr>
          <a:xfrm>
            <a:off x="0" y="561900"/>
            <a:ext cx="9053400" cy="3206100"/>
          </a:xfrm>
          <a:prstGeom prst="rect">
            <a:avLst/>
          </a:prstGeom>
          <a:noFill/>
          <a:ln>
            <a:noFill/>
          </a:ln>
        </p:spPr>
        <p:txBody>
          <a:bodyPr spcFirstLastPara="1" wrap="square" lIns="91425" tIns="45700" rIns="91425" bIns="45700" anchor="t" anchorCtr="0">
            <a:noAutofit/>
          </a:bodyPr>
          <a:lstStyle/>
          <a:p>
            <a:pPr marL="342900" lvl="0" indent="-340360" algn="l" rtl="0">
              <a:spcBef>
                <a:spcPts val="1000"/>
              </a:spcBef>
              <a:spcAft>
                <a:spcPts val="0"/>
              </a:spcAft>
              <a:buSzPts val="1400"/>
              <a:buFont typeface="Calibri"/>
              <a:buChar char="►"/>
            </a:pPr>
            <a:r>
              <a:rPr lang="en-US" sz="1400">
                <a:solidFill>
                  <a:srgbClr val="221E1F"/>
                </a:solidFill>
                <a:latin typeface="Calibri"/>
                <a:ea typeface="Calibri"/>
                <a:cs typeface="Calibri"/>
                <a:sym typeface="Calibri"/>
              </a:rPr>
              <a:t>Plans to achieve your goals </a:t>
            </a:r>
            <a:endParaRPr sz="1400">
              <a:solidFill>
                <a:srgbClr val="221E1F"/>
              </a:solidFill>
              <a:latin typeface="Calibri"/>
              <a:ea typeface="Calibri"/>
              <a:cs typeface="Calibri"/>
              <a:sym typeface="Calibri"/>
            </a:endParaRPr>
          </a:p>
          <a:p>
            <a:pPr marL="742950" lvl="1" indent="-283210" algn="l" rtl="0">
              <a:spcBef>
                <a:spcPts val="1000"/>
              </a:spcBef>
              <a:spcAft>
                <a:spcPts val="0"/>
              </a:spcAft>
              <a:buClr>
                <a:schemeClr val="dk1"/>
              </a:buClr>
              <a:buSzPts val="1400"/>
              <a:buFont typeface="Calibri"/>
              <a:buChar char="►"/>
            </a:pPr>
            <a:r>
              <a:rPr lang="en-US" sz="1400">
                <a:solidFill>
                  <a:schemeClr val="dk1"/>
                </a:solidFill>
                <a:latin typeface="Calibri"/>
                <a:ea typeface="Calibri"/>
                <a:cs typeface="Calibri"/>
                <a:sym typeface="Calibri"/>
              </a:rPr>
              <a:t>Technician Proficiency</a:t>
            </a:r>
            <a:endParaRPr sz="1400">
              <a:solidFill>
                <a:schemeClr val="dk1"/>
              </a:solidFill>
              <a:latin typeface="Calibri"/>
              <a:ea typeface="Calibri"/>
              <a:cs typeface="Calibri"/>
              <a:sym typeface="Calibri"/>
            </a:endParaRPr>
          </a:p>
          <a:p>
            <a:pPr marL="1143000" lvl="2" indent="-226060" algn="l" rtl="0">
              <a:spcBef>
                <a:spcPts val="1000"/>
              </a:spcBef>
              <a:spcAft>
                <a:spcPts val="0"/>
              </a:spcAft>
              <a:buClr>
                <a:schemeClr val="dk1"/>
              </a:buClr>
              <a:buSzPts val="1400"/>
              <a:buFont typeface="Calibri"/>
              <a:buChar char="►"/>
            </a:pPr>
            <a:r>
              <a:rPr lang="en-US">
                <a:solidFill>
                  <a:schemeClr val="dk1"/>
                </a:solidFill>
                <a:latin typeface="Calibri"/>
                <a:ea typeface="Calibri"/>
                <a:cs typeface="Calibri"/>
                <a:sym typeface="Calibri"/>
              </a:rPr>
              <a:t>Parts Department - implement process for service to hold parts accountable for lost sales and emergency purchase. I.E. - write RO number, part number, part description for every RO that has a lost sale or emergency purchase and report to service manager. Service manager to meet with parts manager to review every RO that does not meet FTFR to make sure they are being tracked properly in DMS.</a:t>
            </a:r>
            <a:endParaRPr>
              <a:latin typeface="Calibri"/>
              <a:ea typeface="Calibri"/>
              <a:cs typeface="Calibri"/>
              <a:sym typeface="Calibri"/>
            </a:endParaRPr>
          </a:p>
          <a:p>
            <a:pPr marL="1143000" lvl="2" indent="-226060" algn="l" rtl="0">
              <a:spcBef>
                <a:spcPts val="1000"/>
              </a:spcBef>
              <a:spcAft>
                <a:spcPts val="0"/>
              </a:spcAft>
              <a:buClr>
                <a:schemeClr val="dk1"/>
              </a:buClr>
              <a:buSzPts val="1400"/>
              <a:buFont typeface="Calibri"/>
              <a:buChar char="►"/>
            </a:pPr>
            <a:r>
              <a:rPr lang="en-US">
                <a:solidFill>
                  <a:schemeClr val="dk1"/>
                </a:solidFill>
                <a:latin typeface="Calibri"/>
                <a:ea typeface="Calibri"/>
                <a:cs typeface="Calibri"/>
                <a:sym typeface="Calibri"/>
              </a:rPr>
              <a:t>Porters - create process for porters to retrieve vehicles for technicians as they are finishing current job. Deliver vehicles to technicians upon completion of a job so they can begin the next one immediately.</a:t>
            </a:r>
            <a:endParaRPr>
              <a:solidFill>
                <a:schemeClr val="dk1"/>
              </a:solidFill>
              <a:latin typeface="Calibri"/>
              <a:ea typeface="Calibri"/>
              <a:cs typeface="Calibri"/>
              <a:sym typeface="Calibri"/>
            </a:endParaRPr>
          </a:p>
          <a:p>
            <a:pPr marL="742950" lvl="1" indent="-283210" algn="l" rtl="0">
              <a:spcBef>
                <a:spcPts val="1000"/>
              </a:spcBef>
              <a:spcAft>
                <a:spcPts val="0"/>
              </a:spcAft>
              <a:buClr>
                <a:schemeClr val="dk1"/>
              </a:buClr>
              <a:buSzPts val="1400"/>
              <a:buFont typeface="Calibri"/>
              <a:buChar char="►"/>
            </a:pPr>
            <a:r>
              <a:rPr lang="en-US" sz="1400">
                <a:solidFill>
                  <a:schemeClr val="dk1"/>
                </a:solidFill>
                <a:latin typeface="Calibri"/>
                <a:ea typeface="Calibri"/>
                <a:cs typeface="Calibri"/>
                <a:sym typeface="Calibri"/>
              </a:rPr>
              <a:t>Increase Labor Sales via Shop Mix</a:t>
            </a:r>
            <a:endParaRPr sz="1400">
              <a:solidFill>
                <a:schemeClr val="dk1"/>
              </a:solidFill>
              <a:latin typeface="Calibri"/>
              <a:ea typeface="Calibri"/>
              <a:cs typeface="Calibri"/>
              <a:sym typeface="Calibri"/>
            </a:endParaRPr>
          </a:p>
          <a:p>
            <a:pPr marL="1143000" lvl="2" indent="-226060" algn="l" rtl="0">
              <a:spcBef>
                <a:spcPts val="1000"/>
              </a:spcBef>
              <a:spcAft>
                <a:spcPts val="0"/>
              </a:spcAft>
              <a:buClr>
                <a:schemeClr val="dk1"/>
              </a:buClr>
              <a:buSzPts val="1400"/>
              <a:buFont typeface="Calibri"/>
              <a:buChar char="►"/>
            </a:pPr>
            <a:r>
              <a:rPr lang="en-US">
                <a:solidFill>
                  <a:schemeClr val="dk1"/>
                </a:solidFill>
                <a:latin typeface="Calibri"/>
                <a:ea typeface="Calibri"/>
                <a:cs typeface="Calibri"/>
                <a:sym typeface="Calibri"/>
              </a:rPr>
              <a:t>Customer Pay - strong focus on increasing competitive and maintenance labor sales to increase overall customer pay labor sales. Advertise competitive rates in relation to non-franchise shops.Reassess maintenance menu and how we are presenting these to customers to sell more and increase labor sales.</a:t>
            </a:r>
            <a:endParaRPr>
              <a:solidFill>
                <a:schemeClr val="dk1"/>
              </a:solidFill>
              <a:latin typeface="Calibri"/>
              <a:ea typeface="Calibri"/>
              <a:cs typeface="Calibri"/>
              <a:sym typeface="Calibri"/>
            </a:endParaRPr>
          </a:p>
        </p:txBody>
      </p:sp>
      <p:pic>
        <p:nvPicPr>
          <p:cNvPr id="220" name="Google Shape;220;g2b779f24ba9_0_32"/>
          <p:cNvPicPr preferRelativeResize="0"/>
          <p:nvPr/>
        </p:nvPicPr>
        <p:blipFill>
          <a:blip r:embed="rId3">
            <a:alphaModFix/>
          </a:blip>
          <a:stretch>
            <a:fillRect/>
          </a:stretch>
        </p:blipFill>
        <p:spPr>
          <a:xfrm>
            <a:off x="9053512" y="0"/>
            <a:ext cx="3138487" cy="3768093"/>
          </a:xfrm>
          <a:prstGeom prst="rect">
            <a:avLst/>
          </a:prstGeom>
          <a:noFill/>
          <a:ln>
            <a:noFill/>
          </a:ln>
        </p:spPr>
      </p:pic>
      <p:sp>
        <p:nvSpPr>
          <p:cNvPr id="221" name="Google Shape;221;g2b779f24ba9_0_32"/>
          <p:cNvSpPr txBox="1"/>
          <p:nvPr/>
        </p:nvSpPr>
        <p:spPr>
          <a:xfrm>
            <a:off x="0" y="3768100"/>
            <a:ext cx="10745400" cy="3620400"/>
          </a:xfrm>
          <a:prstGeom prst="rect">
            <a:avLst/>
          </a:prstGeom>
          <a:noFill/>
          <a:ln>
            <a:noFill/>
          </a:ln>
        </p:spPr>
        <p:txBody>
          <a:bodyPr spcFirstLastPara="1" wrap="square" lIns="91425" tIns="91425" rIns="91425" bIns="91425" anchor="t" anchorCtr="0">
            <a:noAutofit/>
          </a:bodyPr>
          <a:lstStyle/>
          <a:p>
            <a:pPr marL="342900" lvl="0" indent="-340360" algn="l" rtl="0">
              <a:spcBef>
                <a:spcPts val="1000"/>
              </a:spcBef>
              <a:spcAft>
                <a:spcPts val="0"/>
              </a:spcAft>
              <a:buClr>
                <a:schemeClr val="accent1"/>
              </a:buClr>
              <a:buSzPts val="1400"/>
              <a:buFont typeface="Calibri"/>
              <a:buChar char="►"/>
            </a:pPr>
            <a:r>
              <a:rPr lang="en-US">
                <a:solidFill>
                  <a:srgbClr val="221E1F"/>
                </a:solidFill>
                <a:latin typeface="Calibri"/>
                <a:ea typeface="Calibri"/>
                <a:cs typeface="Calibri"/>
                <a:sym typeface="Calibri"/>
              </a:rPr>
              <a:t>Plans to evaluate your changes </a:t>
            </a:r>
            <a:endParaRPr>
              <a:solidFill>
                <a:schemeClr val="dk1"/>
              </a:solidFill>
              <a:latin typeface="Calibri"/>
              <a:ea typeface="Calibri"/>
              <a:cs typeface="Calibri"/>
              <a:sym typeface="Calibri"/>
            </a:endParaRPr>
          </a:p>
          <a:p>
            <a:pPr marL="742950" lvl="1" indent="-283210" algn="l" rtl="0">
              <a:spcBef>
                <a:spcPts val="1000"/>
              </a:spcBef>
              <a:spcAft>
                <a:spcPts val="0"/>
              </a:spcAft>
              <a:buClr>
                <a:schemeClr val="dk1"/>
              </a:buClr>
              <a:buSzPts val="1400"/>
              <a:buFont typeface="Calibri"/>
              <a:buChar char="►"/>
            </a:pPr>
            <a:r>
              <a:rPr lang="en-US">
                <a:solidFill>
                  <a:schemeClr val="dk1"/>
                </a:solidFill>
                <a:latin typeface="Calibri"/>
                <a:ea typeface="Calibri"/>
                <a:cs typeface="Calibri"/>
                <a:sym typeface="Calibri"/>
              </a:rPr>
              <a:t>Technician Proficiency</a:t>
            </a:r>
            <a:endParaRPr>
              <a:solidFill>
                <a:schemeClr val="dk1"/>
              </a:solidFill>
              <a:latin typeface="Calibri"/>
              <a:ea typeface="Calibri"/>
              <a:cs typeface="Calibri"/>
              <a:sym typeface="Calibri"/>
            </a:endParaRPr>
          </a:p>
          <a:p>
            <a:pPr marL="1143000" lvl="2" indent="-226060" algn="l" rtl="0">
              <a:spcBef>
                <a:spcPts val="1000"/>
              </a:spcBef>
              <a:spcAft>
                <a:spcPts val="0"/>
              </a:spcAft>
              <a:buClr>
                <a:schemeClr val="dk1"/>
              </a:buClr>
              <a:buSzPts val="1400"/>
              <a:buFont typeface="Calibri"/>
              <a:buChar char="►"/>
            </a:pPr>
            <a:r>
              <a:rPr lang="en-US">
                <a:solidFill>
                  <a:schemeClr val="dk1"/>
                </a:solidFill>
                <a:latin typeface="Calibri"/>
                <a:ea typeface="Calibri"/>
                <a:cs typeface="Calibri"/>
                <a:sym typeface="Calibri"/>
              </a:rPr>
              <a:t>Parts Department - track lost sales, emergency purchases, and FTFR percentages to make sure these metrics are consistently improving. As these metrics improve, make sure this is reflecting in our technician proficiency percentage.</a:t>
            </a:r>
            <a:endParaRPr>
              <a:solidFill>
                <a:srgbClr val="3F3F3F"/>
              </a:solidFill>
              <a:latin typeface="Calibri"/>
              <a:ea typeface="Calibri"/>
              <a:cs typeface="Calibri"/>
              <a:sym typeface="Calibri"/>
            </a:endParaRPr>
          </a:p>
          <a:p>
            <a:pPr marL="1143000" lvl="2" indent="-226060" algn="l" rtl="0">
              <a:spcBef>
                <a:spcPts val="1000"/>
              </a:spcBef>
              <a:spcAft>
                <a:spcPts val="0"/>
              </a:spcAft>
              <a:buClr>
                <a:schemeClr val="dk1"/>
              </a:buClr>
              <a:buSzPts val="1400"/>
              <a:buFont typeface="Calibri"/>
              <a:buChar char="►"/>
            </a:pPr>
            <a:r>
              <a:rPr lang="en-US">
                <a:solidFill>
                  <a:schemeClr val="dk1"/>
                </a:solidFill>
                <a:latin typeface="Calibri"/>
                <a:ea typeface="Calibri"/>
                <a:cs typeface="Calibri"/>
                <a:sym typeface="Calibri"/>
              </a:rPr>
              <a:t>Porters - meet with technicians to ensure porters are delivering vehicles in an accurate and timely manner. Track technician proficiency for additional improvement as this process develops.</a:t>
            </a:r>
            <a:endParaRPr>
              <a:solidFill>
                <a:schemeClr val="dk1"/>
              </a:solidFill>
              <a:latin typeface="Calibri"/>
              <a:ea typeface="Calibri"/>
              <a:cs typeface="Calibri"/>
              <a:sym typeface="Calibri"/>
            </a:endParaRPr>
          </a:p>
          <a:p>
            <a:pPr marL="742950" lvl="1" indent="-283210" algn="l" rtl="0">
              <a:spcBef>
                <a:spcPts val="1000"/>
              </a:spcBef>
              <a:spcAft>
                <a:spcPts val="0"/>
              </a:spcAft>
              <a:buClr>
                <a:schemeClr val="dk1"/>
              </a:buClr>
              <a:buSzPts val="1400"/>
              <a:buFont typeface="Calibri"/>
              <a:buChar char="►"/>
            </a:pPr>
            <a:r>
              <a:rPr lang="en-US">
                <a:solidFill>
                  <a:schemeClr val="dk1"/>
                </a:solidFill>
                <a:latin typeface="Calibri"/>
                <a:ea typeface="Calibri"/>
                <a:cs typeface="Calibri"/>
                <a:sym typeface="Calibri"/>
              </a:rPr>
              <a:t>Increase Labor Sales via Shop Mix</a:t>
            </a:r>
            <a:endParaRPr>
              <a:solidFill>
                <a:schemeClr val="dk1"/>
              </a:solidFill>
              <a:latin typeface="Calibri"/>
              <a:ea typeface="Calibri"/>
              <a:cs typeface="Calibri"/>
              <a:sym typeface="Calibri"/>
            </a:endParaRPr>
          </a:p>
          <a:p>
            <a:pPr marL="1143000" lvl="2" indent="-226060" algn="l" rtl="0">
              <a:spcBef>
                <a:spcPts val="1000"/>
              </a:spcBef>
              <a:spcAft>
                <a:spcPts val="0"/>
              </a:spcAft>
              <a:buClr>
                <a:schemeClr val="dk1"/>
              </a:buClr>
              <a:buSzPts val="1400"/>
              <a:buFont typeface="Calibri"/>
              <a:buChar char="►"/>
            </a:pPr>
            <a:r>
              <a:rPr lang="en-US">
                <a:solidFill>
                  <a:schemeClr val="dk1"/>
                </a:solidFill>
                <a:latin typeface="Calibri"/>
                <a:ea typeface="Calibri"/>
                <a:cs typeface="Calibri"/>
                <a:sym typeface="Calibri"/>
              </a:rPr>
              <a:t>Customer Pay - track customer pay labor sales for each advisor with a strong focus on menu presentation in relation to maintenance sales. As our customer pay labor sales increase, track overall labor sales in relation to facility utilization to ensure we are seeing a positive relation and overall increase in facility utilization.</a:t>
            </a:r>
            <a:endParaRPr>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7"/>
          <p:cNvSpPr txBox="1">
            <a:spLocks noGrp="1"/>
          </p:cNvSpPr>
          <p:nvPr>
            <p:ph type="title"/>
          </p:nvPr>
        </p:nvSpPr>
        <p:spPr>
          <a:xfrm>
            <a:off x="0" y="0"/>
            <a:ext cx="6433200" cy="6603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Repair order analysis</a:t>
            </a:r>
            <a:endParaRPr/>
          </a:p>
        </p:txBody>
      </p:sp>
      <p:sp>
        <p:nvSpPr>
          <p:cNvPr id="227" name="Google Shape;227;p7"/>
          <p:cNvSpPr txBox="1">
            <a:spLocks noGrp="1"/>
          </p:cNvSpPr>
          <p:nvPr>
            <p:ph type="body" idx="1"/>
          </p:nvPr>
        </p:nvSpPr>
        <p:spPr>
          <a:xfrm>
            <a:off x="0" y="660300"/>
            <a:ext cx="6433200" cy="3946800"/>
          </a:xfrm>
          <a:prstGeom prst="rect">
            <a:avLst/>
          </a:prstGeom>
          <a:noFill/>
          <a:ln>
            <a:noFill/>
          </a:ln>
        </p:spPr>
        <p:txBody>
          <a:bodyPr spcFirstLastPara="1" wrap="square" lIns="91425" tIns="45700" rIns="91425" bIns="45700" anchor="t" anchorCtr="0">
            <a:noAutofit/>
          </a:bodyPr>
          <a:lstStyle/>
          <a:p>
            <a:pPr marL="342900" lvl="0" indent="-353060" algn="l" rtl="0">
              <a:spcBef>
                <a:spcPts val="1000"/>
              </a:spcBef>
              <a:spcAft>
                <a:spcPts val="0"/>
              </a:spcAft>
              <a:buSzPts val="1600"/>
              <a:buFont typeface="Calibri"/>
              <a:buChar char="►"/>
            </a:pPr>
            <a:r>
              <a:rPr lang="en-US" sz="1600">
                <a:solidFill>
                  <a:srgbClr val="221E1F"/>
                </a:solidFill>
                <a:latin typeface="Calibri"/>
                <a:ea typeface="Calibri"/>
                <a:cs typeface="Calibri"/>
                <a:sym typeface="Calibri"/>
              </a:rPr>
              <a:t>Repair Labor Rate vs. Posted Door Rate</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Our repair labor rate is at $153, with a posted door rate of $155. Per guide our repair rate should be $10 over our maintenance rate and we are currently $8 over. Our data is strong, but there is room for improvement to maintain our posted door rate at $155 while being $10 over our maintenance rate as well.</a:t>
            </a:r>
            <a:endParaRPr>
              <a:solidFill>
                <a:srgbClr val="221E1F"/>
              </a:solidFill>
              <a:latin typeface="Calibri"/>
              <a:ea typeface="Calibri"/>
              <a:cs typeface="Calibri"/>
              <a:sym typeface="Calibri"/>
            </a:endParaRPr>
          </a:p>
          <a:p>
            <a:pPr marL="342900" lvl="0" indent="-353060" algn="l" rtl="0">
              <a:spcBef>
                <a:spcPts val="1000"/>
              </a:spcBef>
              <a:spcAft>
                <a:spcPts val="0"/>
              </a:spcAft>
              <a:buSzPts val="1600"/>
              <a:buFont typeface="Calibri"/>
              <a:buChar char="►"/>
            </a:pPr>
            <a:r>
              <a:rPr lang="en-US" sz="1600">
                <a:solidFill>
                  <a:srgbClr val="221E1F"/>
                </a:solidFill>
                <a:latin typeface="Calibri"/>
                <a:ea typeface="Calibri"/>
                <a:cs typeface="Calibri"/>
                <a:sym typeface="Calibri"/>
              </a:rPr>
              <a:t>Discounting</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Although our repair labor rate is strong, our total labor rate is at $95.89 with a target rate of $152. This is a strong indication that we need to readdress our competitive rates and take a closer look to see where we are discounting maintenance rates to help close this gap. Our average maintenance rate should be a minimum of $148 while we’re at $145 and our average competitive rate is much lower than expected at $22.</a:t>
            </a:r>
            <a:endParaRPr>
              <a:solidFill>
                <a:srgbClr val="221E1F"/>
              </a:solidFill>
              <a:latin typeface="Calibri"/>
              <a:ea typeface="Calibri"/>
              <a:cs typeface="Calibri"/>
              <a:sym typeface="Calibri"/>
            </a:endParaRPr>
          </a:p>
        </p:txBody>
      </p:sp>
      <p:pic>
        <p:nvPicPr>
          <p:cNvPr id="228" name="Google Shape;228;p7"/>
          <p:cNvPicPr preferRelativeResize="0"/>
          <p:nvPr/>
        </p:nvPicPr>
        <p:blipFill>
          <a:blip r:embed="rId3">
            <a:alphaModFix/>
          </a:blip>
          <a:stretch>
            <a:fillRect/>
          </a:stretch>
        </p:blipFill>
        <p:spPr>
          <a:xfrm>
            <a:off x="6433100" y="0"/>
            <a:ext cx="5758898" cy="4127849"/>
          </a:xfrm>
          <a:prstGeom prst="rect">
            <a:avLst/>
          </a:prstGeom>
          <a:noFill/>
          <a:ln>
            <a:noFill/>
          </a:ln>
        </p:spPr>
      </p:pic>
      <p:sp>
        <p:nvSpPr>
          <p:cNvPr id="229" name="Google Shape;229;p7"/>
          <p:cNvSpPr txBox="1"/>
          <p:nvPr/>
        </p:nvSpPr>
        <p:spPr>
          <a:xfrm>
            <a:off x="168550" y="4607125"/>
            <a:ext cx="9368700" cy="2250900"/>
          </a:xfrm>
          <a:prstGeom prst="rect">
            <a:avLst/>
          </a:prstGeom>
          <a:noFill/>
          <a:ln>
            <a:noFill/>
          </a:ln>
        </p:spPr>
        <p:txBody>
          <a:bodyPr spcFirstLastPara="1" wrap="square" lIns="91425" tIns="91425" rIns="91425" bIns="91425" anchor="t" anchorCtr="0">
            <a:noAutofit/>
          </a:bodyPr>
          <a:lstStyle/>
          <a:p>
            <a:pPr marL="342900" lvl="0" indent="-353060" algn="l" rtl="0">
              <a:spcBef>
                <a:spcPts val="1000"/>
              </a:spcBef>
              <a:spcAft>
                <a:spcPts val="0"/>
              </a:spcAft>
              <a:buClr>
                <a:schemeClr val="accent1"/>
              </a:buClr>
              <a:buSzPts val="1600"/>
              <a:buFont typeface="Calibri"/>
              <a:buChar char="►"/>
            </a:pPr>
            <a:r>
              <a:rPr lang="en-US" sz="1600">
                <a:solidFill>
                  <a:srgbClr val="221E1F"/>
                </a:solidFill>
                <a:latin typeface="Calibri"/>
                <a:ea typeface="Calibri"/>
                <a:cs typeface="Calibri"/>
                <a:sym typeface="Calibri"/>
              </a:rPr>
              <a:t>Hour per RO</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sz="1600">
                <a:solidFill>
                  <a:srgbClr val="221E1F"/>
                </a:solidFill>
                <a:latin typeface="Calibri"/>
                <a:ea typeface="Calibri"/>
                <a:cs typeface="Calibri"/>
                <a:sym typeface="Calibri"/>
              </a:rPr>
              <a:t>Our average hours per RO are at 3.3 with a guide of 2.2 to 2.5. In addition, our cost of labor is at 20.41% with a guide of under 24%. This is another strong indication that we need to readdress our competitive rates along with taking a closer look at the possibility that our maintenance rates are being discounted. If we can get those metrics in line, while maintaining our average hours per RO and cost of labor, it shows a strong area of improvement in our service department.</a:t>
            </a:r>
            <a:endParaRPr sz="1600">
              <a:solidFill>
                <a:srgbClr val="3F3F3F"/>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g2b8e3f70cd6_0_2"/>
          <p:cNvSpPr txBox="1">
            <a:spLocks noGrp="1"/>
          </p:cNvSpPr>
          <p:nvPr>
            <p:ph type="title"/>
          </p:nvPr>
        </p:nvSpPr>
        <p:spPr>
          <a:xfrm>
            <a:off x="0" y="0"/>
            <a:ext cx="6433200" cy="6603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Repair order analysis</a:t>
            </a:r>
            <a:endParaRPr/>
          </a:p>
        </p:txBody>
      </p:sp>
      <p:sp>
        <p:nvSpPr>
          <p:cNvPr id="235" name="Google Shape;235;g2b8e3f70cd6_0_2"/>
          <p:cNvSpPr txBox="1">
            <a:spLocks noGrp="1"/>
          </p:cNvSpPr>
          <p:nvPr>
            <p:ph type="body" idx="1"/>
          </p:nvPr>
        </p:nvSpPr>
        <p:spPr>
          <a:xfrm>
            <a:off x="0" y="660300"/>
            <a:ext cx="6433200" cy="3693900"/>
          </a:xfrm>
          <a:prstGeom prst="rect">
            <a:avLst/>
          </a:prstGeom>
          <a:noFill/>
          <a:ln>
            <a:noFill/>
          </a:ln>
        </p:spPr>
        <p:txBody>
          <a:bodyPr spcFirstLastPara="1" wrap="square" lIns="91425" tIns="45700" rIns="91425" bIns="45700" anchor="t" anchorCtr="0">
            <a:noAutofit/>
          </a:bodyPr>
          <a:lstStyle/>
          <a:p>
            <a:pPr marL="342900" lvl="0" indent="-353060" algn="l" rtl="0">
              <a:spcBef>
                <a:spcPts val="1000"/>
              </a:spcBef>
              <a:spcAft>
                <a:spcPts val="0"/>
              </a:spcAft>
              <a:buSzPts val="1600"/>
              <a:buFont typeface="Calibri"/>
              <a:buChar char="►"/>
            </a:pPr>
            <a:r>
              <a:rPr lang="en-US" sz="1600">
                <a:solidFill>
                  <a:srgbClr val="221E1F"/>
                </a:solidFill>
                <a:latin typeface="Calibri"/>
                <a:ea typeface="Calibri"/>
                <a:cs typeface="Calibri"/>
                <a:sym typeface="Calibri"/>
              </a:rPr>
              <a:t>Percent of One-Line RO’s</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This is by far our greatest area of improvement after closely reviewing our repair order analysis. We currently have 69% of one item RO’s with a guide of under 15%. This metric alone shows that we need a strong focus on training both our service technicians and advisors moving forward. </a:t>
            </a:r>
            <a:endParaRPr>
              <a:solidFill>
                <a:srgbClr val="221E1F"/>
              </a:solidFill>
              <a:latin typeface="Calibri"/>
              <a:ea typeface="Calibri"/>
              <a:cs typeface="Calibri"/>
              <a:sym typeface="Calibri"/>
            </a:endParaRPr>
          </a:p>
          <a:p>
            <a:pPr marL="1143000" lvl="2" indent="-238760" algn="l" rtl="0">
              <a:spcBef>
                <a:spcPts val="1000"/>
              </a:spcBef>
              <a:spcAft>
                <a:spcPts val="0"/>
              </a:spcAft>
              <a:buClr>
                <a:srgbClr val="221E1F"/>
              </a:buClr>
              <a:buSzPts val="1600"/>
              <a:buFont typeface="Calibri"/>
              <a:buChar char="►"/>
            </a:pPr>
            <a:r>
              <a:rPr lang="en-US" sz="1600">
                <a:solidFill>
                  <a:srgbClr val="221E1F"/>
                </a:solidFill>
                <a:latin typeface="Calibri"/>
                <a:ea typeface="Calibri"/>
                <a:cs typeface="Calibri"/>
                <a:sym typeface="Calibri"/>
              </a:rPr>
              <a:t>Technicians - we plan to revisit our vehicle inspection process to make sure that we are recommending the necessary work on each vehicle 100% of the time, every time.</a:t>
            </a:r>
            <a:endParaRPr sz="1600">
              <a:solidFill>
                <a:srgbClr val="221E1F"/>
              </a:solidFill>
              <a:latin typeface="Calibri"/>
              <a:ea typeface="Calibri"/>
              <a:cs typeface="Calibri"/>
              <a:sym typeface="Calibri"/>
            </a:endParaRPr>
          </a:p>
          <a:p>
            <a:pPr marL="1143000" lvl="2" indent="-238760" algn="l" rtl="0">
              <a:spcBef>
                <a:spcPts val="1000"/>
              </a:spcBef>
              <a:spcAft>
                <a:spcPts val="0"/>
              </a:spcAft>
              <a:buClr>
                <a:srgbClr val="221E1F"/>
              </a:buClr>
              <a:buSzPts val="1600"/>
              <a:buFont typeface="Calibri"/>
              <a:buChar char="►"/>
            </a:pPr>
            <a:r>
              <a:rPr lang="en-US" sz="1600">
                <a:solidFill>
                  <a:srgbClr val="221E1F"/>
                </a:solidFill>
                <a:latin typeface="Calibri"/>
                <a:ea typeface="Calibri"/>
                <a:cs typeface="Calibri"/>
                <a:sym typeface="Calibri"/>
              </a:rPr>
              <a:t>Advisors - we plan to train our advisors as true sales people. As of now, the data shows that our advisors have become order takers. We need to focus on training our advisors to sell the work that is recommended by the technicians. </a:t>
            </a:r>
            <a:endParaRPr sz="1600">
              <a:solidFill>
                <a:srgbClr val="221E1F"/>
              </a:solidFill>
              <a:latin typeface="Calibri"/>
              <a:ea typeface="Calibri"/>
              <a:cs typeface="Calibri"/>
              <a:sym typeface="Calibri"/>
            </a:endParaRPr>
          </a:p>
        </p:txBody>
      </p:sp>
      <p:pic>
        <p:nvPicPr>
          <p:cNvPr id="236" name="Google Shape;236;g2b8e3f70cd6_0_2"/>
          <p:cNvPicPr preferRelativeResize="0"/>
          <p:nvPr/>
        </p:nvPicPr>
        <p:blipFill>
          <a:blip r:embed="rId3">
            <a:alphaModFix/>
          </a:blip>
          <a:stretch>
            <a:fillRect/>
          </a:stretch>
        </p:blipFill>
        <p:spPr>
          <a:xfrm>
            <a:off x="6433100" y="0"/>
            <a:ext cx="5758898" cy="4127849"/>
          </a:xfrm>
          <a:prstGeom prst="rect">
            <a:avLst/>
          </a:prstGeom>
          <a:noFill/>
          <a:ln>
            <a:noFill/>
          </a:ln>
        </p:spPr>
      </p:pic>
      <p:sp>
        <p:nvSpPr>
          <p:cNvPr id="237" name="Google Shape;237;g2b8e3f70cd6_0_2"/>
          <p:cNvSpPr txBox="1"/>
          <p:nvPr/>
        </p:nvSpPr>
        <p:spPr>
          <a:xfrm>
            <a:off x="0" y="4354200"/>
            <a:ext cx="9537300" cy="2503800"/>
          </a:xfrm>
          <a:prstGeom prst="rect">
            <a:avLst/>
          </a:prstGeom>
          <a:noFill/>
          <a:ln>
            <a:noFill/>
          </a:ln>
        </p:spPr>
        <p:txBody>
          <a:bodyPr spcFirstLastPara="1" wrap="square" lIns="91425" tIns="91425" rIns="91425" bIns="91425" anchor="t" anchorCtr="0">
            <a:noAutofit/>
          </a:bodyPr>
          <a:lstStyle/>
          <a:p>
            <a:pPr marL="800100" lvl="0" indent="-353060" algn="l" rtl="0">
              <a:spcBef>
                <a:spcPts val="1000"/>
              </a:spcBef>
              <a:spcAft>
                <a:spcPts val="0"/>
              </a:spcAft>
              <a:buClr>
                <a:schemeClr val="accent1"/>
              </a:buClr>
              <a:buSzPts val="1600"/>
              <a:buFont typeface="Calibri"/>
              <a:buChar char="►"/>
            </a:pPr>
            <a:r>
              <a:rPr lang="en-US" sz="1600">
                <a:solidFill>
                  <a:srgbClr val="221E1F"/>
                </a:solidFill>
                <a:latin typeface="Calibri"/>
                <a:ea typeface="Calibri"/>
                <a:cs typeface="Calibri"/>
                <a:sym typeface="Calibri"/>
              </a:rPr>
              <a:t>Repair Order Analysis </a:t>
            </a:r>
            <a:endParaRPr sz="1600">
              <a:solidFill>
                <a:srgbClr val="221E1F"/>
              </a:solidFill>
              <a:latin typeface="Calibri"/>
              <a:ea typeface="Calibri"/>
              <a:cs typeface="Calibri"/>
              <a:sym typeface="Calibri"/>
            </a:endParaRPr>
          </a:p>
          <a:p>
            <a:pPr marL="1200150" lvl="1" indent="-295910" algn="l" rtl="0">
              <a:spcBef>
                <a:spcPts val="1000"/>
              </a:spcBef>
              <a:spcAft>
                <a:spcPts val="0"/>
              </a:spcAft>
              <a:buClr>
                <a:srgbClr val="221E1F"/>
              </a:buClr>
              <a:buSzPts val="1600"/>
              <a:buFont typeface="Calibri"/>
              <a:buChar char="►"/>
            </a:pPr>
            <a:r>
              <a:rPr lang="en-US" sz="1600">
                <a:solidFill>
                  <a:srgbClr val="221E1F"/>
                </a:solidFill>
                <a:latin typeface="Calibri"/>
                <a:ea typeface="Calibri"/>
                <a:cs typeface="Calibri"/>
                <a:sym typeface="Calibri"/>
              </a:rPr>
              <a:t>If we can create an atmosphere where our technicians and advisors trust each other to recommend and sell the necessary work for each vehicle, we have a huge opportunity to lower our percent of one item RO’s. By lowering our percent of one item RO’s, this will inherently increase our labor sales. Through increasing our labor sales, readdressing our competitive rate, holding our maintenance rates without discounting, while maintaining our hours per RO and cost of labor, our service department could grow immensely and meet all of the NADA guides presented in the repair order analysis.</a:t>
            </a:r>
            <a:endParaRPr sz="1600">
              <a:solidFill>
                <a:srgbClr val="3F3F3F"/>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8"/>
          <p:cNvSpPr txBox="1">
            <a:spLocks noGrp="1"/>
          </p:cNvSpPr>
          <p:nvPr>
            <p:ph type="title"/>
          </p:nvPr>
        </p:nvSpPr>
        <p:spPr>
          <a:xfrm>
            <a:off x="0" y="0"/>
            <a:ext cx="8596800" cy="6882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SWOT Analysis</a:t>
            </a:r>
            <a:endParaRPr/>
          </a:p>
        </p:txBody>
      </p:sp>
      <p:sp>
        <p:nvSpPr>
          <p:cNvPr id="243" name="Google Shape;243;p8"/>
          <p:cNvSpPr txBox="1">
            <a:spLocks noGrp="1"/>
          </p:cNvSpPr>
          <p:nvPr>
            <p:ph type="body" idx="1"/>
          </p:nvPr>
        </p:nvSpPr>
        <p:spPr>
          <a:xfrm>
            <a:off x="75" y="688206"/>
            <a:ext cx="9593400" cy="6169800"/>
          </a:xfrm>
          <a:prstGeom prst="rect">
            <a:avLst/>
          </a:prstGeom>
          <a:noFill/>
          <a:ln>
            <a:noFill/>
          </a:ln>
        </p:spPr>
        <p:txBody>
          <a:bodyPr spcFirstLastPara="1" wrap="square" lIns="91425" tIns="45700" rIns="91425" bIns="45700" anchor="t" anchorCtr="0">
            <a:normAutofit/>
          </a:bodyPr>
          <a:lstStyle/>
          <a:p>
            <a:pPr marL="342900" lvl="0" indent="-340360" algn="l" rtl="0">
              <a:spcBef>
                <a:spcPts val="0"/>
              </a:spcBef>
              <a:spcAft>
                <a:spcPts val="0"/>
              </a:spcAft>
              <a:buSzPts val="1400"/>
              <a:buFont typeface="Calibri"/>
              <a:buChar char="►"/>
            </a:pPr>
            <a:r>
              <a:rPr lang="en-US" sz="1400">
                <a:latin typeface="Calibri"/>
                <a:ea typeface="Calibri"/>
                <a:cs typeface="Calibri"/>
                <a:sym typeface="Calibri"/>
              </a:rPr>
              <a:t>Strengths</a:t>
            </a:r>
            <a:endParaRPr sz="1400">
              <a:latin typeface="Calibri"/>
              <a:ea typeface="Calibri"/>
              <a:cs typeface="Calibri"/>
              <a:sym typeface="Calibri"/>
            </a:endParaRPr>
          </a:p>
          <a:p>
            <a:pPr marL="0" lvl="0" indent="0" algn="l" rtl="0">
              <a:spcBef>
                <a:spcPts val="0"/>
              </a:spcBef>
              <a:spcAft>
                <a:spcPts val="0"/>
              </a:spcAft>
              <a:buNone/>
            </a:pPr>
            <a:endParaRPr sz="1400">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Service department works as a team to provide an exceptional experience for customers.</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The department works on a team structure which allows for a strong support system not only for customer satisfaction, but also allows for a strong support system amongst the technicians.</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Service department is comprised of many tenured employees.</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This results in a very low turnover rate and allows for the employees to build strong working relationships amongst each other. </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In addition, it gives our department a boost in confidence and motivation due to the knowledge and experience the tenured employees possess. </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Strong communication </a:t>
            </a:r>
            <a:r>
              <a:rPr lang="en-US" sz="1400" i="1">
                <a:solidFill>
                  <a:srgbClr val="221E1F"/>
                </a:solidFill>
                <a:latin typeface="Calibri"/>
                <a:ea typeface="Calibri"/>
                <a:cs typeface="Calibri"/>
                <a:sym typeface="Calibri"/>
              </a:rPr>
              <a:t>within the shop.</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Shop foreman has been working with us for over 20 years. He has developed a great system for communication amongst the technicians.</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Porters provide a strong support staff for the advisors allowing them to focus on the customer experience and selling more hours.</a:t>
            </a:r>
            <a:endParaRPr sz="1400">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Consistent high volume of customers allows entire service department to know that they will always have plenty of work and that there is always another customer and job waiting for them.</a:t>
            </a:r>
            <a:endParaRPr sz="1400">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Our dealership has a strong belief of promoting within, allowing employees to know and feel that they actually have an opportunity to continue growing at our dealership.</a:t>
            </a:r>
            <a:endParaRPr sz="1400">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Our dealership is very forward thinking.</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We are always looking for ways to better ourselves through technological development, training, processes, and anything we can do  to get ahead of the competition.</a:t>
            </a:r>
            <a:endParaRPr>
              <a:solidFill>
                <a:srgbClr val="221E1F"/>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9"/>
          <p:cNvSpPr txBox="1">
            <a:spLocks noGrp="1"/>
          </p:cNvSpPr>
          <p:nvPr>
            <p:ph type="title"/>
          </p:nvPr>
        </p:nvSpPr>
        <p:spPr>
          <a:xfrm>
            <a:off x="0" y="0"/>
            <a:ext cx="8596800" cy="7023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SWOT Analysis</a:t>
            </a:r>
            <a:endParaRPr/>
          </a:p>
        </p:txBody>
      </p:sp>
      <p:sp>
        <p:nvSpPr>
          <p:cNvPr id="249" name="Google Shape;249;p9"/>
          <p:cNvSpPr txBox="1">
            <a:spLocks noGrp="1"/>
          </p:cNvSpPr>
          <p:nvPr>
            <p:ph type="body" idx="1"/>
          </p:nvPr>
        </p:nvSpPr>
        <p:spPr>
          <a:xfrm>
            <a:off x="75" y="702300"/>
            <a:ext cx="11981100" cy="6155700"/>
          </a:xfrm>
          <a:prstGeom prst="rect">
            <a:avLst/>
          </a:prstGeom>
          <a:noFill/>
          <a:ln>
            <a:noFill/>
          </a:ln>
        </p:spPr>
        <p:txBody>
          <a:bodyPr spcFirstLastPara="1" wrap="square" lIns="91425" tIns="45700" rIns="91425" bIns="45700" anchor="t" anchorCtr="0">
            <a:noAutofit/>
          </a:bodyPr>
          <a:lstStyle/>
          <a:p>
            <a:pPr marL="342900" lvl="0" indent="-340360" algn="l" rtl="0">
              <a:spcBef>
                <a:spcPts val="0"/>
              </a:spcBef>
              <a:spcAft>
                <a:spcPts val="0"/>
              </a:spcAft>
              <a:buSzPts val="1400"/>
              <a:buFont typeface="Calibri"/>
              <a:buChar char="►"/>
            </a:pPr>
            <a:r>
              <a:rPr lang="en-US" sz="1400">
                <a:latin typeface="Calibri"/>
                <a:ea typeface="Calibri"/>
                <a:cs typeface="Calibri"/>
                <a:sym typeface="Calibri"/>
              </a:rPr>
              <a:t>Weaknesses</a:t>
            </a:r>
            <a:endParaRPr sz="1400">
              <a:latin typeface="Calibri"/>
              <a:ea typeface="Calibri"/>
              <a:cs typeface="Calibri"/>
              <a:sym typeface="Calibri"/>
            </a:endParaRPr>
          </a:p>
          <a:p>
            <a:pPr marL="0" lvl="0" indent="0" algn="l" rtl="0">
              <a:spcBef>
                <a:spcPts val="0"/>
              </a:spcBef>
              <a:spcAft>
                <a:spcPts val="0"/>
              </a:spcAft>
              <a:buNone/>
            </a:pPr>
            <a:endParaRPr sz="1400">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Service employees feel as though they are not supported by management.</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When approaching management, they are often left with the feeling that management does not have time for them and they are not being heard.</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Employees feel as though management makes promises without delivering consistently.</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Lack of communication within the department as a whole.</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Changes in department are only communicated to those it directly relates to, but they are not communicated to the rest of the department, so everyone is not on the same page.</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Often times, managers are not on the same page regarding processes causing confusion amongst employees, and support from certain managers, but not all.</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Technicians and advisors do not have a system to communicate unless in person. Both are wasting time trying to find one another when something needs to be communicated.</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Employees feel that there are processes being added that are hurting production. Management is not spending the time to explain WHY and how changes will improve productivity and the department as a whole.</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Internal workflow does not support the goals of our service department.</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Used vehicles are parked all over the lot and waste time as technicians are searching for them.</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Often times, our used car technicians will have a lack of work in the morning. This is primarily due to technicians arriving to work at 7am while the Used Car Manager does not arrive until 8am to begin sending work.</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Used vehicle approvals are not received in a timely manner. They will often times sit until a few are ready and then all will get approved at once. This creates a backlog of work for technicians.</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Parts department does not always run parts in a timely manner or notify technicians when parts are ready.</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Advisor training is mundane and is more of a task than an opportunity.</a:t>
            </a:r>
            <a:endParaRPr sz="1400">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Remote customer convenience is not a top priority.</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Although we pride ourselves in customer service while in our store, it is very difficult to get ahold of an advisor via calls, texts, or emails otherwise.</a:t>
            </a:r>
            <a:endParaRPr>
              <a:solidFill>
                <a:srgbClr val="221E1F"/>
              </a:solidFill>
              <a:latin typeface="Calibri"/>
              <a:ea typeface="Calibri"/>
              <a:cs typeface="Calibri"/>
              <a:sym typeface="Calibri"/>
            </a:endParaRPr>
          </a:p>
          <a:p>
            <a:pPr marL="342900" lvl="0" indent="-251459" algn="l" rtl="0">
              <a:spcBef>
                <a:spcPts val="1000"/>
              </a:spcBef>
              <a:spcAft>
                <a:spcPts val="0"/>
              </a:spcAft>
              <a:buSzPts val="1440"/>
              <a:buNone/>
            </a:pPr>
            <a:endParaRPr sz="1400">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10"/>
          <p:cNvSpPr txBox="1">
            <a:spLocks noGrp="1"/>
          </p:cNvSpPr>
          <p:nvPr>
            <p:ph type="title"/>
          </p:nvPr>
        </p:nvSpPr>
        <p:spPr>
          <a:xfrm>
            <a:off x="0" y="0"/>
            <a:ext cx="8596800" cy="7023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SWOT Analysis</a:t>
            </a:r>
            <a:endParaRPr/>
          </a:p>
        </p:txBody>
      </p:sp>
      <p:sp>
        <p:nvSpPr>
          <p:cNvPr id="255" name="Google Shape;255;p10"/>
          <p:cNvSpPr txBox="1">
            <a:spLocks noGrp="1"/>
          </p:cNvSpPr>
          <p:nvPr>
            <p:ph type="body" idx="1"/>
          </p:nvPr>
        </p:nvSpPr>
        <p:spPr>
          <a:xfrm>
            <a:off x="0" y="618025"/>
            <a:ext cx="12192000" cy="6155700"/>
          </a:xfrm>
          <a:prstGeom prst="rect">
            <a:avLst/>
          </a:prstGeom>
          <a:noFill/>
          <a:ln>
            <a:noFill/>
          </a:ln>
        </p:spPr>
        <p:txBody>
          <a:bodyPr spcFirstLastPara="1" wrap="square" lIns="91425" tIns="45700" rIns="91425" bIns="45700" anchor="t" anchorCtr="0">
            <a:noAutofit/>
          </a:bodyPr>
          <a:lstStyle/>
          <a:p>
            <a:pPr marL="342900" lvl="0" indent="-340360" algn="l" rtl="0">
              <a:spcBef>
                <a:spcPts val="0"/>
              </a:spcBef>
              <a:spcAft>
                <a:spcPts val="0"/>
              </a:spcAft>
              <a:buSzPts val="1400"/>
              <a:buFont typeface="Calibri"/>
              <a:buChar char="►"/>
            </a:pPr>
            <a:r>
              <a:rPr lang="en-US" sz="1400">
                <a:latin typeface="Calibri"/>
                <a:ea typeface="Calibri"/>
                <a:cs typeface="Calibri"/>
                <a:sym typeface="Calibri"/>
              </a:rPr>
              <a:t>Opportunities</a:t>
            </a:r>
            <a:endParaRPr sz="1400">
              <a:latin typeface="Calibri"/>
              <a:ea typeface="Calibri"/>
              <a:cs typeface="Calibri"/>
              <a:sym typeface="Calibri"/>
            </a:endParaRPr>
          </a:p>
          <a:p>
            <a:pPr marL="0" lvl="0" indent="0" algn="l" rtl="0">
              <a:spcBef>
                <a:spcPts val="0"/>
              </a:spcBef>
              <a:spcAft>
                <a:spcPts val="0"/>
              </a:spcAft>
              <a:buNone/>
            </a:pPr>
            <a:endParaRPr sz="1400">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Implement a strong focus on management supporting their staff.</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Make time for all employees. If management is not available in the moment, set a meeting to discuss whatever necessary with employees. Make them feel valued and heard! This will improve morale, create a positive culture, and allow employees to feel they are not fighting an uphill battle.</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Improve communication amongst management and entire service department.</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Communicate changes to entire department to help improve awareness and morale.</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Focus on internal communication amongst management to ensure managers are working together, standing behind decisions being made, and communicating the same goals.</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Increase proficiency by improving communication and timeliness with technicians. Primarily between the technicians, advisors, and parts department in regards to shop flow.</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Explain the WHY so everyone understands the strengths behind process changes.</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Adjust internal workflow process to help proficiency of the service department</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As porters are a strong support for the advisors, we need to offer this support for the shop by hiring a shop focused porter to run cars for technicians.</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Used car manager to either come in at the same time as technicians or prepare work the night before to ensure used car technicians have work waiting first thing in the morning.</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Create process to alert used car manager once approval is ready and set realistic timeframe as to when approvals will be addressed. </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Create process to have parts delivered to technicians as soon as they are ready, or at the very least, alert technicians consistently and timely when parts are ready for a job.</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Implement better training programs for entire service department.</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Need training structure that is engaging and worthwhile for not only advisors, but technicians as well.</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Address customer convenience issues at hand to find solutions ASAP.</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Create a phone system that ensures a customer will never be left unattended when they are in need.</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Improve process for loaner vehicles and shuttles. Never turn away business because a customer needs transportation.</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Adopt a pay structure that allows customers to pay for services over time allowing advisors to sell more work.</a:t>
            </a:r>
            <a:endParaRPr>
              <a:solidFill>
                <a:srgbClr val="221E1F"/>
              </a:solidFill>
              <a:latin typeface="Calibri"/>
              <a:ea typeface="Calibri"/>
              <a:cs typeface="Calibri"/>
              <a:sym typeface="Calibri"/>
            </a:endParaRPr>
          </a:p>
          <a:p>
            <a:pPr marL="342900" lvl="0" indent="-251459" algn="l" rtl="0">
              <a:spcBef>
                <a:spcPts val="1000"/>
              </a:spcBef>
              <a:spcAft>
                <a:spcPts val="0"/>
              </a:spcAft>
              <a:buSzPts val="1440"/>
              <a:buNone/>
            </a:pPr>
            <a:endParaRPr sz="14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11"/>
          <p:cNvSpPr txBox="1">
            <a:spLocks noGrp="1"/>
          </p:cNvSpPr>
          <p:nvPr>
            <p:ph type="title"/>
          </p:nvPr>
        </p:nvSpPr>
        <p:spPr>
          <a:xfrm>
            <a:off x="0" y="0"/>
            <a:ext cx="8596800" cy="7446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SWOT Analysis</a:t>
            </a:r>
            <a:endParaRPr/>
          </a:p>
        </p:txBody>
      </p:sp>
      <p:sp>
        <p:nvSpPr>
          <p:cNvPr id="261" name="Google Shape;261;p11"/>
          <p:cNvSpPr txBox="1">
            <a:spLocks noGrp="1"/>
          </p:cNvSpPr>
          <p:nvPr>
            <p:ph type="body" idx="1"/>
          </p:nvPr>
        </p:nvSpPr>
        <p:spPr>
          <a:xfrm>
            <a:off x="-1" y="744606"/>
            <a:ext cx="9593400" cy="6113400"/>
          </a:xfrm>
          <a:prstGeom prst="rect">
            <a:avLst/>
          </a:prstGeom>
          <a:noFill/>
          <a:ln>
            <a:noFill/>
          </a:ln>
        </p:spPr>
        <p:txBody>
          <a:bodyPr spcFirstLastPara="1" wrap="square" lIns="91425" tIns="45700" rIns="91425" bIns="45700" anchor="t" anchorCtr="0">
            <a:noAutofit/>
          </a:bodyPr>
          <a:lstStyle/>
          <a:p>
            <a:pPr marL="342900" lvl="0" indent="-346710" algn="l" rtl="0">
              <a:spcBef>
                <a:spcPts val="0"/>
              </a:spcBef>
              <a:spcAft>
                <a:spcPts val="0"/>
              </a:spcAft>
              <a:buSzPts val="1500"/>
              <a:buFont typeface="Calibri"/>
              <a:buChar char="►"/>
            </a:pPr>
            <a:r>
              <a:rPr lang="en-US" sz="1500">
                <a:latin typeface="Calibri"/>
                <a:ea typeface="Calibri"/>
                <a:cs typeface="Calibri"/>
                <a:sym typeface="Calibri"/>
              </a:rPr>
              <a:t>Threats</a:t>
            </a:r>
            <a:endParaRPr sz="1500">
              <a:latin typeface="Calibri"/>
              <a:ea typeface="Calibri"/>
              <a:cs typeface="Calibri"/>
              <a:sym typeface="Calibri"/>
            </a:endParaRPr>
          </a:p>
          <a:p>
            <a:pPr marL="0" lvl="0" indent="0" algn="l" rtl="0">
              <a:spcBef>
                <a:spcPts val="0"/>
              </a:spcBef>
              <a:spcAft>
                <a:spcPts val="0"/>
              </a:spcAft>
              <a:buNone/>
            </a:pPr>
            <a:endParaRPr sz="1500">
              <a:latin typeface="Calibri"/>
              <a:ea typeface="Calibri"/>
              <a:cs typeface="Calibri"/>
              <a:sym typeface="Calibri"/>
            </a:endParaRPr>
          </a:p>
          <a:p>
            <a:pPr marL="742950" lvl="1" indent="-28956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Low morale in service department.</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Employees feel as though they are constantly hearing about the bad, but not the good.</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Employees feel as though the work being executed is never good enough, even when expectations or goals are met.</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Pay plans are constantly changing, especially as new employees are hired. Primarily, as the shop is run on a team structure, technicians pay is constantly fluctuating based on technician count.</a:t>
            </a:r>
            <a:endParaRPr sz="1500">
              <a:solidFill>
                <a:srgbClr val="221E1F"/>
              </a:solidFill>
              <a:latin typeface="Calibri"/>
              <a:ea typeface="Calibri"/>
              <a:cs typeface="Calibri"/>
              <a:sym typeface="Calibri"/>
            </a:endParaRPr>
          </a:p>
          <a:p>
            <a:pPr marL="0" lvl="0" indent="0" algn="l" rtl="0">
              <a:spcBef>
                <a:spcPts val="0"/>
              </a:spcBef>
              <a:spcAft>
                <a:spcPts val="0"/>
              </a:spcAft>
              <a:buNone/>
            </a:pPr>
            <a:endParaRPr sz="1500">
              <a:solidFill>
                <a:srgbClr val="221E1F"/>
              </a:solidFill>
              <a:latin typeface="Calibri"/>
              <a:ea typeface="Calibri"/>
              <a:cs typeface="Calibri"/>
              <a:sym typeface="Calibri"/>
            </a:endParaRPr>
          </a:p>
          <a:p>
            <a:pPr marL="742950" lvl="1" indent="-28956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Inefficient communication practices.</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Specific departments within the dealership as a whole, and service department as it own entity, are not on the same page causing processes to break.</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Upper management seems to have different goals causing confusion for employees.</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Technicians and advisors are not on the same page resulting in lower sales, lower hours per RO, etc.</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Periodic rate adjustments cause advisors to have a difficult time keeping track of pricing.</a:t>
            </a:r>
            <a:endParaRPr sz="1500">
              <a:solidFill>
                <a:srgbClr val="221E1F"/>
              </a:solidFill>
              <a:latin typeface="Calibri"/>
              <a:ea typeface="Calibri"/>
              <a:cs typeface="Calibri"/>
              <a:sym typeface="Calibri"/>
            </a:endParaRPr>
          </a:p>
          <a:p>
            <a:pPr marL="0" lvl="0" indent="0" algn="l" rtl="0">
              <a:spcBef>
                <a:spcPts val="0"/>
              </a:spcBef>
              <a:spcAft>
                <a:spcPts val="0"/>
              </a:spcAft>
              <a:buNone/>
            </a:pPr>
            <a:endParaRPr sz="1500">
              <a:solidFill>
                <a:srgbClr val="221E1F"/>
              </a:solidFill>
              <a:latin typeface="Calibri"/>
              <a:ea typeface="Calibri"/>
              <a:cs typeface="Calibri"/>
              <a:sym typeface="Calibri"/>
            </a:endParaRPr>
          </a:p>
          <a:p>
            <a:pPr marL="742950" lvl="1" indent="-28956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Internal workflow hindering used car technicians.</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Time being wasted due to a lack of consistency amongst volume of work.</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As work begins to bottleneck, quality of work declines due to urgency it creates.</a:t>
            </a:r>
            <a:endParaRPr sz="1500">
              <a:solidFill>
                <a:srgbClr val="221E1F"/>
              </a:solidFill>
              <a:latin typeface="Calibri"/>
              <a:ea typeface="Calibri"/>
              <a:cs typeface="Calibri"/>
              <a:sym typeface="Calibri"/>
            </a:endParaRPr>
          </a:p>
          <a:p>
            <a:pPr marL="0" lvl="0" indent="0" algn="l" rtl="0">
              <a:spcBef>
                <a:spcPts val="0"/>
              </a:spcBef>
              <a:spcAft>
                <a:spcPts val="0"/>
              </a:spcAft>
              <a:buNone/>
            </a:pPr>
            <a:endParaRPr sz="1500">
              <a:solidFill>
                <a:srgbClr val="221E1F"/>
              </a:solidFill>
              <a:latin typeface="Calibri"/>
              <a:ea typeface="Calibri"/>
              <a:cs typeface="Calibri"/>
              <a:sym typeface="Calibri"/>
            </a:endParaRPr>
          </a:p>
          <a:p>
            <a:pPr marL="742950" lvl="1" indent="-28956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Remote customer convenience.</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Service department is losing customers and jobs due to lack of convenience while not in the store.</a:t>
            </a:r>
            <a:endParaRPr sz="1500">
              <a:solidFill>
                <a:srgbClr val="221E1F"/>
              </a:solidFill>
              <a:latin typeface="Calibri"/>
              <a:ea typeface="Calibri"/>
              <a:cs typeface="Calibri"/>
              <a:sym typeface="Calibri"/>
            </a:endParaRPr>
          </a:p>
          <a:p>
            <a:pPr marL="1143000" lvl="2" indent="-23241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Negative online reviews steering customers away.</a:t>
            </a:r>
            <a:endParaRPr sz="1500">
              <a:solidFill>
                <a:srgbClr val="221E1F"/>
              </a:solidFill>
              <a:latin typeface="Calibri"/>
              <a:ea typeface="Calibri"/>
              <a:cs typeface="Calibri"/>
              <a:sym typeface="Calibri"/>
            </a:endParaRPr>
          </a:p>
          <a:p>
            <a:pPr marL="0" lvl="0" indent="0" algn="l" rtl="0">
              <a:spcBef>
                <a:spcPts val="0"/>
              </a:spcBef>
              <a:spcAft>
                <a:spcPts val="0"/>
              </a:spcAft>
              <a:buNone/>
            </a:pPr>
            <a:endParaRPr sz="1500">
              <a:solidFill>
                <a:srgbClr val="221E1F"/>
              </a:solidFill>
              <a:latin typeface="Calibri"/>
              <a:ea typeface="Calibri"/>
              <a:cs typeface="Calibri"/>
              <a:sym typeface="Calibri"/>
            </a:endParaRPr>
          </a:p>
          <a:p>
            <a:pPr marL="742950" lvl="1" indent="-289560" algn="l" rtl="0">
              <a:spcBef>
                <a:spcPts val="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DMS (Tekion) can be difficult for service department to use, in particular, service advisors.</a:t>
            </a:r>
            <a:endParaRPr sz="1500">
              <a:solidFill>
                <a:srgbClr val="221E1F"/>
              </a:solidFill>
              <a:latin typeface="Calibri"/>
              <a:ea typeface="Calibri"/>
              <a:cs typeface="Calibri"/>
              <a:sym typeface="Calibri"/>
            </a:endParaRPr>
          </a:p>
          <a:p>
            <a:pPr marL="342900" lvl="0" indent="-251459" algn="l" rtl="0">
              <a:spcBef>
                <a:spcPts val="1000"/>
              </a:spcBef>
              <a:spcAft>
                <a:spcPts val="0"/>
              </a:spcAft>
              <a:buSzPts val="1440"/>
              <a:buNone/>
            </a:pPr>
            <a:endParaRPr sz="1500">
              <a:latin typeface="Calibri"/>
              <a:ea typeface="Calibri"/>
              <a:cs typeface="Calibri"/>
              <a:sym typeface="Calibri"/>
            </a:endParaRPr>
          </a:p>
          <a:p>
            <a:pPr marL="342900" lvl="0" indent="-251459" algn="l" rtl="0">
              <a:spcBef>
                <a:spcPts val="1000"/>
              </a:spcBef>
              <a:spcAft>
                <a:spcPts val="0"/>
              </a:spcAft>
              <a:buSzPts val="1440"/>
              <a:buNone/>
            </a:pPr>
            <a:endParaRPr sz="1500">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2"/>
          <p:cNvSpPr txBox="1">
            <a:spLocks noGrp="1"/>
          </p:cNvSpPr>
          <p:nvPr>
            <p:ph type="title"/>
          </p:nvPr>
        </p:nvSpPr>
        <p:spPr>
          <a:xfrm>
            <a:off x="0" y="0"/>
            <a:ext cx="8596800" cy="6882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SWOT Analysis</a:t>
            </a:r>
            <a:endParaRPr/>
          </a:p>
        </p:txBody>
      </p:sp>
      <p:sp>
        <p:nvSpPr>
          <p:cNvPr id="267" name="Google Shape;267;p12"/>
          <p:cNvSpPr txBox="1">
            <a:spLocks noGrp="1"/>
          </p:cNvSpPr>
          <p:nvPr>
            <p:ph type="body" idx="1"/>
          </p:nvPr>
        </p:nvSpPr>
        <p:spPr>
          <a:xfrm>
            <a:off x="75" y="688206"/>
            <a:ext cx="9537300" cy="6169800"/>
          </a:xfrm>
          <a:prstGeom prst="rect">
            <a:avLst/>
          </a:prstGeom>
          <a:noFill/>
          <a:ln>
            <a:noFill/>
          </a:ln>
        </p:spPr>
        <p:txBody>
          <a:bodyPr spcFirstLastPara="1" wrap="square" lIns="91425" tIns="45700" rIns="91425" bIns="45700" anchor="t" anchorCtr="0">
            <a:normAutofit/>
          </a:bodyPr>
          <a:lstStyle/>
          <a:p>
            <a:pPr marL="342900" lvl="0" indent="-365760" algn="l" rtl="0">
              <a:spcBef>
                <a:spcPts val="0"/>
              </a:spcBef>
              <a:spcAft>
                <a:spcPts val="0"/>
              </a:spcAft>
              <a:buSzPts val="1800"/>
              <a:buFont typeface="Calibri"/>
              <a:buChar char="►"/>
            </a:pPr>
            <a:r>
              <a:rPr lang="en-US">
                <a:latin typeface="Calibri"/>
                <a:ea typeface="Calibri"/>
                <a:cs typeface="Calibri"/>
                <a:sym typeface="Calibri"/>
              </a:rPr>
              <a:t>Objectives</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742950" lvl="1" indent="-308610" algn="l" rtl="0">
              <a:spcBef>
                <a:spcPts val="0"/>
              </a:spcBef>
              <a:spcAft>
                <a:spcPts val="0"/>
              </a:spcAft>
              <a:buClr>
                <a:srgbClr val="221E1F"/>
              </a:buClr>
              <a:buSzPts val="1800"/>
              <a:buFont typeface="Calibri"/>
              <a:buChar char="►"/>
            </a:pPr>
            <a:r>
              <a:rPr lang="en-US" sz="1800">
                <a:solidFill>
                  <a:srgbClr val="221E1F"/>
                </a:solidFill>
                <a:latin typeface="Calibri"/>
                <a:ea typeface="Calibri"/>
                <a:cs typeface="Calibri"/>
                <a:sym typeface="Calibri"/>
              </a:rPr>
              <a:t>Improve morale of service department through management communication.</a:t>
            </a:r>
            <a:endParaRPr sz="1800">
              <a:solidFill>
                <a:srgbClr val="221E1F"/>
              </a:solidFill>
              <a:latin typeface="Calibri"/>
              <a:ea typeface="Calibri"/>
              <a:cs typeface="Calibri"/>
              <a:sym typeface="Calibri"/>
            </a:endParaRPr>
          </a:p>
          <a:p>
            <a:pPr marL="0" lvl="0" indent="0" algn="l" rtl="0">
              <a:spcBef>
                <a:spcPts val="0"/>
              </a:spcBef>
              <a:spcAft>
                <a:spcPts val="0"/>
              </a:spcAft>
              <a:buNone/>
            </a:pPr>
            <a:endParaRPr>
              <a:solidFill>
                <a:srgbClr val="221E1F"/>
              </a:solidFill>
              <a:latin typeface="Calibri"/>
              <a:ea typeface="Calibri"/>
              <a:cs typeface="Calibri"/>
              <a:sym typeface="Calibri"/>
            </a:endParaRPr>
          </a:p>
          <a:p>
            <a:pPr marL="742950" lvl="1" indent="-308610" algn="l" rtl="0">
              <a:spcBef>
                <a:spcPts val="0"/>
              </a:spcBef>
              <a:spcAft>
                <a:spcPts val="0"/>
              </a:spcAft>
              <a:buClr>
                <a:srgbClr val="221E1F"/>
              </a:buClr>
              <a:buSzPts val="1800"/>
              <a:buFont typeface="Calibri"/>
              <a:buChar char="►"/>
            </a:pPr>
            <a:r>
              <a:rPr lang="en-US" sz="1800">
                <a:solidFill>
                  <a:srgbClr val="221E1F"/>
                </a:solidFill>
                <a:latin typeface="Calibri"/>
                <a:ea typeface="Calibri"/>
                <a:cs typeface="Calibri"/>
                <a:sym typeface="Calibri"/>
              </a:rPr>
              <a:t>Improve marketing efforts in the service department through capturing customers in store, increasing online presence, and highlighting benefits of our dealership.</a:t>
            </a:r>
            <a:endParaRPr sz="1800">
              <a:solidFill>
                <a:srgbClr val="221E1F"/>
              </a:solidFill>
              <a:latin typeface="Calibri"/>
              <a:ea typeface="Calibri"/>
              <a:cs typeface="Calibri"/>
              <a:sym typeface="Calibri"/>
            </a:endParaRPr>
          </a:p>
          <a:p>
            <a:pPr marL="0" lvl="0" indent="0" algn="l" rtl="0">
              <a:spcBef>
                <a:spcPts val="0"/>
              </a:spcBef>
              <a:spcAft>
                <a:spcPts val="0"/>
              </a:spcAft>
              <a:buNone/>
            </a:pPr>
            <a:endParaRPr>
              <a:solidFill>
                <a:srgbClr val="221E1F"/>
              </a:solidFill>
              <a:latin typeface="Calibri"/>
              <a:ea typeface="Calibri"/>
              <a:cs typeface="Calibri"/>
              <a:sym typeface="Calibri"/>
            </a:endParaRPr>
          </a:p>
          <a:p>
            <a:pPr marL="742950" lvl="1" indent="-308610" algn="l" rtl="0">
              <a:spcBef>
                <a:spcPts val="0"/>
              </a:spcBef>
              <a:spcAft>
                <a:spcPts val="0"/>
              </a:spcAft>
              <a:buClr>
                <a:srgbClr val="221E1F"/>
              </a:buClr>
              <a:buSzPts val="1800"/>
              <a:buFont typeface="Calibri"/>
              <a:buChar char="►"/>
            </a:pPr>
            <a:r>
              <a:rPr lang="en-US" sz="1800">
                <a:solidFill>
                  <a:srgbClr val="221E1F"/>
                </a:solidFill>
                <a:latin typeface="Calibri"/>
                <a:ea typeface="Calibri"/>
                <a:cs typeface="Calibri"/>
                <a:sym typeface="Calibri"/>
              </a:rPr>
              <a:t>Increase labor sales while lowering cost of labor to achieve an overall 76% gross as a % of sales in our service department.</a:t>
            </a:r>
            <a:endParaRPr sz="1800">
              <a:solidFill>
                <a:srgbClr val="221E1F"/>
              </a:solidFill>
              <a:latin typeface="Calibri"/>
              <a:ea typeface="Calibri"/>
              <a:cs typeface="Calibri"/>
              <a:sym typeface="Calibri"/>
            </a:endParaRPr>
          </a:p>
          <a:p>
            <a:pPr marL="0" lvl="0" indent="0" algn="l" rtl="0">
              <a:spcBef>
                <a:spcPts val="0"/>
              </a:spcBef>
              <a:spcAft>
                <a:spcPts val="0"/>
              </a:spcAft>
              <a:buNone/>
            </a:pPr>
            <a:endParaRPr>
              <a:solidFill>
                <a:srgbClr val="221E1F"/>
              </a:solidFill>
              <a:latin typeface="Calibri"/>
              <a:ea typeface="Calibri"/>
              <a:cs typeface="Calibri"/>
              <a:sym typeface="Calibri"/>
            </a:endParaRPr>
          </a:p>
          <a:p>
            <a:pPr marL="742950" lvl="1" indent="-308610" algn="l" rtl="0">
              <a:spcBef>
                <a:spcPts val="0"/>
              </a:spcBef>
              <a:spcAft>
                <a:spcPts val="0"/>
              </a:spcAft>
              <a:buClr>
                <a:srgbClr val="221E1F"/>
              </a:buClr>
              <a:buSzPts val="1800"/>
              <a:buFont typeface="Calibri"/>
              <a:buChar char="►"/>
            </a:pPr>
            <a:r>
              <a:rPr lang="en-US" sz="1800">
                <a:solidFill>
                  <a:srgbClr val="221E1F"/>
                </a:solidFill>
                <a:latin typeface="Calibri"/>
                <a:ea typeface="Calibri"/>
                <a:cs typeface="Calibri"/>
                <a:sym typeface="Calibri"/>
              </a:rPr>
              <a:t>Lower personnel expense to 45% and semi-fixed expense to 15%.</a:t>
            </a:r>
            <a:endParaRPr sz="1800">
              <a:solidFill>
                <a:srgbClr val="221E1F"/>
              </a:solidFill>
              <a:latin typeface="Calibri"/>
              <a:ea typeface="Calibri"/>
              <a:cs typeface="Calibri"/>
              <a:sym typeface="Calibri"/>
            </a:endParaRPr>
          </a:p>
          <a:p>
            <a:pPr marL="0" lvl="0" indent="0" algn="l" rtl="0">
              <a:spcBef>
                <a:spcPts val="0"/>
              </a:spcBef>
              <a:spcAft>
                <a:spcPts val="0"/>
              </a:spcAft>
              <a:buNone/>
            </a:pPr>
            <a:endParaRPr>
              <a:solidFill>
                <a:srgbClr val="221E1F"/>
              </a:solidFill>
              <a:latin typeface="Calibri"/>
              <a:ea typeface="Calibri"/>
              <a:cs typeface="Calibri"/>
              <a:sym typeface="Calibri"/>
            </a:endParaRPr>
          </a:p>
          <a:p>
            <a:pPr marL="742950" lvl="1" indent="-308610" algn="l" rtl="0">
              <a:spcBef>
                <a:spcPts val="0"/>
              </a:spcBef>
              <a:spcAft>
                <a:spcPts val="0"/>
              </a:spcAft>
              <a:buClr>
                <a:srgbClr val="221E1F"/>
              </a:buClr>
              <a:buSzPts val="1800"/>
              <a:buFont typeface="Calibri"/>
              <a:buChar char="►"/>
            </a:pPr>
            <a:r>
              <a:rPr lang="en-US" sz="1800">
                <a:solidFill>
                  <a:srgbClr val="221E1F"/>
                </a:solidFill>
                <a:latin typeface="Calibri"/>
                <a:ea typeface="Calibri"/>
                <a:cs typeface="Calibri"/>
                <a:sym typeface="Calibri"/>
              </a:rPr>
              <a:t>Increase technician proficiency to 120%.</a:t>
            </a:r>
            <a:endParaRPr sz="1800">
              <a:solidFill>
                <a:srgbClr val="221E1F"/>
              </a:solidFill>
              <a:latin typeface="Calibri"/>
              <a:ea typeface="Calibri"/>
              <a:cs typeface="Calibri"/>
              <a:sym typeface="Calibri"/>
            </a:endParaRPr>
          </a:p>
          <a:p>
            <a:pPr marL="342900" lvl="0" indent="-251459" algn="l" rtl="0">
              <a:spcBef>
                <a:spcPts val="1000"/>
              </a:spcBef>
              <a:spcAft>
                <a:spcPts val="0"/>
              </a:spcAft>
              <a:buSzPts val="1440"/>
              <a:buNone/>
            </a:pPr>
            <a:endParaRPr>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13"/>
          <p:cNvSpPr txBox="1">
            <a:spLocks noGrp="1"/>
          </p:cNvSpPr>
          <p:nvPr>
            <p:ph type="title"/>
          </p:nvPr>
        </p:nvSpPr>
        <p:spPr>
          <a:xfrm>
            <a:off x="0" y="0"/>
            <a:ext cx="8596800" cy="6882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SWOT Analysis</a:t>
            </a:r>
            <a:endParaRPr/>
          </a:p>
        </p:txBody>
      </p:sp>
      <p:sp>
        <p:nvSpPr>
          <p:cNvPr id="273" name="Google Shape;273;p13"/>
          <p:cNvSpPr txBox="1">
            <a:spLocks noGrp="1"/>
          </p:cNvSpPr>
          <p:nvPr>
            <p:ph type="body" idx="1"/>
          </p:nvPr>
        </p:nvSpPr>
        <p:spPr>
          <a:xfrm>
            <a:off x="0" y="688200"/>
            <a:ext cx="12192000" cy="6169800"/>
          </a:xfrm>
          <a:prstGeom prst="rect">
            <a:avLst/>
          </a:prstGeom>
          <a:noFill/>
          <a:ln>
            <a:noFill/>
          </a:ln>
        </p:spPr>
        <p:txBody>
          <a:bodyPr spcFirstLastPara="1" wrap="square" lIns="91425" tIns="45700" rIns="91425" bIns="45700" anchor="t" anchorCtr="0">
            <a:noAutofit/>
          </a:bodyPr>
          <a:lstStyle/>
          <a:p>
            <a:pPr marL="342900" lvl="0" indent="-340360" algn="l" rtl="0">
              <a:spcBef>
                <a:spcPts val="0"/>
              </a:spcBef>
              <a:spcAft>
                <a:spcPts val="0"/>
              </a:spcAft>
              <a:buSzPts val="1400"/>
              <a:buFont typeface="Calibri"/>
              <a:buChar char="►"/>
            </a:pPr>
            <a:r>
              <a:rPr lang="en-US" sz="1400">
                <a:latin typeface="Calibri"/>
                <a:ea typeface="Calibri"/>
                <a:cs typeface="Calibri"/>
                <a:sym typeface="Calibri"/>
              </a:rPr>
              <a:t>Strategies</a:t>
            </a:r>
            <a:endParaRPr sz="1400">
              <a:latin typeface="Calibri"/>
              <a:ea typeface="Calibri"/>
              <a:cs typeface="Calibri"/>
              <a:sym typeface="Calibri"/>
            </a:endParaRPr>
          </a:p>
          <a:p>
            <a:pPr marL="0" lvl="0" indent="0" algn="l" rtl="0">
              <a:spcBef>
                <a:spcPts val="0"/>
              </a:spcBef>
              <a:spcAft>
                <a:spcPts val="0"/>
              </a:spcAft>
              <a:buNone/>
            </a:pPr>
            <a:endParaRPr sz="1400">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Morale</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Management to communicate from the top down consistently and effectively to make sure employees feel valued, heard, and part of the team as a whole department.</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Marketing Efforts</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Schedule first service appointment for each sales customer following the purchase of a vehicle in sales. </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Increase positive reviews, website SEO, and social media engagement in service department. </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Showcase why we are better than our competitors focusing on technician experience and competitive rates.</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Labor Sales and Cost of Labor</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Improve consistency of work being dispatched to proper technicians to bridge the gap between our $22 average cost per hour and $32 actual cost per hour. Have technicians flag actual hours on RO to track how much time they are spending on jobs.</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Increase internal labor sales by maintaining internal labor rate to match door rate. Allocate dollars from adjusted cost of labor correctly.</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Increase customer pay labor sales to 60% of shop mix with a focus on increasing competitive and maintenance labor sales.</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Personnel and Semi-Fixed Expense</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Adjust technician to advisor ratio along with advisor RO’s per day.</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Lower policy and loaner vehicle expenses.</a:t>
            </a:r>
            <a:endParaRPr>
              <a:solidFill>
                <a:srgbClr val="221E1F"/>
              </a:solidFill>
              <a:latin typeface="Calibri"/>
              <a:ea typeface="Calibri"/>
              <a:cs typeface="Calibri"/>
              <a:sym typeface="Calibri"/>
            </a:endParaRPr>
          </a:p>
          <a:p>
            <a:pPr marL="0" lvl="0" indent="0" algn="l" rtl="0">
              <a:spcBef>
                <a:spcPts val="0"/>
              </a:spcBef>
              <a:spcAft>
                <a:spcPts val="0"/>
              </a:spcAft>
              <a:buNone/>
            </a:pPr>
            <a:endParaRPr sz="1400">
              <a:solidFill>
                <a:srgbClr val="221E1F"/>
              </a:solidFill>
              <a:latin typeface="Calibri"/>
              <a:ea typeface="Calibri"/>
              <a:cs typeface="Calibri"/>
              <a:sym typeface="Calibri"/>
            </a:endParaRPr>
          </a:p>
          <a:p>
            <a:pPr marL="742950" lvl="1" indent="-283210" algn="l" rtl="0">
              <a:spcBef>
                <a:spcPts val="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Technician Proficiency</a:t>
            </a:r>
            <a:endParaRPr sz="1400">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Shift focus from technician productivity and calendar efficiency to proficiency of the department.</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Implement training of technicians in regards to the inspection process and advisors in regards to selling recommendations.</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Hire a shop porter.</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Track lost sales and emergency purchases in parts department.</a:t>
            </a:r>
            <a:endParaRPr>
              <a:solidFill>
                <a:srgbClr val="221E1F"/>
              </a:solidFill>
              <a:latin typeface="Calibri"/>
              <a:ea typeface="Calibri"/>
              <a:cs typeface="Calibri"/>
              <a:sym typeface="Calibri"/>
            </a:endParaRPr>
          </a:p>
          <a:p>
            <a:pPr marL="1143000" lvl="2" indent="-226060" algn="l" rtl="0">
              <a:spcBef>
                <a:spcPts val="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Ensure used car technicians have work in the morning and approvals are being addressed in a timely manner.</a:t>
            </a:r>
            <a:endParaRPr>
              <a:solidFill>
                <a:srgbClr val="221E1F"/>
              </a:solidFill>
              <a:latin typeface="Calibri"/>
              <a:ea typeface="Calibri"/>
              <a:cs typeface="Calibri"/>
              <a:sym typeface="Calibri"/>
            </a:endParaRPr>
          </a:p>
          <a:p>
            <a:pPr marL="342900" lvl="0" indent="-251459" algn="l" rtl="0">
              <a:spcBef>
                <a:spcPts val="1000"/>
              </a:spcBef>
              <a:spcAft>
                <a:spcPts val="0"/>
              </a:spcAft>
              <a:buSzPts val="1440"/>
              <a:buNone/>
            </a:pPr>
            <a:endParaRPr sz="1400">
              <a:latin typeface="Calibri"/>
              <a:ea typeface="Calibri"/>
              <a:cs typeface="Calibri"/>
              <a:sym typeface="Calibri"/>
            </a:endParaRPr>
          </a:p>
          <a:p>
            <a:pPr marL="342900" lvl="0" indent="-251459" algn="l" rtl="0">
              <a:spcBef>
                <a:spcPts val="1000"/>
              </a:spcBef>
              <a:spcAft>
                <a:spcPts val="0"/>
              </a:spcAft>
              <a:buSzPts val="1440"/>
              <a:buNone/>
            </a:pPr>
            <a:endParaRPr sz="140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
          <p:cNvSpPr txBox="1">
            <a:spLocks noGrp="1"/>
          </p:cNvSpPr>
          <p:nvPr>
            <p:ph type="title"/>
          </p:nvPr>
        </p:nvSpPr>
        <p:spPr>
          <a:xfrm>
            <a:off x="0" y="0"/>
            <a:ext cx="8596800" cy="7866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50000"/>
              <a:buFont typeface="Calibri"/>
              <a:buNone/>
            </a:pPr>
            <a:r>
              <a:rPr lang="en-US" b="1" i="0" u="none" strike="noStrike">
                <a:solidFill>
                  <a:srgbClr val="221E1F"/>
                </a:solidFill>
                <a:latin typeface="Calibri"/>
                <a:ea typeface="Calibri"/>
                <a:cs typeface="Calibri"/>
                <a:sym typeface="Calibri"/>
              </a:rPr>
              <a:t>Marketing</a:t>
            </a:r>
            <a:r>
              <a:rPr lang="en-US" b="0" i="0" u="none" strike="noStrike">
                <a:solidFill>
                  <a:srgbClr val="221E1F"/>
                </a:solidFill>
                <a:latin typeface="Calibri"/>
                <a:ea typeface="Calibri"/>
                <a:cs typeface="Calibri"/>
                <a:sym typeface="Calibri"/>
              </a:rPr>
              <a:t> </a:t>
            </a:r>
            <a:br>
              <a:rPr lang="en-US" sz="1800" b="0" i="0" u="none" strike="noStrike">
                <a:solidFill>
                  <a:srgbClr val="221E1F"/>
                </a:solidFill>
                <a:latin typeface="Calibri"/>
                <a:ea typeface="Calibri"/>
                <a:cs typeface="Calibri"/>
                <a:sym typeface="Calibri"/>
              </a:rPr>
            </a:br>
            <a:endParaRPr/>
          </a:p>
        </p:txBody>
      </p:sp>
      <p:sp>
        <p:nvSpPr>
          <p:cNvPr id="150" name="Google Shape;150;p2"/>
          <p:cNvSpPr txBox="1">
            <a:spLocks noGrp="1"/>
          </p:cNvSpPr>
          <p:nvPr>
            <p:ph type="body" idx="1"/>
          </p:nvPr>
        </p:nvSpPr>
        <p:spPr>
          <a:xfrm>
            <a:off x="228600" y="786600"/>
            <a:ext cx="9423300" cy="5957100"/>
          </a:xfrm>
          <a:prstGeom prst="rect">
            <a:avLst/>
          </a:prstGeom>
          <a:noFill/>
          <a:ln>
            <a:noFill/>
          </a:ln>
        </p:spPr>
        <p:txBody>
          <a:bodyPr spcFirstLastPara="1" wrap="square" lIns="91425" tIns="45700" rIns="91425" bIns="45700" anchor="t" anchorCtr="0">
            <a:noAutofit/>
          </a:bodyPr>
          <a:lstStyle/>
          <a:p>
            <a:pPr marL="342900" lvl="0" indent="-359410" algn="l" rtl="0">
              <a:lnSpc>
                <a:spcPct val="80000"/>
              </a:lnSpc>
              <a:spcBef>
                <a:spcPts val="1000"/>
              </a:spcBef>
              <a:spcAft>
                <a:spcPts val="0"/>
              </a:spcAft>
              <a:buSzPts val="1700"/>
              <a:buFont typeface="Calibri"/>
              <a:buChar char="►"/>
            </a:pPr>
            <a:r>
              <a:rPr lang="en-US" sz="1700">
                <a:solidFill>
                  <a:srgbClr val="221E1F"/>
                </a:solidFill>
                <a:latin typeface="Calibri"/>
                <a:ea typeface="Calibri"/>
                <a:cs typeface="Calibri"/>
                <a:sym typeface="Calibri"/>
              </a:rPr>
              <a:t>Current practices </a:t>
            </a:r>
            <a:endParaRPr sz="1700">
              <a:solidFill>
                <a:srgbClr val="221E1F"/>
              </a:solidFill>
              <a:latin typeface="Calibri"/>
              <a:ea typeface="Calibri"/>
              <a:cs typeface="Calibri"/>
              <a:sym typeface="Calibri"/>
            </a:endParaRPr>
          </a:p>
          <a:p>
            <a:pPr marL="742950" lvl="1" indent="-302260" algn="l" rtl="0">
              <a:lnSpc>
                <a:spcPct val="80000"/>
              </a:lnSpc>
              <a:spcBef>
                <a:spcPts val="1000"/>
              </a:spcBef>
              <a:spcAft>
                <a:spcPts val="0"/>
              </a:spcAft>
              <a:buClr>
                <a:srgbClr val="221E1F"/>
              </a:buClr>
              <a:buSzPts val="1700"/>
              <a:buFont typeface="Calibri"/>
              <a:buChar char="►"/>
            </a:pPr>
            <a:r>
              <a:rPr lang="en-US" sz="1700">
                <a:solidFill>
                  <a:srgbClr val="221E1F"/>
                </a:solidFill>
                <a:latin typeface="Calibri"/>
                <a:ea typeface="Calibri"/>
                <a:cs typeface="Calibri"/>
                <a:sym typeface="Calibri"/>
              </a:rPr>
              <a:t>Sales to Service - currently showing sales customers where our service department is and introducing them to a service advisor following purchase.</a:t>
            </a:r>
            <a:endParaRPr sz="1700">
              <a:solidFill>
                <a:srgbClr val="221E1F"/>
              </a:solidFill>
              <a:latin typeface="Calibri"/>
              <a:ea typeface="Calibri"/>
              <a:cs typeface="Calibri"/>
              <a:sym typeface="Calibri"/>
            </a:endParaRPr>
          </a:p>
          <a:p>
            <a:pPr marL="742950" lvl="1" indent="-302260" algn="l" rtl="0">
              <a:lnSpc>
                <a:spcPct val="80000"/>
              </a:lnSpc>
              <a:spcBef>
                <a:spcPts val="1000"/>
              </a:spcBef>
              <a:spcAft>
                <a:spcPts val="0"/>
              </a:spcAft>
              <a:buClr>
                <a:srgbClr val="221E1F"/>
              </a:buClr>
              <a:buSzPts val="1700"/>
              <a:buFont typeface="Calibri"/>
              <a:buChar char="►"/>
            </a:pPr>
            <a:r>
              <a:rPr lang="en-US" sz="1700">
                <a:solidFill>
                  <a:srgbClr val="221E1F"/>
                </a:solidFill>
                <a:latin typeface="Calibri"/>
                <a:ea typeface="Calibri"/>
                <a:cs typeface="Calibri"/>
                <a:sym typeface="Calibri"/>
              </a:rPr>
              <a:t>Review bonus - currently offering a $10 spiff to service advisors who receive a positive online review.</a:t>
            </a:r>
            <a:endParaRPr sz="1700">
              <a:solidFill>
                <a:srgbClr val="221E1F"/>
              </a:solidFill>
              <a:latin typeface="Calibri"/>
              <a:ea typeface="Calibri"/>
              <a:cs typeface="Calibri"/>
              <a:sym typeface="Calibri"/>
            </a:endParaRPr>
          </a:p>
          <a:p>
            <a:pPr marL="742950" lvl="1" indent="-302260" algn="l" rtl="0">
              <a:lnSpc>
                <a:spcPct val="80000"/>
              </a:lnSpc>
              <a:spcBef>
                <a:spcPts val="1000"/>
              </a:spcBef>
              <a:spcAft>
                <a:spcPts val="0"/>
              </a:spcAft>
              <a:buClr>
                <a:srgbClr val="221E1F"/>
              </a:buClr>
              <a:buSzPts val="1700"/>
              <a:buFont typeface="Calibri"/>
              <a:buChar char="►"/>
            </a:pPr>
            <a:r>
              <a:rPr lang="en-US" sz="1700">
                <a:solidFill>
                  <a:srgbClr val="221E1F"/>
                </a:solidFill>
                <a:latin typeface="Calibri"/>
                <a:ea typeface="Calibri"/>
                <a:cs typeface="Calibri"/>
                <a:sym typeface="Calibri"/>
              </a:rPr>
              <a:t>Website and Social Media - basic search engine optimization and social media posts regarding service.</a:t>
            </a:r>
            <a:endParaRPr sz="1700">
              <a:solidFill>
                <a:srgbClr val="221E1F"/>
              </a:solidFill>
              <a:latin typeface="Calibri"/>
              <a:ea typeface="Calibri"/>
              <a:cs typeface="Calibri"/>
              <a:sym typeface="Calibri"/>
            </a:endParaRPr>
          </a:p>
          <a:p>
            <a:pPr marL="342900" lvl="0" indent="-359410" algn="l" rtl="0">
              <a:lnSpc>
                <a:spcPct val="80000"/>
              </a:lnSpc>
              <a:spcBef>
                <a:spcPts val="1000"/>
              </a:spcBef>
              <a:spcAft>
                <a:spcPts val="0"/>
              </a:spcAft>
              <a:buSzPts val="1700"/>
              <a:buFont typeface="Calibri"/>
              <a:buChar char="►"/>
            </a:pPr>
            <a:r>
              <a:rPr lang="en-US" sz="1700">
                <a:solidFill>
                  <a:srgbClr val="221E1F"/>
                </a:solidFill>
                <a:latin typeface="Calibri"/>
                <a:ea typeface="Calibri"/>
                <a:cs typeface="Calibri"/>
                <a:sym typeface="Calibri"/>
              </a:rPr>
              <a:t>Goals for improvement </a:t>
            </a:r>
            <a:endParaRPr sz="1700">
              <a:solidFill>
                <a:srgbClr val="221E1F"/>
              </a:solidFill>
              <a:latin typeface="Calibri"/>
              <a:ea typeface="Calibri"/>
              <a:cs typeface="Calibri"/>
              <a:sym typeface="Calibri"/>
            </a:endParaRPr>
          </a:p>
          <a:p>
            <a:pPr marL="742950" lvl="1" indent="-302260" algn="l" rtl="0">
              <a:lnSpc>
                <a:spcPct val="80000"/>
              </a:lnSpc>
              <a:spcBef>
                <a:spcPts val="1000"/>
              </a:spcBef>
              <a:spcAft>
                <a:spcPts val="0"/>
              </a:spcAft>
              <a:buClr>
                <a:srgbClr val="221E1F"/>
              </a:buClr>
              <a:buSzPts val="1700"/>
              <a:buFont typeface="Calibri"/>
              <a:buChar char="►"/>
            </a:pPr>
            <a:r>
              <a:rPr lang="en-US" sz="1700">
                <a:solidFill>
                  <a:srgbClr val="221E1F"/>
                </a:solidFill>
                <a:latin typeface="Calibri"/>
                <a:ea typeface="Calibri"/>
                <a:cs typeface="Calibri"/>
                <a:sym typeface="Calibri"/>
              </a:rPr>
              <a:t>Sales to Service - while introducing sales customers to a service advisor, </a:t>
            </a:r>
            <a:r>
              <a:rPr lang="en-US" sz="1700">
                <a:solidFill>
                  <a:schemeClr val="dk1"/>
                </a:solidFill>
                <a:latin typeface="Calibri"/>
                <a:ea typeface="Calibri"/>
                <a:cs typeface="Calibri"/>
                <a:sym typeface="Calibri"/>
              </a:rPr>
              <a:t>schedule their first service appointment to capture the customer’s additional business while they’re already in the store. Upon introduction, advisors will touch base on maintenance of vehicle over the lifespan (quick menu presentation). BDC to follow up regarding scheduled appointment and will reach out to confirm the appointment again two weeks in advance.</a:t>
            </a:r>
            <a:endParaRPr sz="1700">
              <a:solidFill>
                <a:schemeClr val="dk1"/>
              </a:solidFill>
              <a:latin typeface="Calibri"/>
              <a:ea typeface="Calibri"/>
              <a:cs typeface="Calibri"/>
              <a:sym typeface="Calibri"/>
            </a:endParaRPr>
          </a:p>
          <a:p>
            <a:pPr marL="742950" lvl="1" indent="-302260" algn="l" rtl="0">
              <a:lnSpc>
                <a:spcPct val="80000"/>
              </a:lnSpc>
              <a:spcBef>
                <a:spcPts val="1000"/>
              </a:spcBef>
              <a:spcAft>
                <a:spcPts val="0"/>
              </a:spcAft>
              <a:buClr>
                <a:srgbClr val="221E1F"/>
              </a:buClr>
              <a:buSzPts val="1700"/>
              <a:buFont typeface="Calibri"/>
              <a:buChar char="►"/>
            </a:pPr>
            <a:r>
              <a:rPr lang="en-US" sz="1700">
                <a:solidFill>
                  <a:srgbClr val="221E1F"/>
                </a:solidFill>
                <a:latin typeface="Calibri"/>
                <a:ea typeface="Calibri"/>
                <a:cs typeface="Calibri"/>
                <a:sym typeface="Calibri"/>
              </a:rPr>
              <a:t>Review Bonus - increase spiff to $25 to gain more engagement and excitement from advisors.</a:t>
            </a:r>
            <a:endParaRPr sz="1700">
              <a:solidFill>
                <a:srgbClr val="221E1F"/>
              </a:solidFill>
              <a:latin typeface="Calibri"/>
              <a:ea typeface="Calibri"/>
              <a:cs typeface="Calibri"/>
              <a:sym typeface="Calibri"/>
            </a:endParaRPr>
          </a:p>
          <a:p>
            <a:pPr marL="742950" lvl="1" indent="-302260" algn="l" rtl="0">
              <a:lnSpc>
                <a:spcPct val="80000"/>
              </a:lnSpc>
              <a:spcBef>
                <a:spcPts val="1000"/>
              </a:spcBef>
              <a:spcAft>
                <a:spcPts val="0"/>
              </a:spcAft>
              <a:buClr>
                <a:srgbClr val="221E1F"/>
              </a:buClr>
              <a:buSzPts val="1700"/>
              <a:buFont typeface="Calibri"/>
              <a:buChar char="►"/>
            </a:pPr>
            <a:r>
              <a:rPr lang="en-US" sz="1700">
                <a:solidFill>
                  <a:srgbClr val="221E1F"/>
                </a:solidFill>
                <a:latin typeface="Calibri"/>
                <a:ea typeface="Calibri"/>
                <a:cs typeface="Calibri"/>
                <a:sym typeface="Calibri"/>
              </a:rPr>
              <a:t>Website and Social Media - increase search engine optimization for competitive, maintenance, and repair visits using key words that individuals use while searching for service centers. Engage service team in service specific social media posts to reach a larger audience.</a:t>
            </a:r>
            <a:endParaRPr sz="1700">
              <a:solidFill>
                <a:srgbClr val="221E1F"/>
              </a:solidFill>
              <a:latin typeface="Calibri"/>
              <a:ea typeface="Calibri"/>
              <a:cs typeface="Calibri"/>
              <a:sym typeface="Calibri"/>
            </a:endParaRPr>
          </a:p>
          <a:p>
            <a:pPr marL="742950" lvl="1" indent="-302260" algn="l" rtl="0">
              <a:lnSpc>
                <a:spcPct val="80000"/>
              </a:lnSpc>
              <a:spcBef>
                <a:spcPts val="1000"/>
              </a:spcBef>
              <a:spcAft>
                <a:spcPts val="0"/>
              </a:spcAft>
              <a:buClr>
                <a:schemeClr val="dk1"/>
              </a:buClr>
              <a:buSzPts val="1700"/>
              <a:buFont typeface="Calibri"/>
              <a:buChar char="►"/>
            </a:pPr>
            <a:r>
              <a:rPr lang="en-US" sz="1700">
                <a:solidFill>
                  <a:schemeClr val="dk1"/>
                </a:solidFill>
                <a:latin typeface="Calibri"/>
                <a:ea typeface="Calibri"/>
                <a:cs typeface="Calibri"/>
                <a:sym typeface="Calibri"/>
              </a:rPr>
              <a:t>Technician Shop Banners - add for additional recognition, especially after a customer receives their inspection video.</a:t>
            </a:r>
            <a:endParaRPr sz="1700">
              <a:solidFill>
                <a:schemeClr val="dk1"/>
              </a:solidFill>
              <a:latin typeface="Calibri"/>
              <a:ea typeface="Calibri"/>
              <a:cs typeface="Calibri"/>
              <a:sym typeface="Calibri"/>
            </a:endParaRPr>
          </a:p>
          <a:p>
            <a:pPr marL="742950" lvl="1" indent="-302260" algn="l" rtl="0">
              <a:lnSpc>
                <a:spcPct val="80000"/>
              </a:lnSpc>
              <a:spcBef>
                <a:spcPts val="1000"/>
              </a:spcBef>
              <a:spcAft>
                <a:spcPts val="0"/>
              </a:spcAft>
              <a:buClr>
                <a:schemeClr val="dk1"/>
              </a:buClr>
              <a:buSzPts val="1700"/>
              <a:buFont typeface="Calibri"/>
              <a:buChar char="►"/>
            </a:pPr>
            <a:r>
              <a:rPr lang="en-US" sz="1700">
                <a:solidFill>
                  <a:schemeClr val="dk1"/>
                </a:solidFill>
                <a:latin typeface="Calibri"/>
                <a:ea typeface="Calibri"/>
                <a:cs typeface="Calibri"/>
                <a:sym typeface="Calibri"/>
              </a:rPr>
              <a:t>Independent Competition - create displays containing non-franchise competitive rates to market in store. Emphasize major benefits of receiving service from an authorized dealer including genuine OEM parts, certified technicians, etc. </a:t>
            </a:r>
            <a:endParaRPr sz="1700">
              <a:solidFill>
                <a:schemeClr val="dk1"/>
              </a:solidFill>
              <a:latin typeface="Calibri"/>
              <a:ea typeface="Calibri"/>
              <a:cs typeface="Calibri"/>
              <a:sym typeface="Calibri"/>
            </a:endParaRPr>
          </a:p>
          <a:p>
            <a:pPr marL="342900" lvl="0" indent="-359410" algn="l" rtl="0">
              <a:lnSpc>
                <a:spcPct val="80000"/>
              </a:lnSpc>
              <a:spcBef>
                <a:spcPts val="1000"/>
              </a:spcBef>
              <a:spcAft>
                <a:spcPts val="0"/>
              </a:spcAft>
              <a:buSzPts val="1700"/>
              <a:buFont typeface="Calibri"/>
              <a:buChar char="►"/>
            </a:pPr>
            <a:endParaRPr sz="1700">
              <a:solidFill>
                <a:srgbClr val="221E1F"/>
              </a:solidFill>
              <a:latin typeface="Calibri"/>
              <a:ea typeface="Calibri"/>
              <a:cs typeface="Calibri"/>
              <a:sym typeface="Calibri"/>
            </a:endParaRPr>
          </a:p>
          <a:p>
            <a:pPr marL="342900" lvl="0" indent="-251459" algn="l" rtl="0">
              <a:lnSpc>
                <a:spcPct val="80000"/>
              </a:lnSpc>
              <a:spcBef>
                <a:spcPts val="1000"/>
              </a:spcBef>
              <a:spcAft>
                <a:spcPts val="0"/>
              </a:spcAft>
              <a:buClr>
                <a:schemeClr val="dk1"/>
              </a:buClr>
              <a:buSzPts val="1332"/>
              <a:buFont typeface="Arial"/>
              <a:buNone/>
            </a:pPr>
            <a:endParaRPr sz="1700">
              <a:latin typeface="Calibri"/>
              <a:ea typeface="Calibri"/>
              <a:cs typeface="Calibri"/>
              <a:sym typeface="Calibri"/>
            </a:endParaRPr>
          </a:p>
          <a:p>
            <a:pPr marL="342900" lvl="0" indent="-251459" algn="l" rtl="0">
              <a:lnSpc>
                <a:spcPct val="80000"/>
              </a:lnSpc>
              <a:spcBef>
                <a:spcPts val="1000"/>
              </a:spcBef>
              <a:spcAft>
                <a:spcPts val="0"/>
              </a:spcAft>
              <a:buSzPts val="1332"/>
              <a:buNone/>
            </a:pPr>
            <a:endParaRPr sz="1700">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14"/>
          <p:cNvSpPr txBox="1">
            <a:spLocks noGrp="1"/>
          </p:cNvSpPr>
          <p:nvPr>
            <p:ph type="title"/>
          </p:nvPr>
        </p:nvSpPr>
        <p:spPr>
          <a:xfrm>
            <a:off x="0" y="0"/>
            <a:ext cx="8596800" cy="6882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SWOT Analysis</a:t>
            </a:r>
            <a:endParaRPr/>
          </a:p>
        </p:txBody>
      </p:sp>
      <p:sp>
        <p:nvSpPr>
          <p:cNvPr id="279" name="Google Shape;279;p14"/>
          <p:cNvSpPr txBox="1">
            <a:spLocks noGrp="1"/>
          </p:cNvSpPr>
          <p:nvPr>
            <p:ph type="body" idx="1"/>
          </p:nvPr>
        </p:nvSpPr>
        <p:spPr>
          <a:xfrm>
            <a:off x="75" y="688200"/>
            <a:ext cx="12192000" cy="6169800"/>
          </a:xfrm>
          <a:prstGeom prst="rect">
            <a:avLst/>
          </a:prstGeom>
          <a:noFill/>
          <a:ln>
            <a:noFill/>
          </a:ln>
        </p:spPr>
        <p:txBody>
          <a:bodyPr spcFirstLastPara="1" wrap="square" lIns="91425" tIns="45700" rIns="91425" bIns="45700" anchor="t" anchorCtr="0">
            <a:noAutofit/>
          </a:bodyPr>
          <a:lstStyle/>
          <a:p>
            <a:pPr marL="342900" lvl="0" indent="-334010" algn="l" rtl="0">
              <a:spcBef>
                <a:spcPts val="0"/>
              </a:spcBef>
              <a:spcAft>
                <a:spcPts val="0"/>
              </a:spcAft>
              <a:buSzPts val="1300"/>
              <a:buFont typeface="Calibri"/>
              <a:buChar char="►"/>
            </a:pPr>
            <a:r>
              <a:rPr lang="en-US" sz="1300">
                <a:latin typeface="Calibri"/>
                <a:ea typeface="Calibri"/>
                <a:cs typeface="Calibri"/>
                <a:sym typeface="Calibri"/>
              </a:rPr>
              <a:t>Tactics</a:t>
            </a:r>
            <a:endParaRPr sz="1300">
              <a:latin typeface="Calibri"/>
              <a:ea typeface="Calibri"/>
              <a:cs typeface="Calibri"/>
              <a:sym typeface="Calibri"/>
            </a:endParaRPr>
          </a:p>
          <a:p>
            <a:pPr marL="0" lvl="0" indent="0" algn="l" rtl="0">
              <a:spcBef>
                <a:spcPts val="0"/>
              </a:spcBef>
              <a:spcAft>
                <a:spcPts val="0"/>
              </a:spcAft>
              <a:buNone/>
            </a:pPr>
            <a:endParaRPr sz="1300">
              <a:latin typeface="Calibri"/>
              <a:ea typeface="Calibri"/>
              <a:cs typeface="Calibri"/>
              <a:sym typeface="Calibri"/>
            </a:endParaRPr>
          </a:p>
          <a:p>
            <a:pPr marL="742950" lvl="1" indent="-27686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Morale</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Management to be trained on the aspect that they are there to run and support their team to the best of their ability. Communication practices begin amongst management to ensure they are communicating together, on the same page, and passing down the same message to the entire team.</a:t>
            </a:r>
            <a:endParaRPr sz="1300">
              <a:solidFill>
                <a:srgbClr val="221E1F"/>
              </a:solidFill>
              <a:latin typeface="Calibri"/>
              <a:ea typeface="Calibri"/>
              <a:cs typeface="Calibri"/>
              <a:sym typeface="Calibri"/>
            </a:endParaRPr>
          </a:p>
          <a:p>
            <a:pPr marL="0" lvl="0" indent="0" algn="l" rtl="0">
              <a:spcBef>
                <a:spcPts val="0"/>
              </a:spcBef>
              <a:spcAft>
                <a:spcPts val="0"/>
              </a:spcAft>
              <a:buNone/>
            </a:pPr>
            <a:endParaRPr sz="1300">
              <a:solidFill>
                <a:srgbClr val="221E1F"/>
              </a:solidFill>
              <a:latin typeface="Calibri"/>
              <a:ea typeface="Calibri"/>
              <a:cs typeface="Calibri"/>
              <a:sym typeface="Calibri"/>
            </a:endParaRPr>
          </a:p>
          <a:p>
            <a:pPr marL="742950" lvl="1" indent="-27686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Marketing Efforts</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Implement sales to service process in sales department and train sales people to execute consistently.</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Increase positive review bonus from $10 to $25 so advisors are more engaged in asking customers for reviews. Work with internet director to adjust SEO guidelines to target more service customer. Work with social media manager to create individual content in our service department.</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Showcase individual technician banners in the shop along with independent non-franchise competitor banners in the drive.</a:t>
            </a:r>
            <a:endParaRPr sz="1300">
              <a:solidFill>
                <a:srgbClr val="221E1F"/>
              </a:solidFill>
              <a:latin typeface="Calibri"/>
              <a:ea typeface="Calibri"/>
              <a:cs typeface="Calibri"/>
              <a:sym typeface="Calibri"/>
            </a:endParaRPr>
          </a:p>
          <a:p>
            <a:pPr marL="342900" lvl="0" indent="-251459" algn="l" rtl="0">
              <a:spcBef>
                <a:spcPts val="1000"/>
              </a:spcBef>
              <a:spcAft>
                <a:spcPts val="0"/>
              </a:spcAft>
              <a:buSzPts val="1440"/>
              <a:buNone/>
            </a:pPr>
            <a:endParaRPr sz="1300">
              <a:latin typeface="Calibri"/>
              <a:ea typeface="Calibri"/>
              <a:cs typeface="Calibri"/>
              <a:sym typeface="Calibri"/>
            </a:endParaRPr>
          </a:p>
          <a:p>
            <a:pPr marL="742950" lvl="1" indent="-27686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Labor Sales and Cost of Labor</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Daily meeting between service manager and shop foreman to review how work is being dispatched and hours are being flagged.</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Sales manager to ensure that every time the door rate changes the internal rate changes with it. Meet with accounting weekly to ensure adjusted cost of labor is being allocated correctly.</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Advertise competitive rates and present maintenance menus to customers consistently. Train advisors on selling menus.</a:t>
            </a:r>
            <a:endParaRPr sz="1300">
              <a:solidFill>
                <a:srgbClr val="221E1F"/>
              </a:solidFill>
              <a:latin typeface="Calibri"/>
              <a:ea typeface="Calibri"/>
              <a:cs typeface="Calibri"/>
              <a:sym typeface="Calibri"/>
            </a:endParaRPr>
          </a:p>
          <a:p>
            <a:pPr marL="0" lvl="0" indent="0" algn="l" rtl="0">
              <a:spcBef>
                <a:spcPts val="0"/>
              </a:spcBef>
              <a:spcAft>
                <a:spcPts val="0"/>
              </a:spcAft>
              <a:buNone/>
            </a:pPr>
            <a:endParaRPr sz="1300">
              <a:solidFill>
                <a:srgbClr val="221E1F"/>
              </a:solidFill>
              <a:latin typeface="Calibri"/>
              <a:ea typeface="Calibri"/>
              <a:cs typeface="Calibri"/>
              <a:sym typeface="Calibri"/>
            </a:endParaRPr>
          </a:p>
          <a:p>
            <a:pPr marL="742950" lvl="1" indent="-27686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Personnel and Semi-Fixed Expense</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Adjust department to a 4 to 1 technician to advisor ratio while advisors are writing a minimum of 15 RO’s per day.</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Analyze policy expenses and focus on adjusting the main issues at hand. Charge customers for loaner vehicles if not returned within 24 hours of request.</a:t>
            </a:r>
            <a:endParaRPr sz="1300">
              <a:solidFill>
                <a:srgbClr val="221E1F"/>
              </a:solidFill>
              <a:latin typeface="Calibri"/>
              <a:ea typeface="Calibri"/>
              <a:cs typeface="Calibri"/>
              <a:sym typeface="Calibri"/>
            </a:endParaRPr>
          </a:p>
          <a:p>
            <a:pPr marL="0" lvl="0" indent="0" algn="l" rtl="0">
              <a:spcBef>
                <a:spcPts val="0"/>
              </a:spcBef>
              <a:spcAft>
                <a:spcPts val="0"/>
              </a:spcAft>
              <a:buNone/>
            </a:pPr>
            <a:endParaRPr sz="1300">
              <a:solidFill>
                <a:srgbClr val="221E1F"/>
              </a:solidFill>
              <a:latin typeface="Calibri"/>
              <a:ea typeface="Calibri"/>
              <a:cs typeface="Calibri"/>
              <a:sym typeface="Calibri"/>
            </a:endParaRPr>
          </a:p>
          <a:p>
            <a:pPr marL="742950" lvl="1" indent="-27686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Technician Proficiency</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Train service manager on benefits of this metric and why it is so important. Start tracking on a daily basis.</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Implement process for technicians to create inspection and recommendation videos while working with the advisors to review videos and sell work as a team. Main goal is to lower one-item RO’s!</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Once shop porter is hired, implement process to transport vehicles for technicians so they can remain in their bay and continue working.</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Service manager and parts manager to meet on a daily basis to review emergency purchases and lost sales to ensure they’re being tracked.</a:t>
            </a:r>
            <a:endParaRPr sz="1300">
              <a:solidFill>
                <a:srgbClr val="221E1F"/>
              </a:solidFill>
              <a:latin typeface="Calibri"/>
              <a:ea typeface="Calibri"/>
              <a:cs typeface="Calibri"/>
              <a:sym typeface="Calibri"/>
            </a:endParaRPr>
          </a:p>
          <a:p>
            <a:pPr marL="1143000" lvl="2" indent="-219710" algn="l" rtl="0">
              <a:spcBef>
                <a:spcPts val="0"/>
              </a:spcBef>
              <a:spcAft>
                <a:spcPts val="0"/>
              </a:spcAft>
              <a:buClr>
                <a:srgbClr val="221E1F"/>
              </a:buClr>
              <a:buSzPts val="1300"/>
              <a:buFont typeface="Calibri"/>
              <a:buChar char="►"/>
            </a:pPr>
            <a:r>
              <a:rPr lang="en-US" sz="1300">
                <a:solidFill>
                  <a:srgbClr val="221E1F"/>
                </a:solidFill>
                <a:latin typeface="Calibri"/>
                <a:ea typeface="Calibri"/>
                <a:cs typeface="Calibri"/>
                <a:sym typeface="Calibri"/>
              </a:rPr>
              <a:t>Used car manager to come in when service opens or to have work ready for the next morning before leaving the evening prior. Create a communication process for used car manager to be notified when RO is ready for approval and set an expected timeframe to be approved.</a:t>
            </a:r>
            <a:endParaRPr sz="1300">
              <a:solidFill>
                <a:srgbClr val="221E1F"/>
              </a:solidFill>
              <a:latin typeface="Calibri"/>
              <a:ea typeface="Calibri"/>
              <a:cs typeface="Calibri"/>
              <a:sym typeface="Calibri"/>
            </a:endParaRPr>
          </a:p>
          <a:p>
            <a:pPr marL="342900" lvl="0" indent="-251459" algn="l" rtl="0">
              <a:spcBef>
                <a:spcPts val="1000"/>
              </a:spcBef>
              <a:spcAft>
                <a:spcPts val="0"/>
              </a:spcAft>
              <a:buSzPts val="1440"/>
              <a:buNone/>
            </a:pPr>
            <a:endParaRPr sz="130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5"/>
          <p:cNvSpPr txBox="1">
            <a:spLocks noGrp="1"/>
          </p:cNvSpPr>
          <p:nvPr>
            <p:ph type="title"/>
          </p:nvPr>
        </p:nvSpPr>
        <p:spPr>
          <a:xfrm>
            <a:off x="0" y="0"/>
            <a:ext cx="8596800" cy="6882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SWOT Analysis</a:t>
            </a:r>
            <a:endParaRPr/>
          </a:p>
        </p:txBody>
      </p:sp>
      <p:sp>
        <p:nvSpPr>
          <p:cNvPr id="285" name="Google Shape;285;p15"/>
          <p:cNvSpPr txBox="1">
            <a:spLocks noGrp="1"/>
          </p:cNvSpPr>
          <p:nvPr>
            <p:ph type="body" idx="1"/>
          </p:nvPr>
        </p:nvSpPr>
        <p:spPr>
          <a:xfrm>
            <a:off x="75" y="688200"/>
            <a:ext cx="8596800" cy="491700"/>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440"/>
              <a:buChar char="►"/>
            </a:pPr>
            <a:r>
              <a:rPr lang="en-US"/>
              <a:t>Action Plan</a:t>
            </a:r>
            <a:endParaRPr/>
          </a:p>
        </p:txBody>
      </p:sp>
      <p:graphicFrame>
        <p:nvGraphicFramePr>
          <p:cNvPr id="286" name="Google Shape;286;p15"/>
          <p:cNvGraphicFramePr/>
          <p:nvPr/>
        </p:nvGraphicFramePr>
        <p:xfrm>
          <a:off x="84" y="1179899"/>
          <a:ext cx="12192000" cy="5678150"/>
        </p:xfrm>
        <a:graphic>
          <a:graphicData uri="http://schemas.openxmlformats.org/drawingml/2006/table">
            <a:tbl>
              <a:tblPr firstRow="1" bandRow="1">
                <a:noFill/>
                <a:tableStyleId>{9DBEA4E8-8F8E-41A4-AA1A-61038A891928}</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gridCol w="4064000">
                  <a:extLst>
                    <a:ext uri="{9D8B030D-6E8A-4147-A177-3AD203B41FA5}">
                      <a16:colId xmlns:a16="http://schemas.microsoft.com/office/drawing/2014/main" val="20002"/>
                    </a:ext>
                  </a:extLst>
                </a:gridCol>
              </a:tblGrid>
              <a:tr h="790925">
                <a:tc>
                  <a:txBody>
                    <a:bodyPr/>
                    <a:lstStyle/>
                    <a:p>
                      <a:pPr marL="0" marR="0" lvl="0" indent="0" algn="l" rtl="0">
                        <a:spcBef>
                          <a:spcPts val="0"/>
                        </a:spcBef>
                        <a:spcAft>
                          <a:spcPts val="0"/>
                        </a:spcAft>
                        <a:buNone/>
                      </a:pPr>
                      <a:r>
                        <a:rPr lang="en-US" sz="1800" u="none" strike="noStrike" cap="none"/>
                        <a:t>TASK</a:t>
                      </a:r>
                      <a:endParaRPr/>
                    </a:p>
                  </a:txBody>
                  <a:tcPr marL="91450" marR="91450" marT="45725" marB="45725"/>
                </a:tc>
                <a:tc>
                  <a:txBody>
                    <a:bodyPr/>
                    <a:lstStyle/>
                    <a:p>
                      <a:pPr marL="0" marR="0" lvl="0" indent="0" algn="l" rtl="0">
                        <a:spcBef>
                          <a:spcPts val="0"/>
                        </a:spcBef>
                        <a:spcAft>
                          <a:spcPts val="0"/>
                        </a:spcAft>
                        <a:buNone/>
                      </a:pPr>
                      <a:r>
                        <a:rPr lang="en-US" sz="1800"/>
                        <a:t>Position responsible</a:t>
                      </a:r>
                      <a:endParaRPr/>
                    </a:p>
                  </a:txBody>
                  <a:tcPr marL="91450" marR="91450" marT="45725" marB="45725"/>
                </a:tc>
                <a:tc>
                  <a:txBody>
                    <a:bodyPr/>
                    <a:lstStyle/>
                    <a:p>
                      <a:pPr marL="0" marR="0" lvl="0" indent="0" algn="l" rtl="0">
                        <a:spcBef>
                          <a:spcPts val="0"/>
                        </a:spcBef>
                        <a:spcAft>
                          <a:spcPts val="0"/>
                        </a:spcAft>
                        <a:buNone/>
                      </a:pPr>
                      <a:r>
                        <a:rPr lang="en-US" sz="1800"/>
                        <a:t>Check in/completion schedule</a:t>
                      </a:r>
                      <a:endParaRPr/>
                    </a:p>
                  </a:txBody>
                  <a:tcPr marL="91450" marR="91450" marT="45725" marB="45725"/>
                </a:tc>
                <a:extLst>
                  <a:ext uri="{0D108BD9-81ED-4DB2-BD59-A6C34878D82A}">
                    <a16:rowId xmlns:a16="http://schemas.microsoft.com/office/drawing/2014/main" val="10000"/>
                  </a:ext>
                </a:extLst>
              </a:tr>
              <a:tr h="698175">
                <a:tc>
                  <a:txBody>
                    <a:bodyPr/>
                    <a:lstStyle/>
                    <a:p>
                      <a:pPr marL="0" marR="0" lvl="0" indent="0" algn="ctr" rtl="0">
                        <a:spcBef>
                          <a:spcPts val="0"/>
                        </a:spcBef>
                        <a:spcAft>
                          <a:spcPts val="0"/>
                        </a:spcAft>
                        <a:buNone/>
                      </a:pPr>
                      <a:r>
                        <a:rPr lang="en-US" sz="1800"/>
                        <a:t>Increase positive review bonus to $25</a:t>
                      </a:r>
                      <a:endParaRPr sz="1800"/>
                    </a:p>
                  </a:txBody>
                  <a:tcPr marL="91450" marR="91450" marT="45725" marB="45725"/>
                </a:tc>
                <a:tc>
                  <a:txBody>
                    <a:bodyPr/>
                    <a:lstStyle/>
                    <a:p>
                      <a:pPr marL="0" marR="0" lvl="0" indent="0" algn="ctr" rtl="0">
                        <a:spcBef>
                          <a:spcPts val="0"/>
                        </a:spcBef>
                        <a:spcAft>
                          <a:spcPts val="0"/>
                        </a:spcAft>
                        <a:buNone/>
                      </a:pPr>
                      <a:r>
                        <a:rPr lang="en-US" sz="1800"/>
                        <a:t>Service Manager</a:t>
                      </a:r>
                      <a:endParaRPr sz="1800"/>
                    </a:p>
                  </a:txBody>
                  <a:tcPr marL="91450" marR="91450" marT="45725" marB="45725"/>
                </a:tc>
                <a:tc>
                  <a:txBody>
                    <a:bodyPr/>
                    <a:lstStyle/>
                    <a:p>
                      <a:pPr marL="0" marR="0" lvl="0" indent="0" algn="ctr" rtl="0">
                        <a:spcBef>
                          <a:spcPts val="0"/>
                        </a:spcBef>
                        <a:spcAft>
                          <a:spcPts val="0"/>
                        </a:spcAft>
                        <a:buNone/>
                      </a:pPr>
                      <a:r>
                        <a:rPr lang="en-US" sz="1800"/>
                        <a:t>March 1, 2024</a:t>
                      </a:r>
                      <a:endParaRPr sz="1800"/>
                    </a:p>
                  </a:txBody>
                  <a:tcPr marL="91450" marR="91450" marT="45725" marB="45725"/>
                </a:tc>
                <a:extLst>
                  <a:ext uri="{0D108BD9-81ED-4DB2-BD59-A6C34878D82A}">
                    <a16:rowId xmlns:a16="http://schemas.microsoft.com/office/drawing/2014/main" val="10001"/>
                  </a:ext>
                </a:extLst>
              </a:tr>
              <a:tr h="698175">
                <a:tc>
                  <a:txBody>
                    <a:bodyPr/>
                    <a:lstStyle/>
                    <a:p>
                      <a:pPr marL="0" marR="0" lvl="0" indent="0" algn="ctr" rtl="0">
                        <a:spcBef>
                          <a:spcPts val="0"/>
                        </a:spcBef>
                        <a:spcAft>
                          <a:spcPts val="0"/>
                        </a:spcAft>
                        <a:buNone/>
                      </a:pPr>
                      <a:r>
                        <a:rPr lang="en-US" sz="1800"/>
                        <a:t>Adjust SEO guidelines to target service customers</a:t>
                      </a:r>
                      <a:endParaRPr sz="1800"/>
                    </a:p>
                  </a:txBody>
                  <a:tcPr marL="91450" marR="91450" marT="45725" marB="45725"/>
                </a:tc>
                <a:tc>
                  <a:txBody>
                    <a:bodyPr/>
                    <a:lstStyle/>
                    <a:p>
                      <a:pPr marL="0" marR="0" lvl="0" indent="0" algn="ctr" rtl="0">
                        <a:spcBef>
                          <a:spcPts val="0"/>
                        </a:spcBef>
                        <a:spcAft>
                          <a:spcPts val="0"/>
                        </a:spcAft>
                        <a:buNone/>
                      </a:pPr>
                      <a:r>
                        <a:rPr lang="en-US" sz="1800"/>
                        <a:t>Internet Director</a:t>
                      </a:r>
                      <a:endParaRPr sz="1800"/>
                    </a:p>
                  </a:txBody>
                  <a:tcPr marL="91450" marR="91450" marT="45725" marB="45725"/>
                </a:tc>
                <a:tc>
                  <a:txBody>
                    <a:bodyPr/>
                    <a:lstStyle/>
                    <a:p>
                      <a:pPr marL="0" marR="0" lvl="0" indent="0" algn="ctr" rtl="0">
                        <a:spcBef>
                          <a:spcPts val="0"/>
                        </a:spcBef>
                        <a:spcAft>
                          <a:spcPts val="0"/>
                        </a:spcAft>
                        <a:buNone/>
                      </a:pPr>
                      <a:r>
                        <a:rPr lang="en-US" sz="1800"/>
                        <a:t>March 1, 2024</a:t>
                      </a:r>
                      <a:endParaRPr sz="1800"/>
                    </a:p>
                  </a:txBody>
                  <a:tcPr marL="91450" marR="91450" marT="45725" marB="45725"/>
                </a:tc>
                <a:extLst>
                  <a:ext uri="{0D108BD9-81ED-4DB2-BD59-A6C34878D82A}">
                    <a16:rowId xmlns:a16="http://schemas.microsoft.com/office/drawing/2014/main" val="10002"/>
                  </a:ext>
                </a:extLst>
              </a:tr>
              <a:tr h="698175">
                <a:tc>
                  <a:txBody>
                    <a:bodyPr/>
                    <a:lstStyle/>
                    <a:p>
                      <a:pPr marL="0" marR="0" lvl="0" indent="0" algn="ctr" rtl="0">
                        <a:spcBef>
                          <a:spcPts val="0"/>
                        </a:spcBef>
                        <a:spcAft>
                          <a:spcPts val="0"/>
                        </a:spcAft>
                        <a:buNone/>
                      </a:pPr>
                      <a:r>
                        <a:rPr lang="en-US" sz="1800"/>
                        <a:t>Increase social media presence in service department</a:t>
                      </a:r>
                      <a:endParaRPr sz="1800"/>
                    </a:p>
                  </a:txBody>
                  <a:tcPr marL="91450" marR="91450" marT="45725" marB="45725"/>
                </a:tc>
                <a:tc>
                  <a:txBody>
                    <a:bodyPr/>
                    <a:lstStyle/>
                    <a:p>
                      <a:pPr marL="0" marR="0" lvl="0" indent="0" algn="ctr" rtl="0">
                        <a:spcBef>
                          <a:spcPts val="0"/>
                        </a:spcBef>
                        <a:spcAft>
                          <a:spcPts val="0"/>
                        </a:spcAft>
                        <a:buNone/>
                      </a:pPr>
                      <a:r>
                        <a:rPr lang="en-US" sz="1800"/>
                        <a:t>Social Media Manager</a:t>
                      </a:r>
                      <a:endParaRPr sz="1800"/>
                    </a:p>
                  </a:txBody>
                  <a:tcPr marL="91450" marR="91450" marT="45725" marB="45725"/>
                </a:tc>
                <a:tc>
                  <a:txBody>
                    <a:bodyPr/>
                    <a:lstStyle/>
                    <a:p>
                      <a:pPr marL="0" marR="0" lvl="0" indent="0" algn="ctr" rtl="0">
                        <a:spcBef>
                          <a:spcPts val="0"/>
                        </a:spcBef>
                        <a:spcAft>
                          <a:spcPts val="0"/>
                        </a:spcAft>
                        <a:buNone/>
                      </a:pPr>
                      <a:r>
                        <a:rPr lang="en-US" sz="1800"/>
                        <a:t>Weekly</a:t>
                      </a:r>
                      <a:br>
                        <a:rPr lang="en-US" sz="1800"/>
                      </a:br>
                      <a:r>
                        <a:rPr lang="en-US" sz="1800"/>
                        <a:t>(beginning on March 1, 2024)</a:t>
                      </a:r>
                      <a:endParaRPr sz="1800"/>
                    </a:p>
                  </a:txBody>
                  <a:tcPr marL="91450" marR="91450" marT="45725" marB="45725"/>
                </a:tc>
                <a:extLst>
                  <a:ext uri="{0D108BD9-81ED-4DB2-BD59-A6C34878D82A}">
                    <a16:rowId xmlns:a16="http://schemas.microsoft.com/office/drawing/2014/main" val="10003"/>
                  </a:ext>
                </a:extLst>
              </a:tr>
              <a:tr h="698175">
                <a:tc>
                  <a:txBody>
                    <a:bodyPr/>
                    <a:lstStyle/>
                    <a:p>
                      <a:pPr marL="0" marR="0" lvl="0" indent="0" algn="ctr" rtl="0">
                        <a:spcBef>
                          <a:spcPts val="0"/>
                        </a:spcBef>
                        <a:spcAft>
                          <a:spcPts val="0"/>
                        </a:spcAft>
                        <a:buNone/>
                      </a:pPr>
                      <a:r>
                        <a:rPr lang="en-US" sz="1800"/>
                        <a:t>Proficiency training</a:t>
                      </a:r>
                      <a:endParaRPr sz="1800"/>
                    </a:p>
                  </a:txBody>
                  <a:tcPr marL="91450" marR="91450" marT="45725" marB="45725"/>
                </a:tc>
                <a:tc>
                  <a:txBody>
                    <a:bodyPr/>
                    <a:lstStyle/>
                    <a:p>
                      <a:pPr marL="0" marR="0" lvl="0" indent="0" algn="ctr" rtl="0">
                        <a:spcBef>
                          <a:spcPts val="0"/>
                        </a:spcBef>
                        <a:spcAft>
                          <a:spcPts val="0"/>
                        </a:spcAft>
                        <a:buNone/>
                      </a:pPr>
                      <a:r>
                        <a:rPr lang="en-US" sz="1800"/>
                        <a:t>Dealer Principal</a:t>
                      </a:r>
                      <a:br>
                        <a:rPr lang="en-US" sz="1800"/>
                      </a:br>
                      <a:r>
                        <a:rPr lang="en-US" sz="1800"/>
                        <a:t>Service Manager and ASM</a:t>
                      </a:r>
                      <a:endParaRPr sz="1800"/>
                    </a:p>
                  </a:txBody>
                  <a:tcPr marL="91450" marR="91450" marT="45725" marB="45725"/>
                </a:tc>
                <a:tc>
                  <a:txBody>
                    <a:bodyPr/>
                    <a:lstStyle/>
                    <a:p>
                      <a:pPr marL="0" marR="0" lvl="0" indent="0" algn="ctr" rtl="0">
                        <a:spcBef>
                          <a:spcPts val="0"/>
                        </a:spcBef>
                        <a:spcAft>
                          <a:spcPts val="0"/>
                        </a:spcAft>
                        <a:buNone/>
                      </a:pPr>
                      <a:r>
                        <a:rPr lang="en-US" sz="1800"/>
                        <a:t>March 1, 2024</a:t>
                      </a:r>
                      <a:endParaRPr sz="1800"/>
                    </a:p>
                  </a:txBody>
                  <a:tcPr marL="91450" marR="91450" marT="45725" marB="45725"/>
                </a:tc>
                <a:extLst>
                  <a:ext uri="{0D108BD9-81ED-4DB2-BD59-A6C34878D82A}">
                    <a16:rowId xmlns:a16="http://schemas.microsoft.com/office/drawing/2014/main" val="10004"/>
                  </a:ext>
                </a:extLst>
              </a:tr>
              <a:tr h="698175">
                <a:tc>
                  <a:txBody>
                    <a:bodyPr/>
                    <a:lstStyle/>
                    <a:p>
                      <a:pPr marL="0" marR="0" lvl="0" indent="0" algn="ctr" rtl="0">
                        <a:spcBef>
                          <a:spcPts val="0"/>
                        </a:spcBef>
                        <a:spcAft>
                          <a:spcPts val="0"/>
                        </a:spcAft>
                        <a:buNone/>
                      </a:pPr>
                      <a:r>
                        <a:rPr lang="en-US" sz="1800"/>
                        <a:t>Management and communication training </a:t>
                      </a:r>
                      <a:endParaRPr sz="1800"/>
                    </a:p>
                  </a:txBody>
                  <a:tcPr marL="91450" marR="91450" marT="45725" marB="45725"/>
                </a:tc>
                <a:tc>
                  <a:txBody>
                    <a:bodyPr/>
                    <a:lstStyle/>
                    <a:p>
                      <a:pPr marL="0" lvl="0" indent="0" algn="ctr" rtl="0">
                        <a:spcBef>
                          <a:spcPts val="0"/>
                        </a:spcBef>
                        <a:spcAft>
                          <a:spcPts val="0"/>
                        </a:spcAft>
                        <a:buNone/>
                      </a:pPr>
                      <a:r>
                        <a:rPr lang="en-US" sz="1800"/>
                        <a:t>Dealer Principal</a:t>
                      </a:r>
                      <a:br>
                        <a:rPr lang="en-US" sz="1800"/>
                      </a:br>
                      <a:r>
                        <a:rPr lang="en-US" sz="1800"/>
                        <a:t>Service Manager and ASM</a:t>
                      </a:r>
                      <a:endParaRPr sz="1800"/>
                    </a:p>
                  </a:txBody>
                  <a:tcPr marL="91450" marR="91450" marT="45725" marB="45725"/>
                </a:tc>
                <a:tc>
                  <a:txBody>
                    <a:bodyPr/>
                    <a:lstStyle/>
                    <a:p>
                      <a:pPr marL="0" marR="0" lvl="0" indent="0" algn="ctr" rtl="0">
                        <a:spcBef>
                          <a:spcPts val="0"/>
                        </a:spcBef>
                        <a:spcAft>
                          <a:spcPts val="0"/>
                        </a:spcAft>
                        <a:buNone/>
                      </a:pPr>
                      <a:r>
                        <a:rPr lang="en-US" sz="1800"/>
                        <a:t>Weekly</a:t>
                      </a:r>
                      <a:br>
                        <a:rPr lang="en-US" sz="1800"/>
                      </a:br>
                      <a:r>
                        <a:rPr lang="en-US" sz="1800"/>
                        <a:t>(beginning on March 1, 2024)</a:t>
                      </a:r>
                      <a:endParaRPr sz="1800"/>
                    </a:p>
                  </a:txBody>
                  <a:tcPr marL="91450" marR="91450" marT="45725" marB="45725"/>
                </a:tc>
                <a:extLst>
                  <a:ext uri="{0D108BD9-81ED-4DB2-BD59-A6C34878D82A}">
                    <a16:rowId xmlns:a16="http://schemas.microsoft.com/office/drawing/2014/main" val="10005"/>
                  </a:ext>
                </a:extLst>
              </a:tr>
              <a:tr h="698175">
                <a:tc>
                  <a:txBody>
                    <a:bodyPr/>
                    <a:lstStyle/>
                    <a:p>
                      <a:pPr marL="0" marR="0" lvl="0" indent="0" algn="ctr" rtl="0">
                        <a:spcBef>
                          <a:spcPts val="0"/>
                        </a:spcBef>
                        <a:spcAft>
                          <a:spcPts val="0"/>
                        </a:spcAft>
                        <a:buNone/>
                      </a:pPr>
                      <a:r>
                        <a:rPr lang="en-US" sz="1800"/>
                        <a:t>Adjusted cost of labor meeting</a:t>
                      </a:r>
                      <a:endParaRPr sz="1800"/>
                    </a:p>
                  </a:txBody>
                  <a:tcPr marL="91450" marR="91450" marT="45725" marB="45725"/>
                </a:tc>
                <a:tc>
                  <a:txBody>
                    <a:bodyPr/>
                    <a:lstStyle/>
                    <a:p>
                      <a:pPr marL="0" marR="0" lvl="0" indent="0" algn="ctr" rtl="0">
                        <a:spcBef>
                          <a:spcPts val="0"/>
                        </a:spcBef>
                        <a:spcAft>
                          <a:spcPts val="0"/>
                        </a:spcAft>
                        <a:buNone/>
                      </a:pPr>
                      <a:r>
                        <a:rPr lang="en-US" sz="1800"/>
                        <a:t>Sales Manager and Controller</a:t>
                      </a:r>
                      <a:endParaRPr sz="1800"/>
                    </a:p>
                  </a:txBody>
                  <a:tcPr marL="91450" marR="91450" marT="45725" marB="45725"/>
                </a:tc>
                <a:tc>
                  <a:txBody>
                    <a:bodyPr/>
                    <a:lstStyle/>
                    <a:p>
                      <a:pPr marL="0" marR="0" lvl="0" indent="0" algn="ctr" rtl="0">
                        <a:spcBef>
                          <a:spcPts val="0"/>
                        </a:spcBef>
                        <a:spcAft>
                          <a:spcPts val="0"/>
                        </a:spcAft>
                        <a:buNone/>
                      </a:pPr>
                      <a:r>
                        <a:rPr lang="en-US" sz="1800"/>
                        <a:t>Weekly</a:t>
                      </a:r>
                      <a:br>
                        <a:rPr lang="en-US" sz="1800"/>
                      </a:br>
                      <a:r>
                        <a:rPr lang="en-US" sz="1800"/>
                        <a:t>(beginning on March 8, 2024)</a:t>
                      </a:r>
                      <a:endParaRPr sz="1800"/>
                    </a:p>
                  </a:txBody>
                  <a:tcPr marL="91450" marR="91450" marT="45725" marB="45725"/>
                </a:tc>
                <a:extLst>
                  <a:ext uri="{0D108BD9-81ED-4DB2-BD59-A6C34878D82A}">
                    <a16:rowId xmlns:a16="http://schemas.microsoft.com/office/drawing/2014/main" val="10006"/>
                  </a:ext>
                </a:extLst>
              </a:tr>
              <a:tr h="698175">
                <a:tc>
                  <a:txBody>
                    <a:bodyPr/>
                    <a:lstStyle/>
                    <a:p>
                      <a:pPr marL="0" marR="0" lvl="0" indent="0" algn="ctr" rtl="0">
                        <a:spcBef>
                          <a:spcPts val="0"/>
                        </a:spcBef>
                        <a:spcAft>
                          <a:spcPts val="0"/>
                        </a:spcAft>
                        <a:buNone/>
                      </a:pPr>
                      <a:r>
                        <a:rPr lang="en-US" sz="1800"/>
                        <a:t>Policy review meeting</a:t>
                      </a:r>
                      <a:endParaRPr sz="1800"/>
                    </a:p>
                  </a:txBody>
                  <a:tcPr marL="91450" marR="91450" marT="45725" marB="45725"/>
                </a:tc>
                <a:tc>
                  <a:txBody>
                    <a:bodyPr/>
                    <a:lstStyle/>
                    <a:p>
                      <a:pPr marL="0" marR="0" lvl="0" indent="0" algn="ctr" rtl="0">
                        <a:spcBef>
                          <a:spcPts val="0"/>
                        </a:spcBef>
                        <a:spcAft>
                          <a:spcPts val="0"/>
                        </a:spcAft>
                        <a:buNone/>
                      </a:pPr>
                      <a:r>
                        <a:rPr lang="en-US" sz="1800"/>
                        <a:t>Dealer Principal and Service Manager</a:t>
                      </a:r>
                      <a:endParaRPr sz="1800"/>
                    </a:p>
                  </a:txBody>
                  <a:tcPr marL="91450" marR="91450" marT="45725" marB="45725"/>
                </a:tc>
                <a:tc>
                  <a:txBody>
                    <a:bodyPr/>
                    <a:lstStyle/>
                    <a:p>
                      <a:pPr marL="0" marR="0" lvl="0" indent="0" algn="ctr" rtl="0">
                        <a:spcBef>
                          <a:spcPts val="0"/>
                        </a:spcBef>
                        <a:spcAft>
                          <a:spcPts val="0"/>
                        </a:spcAft>
                        <a:buNone/>
                      </a:pPr>
                      <a:r>
                        <a:rPr lang="en-US" sz="1800"/>
                        <a:t>Bi-Weekly</a:t>
                      </a:r>
                      <a:br>
                        <a:rPr lang="en-US" sz="1800"/>
                      </a:br>
                      <a:r>
                        <a:rPr lang="en-US" sz="1800"/>
                        <a:t>(beginning on March 8, 2024)</a:t>
                      </a:r>
                      <a:endParaRPr sz="1800"/>
                    </a:p>
                  </a:txBody>
                  <a:tcPr marL="91450" marR="91450" marT="45725" marB="45725"/>
                </a:tc>
                <a:extLst>
                  <a:ext uri="{0D108BD9-81ED-4DB2-BD59-A6C34878D82A}">
                    <a16:rowId xmlns:a16="http://schemas.microsoft.com/office/drawing/2014/main" val="10007"/>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bafa70e06b_0_0"/>
          <p:cNvSpPr txBox="1">
            <a:spLocks noGrp="1"/>
          </p:cNvSpPr>
          <p:nvPr>
            <p:ph type="title"/>
          </p:nvPr>
        </p:nvSpPr>
        <p:spPr>
          <a:xfrm>
            <a:off x="0" y="0"/>
            <a:ext cx="8596800" cy="6882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SWOT Analysis</a:t>
            </a:r>
            <a:endParaRPr/>
          </a:p>
        </p:txBody>
      </p:sp>
      <p:sp>
        <p:nvSpPr>
          <p:cNvPr id="292" name="Google Shape;292;g2bafa70e06b_0_0"/>
          <p:cNvSpPr txBox="1">
            <a:spLocks noGrp="1"/>
          </p:cNvSpPr>
          <p:nvPr>
            <p:ph type="body" idx="1"/>
          </p:nvPr>
        </p:nvSpPr>
        <p:spPr>
          <a:xfrm>
            <a:off x="75" y="688200"/>
            <a:ext cx="8596800" cy="491700"/>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440"/>
              <a:buChar char="►"/>
            </a:pPr>
            <a:r>
              <a:rPr lang="en-US"/>
              <a:t>Action Plan</a:t>
            </a:r>
            <a:endParaRPr/>
          </a:p>
        </p:txBody>
      </p:sp>
      <p:graphicFrame>
        <p:nvGraphicFramePr>
          <p:cNvPr id="293" name="Google Shape;293;g2bafa70e06b_0_0"/>
          <p:cNvGraphicFramePr/>
          <p:nvPr/>
        </p:nvGraphicFramePr>
        <p:xfrm>
          <a:off x="84" y="1179899"/>
          <a:ext cx="12192000" cy="5678150"/>
        </p:xfrm>
        <a:graphic>
          <a:graphicData uri="http://schemas.openxmlformats.org/drawingml/2006/table">
            <a:tbl>
              <a:tblPr firstRow="1" bandRow="1">
                <a:noFill/>
                <a:tableStyleId>{9DBEA4E8-8F8E-41A4-AA1A-61038A891928}</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gridCol w="4064000">
                  <a:extLst>
                    <a:ext uri="{9D8B030D-6E8A-4147-A177-3AD203B41FA5}">
                      <a16:colId xmlns:a16="http://schemas.microsoft.com/office/drawing/2014/main" val="20002"/>
                    </a:ext>
                  </a:extLst>
                </a:gridCol>
              </a:tblGrid>
              <a:tr h="790925">
                <a:tc>
                  <a:txBody>
                    <a:bodyPr/>
                    <a:lstStyle/>
                    <a:p>
                      <a:pPr marL="0" marR="0" lvl="0" indent="0" algn="l" rtl="0">
                        <a:spcBef>
                          <a:spcPts val="0"/>
                        </a:spcBef>
                        <a:spcAft>
                          <a:spcPts val="0"/>
                        </a:spcAft>
                        <a:buNone/>
                      </a:pPr>
                      <a:r>
                        <a:rPr lang="en-US" sz="1800" u="none" strike="noStrike" cap="none"/>
                        <a:t>TASK</a:t>
                      </a:r>
                      <a:endParaRPr/>
                    </a:p>
                  </a:txBody>
                  <a:tcPr marL="91450" marR="91450" marT="45725" marB="45725"/>
                </a:tc>
                <a:tc>
                  <a:txBody>
                    <a:bodyPr/>
                    <a:lstStyle/>
                    <a:p>
                      <a:pPr marL="0" marR="0" lvl="0" indent="0" algn="l" rtl="0">
                        <a:spcBef>
                          <a:spcPts val="0"/>
                        </a:spcBef>
                        <a:spcAft>
                          <a:spcPts val="0"/>
                        </a:spcAft>
                        <a:buNone/>
                      </a:pPr>
                      <a:r>
                        <a:rPr lang="en-US" sz="1800"/>
                        <a:t>Position responsible</a:t>
                      </a:r>
                      <a:endParaRPr/>
                    </a:p>
                  </a:txBody>
                  <a:tcPr marL="91450" marR="91450" marT="45725" marB="45725"/>
                </a:tc>
                <a:tc>
                  <a:txBody>
                    <a:bodyPr/>
                    <a:lstStyle/>
                    <a:p>
                      <a:pPr marL="0" marR="0" lvl="0" indent="0" algn="l" rtl="0">
                        <a:spcBef>
                          <a:spcPts val="0"/>
                        </a:spcBef>
                        <a:spcAft>
                          <a:spcPts val="0"/>
                        </a:spcAft>
                        <a:buNone/>
                      </a:pPr>
                      <a:r>
                        <a:rPr lang="en-US" sz="1800"/>
                        <a:t>Check in/completion schedule</a:t>
                      </a:r>
                      <a:endParaRPr/>
                    </a:p>
                  </a:txBody>
                  <a:tcPr marL="91450" marR="91450" marT="45725" marB="45725"/>
                </a:tc>
                <a:extLst>
                  <a:ext uri="{0D108BD9-81ED-4DB2-BD59-A6C34878D82A}">
                    <a16:rowId xmlns:a16="http://schemas.microsoft.com/office/drawing/2014/main" val="10000"/>
                  </a:ext>
                </a:extLst>
              </a:tr>
              <a:tr h="698175">
                <a:tc>
                  <a:txBody>
                    <a:bodyPr/>
                    <a:lstStyle/>
                    <a:p>
                      <a:pPr marL="0" lvl="0" indent="0" algn="ctr" rtl="0">
                        <a:spcBef>
                          <a:spcPts val="0"/>
                        </a:spcBef>
                        <a:spcAft>
                          <a:spcPts val="0"/>
                        </a:spcAft>
                        <a:buNone/>
                      </a:pPr>
                      <a:r>
                        <a:rPr lang="en-US" sz="1800"/>
                        <a:t>Sales to service training and process implementation</a:t>
                      </a:r>
                      <a:endParaRPr sz="1800"/>
                    </a:p>
                  </a:txBody>
                  <a:tcPr marL="91450" marR="91450" marT="45725" marB="45725"/>
                </a:tc>
                <a:tc>
                  <a:txBody>
                    <a:bodyPr/>
                    <a:lstStyle/>
                    <a:p>
                      <a:pPr marL="0" lvl="0" indent="0" algn="ctr" rtl="0">
                        <a:spcBef>
                          <a:spcPts val="0"/>
                        </a:spcBef>
                        <a:spcAft>
                          <a:spcPts val="0"/>
                        </a:spcAft>
                        <a:buNone/>
                      </a:pPr>
                      <a:r>
                        <a:rPr lang="en-US" sz="1800"/>
                        <a:t>Service Manager and Sales Manager</a:t>
                      </a:r>
                      <a:endParaRPr sz="1800"/>
                    </a:p>
                  </a:txBody>
                  <a:tcPr marL="91450" marR="91450" marT="45725" marB="45725"/>
                </a:tc>
                <a:tc>
                  <a:txBody>
                    <a:bodyPr/>
                    <a:lstStyle/>
                    <a:p>
                      <a:pPr marL="0" lvl="0" indent="0" algn="ctr" rtl="0">
                        <a:spcBef>
                          <a:spcPts val="0"/>
                        </a:spcBef>
                        <a:spcAft>
                          <a:spcPts val="0"/>
                        </a:spcAft>
                        <a:buNone/>
                      </a:pPr>
                      <a:r>
                        <a:rPr lang="en-US" sz="1800"/>
                        <a:t>March 15, 2024</a:t>
                      </a:r>
                      <a:endParaRPr sz="1800"/>
                    </a:p>
                  </a:txBody>
                  <a:tcPr marL="91450" marR="91450" marT="45725" marB="45725"/>
                </a:tc>
                <a:extLst>
                  <a:ext uri="{0D108BD9-81ED-4DB2-BD59-A6C34878D82A}">
                    <a16:rowId xmlns:a16="http://schemas.microsoft.com/office/drawing/2014/main" val="10001"/>
                  </a:ext>
                </a:extLst>
              </a:tr>
              <a:tr h="698175">
                <a:tc>
                  <a:txBody>
                    <a:bodyPr/>
                    <a:lstStyle/>
                    <a:p>
                      <a:pPr marL="0" lvl="0" indent="0" algn="ctr" rtl="0">
                        <a:spcBef>
                          <a:spcPts val="0"/>
                        </a:spcBef>
                        <a:spcAft>
                          <a:spcPts val="0"/>
                        </a:spcAft>
                        <a:buSzPts val="1100"/>
                        <a:buNone/>
                      </a:pPr>
                      <a:r>
                        <a:rPr lang="en-US" sz="1800"/>
                        <a:t>Used car workflow (mornings)</a:t>
                      </a:r>
                      <a:endParaRPr sz="1800"/>
                    </a:p>
                  </a:txBody>
                  <a:tcPr marL="91450" marR="91450" marT="45725" marB="45725"/>
                </a:tc>
                <a:tc>
                  <a:txBody>
                    <a:bodyPr/>
                    <a:lstStyle/>
                    <a:p>
                      <a:pPr marL="0" lvl="0" indent="0" algn="ctr" rtl="0">
                        <a:spcBef>
                          <a:spcPts val="0"/>
                        </a:spcBef>
                        <a:spcAft>
                          <a:spcPts val="0"/>
                        </a:spcAft>
                        <a:buSzPts val="1100"/>
                        <a:buNone/>
                      </a:pPr>
                      <a:r>
                        <a:rPr lang="en-US" sz="1800"/>
                        <a:t>Service Manager and Used Car Manager</a:t>
                      </a:r>
                      <a:endParaRPr sz="1800"/>
                    </a:p>
                  </a:txBody>
                  <a:tcPr marL="91450" marR="91450" marT="45725" marB="45725"/>
                </a:tc>
                <a:tc>
                  <a:txBody>
                    <a:bodyPr/>
                    <a:lstStyle/>
                    <a:p>
                      <a:pPr marL="0" lvl="0" indent="0" algn="ctr" rtl="0">
                        <a:spcBef>
                          <a:spcPts val="0"/>
                        </a:spcBef>
                        <a:spcAft>
                          <a:spcPts val="0"/>
                        </a:spcAft>
                        <a:buSzPts val="1100"/>
                        <a:buNone/>
                      </a:pPr>
                      <a:r>
                        <a:rPr lang="en-US" sz="1800"/>
                        <a:t>March 15, 2024</a:t>
                      </a:r>
                      <a:endParaRPr sz="1800"/>
                    </a:p>
                  </a:txBody>
                  <a:tcPr marL="91450" marR="91450" marT="45725" marB="45725"/>
                </a:tc>
                <a:extLst>
                  <a:ext uri="{0D108BD9-81ED-4DB2-BD59-A6C34878D82A}">
                    <a16:rowId xmlns:a16="http://schemas.microsoft.com/office/drawing/2014/main" val="10002"/>
                  </a:ext>
                </a:extLst>
              </a:tr>
              <a:tr h="698175">
                <a:tc>
                  <a:txBody>
                    <a:bodyPr/>
                    <a:lstStyle/>
                    <a:p>
                      <a:pPr marL="0" lvl="0" indent="0" algn="ctr" rtl="0">
                        <a:spcBef>
                          <a:spcPts val="0"/>
                        </a:spcBef>
                        <a:spcAft>
                          <a:spcPts val="0"/>
                        </a:spcAft>
                        <a:buNone/>
                      </a:pPr>
                      <a:r>
                        <a:rPr lang="en-US" sz="1800"/>
                        <a:t>Update loaner vehicle policy re 24-hour return charge</a:t>
                      </a:r>
                      <a:endParaRPr sz="1800"/>
                    </a:p>
                  </a:txBody>
                  <a:tcPr marL="91450" marR="91450" marT="45725" marB="45725"/>
                </a:tc>
                <a:tc>
                  <a:txBody>
                    <a:bodyPr/>
                    <a:lstStyle/>
                    <a:p>
                      <a:pPr marL="0" lvl="0" indent="0" algn="ctr" rtl="0">
                        <a:spcBef>
                          <a:spcPts val="0"/>
                        </a:spcBef>
                        <a:spcAft>
                          <a:spcPts val="0"/>
                        </a:spcAft>
                        <a:buNone/>
                      </a:pPr>
                      <a:r>
                        <a:rPr lang="en-US" sz="1800"/>
                        <a:t>Service Manager and Used Car Manager</a:t>
                      </a:r>
                      <a:endParaRPr sz="1800"/>
                    </a:p>
                  </a:txBody>
                  <a:tcPr marL="91450" marR="91450" marT="45725" marB="45725"/>
                </a:tc>
                <a:tc>
                  <a:txBody>
                    <a:bodyPr/>
                    <a:lstStyle/>
                    <a:p>
                      <a:pPr marL="0" lvl="0" indent="0" algn="ctr" rtl="0">
                        <a:spcBef>
                          <a:spcPts val="0"/>
                        </a:spcBef>
                        <a:spcAft>
                          <a:spcPts val="0"/>
                        </a:spcAft>
                        <a:buNone/>
                      </a:pPr>
                      <a:r>
                        <a:rPr lang="en-US" sz="1800"/>
                        <a:t>March 15, 2024</a:t>
                      </a:r>
                      <a:endParaRPr sz="1800"/>
                    </a:p>
                  </a:txBody>
                  <a:tcPr marL="91450" marR="91450" marT="45725" marB="45725"/>
                </a:tc>
                <a:extLst>
                  <a:ext uri="{0D108BD9-81ED-4DB2-BD59-A6C34878D82A}">
                    <a16:rowId xmlns:a16="http://schemas.microsoft.com/office/drawing/2014/main" val="10003"/>
                  </a:ext>
                </a:extLst>
              </a:tr>
              <a:tr h="698175">
                <a:tc>
                  <a:txBody>
                    <a:bodyPr/>
                    <a:lstStyle/>
                    <a:p>
                      <a:pPr marL="0" lvl="0" indent="0" algn="ctr" rtl="0">
                        <a:spcBef>
                          <a:spcPts val="0"/>
                        </a:spcBef>
                        <a:spcAft>
                          <a:spcPts val="0"/>
                        </a:spcAft>
                        <a:buNone/>
                      </a:pPr>
                      <a:r>
                        <a:rPr lang="en-US" sz="1800"/>
                        <a:t>Emergency purchase and lost sales meeting</a:t>
                      </a:r>
                      <a:endParaRPr sz="1800"/>
                    </a:p>
                  </a:txBody>
                  <a:tcPr marL="91450" marR="91450" marT="45725" marB="45725"/>
                </a:tc>
                <a:tc>
                  <a:txBody>
                    <a:bodyPr/>
                    <a:lstStyle/>
                    <a:p>
                      <a:pPr marL="0" lvl="0" indent="0" algn="ctr" rtl="0">
                        <a:spcBef>
                          <a:spcPts val="0"/>
                        </a:spcBef>
                        <a:spcAft>
                          <a:spcPts val="0"/>
                        </a:spcAft>
                        <a:buNone/>
                      </a:pPr>
                      <a:r>
                        <a:rPr lang="en-US" sz="1800"/>
                        <a:t>Service Manager and Parts Manager</a:t>
                      </a:r>
                      <a:endParaRPr sz="1800"/>
                    </a:p>
                  </a:txBody>
                  <a:tcPr marL="91450" marR="91450" marT="45725" marB="45725"/>
                </a:tc>
                <a:tc>
                  <a:txBody>
                    <a:bodyPr/>
                    <a:lstStyle/>
                    <a:p>
                      <a:pPr marL="0" lvl="0" indent="0" algn="ctr" rtl="0">
                        <a:spcBef>
                          <a:spcPts val="0"/>
                        </a:spcBef>
                        <a:spcAft>
                          <a:spcPts val="0"/>
                        </a:spcAft>
                        <a:buNone/>
                      </a:pPr>
                      <a:r>
                        <a:rPr lang="en-US" sz="1800"/>
                        <a:t>Daily</a:t>
                      </a:r>
                      <a:br>
                        <a:rPr lang="en-US" sz="1800"/>
                      </a:br>
                      <a:r>
                        <a:rPr lang="en-US" sz="1800"/>
                        <a:t>(beginning on March 15, 2024)</a:t>
                      </a:r>
                      <a:endParaRPr sz="1800"/>
                    </a:p>
                  </a:txBody>
                  <a:tcPr marL="91450" marR="91450" marT="45725" marB="45725"/>
                </a:tc>
                <a:extLst>
                  <a:ext uri="{0D108BD9-81ED-4DB2-BD59-A6C34878D82A}">
                    <a16:rowId xmlns:a16="http://schemas.microsoft.com/office/drawing/2014/main" val="10004"/>
                  </a:ext>
                </a:extLst>
              </a:tr>
              <a:tr h="698175">
                <a:tc>
                  <a:txBody>
                    <a:bodyPr/>
                    <a:lstStyle/>
                    <a:p>
                      <a:pPr marL="0" lvl="0" indent="0" algn="ctr" rtl="0">
                        <a:spcBef>
                          <a:spcPts val="0"/>
                        </a:spcBef>
                        <a:spcAft>
                          <a:spcPts val="0"/>
                        </a:spcAft>
                        <a:buSzPts val="1100"/>
                        <a:buNone/>
                      </a:pPr>
                      <a:r>
                        <a:rPr lang="en-US" sz="1800"/>
                        <a:t>Advisor training (selling maintenance, no one item RO’s)</a:t>
                      </a:r>
                      <a:endParaRPr sz="1800"/>
                    </a:p>
                  </a:txBody>
                  <a:tcPr marL="91450" marR="91450" marT="45725" marB="45725"/>
                </a:tc>
                <a:tc>
                  <a:txBody>
                    <a:bodyPr/>
                    <a:lstStyle/>
                    <a:p>
                      <a:pPr marL="0" lvl="0" indent="0" algn="ctr" rtl="0">
                        <a:spcBef>
                          <a:spcPts val="0"/>
                        </a:spcBef>
                        <a:spcAft>
                          <a:spcPts val="0"/>
                        </a:spcAft>
                        <a:buSzPts val="1100"/>
                        <a:buNone/>
                      </a:pPr>
                      <a:r>
                        <a:rPr lang="en-US" sz="1800"/>
                        <a:t>Service Manager and ASM</a:t>
                      </a:r>
                      <a:endParaRPr sz="1800"/>
                    </a:p>
                  </a:txBody>
                  <a:tcPr marL="91450" marR="91450" marT="45725" marB="45725"/>
                </a:tc>
                <a:tc>
                  <a:txBody>
                    <a:bodyPr/>
                    <a:lstStyle/>
                    <a:p>
                      <a:pPr marL="0" lvl="0" indent="0" algn="ctr" rtl="0">
                        <a:spcBef>
                          <a:spcPts val="0"/>
                        </a:spcBef>
                        <a:spcAft>
                          <a:spcPts val="0"/>
                        </a:spcAft>
                        <a:buSzPts val="1100"/>
                        <a:buNone/>
                      </a:pPr>
                      <a:r>
                        <a:rPr lang="en-US" sz="1800"/>
                        <a:t>Weekly</a:t>
                      </a:r>
                      <a:br>
                        <a:rPr lang="en-US" sz="1800"/>
                      </a:br>
                      <a:r>
                        <a:rPr lang="en-US" sz="1800"/>
                        <a:t>(beginning on April 1, 2024)</a:t>
                      </a:r>
                      <a:endParaRPr sz="1800"/>
                    </a:p>
                  </a:txBody>
                  <a:tcPr marL="91450" marR="91450" marT="45725" marB="45725"/>
                </a:tc>
                <a:extLst>
                  <a:ext uri="{0D108BD9-81ED-4DB2-BD59-A6C34878D82A}">
                    <a16:rowId xmlns:a16="http://schemas.microsoft.com/office/drawing/2014/main" val="10005"/>
                  </a:ext>
                </a:extLst>
              </a:tr>
              <a:tr h="698175">
                <a:tc>
                  <a:txBody>
                    <a:bodyPr/>
                    <a:lstStyle/>
                    <a:p>
                      <a:pPr marL="0" lvl="0" indent="0" algn="ctr" rtl="0">
                        <a:spcBef>
                          <a:spcPts val="0"/>
                        </a:spcBef>
                        <a:spcAft>
                          <a:spcPts val="0"/>
                        </a:spcAft>
                        <a:buNone/>
                      </a:pPr>
                      <a:r>
                        <a:rPr lang="en-US" sz="1800"/>
                        <a:t>Dispatch review meeting</a:t>
                      </a:r>
                      <a:endParaRPr sz="1800"/>
                    </a:p>
                  </a:txBody>
                  <a:tcPr marL="91450" marR="91450" marT="45725" marB="45725"/>
                </a:tc>
                <a:tc>
                  <a:txBody>
                    <a:bodyPr/>
                    <a:lstStyle/>
                    <a:p>
                      <a:pPr marL="0" lvl="0" indent="0" algn="ctr" rtl="0">
                        <a:spcBef>
                          <a:spcPts val="0"/>
                        </a:spcBef>
                        <a:spcAft>
                          <a:spcPts val="0"/>
                        </a:spcAft>
                        <a:buNone/>
                      </a:pPr>
                      <a:r>
                        <a:rPr lang="en-US" sz="1800"/>
                        <a:t>Service Manager, ASM, and Shop Foreman</a:t>
                      </a:r>
                      <a:endParaRPr sz="1800"/>
                    </a:p>
                  </a:txBody>
                  <a:tcPr marL="91450" marR="91450" marT="45725" marB="45725"/>
                </a:tc>
                <a:tc>
                  <a:txBody>
                    <a:bodyPr/>
                    <a:lstStyle/>
                    <a:p>
                      <a:pPr marL="0" lvl="0" indent="0" algn="ctr" rtl="0">
                        <a:spcBef>
                          <a:spcPts val="0"/>
                        </a:spcBef>
                        <a:spcAft>
                          <a:spcPts val="0"/>
                        </a:spcAft>
                        <a:buNone/>
                      </a:pPr>
                      <a:r>
                        <a:rPr lang="en-US" sz="1800"/>
                        <a:t>Daily</a:t>
                      </a:r>
                      <a:br>
                        <a:rPr lang="en-US" sz="1800"/>
                      </a:br>
                      <a:r>
                        <a:rPr lang="en-US" sz="1800"/>
                        <a:t>(beginning on April 1, 2024)</a:t>
                      </a:r>
                      <a:endParaRPr sz="1800"/>
                    </a:p>
                  </a:txBody>
                  <a:tcPr marL="91450" marR="91450" marT="45725" marB="45725"/>
                </a:tc>
                <a:extLst>
                  <a:ext uri="{0D108BD9-81ED-4DB2-BD59-A6C34878D82A}">
                    <a16:rowId xmlns:a16="http://schemas.microsoft.com/office/drawing/2014/main" val="10006"/>
                  </a:ext>
                </a:extLst>
              </a:tr>
              <a:tr h="698175">
                <a:tc>
                  <a:txBody>
                    <a:bodyPr/>
                    <a:lstStyle/>
                    <a:p>
                      <a:pPr marL="0" lvl="0" indent="0" algn="ctr" rtl="0">
                        <a:spcBef>
                          <a:spcPts val="0"/>
                        </a:spcBef>
                        <a:spcAft>
                          <a:spcPts val="0"/>
                        </a:spcAft>
                        <a:buNone/>
                      </a:pPr>
                      <a:r>
                        <a:rPr lang="en-US" sz="1800"/>
                        <a:t>Hire shop porter to transport technician vehicles</a:t>
                      </a:r>
                      <a:endParaRPr sz="1800"/>
                    </a:p>
                  </a:txBody>
                  <a:tcPr marL="91450" marR="91450" marT="45725" marB="45725"/>
                </a:tc>
                <a:tc>
                  <a:txBody>
                    <a:bodyPr/>
                    <a:lstStyle/>
                    <a:p>
                      <a:pPr marL="0" lvl="0" indent="0" algn="ctr" rtl="0">
                        <a:spcBef>
                          <a:spcPts val="0"/>
                        </a:spcBef>
                        <a:spcAft>
                          <a:spcPts val="0"/>
                        </a:spcAft>
                        <a:buNone/>
                      </a:pPr>
                      <a:r>
                        <a:rPr lang="en-US" sz="1800"/>
                        <a:t>Service Manager and ASM</a:t>
                      </a:r>
                      <a:endParaRPr sz="1800"/>
                    </a:p>
                  </a:txBody>
                  <a:tcPr marL="91450" marR="91450" marT="45725" marB="45725"/>
                </a:tc>
                <a:tc>
                  <a:txBody>
                    <a:bodyPr/>
                    <a:lstStyle/>
                    <a:p>
                      <a:pPr marL="0" lvl="0" indent="0" algn="ctr" rtl="0">
                        <a:spcBef>
                          <a:spcPts val="0"/>
                        </a:spcBef>
                        <a:spcAft>
                          <a:spcPts val="0"/>
                        </a:spcAft>
                        <a:buNone/>
                      </a:pPr>
                      <a:r>
                        <a:rPr lang="en-US" sz="1800"/>
                        <a:t>April 1, 2024</a:t>
                      </a:r>
                      <a:endParaRPr sz="1800"/>
                    </a:p>
                  </a:txBody>
                  <a:tcPr marL="91450" marR="91450" marT="45725" marB="45725"/>
                </a:tc>
                <a:extLst>
                  <a:ext uri="{0D108BD9-81ED-4DB2-BD59-A6C34878D82A}">
                    <a16:rowId xmlns:a16="http://schemas.microsoft.com/office/drawing/2014/main" val="10007"/>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2bafa70e06b_0_6"/>
          <p:cNvSpPr txBox="1">
            <a:spLocks noGrp="1"/>
          </p:cNvSpPr>
          <p:nvPr>
            <p:ph type="title"/>
          </p:nvPr>
        </p:nvSpPr>
        <p:spPr>
          <a:xfrm>
            <a:off x="0" y="0"/>
            <a:ext cx="8596800" cy="6882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SWOT Analysis</a:t>
            </a:r>
            <a:endParaRPr/>
          </a:p>
        </p:txBody>
      </p:sp>
      <p:sp>
        <p:nvSpPr>
          <p:cNvPr id="299" name="Google Shape;299;g2bafa70e06b_0_6"/>
          <p:cNvSpPr txBox="1">
            <a:spLocks noGrp="1"/>
          </p:cNvSpPr>
          <p:nvPr>
            <p:ph type="body" idx="1"/>
          </p:nvPr>
        </p:nvSpPr>
        <p:spPr>
          <a:xfrm>
            <a:off x="75" y="688200"/>
            <a:ext cx="8596800" cy="491700"/>
          </a:xfrm>
          <a:prstGeom prst="rect">
            <a:avLst/>
          </a:prstGeom>
          <a:noFill/>
          <a:ln>
            <a:noFill/>
          </a:ln>
        </p:spPr>
        <p:txBody>
          <a:bodyPr spcFirstLastPara="1" wrap="square" lIns="91425" tIns="45700" rIns="91425" bIns="45700" anchor="t" anchorCtr="0">
            <a:normAutofit/>
          </a:bodyPr>
          <a:lstStyle/>
          <a:p>
            <a:pPr marL="342900" lvl="0" indent="-342900" algn="l" rtl="0">
              <a:spcBef>
                <a:spcPts val="0"/>
              </a:spcBef>
              <a:spcAft>
                <a:spcPts val="0"/>
              </a:spcAft>
              <a:buSzPts val="1440"/>
              <a:buChar char="►"/>
            </a:pPr>
            <a:r>
              <a:rPr lang="en-US"/>
              <a:t>Action Plan</a:t>
            </a:r>
            <a:endParaRPr/>
          </a:p>
        </p:txBody>
      </p:sp>
      <p:graphicFrame>
        <p:nvGraphicFramePr>
          <p:cNvPr id="300" name="Google Shape;300;g2bafa70e06b_0_6"/>
          <p:cNvGraphicFramePr/>
          <p:nvPr/>
        </p:nvGraphicFramePr>
        <p:xfrm>
          <a:off x="84" y="1179899"/>
          <a:ext cx="12192000" cy="5678150"/>
        </p:xfrm>
        <a:graphic>
          <a:graphicData uri="http://schemas.openxmlformats.org/drawingml/2006/table">
            <a:tbl>
              <a:tblPr firstRow="1" bandRow="1">
                <a:noFill/>
                <a:tableStyleId>{9DBEA4E8-8F8E-41A4-AA1A-61038A891928}</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gridCol w="4064000">
                  <a:extLst>
                    <a:ext uri="{9D8B030D-6E8A-4147-A177-3AD203B41FA5}">
                      <a16:colId xmlns:a16="http://schemas.microsoft.com/office/drawing/2014/main" val="20002"/>
                    </a:ext>
                  </a:extLst>
                </a:gridCol>
              </a:tblGrid>
              <a:tr h="790925">
                <a:tc>
                  <a:txBody>
                    <a:bodyPr/>
                    <a:lstStyle/>
                    <a:p>
                      <a:pPr marL="0" marR="0" lvl="0" indent="0" algn="l" rtl="0">
                        <a:spcBef>
                          <a:spcPts val="0"/>
                        </a:spcBef>
                        <a:spcAft>
                          <a:spcPts val="0"/>
                        </a:spcAft>
                        <a:buNone/>
                      </a:pPr>
                      <a:r>
                        <a:rPr lang="en-US" sz="1800" u="none" strike="noStrike" cap="none"/>
                        <a:t>TASK</a:t>
                      </a:r>
                      <a:endParaRPr/>
                    </a:p>
                  </a:txBody>
                  <a:tcPr marL="91450" marR="91450" marT="45725" marB="45725"/>
                </a:tc>
                <a:tc>
                  <a:txBody>
                    <a:bodyPr/>
                    <a:lstStyle/>
                    <a:p>
                      <a:pPr marL="0" marR="0" lvl="0" indent="0" algn="l" rtl="0">
                        <a:spcBef>
                          <a:spcPts val="0"/>
                        </a:spcBef>
                        <a:spcAft>
                          <a:spcPts val="0"/>
                        </a:spcAft>
                        <a:buNone/>
                      </a:pPr>
                      <a:r>
                        <a:rPr lang="en-US" sz="1800"/>
                        <a:t>Position responsible</a:t>
                      </a:r>
                      <a:endParaRPr/>
                    </a:p>
                  </a:txBody>
                  <a:tcPr marL="91450" marR="91450" marT="45725" marB="45725"/>
                </a:tc>
                <a:tc>
                  <a:txBody>
                    <a:bodyPr/>
                    <a:lstStyle/>
                    <a:p>
                      <a:pPr marL="0" marR="0" lvl="0" indent="0" algn="l" rtl="0">
                        <a:spcBef>
                          <a:spcPts val="0"/>
                        </a:spcBef>
                        <a:spcAft>
                          <a:spcPts val="0"/>
                        </a:spcAft>
                        <a:buNone/>
                      </a:pPr>
                      <a:r>
                        <a:rPr lang="en-US" sz="1800"/>
                        <a:t>Check in/completion schedule</a:t>
                      </a:r>
                      <a:endParaRPr/>
                    </a:p>
                  </a:txBody>
                  <a:tcPr marL="91450" marR="91450" marT="45725" marB="45725"/>
                </a:tc>
                <a:extLst>
                  <a:ext uri="{0D108BD9-81ED-4DB2-BD59-A6C34878D82A}">
                    <a16:rowId xmlns:a16="http://schemas.microsoft.com/office/drawing/2014/main" val="10000"/>
                  </a:ext>
                </a:extLst>
              </a:tr>
              <a:tr h="698175">
                <a:tc>
                  <a:txBody>
                    <a:bodyPr/>
                    <a:lstStyle/>
                    <a:p>
                      <a:pPr marL="0" marR="0" lvl="0" indent="0" algn="ctr" rtl="0">
                        <a:spcBef>
                          <a:spcPts val="0"/>
                        </a:spcBef>
                        <a:spcAft>
                          <a:spcPts val="0"/>
                        </a:spcAft>
                        <a:buNone/>
                      </a:pPr>
                      <a:r>
                        <a:rPr lang="en-US" sz="1800"/>
                        <a:t>Competitive rate adjustment</a:t>
                      </a:r>
                      <a:endParaRPr sz="1800"/>
                    </a:p>
                  </a:txBody>
                  <a:tcPr marL="91450" marR="91450" marT="45725" marB="45725"/>
                </a:tc>
                <a:tc>
                  <a:txBody>
                    <a:bodyPr/>
                    <a:lstStyle/>
                    <a:p>
                      <a:pPr marL="0" marR="0" lvl="0" indent="0" algn="ctr" rtl="0">
                        <a:spcBef>
                          <a:spcPts val="0"/>
                        </a:spcBef>
                        <a:spcAft>
                          <a:spcPts val="0"/>
                        </a:spcAft>
                        <a:buNone/>
                      </a:pPr>
                      <a:r>
                        <a:rPr lang="en-US" sz="1800"/>
                        <a:t>Service Manager and ASM</a:t>
                      </a:r>
                      <a:endParaRPr sz="1800"/>
                    </a:p>
                  </a:txBody>
                  <a:tcPr marL="91450" marR="91450" marT="45725" marB="45725"/>
                </a:tc>
                <a:tc>
                  <a:txBody>
                    <a:bodyPr/>
                    <a:lstStyle/>
                    <a:p>
                      <a:pPr marL="0" marR="0" lvl="0" indent="0" algn="ctr" rtl="0">
                        <a:spcBef>
                          <a:spcPts val="0"/>
                        </a:spcBef>
                        <a:spcAft>
                          <a:spcPts val="0"/>
                        </a:spcAft>
                        <a:buNone/>
                      </a:pPr>
                      <a:r>
                        <a:rPr lang="en-US" sz="1800"/>
                        <a:t>May 1, 2024</a:t>
                      </a:r>
                      <a:endParaRPr sz="1800"/>
                    </a:p>
                  </a:txBody>
                  <a:tcPr marL="91450" marR="91450" marT="45725" marB="45725"/>
                </a:tc>
                <a:extLst>
                  <a:ext uri="{0D108BD9-81ED-4DB2-BD59-A6C34878D82A}">
                    <a16:rowId xmlns:a16="http://schemas.microsoft.com/office/drawing/2014/main" val="10001"/>
                  </a:ext>
                </a:extLst>
              </a:tr>
              <a:tr h="698175">
                <a:tc>
                  <a:txBody>
                    <a:bodyPr/>
                    <a:lstStyle/>
                    <a:p>
                      <a:pPr marL="0" marR="0" lvl="0" indent="0" algn="ctr" rtl="0">
                        <a:spcBef>
                          <a:spcPts val="0"/>
                        </a:spcBef>
                        <a:spcAft>
                          <a:spcPts val="0"/>
                        </a:spcAft>
                        <a:buNone/>
                      </a:pPr>
                      <a:r>
                        <a:rPr lang="en-US" sz="1800"/>
                        <a:t>Non-franchise competitor banners</a:t>
                      </a:r>
                      <a:endParaRPr sz="1800"/>
                    </a:p>
                  </a:txBody>
                  <a:tcPr marL="91450" marR="91450" marT="45725" marB="45725"/>
                </a:tc>
                <a:tc>
                  <a:txBody>
                    <a:bodyPr/>
                    <a:lstStyle/>
                    <a:p>
                      <a:pPr marL="0" marR="0" lvl="0" indent="0" algn="ctr" rtl="0">
                        <a:spcBef>
                          <a:spcPts val="0"/>
                        </a:spcBef>
                        <a:spcAft>
                          <a:spcPts val="0"/>
                        </a:spcAft>
                        <a:buNone/>
                      </a:pPr>
                      <a:r>
                        <a:rPr lang="en-US" sz="1800"/>
                        <a:t>ASM</a:t>
                      </a:r>
                      <a:endParaRPr sz="1800"/>
                    </a:p>
                  </a:txBody>
                  <a:tcPr marL="91450" marR="91450" marT="45725" marB="45725"/>
                </a:tc>
                <a:tc>
                  <a:txBody>
                    <a:bodyPr/>
                    <a:lstStyle/>
                    <a:p>
                      <a:pPr marL="0" marR="0" lvl="0" indent="0" algn="ctr" rtl="0">
                        <a:spcBef>
                          <a:spcPts val="0"/>
                        </a:spcBef>
                        <a:spcAft>
                          <a:spcPts val="0"/>
                        </a:spcAft>
                        <a:buNone/>
                      </a:pPr>
                      <a:r>
                        <a:rPr lang="en-US" sz="1800"/>
                        <a:t>May 1, 2024</a:t>
                      </a:r>
                      <a:endParaRPr sz="1800"/>
                    </a:p>
                  </a:txBody>
                  <a:tcPr marL="91450" marR="91450" marT="45725" marB="45725"/>
                </a:tc>
                <a:extLst>
                  <a:ext uri="{0D108BD9-81ED-4DB2-BD59-A6C34878D82A}">
                    <a16:rowId xmlns:a16="http://schemas.microsoft.com/office/drawing/2014/main" val="10002"/>
                  </a:ext>
                </a:extLst>
              </a:tr>
              <a:tr h="698175">
                <a:tc>
                  <a:txBody>
                    <a:bodyPr/>
                    <a:lstStyle/>
                    <a:p>
                      <a:pPr marL="0" marR="0" lvl="0" indent="0" algn="ctr" rtl="0">
                        <a:spcBef>
                          <a:spcPts val="0"/>
                        </a:spcBef>
                        <a:spcAft>
                          <a:spcPts val="0"/>
                        </a:spcAft>
                        <a:buNone/>
                      </a:pPr>
                      <a:r>
                        <a:rPr lang="en-US" sz="1800"/>
                        <a:t>15 RO’s per day per advisor</a:t>
                      </a:r>
                      <a:endParaRPr sz="1800"/>
                    </a:p>
                  </a:txBody>
                  <a:tcPr marL="91450" marR="91450" marT="45725" marB="45725"/>
                </a:tc>
                <a:tc>
                  <a:txBody>
                    <a:bodyPr/>
                    <a:lstStyle/>
                    <a:p>
                      <a:pPr marL="0" marR="0" lvl="0" indent="0" algn="ctr" rtl="0">
                        <a:spcBef>
                          <a:spcPts val="0"/>
                        </a:spcBef>
                        <a:spcAft>
                          <a:spcPts val="0"/>
                        </a:spcAft>
                        <a:buNone/>
                      </a:pPr>
                      <a:r>
                        <a:rPr lang="en-US" sz="1800"/>
                        <a:t>Service Manager and ASM</a:t>
                      </a:r>
                      <a:endParaRPr sz="1800"/>
                    </a:p>
                  </a:txBody>
                  <a:tcPr marL="91450" marR="91450" marT="45725" marB="45725"/>
                </a:tc>
                <a:tc>
                  <a:txBody>
                    <a:bodyPr/>
                    <a:lstStyle/>
                    <a:p>
                      <a:pPr marL="0" marR="0" lvl="0" indent="0" algn="ctr" rtl="0">
                        <a:spcBef>
                          <a:spcPts val="0"/>
                        </a:spcBef>
                        <a:spcAft>
                          <a:spcPts val="0"/>
                        </a:spcAft>
                        <a:buNone/>
                      </a:pPr>
                      <a:r>
                        <a:rPr lang="en-US" sz="1800"/>
                        <a:t>June 1, 2024</a:t>
                      </a:r>
                      <a:endParaRPr sz="1800"/>
                    </a:p>
                  </a:txBody>
                  <a:tcPr marL="91450" marR="91450" marT="45725" marB="45725"/>
                </a:tc>
                <a:extLst>
                  <a:ext uri="{0D108BD9-81ED-4DB2-BD59-A6C34878D82A}">
                    <a16:rowId xmlns:a16="http://schemas.microsoft.com/office/drawing/2014/main" val="10003"/>
                  </a:ext>
                </a:extLst>
              </a:tr>
              <a:tr h="698175">
                <a:tc>
                  <a:txBody>
                    <a:bodyPr/>
                    <a:lstStyle/>
                    <a:p>
                      <a:pPr marL="0" marR="0" lvl="0" indent="0" algn="ctr" rtl="0">
                        <a:spcBef>
                          <a:spcPts val="0"/>
                        </a:spcBef>
                        <a:spcAft>
                          <a:spcPts val="0"/>
                        </a:spcAft>
                        <a:buNone/>
                      </a:pPr>
                      <a:r>
                        <a:rPr lang="en-US" sz="1800"/>
                        <a:t>4 to 1 technician to advisor ratio</a:t>
                      </a:r>
                      <a:endParaRPr sz="1800"/>
                    </a:p>
                  </a:txBody>
                  <a:tcPr marL="91450" marR="91450" marT="45725" marB="45725"/>
                </a:tc>
                <a:tc>
                  <a:txBody>
                    <a:bodyPr/>
                    <a:lstStyle/>
                    <a:p>
                      <a:pPr marL="0" lvl="0" indent="0" algn="ctr" rtl="0">
                        <a:spcBef>
                          <a:spcPts val="0"/>
                        </a:spcBef>
                        <a:spcAft>
                          <a:spcPts val="0"/>
                        </a:spcAft>
                        <a:buNone/>
                      </a:pPr>
                      <a:r>
                        <a:rPr lang="en-US" sz="1800"/>
                        <a:t>Service Manager and ASM</a:t>
                      </a:r>
                      <a:endParaRPr sz="1800"/>
                    </a:p>
                  </a:txBody>
                  <a:tcPr marL="91450" marR="91450" marT="45725" marB="45725"/>
                </a:tc>
                <a:tc>
                  <a:txBody>
                    <a:bodyPr/>
                    <a:lstStyle/>
                    <a:p>
                      <a:pPr marL="0" marR="0" lvl="0" indent="0" algn="ctr" rtl="0">
                        <a:spcBef>
                          <a:spcPts val="0"/>
                        </a:spcBef>
                        <a:spcAft>
                          <a:spcPts val="0"/>
                        </a:spcAft>
                        <a:buNone/>
                      </a:pPr>
                      <a:r>
                        <a:rPr lang="en-US" sz="1800"/>
                        <a:t>July 1, 2024</a:t>
                      </a:r>
                      <a:endParaRPr sz="1800"/>
                    </a:p>
                  </a:txBody>
                  <a:tcPr marL="91450" marR="91450" marT="45725" marB="45725"/>
                </a:tc>
                <a:extLst>
                  <a:ext uri="{0D108BD9-81ED-4DB2-BD59-A6C34878D82A}">
                    <a16:rowId xmlns:a16="http://schemas.microsoft.com/office/drawing/2014/main" val="10004"/>
                  </a:ext>
                </a:extLst>
              </a:tr>
              <a:tr h="698175">
                <a:tc>
                  <a:txBody>
                    <a:bodyPr/>
                    <a:lstStyle/>
                    <a:p>
                      <a:pPr marL="0" marR="0" lvl="0" indent="0" algn="ctr" rtl="0">
                        <a:spcBef>
                          <a:spcPts val="0"/>
                        </a:spcBef>
                        <a:spcAft>
                          <a:spcPts val="0"/>
                        </a:spcAft>
                        <a:buNone/>
                      </a:pPr>
                      <a:r>
                        <a:rPr lang="en-US" sz="1800"/>
                        <a:t>Technician banners</a:t>
                      </a:r>
                      <a:endParaRPr sz="1800"/>
                    </a:p>
                  </a:txBody>
                  <a:tcPr marL="91450" marR="91450" marT="45725" marB="45725"/>
                </a:tc>
                <a:tc>
                  <a:txBody>
                    <a:bodyPr/>
                    <a:lstStyle/>
                    <a:p>
                      <a:pPr marL="0" marR="0" lvl="0" indent="0" algn="ctr" rtl="0">
                        <a:spcBef>
                          <a:spcPts val="0"/>
                        </a:spcBef>
                        <a:spcAft>
                          <a:spcPts val="0"/>
                        </a:spcAft>
                        <a:buNone/>
                      </a:pPr>
                      <a:r>
                        <a:rPr lang="en-US" sz="1800"/>
                        <a:t>ASM</a:t>
                      </a:r>
                      <a:endParaRPr sz="1800"/>
                    </a:p>
                  </a:txBody>
                  <a:tcPr marL="91450" marR="91450" marT="45725" marB="45725"/>
                </a:tc>
                <a:tc>
                  <a:txBody>
                    <a:bodyPr/>
                    <a:lstStyle/>
                    <a:p>
                      <a:pPr marL="0" marR="0" lvl="0" indent="0" algn="ctr" rtl="0">
                        <a:spcBef>
                          <a:spcPts val="0"/>
                        </a:spcBef>
                        <a:spcAft>
                          <a:spcPts val="0"/>
                        </a:spcAft>
                        <a:buNone/>
                      </a:pPr>
                      <a:r>
                        <a:rPr lang="en-US" sz="1800"/>
                        <a:t>July 1, 2024</a:t>
                      </a:r>
                      <a:endParaRPr sz="1800"/>
                    </a:p>
                  </a:txBody>
                  <a:tcPr marL="91450" marR="91450" marT="45725" marB="45725"/>
                </a:tc>
                <a:extLst>
                  <a:ext uri="{0D108BD9-81ED-4DB2-BD59-A6C34878D82A}">
                    <a16:rowId xmlns:a16="http://schemas.microsoft.com/office/drawing/2014/main" val="10005"/>
                  </a:ext>
                </a:extLst>
              </a:tr>
              <a:tr h="698175">
                <a:tc>
                  <a:txBody>
                    <a:bodyPr/>
                    <a:lstStyle/>
                    <a:p>
                      <a:pPr marL="0" marR="0" lvl="0" indent="0" algn="ctr" rtl="0">
                        <a:spcBef>
                          <a:spcPts val="0"/>
                        </a:spcBef>
                        <a:spcAft>
                          <a:spcPts val="0"/>
                        </a:spcAft>
                        <a:buNone/>
                      </a:pPr>
                      <a:r>
                        <a:rPr lang="en-US" sz="1800"/>
                        <a:t>Implement process for inspection and recommendation videos</a:t>
                      </a:r>
                      <a:endParaRPr sz="1800"/>
                    </a:p>
                  </a:txBody>
                  <a:tcPr marL="91450" marR="91450" marT="45725" marB="45725"/>
                </a:tc>
                <a:tc>
                  <a:txBody>
                    <a:bodyPr/>
                    <a:lstStyle/>
                    <a:p>
                      <a:pPr marL="0" lvl="0" indent="0" algn="ctr" rtl="0">
                        <a:spcBef>
                          <a:spcPts val="0"/>
                        </a:spcBef>
                        <a:spcAft>
                          <a:spcPts val="0"/>
                        </a:spcAft>
                        <a:buNone/>
                      </a:pPr>
                      <a:r>
                        <a:rPr lang="en-US" sz="1800"/>
                        <a:t>Service Manager and ASM</a:t>
                      </a:r>
                      <a:endParaRPr sz="1800"/>
                    </a:p>
                  </a:txBody>
                  <a:tcPr marL="91450" marR="91450" marT="45725" marB="45725"/>
                </a:tc>
                <a:tc>
                  <a:txBody>
                    <a:bodyPr/>
                    <a:lstStyle/>
                    <a:p>
                      <a:pPr marL="0" marR="0" lvl="0" indent="0" algn="ctr" rtl="0">
                        <a:spcBef>
                          <a:spcPts val="0"/>
                        </a:spcBef>
                        <a:spcAft>
                          <a:spcPts val="0"/>
                        </a:spcAft>
                        <a:buNone/>
                      </a:pPr>
                      <a:r>
                        <a:rPr lang="en-US" sz="1800"/>
                        <a:t>July 1, 2024</a:t>
                      </a:r>
                      <a:endParaRPr sz="1800"/>
                    </a:p>
                  </a:txBody>
                  <a:tcPr marL="91450" marR="91450" marT="45725" marB="45725"/>
                </a:tc>
                <a:extLst>
                  <a:ext uri="{0D108BD9-81ED-4DB2-BD59-A6C34878D82A}">
                    <a16:rowId xmlns:a16="http://schemas.microsoft.com/office/drawing/2014/main" val="10006"/>
                  </a:ext>
                </a:extLst>
              </a:tr>
              <a:tr h="698175">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tc>
                  <a:txBody>
                    <a:bodyPr/>
                    <a:lstStyle/>
                    <a:p>
                      <a:pPr marL="0" marR="0" lvl="0" indent="0" algn="ctr" rtl="0">
                        <a:spcBef>
                          <a:spcPts val="0"/>
                        </a:spcBef>
                        <a:spcAft>
                          <a:spcPts val="0"/>
                        </a:spcAft>
                        <a:buNone/>
                      </a:pPr>
                      <a:endParaRPr sz="1800"/>
                    </a:p>
                  </a:txBody>
                  <a:tcPr marL="91450" marR="91450" marT="45725" marB="45725"/>
                </a:tc>
                <a:extLst>
                  <a:ext uri="{0D108BD9-81ED-4DB2-BD59-A6C34878D82A}">
                    <a16:rowId xmlns:a16="http://schemas.microsoft.com/office/drawing/2014/main" val="10007"/>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16"/>
          <p:cNvSpPr txBox="1">
            <a:spLocks noGrp="1"/>
          </p:cNvSpPr>
          <p:nvPr>
            <p:ph type="title"/>
          </p:nvPr>
        </p:nvSpPr>
        <p:spPr>
          <a:xfrm>
            <a:off x="0" y="0"/>
            <a:ext cx="8596800" cy="7023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Homework Synopsis</a:t>
            </a:r>
            <a:endParaRPr/>
          </a:p>
        </p:txBody>
      </p:sp>
      <p:sp>
        <p:nvSpPr>
          <p:cNvPr id="306" name="Google Shape;306;p16"/>
          <p:cNvSpPr txBox="1">
            <a:spLocks noGrp="1"/>
          </p:cNvSpPr>
          <p:nvPr>
            <p:ph type="body" idx="1"/>
          </p:nvPr>
        </p:nvSpPr>
        <p:spPr>
          <a:xfrm>
            <a:off x="75" y="702300"/>
            <a:ext cx="9747900" cy="6155700"/>
          </a:xfrm>
          <a:prstGeom prst="rect">
            <a:avLst/>
          </a:prstGeom>
          <a:noFill/>
          <a:ln>
            <a:noFill/>
          </a:ln>
        </p:spPr>
        <p:txBody>
          <a:bodyPr spcFirstLastPara="1" wrap="square" lIns="91425" tIns="45700" rIns="91425" bIns="45700" anchor="t" anchorCtr="0">
            <a:normAutofit/>
          </a:bodyPr>
          <a:lstStyle/>
          <a:p>
            <a:pPr marL="0" lvl="0" indent="457200" algn="l" rtl="0">
              <a:lnSpc>
                <a:spcPct val="115000"/>
              </a:lnSpc>
              <a:spcBef>
                <a:spcPts val="0"/>
              </a:spcBef>
              <a:spcAft>
                <a:spcPts val="0"/>
              </a:spcAft>
              <a:buNone/>
            </a:pPr>
            <a:r>
              <a:rPr lang="en-US" sz="1400">
                <a:solidFill>
                  <a:schemeClr val="dk1"/>
                </a:solidFill>
                <a:latin typeface="Calibri"/>
                <a:ea typeface="Calibri"/>
                <a:cs typeface="Calibri"/>
                <a:sym typeface="Calibri"/>
              </a:rPr>
              <a:t>After reviewing our service department year to date for the 2023 calendar year, it is evident that we are progressing in the right direction. That being said, by making the additional changes outlined in the action plan, we have a pivotal opportunity to continue growing in the 2024 calendar year.</a:t>
            </a:r>
            <a:endParaRPr sz="14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4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US" sz="1400">
                <a:solidFill>
                  <a:schemeClr val="dk1"/>
                </a:solidFill>
                <a:latin typeface="Calibri"/>
                <a:ea typeface="Calibri"/>
                <a:cs typeface="Calibri"/>
                <a:sym typeface="Calibri"/>
              </a:rPr>
              <a:t>	Our efforts will begin with a focus on marketing and the development of our management. Through increasing our positive review bonus to $25 it will give our advisors a stronger inclination to discuss this with our customers and see our marketing increase through positive word of mouth. As we reconfigure our SEO guidelines during the same time period, this will allow our search presence to be more visible to customers in need of service. Finally, by including our service department in our social media posts, we will have an opportunity to capture a different online audience as well. All of which will increase the traffic of our business. During this time frame, we will train our management team to understand and implement proficiency into our service department which will be a primary analytic point as we continue growing throughout the year and beyond. Additionally, by training our management to better communicate and lead their team, we will see an increase in morale throughout our entire department.</a:t>
            </a:r>
            <a:endParaRPr sz="14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4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400">
                <a:solidFill>
                  <a:schemeClr val="dk1"/>
                </a:solidFill>
                <a:latin typeface="Calibri"/>
                <a:ea typeface="Calibri"/>
                <a:cs typeface="Calibri"/>
                <a:sym typeface="Calibri"/>
              </a:rPr>
              <a:t>	As we lay the foundation for our department, we also need to focus on what is already in front of us. That includes allocating our adjusted cost of labor to the proper accounts so our financial data is as accurate as possible. We also need to review our policy to find our weak points and address them before we start making any major adjustments in the department.</a:t>
            </a:r>
            <a:endParaRPr sz="14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4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US" sz="1400">
                <a:solidFill>
                  <a:schemeClr val="dk1"/>
                </a:solidFill>
                <a:latin typeface="Calibri"/>
                <a:ea typeface="Calibri"/>
                <a:cs typeface="Calibri"/>
                <a:sym typeface="Calibri"/>
              </a:rPr>
              <a:t>	Once the previously mentioned is in motion, we can begin working with the other departments to align with our goals for the year. This will begin with implementing our sales to service process to gain customers while they are already in the door. We will also improve our internal workflow by adjusting the schedule or expectations of the used car manager in relation to used car reconditioning. We will also work with the used car manager to implement a 24 hour return policy so we can capitalize on loaner vehicles that are not returned in a timely manner. Lastly, we will work with the parts manager on tracking emergency purchases and lost sales so we can ensure we are stocking the necessary parts to be as proficient and profitable as possible.</a:t>
            </a:r>
            <a:endParaRPr sz="1400">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2bb4d6e240d_0_5"/>
          <p:cNvSpPr txBox="1">
            <a:spLocks noGrp="1"/>
          </p:cNvSpPr>
          <p:nvPr>
            <p:ph type="title"/>
          </p:nvPr>
        </p:nvSpPr>
        <p:spPr>
          <a:xfrm>
            <a:off x="0" y="0"/>
            <a:ext cx="8596800" cy="7023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Trebuchet MS"/>
              <a:buNone/>
            </a:pPr>
            <a:r>
              <a:rPr lang="en-US"/>
              <a:t>Homework Synopsis</a:t>
            </a:r>
            <a:endParaRPr/>
          </a:p>
        </p:txBody>
      </p:sp>
      <p:sp>
        <p:nvSpPr>
          <p:cNvPr id="312" name="Google Shape;312;g2bb4d6e240d_0_5"/>
          <p:cNvSpPr txBox="1">
            <a:spLocks noGrp="1"/>
          </p:cNvSpPr>
          <p:nvPr>
            <p:ph type="body" idx="1"/>
          </p:nvPr>
        </p:nvSpPr>
        <p:spPr>
          <a:xfrm>
            <a:off x="75" y="702300"/>
            <a:ext cx="10380000" cy="6155700"/>
          </a:xfrm>
          <a:prstGeom prst="rect">
            <a:avLst/>
          </a:prstGeom>
          <a:noFill/>
          <a:ln>
            <a:noFill/>
          </a:ln>
        </p:spPr>
        <p:txBody>
          <a:bodyPr spcFirstLastPara="1" wrap="square" lIns="91425" tIns="45700" rIns="91425" bIns="45700" anchor="t" anchorCtr="0">
            <a:noAutofit/>
          </a:bodyPr>
          <a:lstStyle/>
          <a:p>
            <a:pPr marL="0" lvl="0" indent="457200" algn="l" rtl="0">
              <a:lnSpc>
                <a:spcPct val="115000"/>
              </a:lnSpc>
              <a:spcBef>
                <a:spcPts val="0"/>
              </a:spcBef>
              <a:spcAft>
                <a:spcPts val="0"/>
              </a:spcAft>
              <a:buNone/>
            </a:pPr>
            <a:r>
              <a:rPr lang="en-US" sz="1400">
                <a:solidFill>
                  <a:schemeClr val="dk1"/>
                </a:solidFill>
                <a:latin typeface="Calibri"/>
                <a:ea typeface="Calibri"/>
                <a:cs typeface="Calibri"/>
                <a:sym typeface="Calibri"/>
              </a:rPr>
              <a:t>Once the other departments are in line with our goals, we will begin diving into the adjustments in our service department further. This will begin with our advisor training including a primary focus towards selling maintenance menus to decrease our amount of one item repair orders and increase our labor sales. We also plan to meet with our shop foreman to review our dispatching process to ensure we are allocating work correctly to minimize our cost of sales. Along with these adjustments, we will hire a shop porter to transport vehicles for technicians so they are able to remain in their bays turning hours and increasing proficiency.</a:t>
            </a:r>
            <a:endParaRPr sz="14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endParaRPr sz="14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US" sz="1400">
                <a:solidFill>
                  <a:schemeClr val="dk1"/>
                </a:solidFill>
                <a:latin typeface="Calibri"/>
                <a:ea typeface="Calibri"/>
                <a:cs typeface="Calibri"/>
                <a:sym typeface="Calibri"/>
              </a:rPr>
              <a:t>As we internalize these developments in our department, we will need to make adjustments to our competitive rates. This will allow us to capitalize on the crucial amount of competitive business in our area. As we adjust our rates, we are going to advertise how competitive we are to our customers by creating our non-franchise competitor shop banners to advertise why we are the best choice for them.</a:t>
            </a:r>
            <a:endParaRPr sz="14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endParaRPr sz="14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US" sz="1400">
                <a:solidFill>
                  <a:schemeClr val="dk1"/>
                </a:solidFill>
                <a:latin typeface="Calibri"/>
                <a:ea typeface="Calibri"/>
                <a:cs typeface="Calibri"/>
                <a:sym typeface="Calibri"/>
              </a:rPr>
              <a:t>While the previous changes will lay a solid foundation for the advisors and technicians, we are going to focus on additional improvements amongst those employees. This will start with training our advisors to consistently write a minimum of 15 repair orders per day. Once our advisors are comfortable with this amount of work, we will transition to a 4 to 1 technician to advisor ratio to minimize our expenses. At this point in time, we want to continue marketing by rolling out the technician banners to create more recognition for our technicians. This will boost morale further while giving our customers a better relationship with not only our dealership, but the actual employees that are servicing their vehicles. As the previous adjustments will help improve both our advisors and technicians, we are going to create a strong focus on our process for inspection and recommendation videos. With our technicians and advisors working together to maximize our business through these videos, we can create more trustful relationships with our customers to earn more business.</a:t>
            </a:r>
            <a:endParaRPr sz="14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endParaRPr sz="1400">
              <a:solidFill>
                <a:schemeClr val="dk1"/>
              </a:solidFill>
              <a:latin typeface="Calibri"/>
              <a:ea typeface="Calibri"/>
              <a:cs typeface="Calibri"/>
              <a:sym typeface="Calibri"/>
            </a:endParaRPr>
          </a:p>
          <a:p>
            <a:pPr marL="0" lvl="0" indent="457200" algn="l" rtl="0">
              <a:lnSpc>
                <a:spcPct val="115000"/>
              </a:lnSpc>
              <a:spcBef>
                <a:spcPts val="0"/>
              </a:spcBef>
              <a:spcAft>
                <a:spcPts val="0"/>
              </a:spcAft>
              <a:buNone/>
            </a:pPr>
            <a:r>
              <a:rPr lang="en-US" sz="1400">
                <a:solidFill>
                  <a:schemeClr val="dk1"/>
                </a:solidFill>
                <a:latin typeface="Calibri"/>
                <a:ea typeface="Calibri"/>
                <a:cs typeface="Calibri"/>
                <a:sym typeface="Calibri"/>
              </a:rPr>
              <a:t>Overall, this plan will allow our business to meet or exceed our goals for the 2024 calendar year. Morale of the service department as a whole will improve. Our marketing efforts will draw additional traffic to our store. We will be able to increase labor sales while lowering our cost of sales to achieve our goal of 75% gross as a % of sales. We can lower our personnel expense to 45% along with lowering our semi-fixed expense to 15%. All the while, we can achieve a technician proficiency of 120% in our shop. We are excited to begin this transformation and watch our service department grow to a new level of success.</a:t>
            </a:r>
            <a:endParaRPr sz="14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2b7041151b8_0_1"/>
          <p:cNvSpPr txBox="1">
            <a:spLocks noGrp="1"/>
          </p:cNvSpPr>
          <p:nvPr>
            <p:ph type="title"/>
          </p:nvPr>
        </p:nvSpPr>
        <p:spPr>
          <a:xfrm>
            <a:off x="0" y="0"/>
            <a:ext cx="8596800" cy="7701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50000"/>
              <a:buFont typeface="Calibri"/>
              <a:buNone/>
            </a:pPr>
            <a:r>
              <a:rPr lang="en-US" b="1" i="0" u="none" strike="noStrike">
                <a:solidFill>
                  <a:srgbClr val="221E1F"/>
                </a:solidFill>
                <a:latin typeface="Calibri"/>
                <a:ea typeface="Calibri"/>
                <a:cs typeface="Calibri"/>
                <a:sym typeface="Calibri"/>
              </a:rPr>
              <a:t>Marketing</a:t>
            </a:r>
            <a:r>
              <a:rPr lang="en-US" b="0" i="0" u="none" strike="noStrike">
                <a:solidFill>
                  <a:srgbClr val="221E1F"/>
                </a:solidFill>
                <a:latin typeface="Calibri"/>
                <a:ea typeface="Calibri"/>
                <a:cs typeface="Calibri"/>
                <a:sym typeface="Calibri"/>
              </a:rPr>
              <a:t> </a:t>
            </a:r>
            <a:br>
              <a:rPr lang="en-US" sz="1800" b="0" i="0" u="none" strike="noStrike">
                <a:solidFill>
                  <a:srgbClr val="221E1F"/>
                </a:solidFill>
                <a:latin typeface="Calibri"/>
                <a:ea typeface="Calibri"/>
                <a:cs typeface="Calibri"/>
                <a:sym typeface="Calibri"/>
              </a:rPr>
            </a:br>
            <a:endParaRPr/>
          </a:p>
        </p:txBody>
      </p:sp>
      <p:sp>
        <p:nvSpPr>
          <p:cNvPr id="156" name="Google Shape;156;g2b7041151b8_0_1"/>
          <p:cNvSpPr txBox="1">
            <a:spLocks noGrp="1"/>
          </p:cNvSpPr>
          <p:nvPr>
            <p:ph type="body" idx="1"/>
          </p:nvPr>
        </p:nvSpPr>
        <p:spPr>
          <a:xfrm>
            <a:off x="152400" y="770025"/>
            <a:ext cx="10284000" cy="6170400"/>
          </a:xfrm>
          <a:prstGeom prst="rect">
            <a:avLst/>
          </a:prstGeom>
          <a:noFill/>
          <a:ln>
            <a:noFill/>
          </a:ln>
        </p:spPr>
        <p:txBody>
          <a:bodyPr spcFirstLastPara="1" wrap="square" lIns="91425" tIns="45700" rIns="91425" bIns="45700" anchor="t" anchorCtr="0">
            <a:noAutofit/>
          </a:bodyPr>
          <a:lstStyle/>
          <a:p>
            <a:pPr marL="342900" lvl="0" indent="-353060" algn="l" rtl="0">
              <a:lnSpc>
                <a:spcPct val="80000"/>
              </a:lnSpc>
              <a:spcBef>
                <a:spcPts val="1000"/>
              </a:spcBef>
              <a:spcAft>
                <a:spcPts val="0"/>
              </a:spcAft>
              <a:buSzPts val="1600"/>
              <a:buFont typeface="Calibri"/>
              <a:buChar char="►"/>
            </a:pPr>
            <a:r>
              <a:rPr lang="en-US" sz="1600">
                <a:solidFill>
                  <a:srgbClr val="221E1F"/>
                </a:solidFill>
                <a:latin typeface="Calibri"/>
                <a:ea typeface="Calibri"/>
                <a:cs typeface="Calibri"/>
                <a:sym typeface="Calibri"/>
              </a:rPr>
              <a:t>Plans to achieve your goals </a:t>
            </a:r>
            <a:endParaRPr sz="1600">
              <a:solidFill>
                <a:srgbClr val="221E1F"/>
              </a:solidFill>
              <a:latin typeface="Calibri"/>
              <a:ea typeface="Calibri"/>
              <a:cs typeface="Calibri"/>
              <a:sym typeface="Calibri"/>
            </a:endParaRPr>
          </a:p>
          <a:p>
            <a:pPr marL="742950" lvl="1" indent="-295910" algn="l" rtl="0">
              <a:lnSpc>
                <a:spcPct val="80000"/>
              </a:lnSpc>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Sales to Service - implement into sales process. Service advisor to sign off on sales checklist once completed.</a:t>
            </a:r>
            <a:endParaRPr>
              <a:solidFill>
                <a:srgbClr val="221E1F"/>
              </a:solidFill>
              <a:latin typeface="Calibri"/>
              <a:ea typeface="Calibri"/>
              <a:cs typeface="Calibri"/>
              <a:sym typeface="Calibri"/>
            </a:endParaRPr>
          </a:p>
          <a:p>
            <a:pPr marL="742950" lvl="1" indent="-295910" algn="l" rtl="0">
              <a:lnSpc>
                <a:spcPct val="80000"/>
              </a:lnSpc>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Review Bonus - increase spiff amount internally and encourage advisors to let customers know about review websites. Train advisors on how to engage customers in reviews… “if you enjoyed your experience today, you can leave me a “free tip” by writing a review in which the dealership will actually compensate me.”</a:t>
            </a:r>
            <a:endParaRPr>
              <a:solidFill>
                <a:srgbClr val="221E1F"/>
              </a:solidFill>
              <a:latin typeface="Calibri"/>
              <a:ea typeface="Calibri"/>
              <a:cs typeface="Calibri"/>
              <a:sym typeface="Calibri"/>
            </a:endParaRPr>
          </a:p>
          <a:p>
            <a:pPr marL="742950" lvl="1" indent="-295910" algn="l" rtl="0">
              <a:lnSpc>
                <a:spcPct val="80000"/>
              </a:lnSpc>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Website and Social Media - work with our Internet Director to adjust SEO guides to target service in addition to sales. Direct our Social Media Manager to create individual content including the service department.</a:t>
            </a:r>
            <a:endParaRPr>
              <a:solidFill>
                <a:srgbClr val="221E1F"/>
              </a:solidFill>
              <a:latin typeface="Calibri"/>
              <a:ea typeface="Calibri"/>
              <a:cs typeface="Calibri"/>
              <a:sym typeface="Calibri"/>
            </a:endParaRPr>
          </a:p>
          <a:p>
            <a:pPr marL="742950" lvl="1" indent="-295910" algn="l" rtl="0">
              <a:lnSpc>
                <a:spcPct val="80000"/>
              </a:lnSpc>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Technician Shop Banners - create individual technician banners for customers to see upon arrival. Include pictures of techs on each banner so a customer can put a face to the name of the individual performing their service. </a:t>
            </a:r>
            <a:endParaRPr>
              <a:solidFill>
                <a:srgbClr val="221E1F"/>
              </a:solidFill>
              <a:latin typeface="Calibri"/>
              <a:ea typeface="Calibri"/>
              <a:cs typeface="Calibri"/>
              <a:sym typeface="Calibri"/>
            </a:endParaRPr>
          </a:p>
          <a:p>
            <a:pPr marL="742950" lvl="1" indent="-295910" algn="l" rtl="0">
              <a:lnSpc>
                <a:spcPct val="80000"/>
              </a:lnSpc>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Independent Competition - utilize the non-franchise survey from class to create advertisements in the dealership.</a:t>
            </a:r>
            <a:endParaRPr>
              <a:solidFill>
                <a:srgbClr val="221E1F"/>
              </a:solidFill>
              <a:latin typeface="Calibri"/>
              <a:ea typeface="Calibri"/>
              <a:cs typeface="Calibri"/>
              <a:sym typeface="Calibri"/>
            </a:endParaRPr>
          </a:p>
          <a:p>
            <a:pPr marL="342900" lvl="0" indent="-353060" algn="l" rtl="0">
              <a:lnSpc>
                <a:spcPct val="80000"/>
              </a:lnSpc>
              <a:spcBef>
                <a:spcPts val="1000"/>
              </a:spcBef>
              <a:spcAft>
                <a:spcPts val="0"/>
              </a:spcAft>
              <a:buSzPts val="1600"/>
              <a:buFont typeface="Calibri"/>
              <a:buChar char="►"/>
            </a:pPr>
            <a:r>
              <a:rPr lang="en-US" sz="1600">
                <a:solidFill>
                  <a:srgbClr val="221E1F"/>
                </a:solidFill>
                <a:latin typeface="Calibri"/>
                <a:ea typeface="Calibri"/>
                <a:cs typeface="Calibri"/>
                <a:sym typeface="Calibri"/>
              </a:rPr>
              <a:t>Plans to evaluate your changes </a:t>
            </a:r>
            <a:endParaRPr sz="1600">
              <a:solidFill>
                <a:srgbClr val="221E1F"/>
              </a:solidFill>
              <a:latin typeface="Calibri"/>
              <a:ea typeface="Calibri"/>
              <a:cs typeface="Calibri"/>
              <a:sym typeface="Calibri"/>
            </a:endParaRPr>
          </a:p>
          <a:p>
            <a:pPr marL="742950" lvl="1" indent="-295910" algn="l" rtl="0">
              <a:lnSpc>
                <a:spcPct val="80000"/>
              </a:lnSpc>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Sales to Service - track appointments scheduled and shown for customers originating in sales on a monthly basis.</a:t>
            </a:r>
            <a:endParaRPr>
              <a:solidFill>
                <a:srgbClr val="221E1F"/>
              </a:solidFill>
              <a:latin typeface="Calibri"/>
              <a:ea typeface="Calibri"/>
              <a:cs typeface="Calibri"/>
              <a:sym typeface="Calibri"/>
            </a:endParaRPr>
          </a:p>
          <a:p>
            <a:pPr marL="742950" lvl="1" indent="-295910" algn="l" rtl="0">
              <a:lnSpc>
                <a:spcPct val="80000"/>
              </a:lnSpc>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Review Bonus - track the number of reviews from each advisor. Have advisors with strong review counts express what is working well to the rest of the team.</a:t>
            </a:r>
            <a:endParaRPr>
              <a:solidFill>
                <a:srgbClr val="221E1F"/>
              </a:solidFill>
              <a:latin typeface="Calibri"/>
              <a:ea typeface="Calibri"/>
              <a:cs typeface="Calibri"/>
              <a:sym typeface="Calibri"/>
            </a:endParaRPr>
          </a:p>
          <a:p>
            <a:pPr marL="742950" lvl="1" indent="-295910" algn="l" rtl="0">
              <a:lnSpc>
                <a:spcPct val="80000"/>
              </a:lnSpc>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Website and Social Media - use respective platform analytics to track engagement of website and social media.</a:t>
            </a:r>
            <a:endParaRPr>
              <a:solidFill>
                <a:srgbClr val="221E1F"/>
              </a:solidFill>
              <a:latin typeface="Calibri"/>
              <a:ea typeface="Calibri"/>
              <a:cs typeface="Calibri"/>
              <a:sym typeface="Calibri"/>
            </a:endParaRPr>
          </a:p>
          <a:p>
            <a:pPr marL="742950" lvl="1" indent="-295910" algn="l" rtl="0">
              <a:lnSpc>
                <a:spcPct val="80000"/>
              </a:lnSpc>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Technician Shop Banners - have advisors point out the respective technician banner following the completion of their service appointment. Have advisors ask if each customer received a video from the respective technician. When the BDC follows up regarding satisfaction of service appointment, make sure they mention technician by name when inquiring about the satisfaction of their service visit. </a:t>
            </a:r>
            <a:endParaRPr>
              <a:solidFill>
                <a:srgbClr val="221E1F"/>
              </a:solidFill>
              <a:latin typeface="Calibri"/>
              <a:ea typeface="Calibri"/>
              <a:cs typeface="Calibri"/>
              <a:sym typeface="Calibri"/>
            </a:endParaRPr>
          </a:p>
          <a:p>
            <a:pPr marL="742950" lvl="1" indent="-295910" algn="l" rtl="0">
              <a:lnSpc>
                <a:spcPct val="80000"/>
              </a:lnSpc>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Independent Competition - ask new customers where they have previously received their service and track customers who have previously used independent competition</a:t>
            </a:r>
            <a:endParaRPr sz="1600">
              <a:solidFill>
                <a:schemeClr val="dk1"/>
              </a:solidFill>
              <a:latin typeface="Calibri"/>
              <a:ea typeface="Calibri"/>
              <a:cs typeface="Calibri"/>
              <a:sym typeface="Calibri"/>
            </a:endParaRPr>
          </a:p>
          <a:p>
            <a:pPr marL="342900" lvl="0" indent="-353060" algn="l" rtl="0">
              <a:lnSpc>
                <a:spcPct val="80000"/>
              </a:lnSpc>
              <a:spcBef>
                <a:spcPts val="1000"/>
              </a:spcBef>
              <a:spcAft>
                <a:spcPts val="0"/>
              </a:spcAft>
              <a:buSzPts val="1600"/>
              <a:buFont typeface="Calibri"/>
              <a:buChar char="►"/>
            </a:pPr>
            <a:endParaRPr>
              <a:solidFill>
                <a:srgbClr val="221E1F"/>
              </a:solidFill>
              <a:latin typeface="Calibri"/>
              <a:ea typeface="Calibri"/>
              <a:cs typeface="Calibri"/>
              <a:sym typeface="Calibri"/>
            </a:endParaRPr>
          </a:p>
          <a:p>
            <a:pPr marL="342900" lvl="0" indent="-251459" algn="l" rtl="0">
              <a:lnSpc>
                <a:spcPct val="80000"/>
              </a:lnSpc>
              <a:spcBef>
                <a:spcPts val="1000"/>
              </a:spcBef>
              <a:spcAft>
                <a:spcPts val="0"/>
              </a:spcAft>
              <a:buSzPts val="1224"/>
              <a:buNone/>
            </a:pPr>
            <a:endParaRPr sz="16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
          <p:cNvSpPr txBox="1">
            <a:spLocks noGrp="1"/>
          </p:cNvSpPr>
          <p:nvPr>
            <p:ph type="title"/>
          </p:nvPr>
        </p:nvSpPr>
        <p:spPr>
          <a:xfrm>
            <a:off x="0" y="0"/>
            <a:ext cx="8596800" cy="7725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50000"/>
              <a:buFont typeface="Calibri"/>
              <a:buNone/>
            </a:pPr>
            <a:r>
              <a:rPr lang="en-US" b="1" i="0" u="none" strike="noStrike">
                <a:solidFill>
                  <a:srgbClr val="221E1F"/>
                </a:solidFill>
                <a:latin typeface="Calibri"/>
                <a:ea typeface="Calibri"/>
                <a:cs typeface="Calibri"/>
                <a:sym typeface="Calibri"/>
              </a:rPr>
              <a:t>Analyze Cost of Labor </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162" name="Google Shape;162;p3"/>
          <p:cNvSpPr txBox="1">
            <a:spLocks noGrp="1"/>
          </p:cNvSpPr>
          <p:nvPr>
            <p:ph type="body" idx="2"/>
          </p:nvPr>
        </p:nvSpPr>
        <p:spPr>
          <a:xfrm>
            <a:off x="0" y="772550"/>
            <a:ext cx="6430800" cy="2868300"/>
          </a:xfrm>
          <a:prstGeom prst="rect">
            <a:avLst/>
          </a:prstGeom>
          <a:noFill/>
          <a:ln>
            <a:noFill/>
          </a:ln>
        </p:spPr>
        <p:txBody>
          <a:bodyPr spcFirstLastPara="1" wrap="square" lIns="91425" tIns="45700" rIns="91425" bIns="45700" anchor="t" anchorCtr="0">
            <a:noAutofit/>
          </a:bodyPr>
          <a:lstStyle/>
          <a:p>
            <a:pPr marL="342900" lvl="0" indent="-353060" algn="l" rtl="0">
              <a:spcBef>
                <a:spcPts val="1000"/>
              </a:spcBef>
              <a:spcAft>
                <a:spcPts val="0"/>
              </a:spcAft>
              <a:buSzPts val="1600"/>
              <a:buChar char="►"/>
            </a:pPr>
            <a:r>
              <a:rPr lang="en-US" sz="1600">
                <a:solidFill>
                  <a:srgbClr val="221E1F"/>
                </a:solidFill>
                <a:latin typeface="Calibri"/>
                <a:ea typeface="Calibri"/>
                <a:cs typeface="Calibri"/>
                <a:sym typeface="Calibri"/>
              </a:rPr>
              <a:t>Current practices </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Team Structure - shop foreman dispatches all work. Average cost per hour is $22 while actual cost per hour is $32.</a:t>
            </a:r>
            <a:endParaRPr>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Flagging Actual Hours on RO - only flagging actual hours worked for warranty.</a:t>
            </a:r>
            <a:endParaRPr>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Internal Gross Profit - prior to 2024 our internal rate was $120 while our customer pay rate was $155.</a:t>
            </a:r>
            <a:endParaRPr>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Adjusted Cost of Labor - currently contains $13,924 from in-house detail team that is not being allocated to internal.</a:t>
            </a:r>
            <a:endParaRPr>
              <a:solidFill>
                <a:srgbClr val="221E1F"/>
              </a:solidFill>
              <a:latin typeface="Calibri"/>
              <a:ea typeface="Calibri"/>
              <a:cs typeface="Calibri"/>
              <a:sym typeface="Calibri"/>
            </a:endParaRPr>
          </a:p>
        </p:txBody>
      </p:sp>
      <p:pic>
        <p:nvPicPr>
          <p:cNvPr id="163" name="Google Shape;163;p3"/>
          <p:cNvPicPr preferRelativeResize="0"/>
          <p:nvPr/>
        </p:nvPicPr>
        <p:blipFill>
          <a:blip r:embed="rId3">
            <a:alphaModFix/>
          </a:blip>
          <a:stretch>
            <a:fillRect/>
          </a:stretch>
        </p:blipFill>
        <p:spPr>
          <a:xfrm>
            <a:off x="6348825" y="0"/>
            <a:ext cx="5843176" cy="3021575"/>
          </a:xfrm>
          <a:prstGeom prst="rect">
            <a:avLst/>
          </a:prstGeom>
          <a:noFill/>
          <a:ln>
            <a:noFill/>
          </a:ln>
        </p:spPr>
      </p:pic>
      <p:sp>
        <p:nvSpPr>
          <p:cNvPr id="164" name="Google Shape;164;p3"/>
          <p:cNvSpPr txBox="1">
            <a:spLocks noGrp="1"/>
          </p:cNvSpPr>
          <p:nvPr>
            <p:ph type="body" idx="2"/>
          </p:nvPr>
        </p:nvSpPr>
        <p:spPr>
          <a:xfrm>
            <a:off x="0" y="3640900"/>
            <a:ext cx="9537300" cy="3167100"/>
          </a:xfrm>
          <a:prstGeom prst="rect">
            <a:avLst/>
          </a:prstGeom>
          <a:noFill/>
          <a:ln>
            <a:noFill/>
          </a:ln>
        </p:spPr>
        <p:txBody>
          <a:bodyPr spcFirstLastPara="1" wrap="square" lIns="91425" tIns="45700" rIns="91425" bIns="45700" anchor="t" anchorCtr="0">
            <a:normAutofit/>
          </a:bodyPr>
          <a:lstStyle/>
          <a:p>
            <a:pPr marL="342900" lvl="0" indent="-342900" algn="l" rtl="0">
              <a:spcBef>
                <a:spcPts val="1000"/>
              </a:spcBef>
              <a:spcAft>
                <a:spcPts val="0"/>
              </a:spcAft>
              <a:buSzPts val="1440"/>
              <a:buChar char="►"/>
            </a:pPr>
            <a:r>
              <a:rPr lang="en-US">
                <a:solidFill>
                  <a:srgbClr val="221E1F"/>
                </a:solidFill>
                <a:latin typeface="Calibri"/>
                <a:ea typeface="Calibri"/>
                <a:cs typeface="Calibri"/>
                <a:sym typeface="Calibri"/>
              </a:rPr>
              <a:t>Goals for improvement </a:t>
            </a:r>
            <a:endParaRPr>
              <a:solidFill>
                <a:srgbClr val="221E1F"/>
              </a:solidFill>
              <a:latin typeface="Calibri"/>
              <a:ea typeface="Calibri"/>
              <a:cs typeface="Calibri"/>
              <a:sym typeface="Calibri"/>
            </a:endParaRPr>
          </a:p>
          <a:p>
            <a:pPr marL="742950" lvl="1" indent="-285750" algn="l" rtl="0">
              <a:spcBef>
                <a:spcPts val="1000"/>
              </a:spcBef>
              <a:spcAft>
                <a:spcPts val="0"/>
              </a:spcAft>
              <a:buClr>
                <a:srgbClr val="221E1F"/>
              </a:buClr>
              <a:buSzPts val="1440"/>
              <a:buFont typeface="Calibri"/>
              <a:buChar char="►"/>
            </a:pPr>
            <a:r>
              <a:rPr lang="en-US">
                <a:solidFill>
                  <a:srgbClr val="221E1F"/>
                </a:solidFill>
                <a:latin typeface="Calibri"/>
                <a:ea typeface="Calibri"/>
                <a:cs typeface="Calibri"/>
                <a:sym typeface="Calibri"/>
              </a:rPr>
              <a:t>Team Structure - bridge the gap between our $22 average cost per hour and $32 actual cost per hour to reach our overall goal of 76% gross profit as % of sales.</a:t>
            </a:r>
            <a:endParaRPr>
              <a:solidFill>
                <a:srgbClr val="221E1F"/>
              </a:solidFill>
              <a:latin typeface="Calibri"/>
              <a:ea typeface="Calibri"/>
              <a:cs typeface="Calibri"/>
              <a:sym typeface="Calibri"/>
            </a:endParaRPr>
          </a:p>
          <a:p>
            <a:pPr marL="742950" lvl="1" indent="-285750" algn="l" rtl="0">
              <a:spcBef>
                <a:spcPts val="1000"/>
              </a:spcBef>
              <a:spcAft>
                <a:spcPts val="0"/>
              </a:spcAft>
              <a:buClr>
                <a:srgbClr val="221E1F"/>
              </a:buClr>
              <a:buSzPts val="1440"/>
              <a:buFont typeface="Calibri"/>
              <a:buChar char="►"/>
            </a:pPr>
            <a:r>
              <a:rPr lang="en-US">
                <a:solidFill>
                  <a:srgbClr val="221E1F"/>
                </a:solidFill>
                <a:latin typeface="Calibri"/>
                <a:ea typeface="Calibri"/>
                <a:cs typeface="Calibri"/>
                <a:sym typeface="Calibri"/>
              </a:rPr>
              <a:t>Flagging Actual Hours on RO - begin flagging actual hours on every RO to track timeliness of each technician per job.</a:t>
            </a:r>
            <a:endParaRPr>
              <a:solidFill>
                <a:srgbClr val="221E1F"/>
              </a:solidFill>
              <a:latin typeface="Calibri"/>
              <a:ea typeface="Calibri"/>
              <a:cs typeface="Calibri"/>
              <a:sym typeface="Calibri"/>
            </a:endParaRPr>
          </a:p>
          <a:p>
            <a:pPr marL="742950" lvl="1" indent="-285750" algn="l" rtl="0">
              <a:spcBef>
                <a:spcPts val="1000"/>
              </a:spcBef>
              <a:spcAft>
                <a:spcPts val="0"/>
              </a:spcAft>
              <a:buClr>
                <a:srgbClr val="221E1F"/>
              </a:buClr>
              <a:buSzPts val="1440"/>
              <a:buFont typeface="Calibri"/>
              <a:buChar char="►"/>
            </a:pPr>
            <a:r>
              <a:rPr lang="en-US">
                <a:solidFill>
                  <a:srgbClr val="221E1F"/>
                </a:solidFill>
                <a:latin typeface="Calibri"/>
                <a:ea typeface="Calibri"/>
                <a:cs typeface="Calibri"/>
                <a:sym typeface="Calibri"/>
              </a:rPr>
              <a:t>Internal Gross Profit - maintain internal rate increase from $120 to $155 moving forward.</a:t>
            </a:r>
            <a:endParaRPr>
              <a:solidFill>
                <a:srgbClr val="221E1F"/>
              </a:solidFill>
              <a:latin typeface="Calibri"/>
              <a:ea typeface="Calibri"/>
              <a:cs typeface="Calibri"/>
              <a:sym typeface="Calibri"/>
            </a:endParaRPr>
          </a:p>
          <a:p>
            <a:pPr marL="742950" lvl="1" indent="-285750" algn="l" rtl="0">
              <a:spcBef>
                <a:spcPts val="1000"/>
              </a:spcBef>
              <a:spcAft>
                <a:spcPts val="0"/>
              </a:spcAft>
              <a:buClr>
                <a:srgbClr val="221E1F"/>
              </a:buClr>
              <a:buSzPts val="1440"/>
              <a:buFont typeface="Calibri"/>
              <a:buChar char="►"/>
            </a:pPr>
            <a:r>
              <a:rPr lang="en-US">
                <a:solidFill>
                  <a:srgbClr val="221E1F"/>
                </a:solidFill>
                <a:latin typeface="Calibri"/>
                <a:ea typeface="Calibri"/>
                <a:cs typeface="Calibri"/>
                <a:sym typeface="Calibri"/>
              </a:rPr>
              <a:t>Adjusted Cost of Labor - allocate dollars from adjusted cost of labor correctly to increase our internal GP as % of sales accordingly.</a:t>
            </a:r>
            <a:endParaRPr>
              <a:solidFill>
                <a:srgbClr val="221E1F"/>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2b779f24ba9_0_2"/>
          <p:cNvSpPr txBox="1">
            <a:spLocks noGrp="1"/>
          </p:cNvSpPr>
          <p:nvPr>
            <p:ph type="title"/>
          </p:nvPr>
        </p:nvSpPr>
        <p:spPr>
          <a:xfrm>
            <a:off x="0" y="0"/>
            <a:ext cx="8596800" cy="5901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50000"/>
              <a:buFont typeface="Calibri"/>
              <a:buNone/>
            </a:pPr>
            <a:r>
              <a:rPr lang="en-US" b="1" i="0" u="none" strike="noStrike">
                <a:solidFill>
                  <a:srgbClr val="221E1F"/>
                </a:solidFill>
                <a:latin typeface="Calibri"/>
                <a:ea typeface="Calibri"/>
                <a:cs typeface="Calibri"/>
                <a:sym typeface="Calibri"/>
              </a:rPr>
              <a:t>Analyze Cost of Labor </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pic>
        <p:nvPicPr>
          <p:cNvPr id="170" name="Google Shape;170;g2b779f24ba9_0_2"/>
          <p:cNvPicPr preferRelativeResize="0"/>
          <p:nvPr/>
        </p:nvPicPr>
        <p:blipFill>
          <a:blip r:embed="rId3">
            <a:alphaModFix/>
          </a:blip>
          <a:stretch>
            <a:fillRect/>
          </a:stretch>
        </p:blipFill>
        <p:spPr>
          <a:xfrm>
            <a:off x="6341700" y="0"/>
            <a:ext cx="5850301" cy="3025266"/>
          </a:xfrm>
          <a:prstGeom prst="rect">
            <a:avLst/>
          </a:prstGeom>
          <a:noFill/>
          <a:ln>
            <a:noFill/>
          </a:ln>
        </p:spPr>
      </p:pic>
      <p:sp>
        <p:nvSpPr>
          <p:cNvPr id="171" name="Google Shape;171;g2b779f24ba9_0_2"/>
          <p:cNvSpPr txBox="1">
            <a:spLocks noGrp="1"/>
          </p:cNvSpPr>
          <p:nvPr>
            <p:ph type="body" idx="2"/>
          </p:nvPr>
        </p:nvSpPr>
        <p:spPr>
          <a:xfrm>
            <a:off x="119400" y="4354150"/>
            <a:ext cx="9698700" cy="2350800"/>
          </a:xfrm>
          <a:prstGeom prst="rect">
            <a:avLst/>
          </a:prstGeom>
          <a:noFill/>
          <a:ln>
            <a:noFill/>
          </a:ln>
        </p:spPr>
        <p:txBody>
          <a:bodyPr spcFirstLastPara="1" wrap="square" lIns="91425" tIns="45700" rIns="91425" bIns="45700" anchor="t" anchorCtr="0">
            <a:noAutofit/>
          </a:bodyPr>
          <a:lstStyle/>
          <a:p>
            <a:pPr marL="342900" lvl="0" indent="-349885" algn="l" rtl="0">
              <a:spcBef>
                <a:spcPts val="1000"/>
              </a:spcBef>
              <a:spcAft>
                <a:spcPts val="0"/>
              </a:spcAft>
              <a:buSzPts val="1550"/>
              <a:buChar char="►"/>
            </a:pPr>
            <a:r>
              <a:rPr lang="en-US" sz="1550">
                <a:solidFill>
                  <a:srgbClr val="221E1F"/>
                </a:solidFill>
                <a:latin typeface="Calibri"/>
                <a:ea typeface="Calibri"/>
                <a:cs typeface="Calibri"/>
                <a:sym typeface="Calibri"/>
              </a:rPr>
              <a:t>Plans to evaluate your changes</a:t>
            </a:r>
            <a:endParaRPr sz="1550">
              <a:solidFill>
                <a:srgbClr val="221E1F"/>
              </a:solidFill>
              <a:latin typeface="Calibri"/>
              <a:ea typeface="Calibri"/>
              <a:cs typeface="Calibri"/>
              <a:sym typeface="Calibri"/>
            </a:endParaRPr>
          </a:p>
          <a:p>
            <a:pPr marL="742950" lvl="1" indent="-292735" algn="l" rtl="0">
              <a:spcBef>
                <a:spcPts val="1000"/>
              </a:spcBef>
              <a:spcAft>
                <a:spcPts val="0"/>
              </a:spcAft>
              <a:buClr>
                <a:srgbClr val="221E1F"/>
              </a:buClr>
              <a:buSzPts val="1550"/>
              <a:buFont typeface="Calibri"/>
              <a:buChar char="►"/>
            </a:pPr>
            <a:r>
              <a:rPr lang="en-US" sz="1550">
                <a:solidFill>
                  <a:srgbClr val="221E1F"/>
                </a:solidFill>
                <a:latin typeface="Calibri"/>
                <a:ea typeface="Calibri"/>
                <a:cs typeface="Calibri"/>
                <a:sym typeface="Calibri"/>
              </a:rPr>
              <a:t>Team Structure - daily meeting between service manager and shop foreman to review RO’s from previous days and which technicians were dispatched to each job.</a:t>
            </a:r>
            <a:endParaRPr sz="1550">
              <a:solidFill>
                <a:srgbClr val="221E1F"/>
              </a:solidFill>
              <a:latin typeface="Calibri"/>
              <a:ea typeface="Calibri"/>
              <a:cs typeface="Calibri"/>
              <a:sym typeface="Calibri"/>
            </a:endParaRPr>
          </a:p>
          <a:p>
            <a:pPr marL="742950" lvl="1" indent="-292735" algn="l" rtl="0">
              <a:spcBef>
                <a:spcPts val="1000"/>
              </a:spcBef>
              <a:spcAft>
                <a:spcPts val="0"/>
              </a:spcAft>
              <a:buClr>
                <a:srgbClr val="221E1F"/>
              </a:buClr>
              <a:buSzPts val="1550"/>
              <a:buFont typeface="Calibri"/>
              <a:buChar char="►"/>
            </a:pPr>
            <a:r>
              <a:rPr lang="en-US" sz="1550">
                <a:solidFill>
                  <a:srgbClr val="221E1F"/>
                </a:solidFill>
                <a:latin typeface="Calibri"/>
                <a:ea typeface="Calibri"/>
                <a:cs typeface="Calibri"/>
                <a:sym typeface="Calibri"/>
              </a:rPr>
              <a:t>Flagging Actual Hours on RO - during daily meeting with shop foreman review actual hours on RO to make sure they are being flagged properly by each technician.</a:t>
            </a:r>
            <a:endParaRPr sz="1550">
              <a:solidFill>
                <a:srgbClr val="221E1F"/>
              </a:solidFill>
              <a:latin typeface="Calibri"/>
              <a:ea typeface="Calibri"/>
              <a:cs typeface="Calibri"/>
              <a:sym typeface="Calibri"/>
            </a:endParaRPr>
          </a:p>
          <a:p>
            <a:pPr marL="742950" lvl="1" indent="-292735" algn="l" rtl="0">
              <a:spcBef>
                <a:spcPts val="1000"/>
              </a:spcBef>
              <a:spcAft>
                <a:spcPts val="0"/>
              </a:spcAft>
              <a:buClr>
                <a:srgbClr val="221E1F"/>
              </a:buClr>
              <a:buSzPts val="1550"/>
              <a:buFont typeface="Calibri"/>
              <a:buChar char="►"/>
            </a:pPr>
            <a:r>
              <a:rPr lang="en-US" sz="1550">
                <a:solidFill>
                  <a:srgbClr val="221E1F"/>
                </a:solidFill>
                <a:latin typeface="Calibri"/>
                <a:ea typeface="Calibri"/>
                <a:cs typeface="Calibri"/>
                <a:sym typeface="Calibri"/>
              </a:rPr>
              <a:t>Internal Gross Profit - review internal RO’s on a weekly basis to ensure rate is staying at $155</a:t>
            </a:r>
            <a:endParaRPr sz="1550">
              <a:solidFill>
                <a:srgbClr val="221E1F"/>
              </a:solidFill>
              <a:latin typeface="Calibri"/>
              <a:ea typeface="Calibri"/>
              <a:cs typeface="Calibri"/>
              <a:sym typeface="Calibri"/>
            </a:endParaRPr>
          </a:p>
          <a:p>
            <a:pPr marL="742950" lvl="1" indent="-292735" algn="l" rtl="0">
              <a:spcBef>
                <a:spcPts val="1000"/>
              </a:spcBef>
              <a:spcAft>
                <a:spcPts val="0"/>
              </a:spcAft>
              <a:buClr>
                <a:srgbClr val="221E1F"/>
              </a:buClr>
              <a:buSzPts val="1550"/>
              <a:buFont typeface="Calibri"/>
              <a:buChar char="►"/>
            </a:pPr>
            <a:r>
              <a:rPr lang="en-US" sz="1550">
                <a:solidFill>
                  <a:srgbClr val="221E1F"/>
                </a:solidFill>
                <a:latin typeface="Calibri"/>
                <a:ea typeface="Calibri"/>
                <a:cs typeface="Calibri"/>
                <a:sym typeface="Calibri"/>
              </a:rPr>
              <a:t>Adjusted Cost of Labor - assess financial statement each month to ensure adjusted cost of labor is at $0.</a:t>
            </a:r>
            <a:endParaRPr sz="1550">
              <a:solidFill>
                <a:srgbClr val="221E1F"/>
              </a:solidFill>
              <a:latin typeface="Calibri"/>
              <a:ea typeface="Calibri"/>
              <a:cs typeface="Calibri"/>
              <a:sym typeface="Calibri"/>
            </a:endParaRPr>
          </a:p>
          <a:p>
            <a:pPr marL="342900" lvl="0" indent="-251459" algn="l" rtl="0">
              <a:spcBef>
                <a:spcPts val="1000"/>
              </a:spcBef>
              <a:spcAft>
                <a:spcPts val="0"/>
              </a:spcAft>
              <a:buSzPts val="1440"/>
              <a:buNone/>
            </a:pPr>
            <a:endParaRPr sz="1550"/>
          </a:p>
        </p:txBody>
      </p:sp>
      <p:sp>
        <p:nvSpPr>
          <p:cNvPr id="172" name="Google Shape;172;g2b779f24ba9_0_2"/>
          <p:cNvSpPr txBox="1"/>
          <p:nvPr/>
        </p:nvSpPr>
        <p:spPr>
          <a:xfrm>
            <a:off x="0" y="589950"/>
            <a:ext cx="64611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800">
              <a:solidFill>
                <a:srgbClr val="3F3F3F"/>
              </a:solidFill>
              <a:latin typeface="Trebuchet MS"/>
              <a:ea typeface="Trebuchet MS"/>
              <a:cs typeface="Trebuchet MS"/>
              <a:sym typeface="Trebuchet MS"/>
            </a:endParaRPr>
          </a:p>
        </p:txBody>
      </p:sp>
      <p:sp>
        <p:nvSpPr>
          <p:cNvPr id="173" name="Google Shape;173;g2b779f24ba9_0_2"/>
          <p:cNvSpPr txBox="1"/>
          <p:nvPr/>
        </p:nvSpPr>
        <p:spPr>
          <a:xfrm>
            <a:off x="119400" y="589950"/>
            <a:ext cx="6222300" cy="3708000"/>
          </a:xfrm>
          <a:prstGeom prst="rect">
            <a:avLst/>
          </a:prstGeom>
          <a:noFill/>
          <a:ln>
            <a:noFill/>
          </a:ln>
        </p:spPr>
        <p:txBody>
          <a:bodyPr spcFirstLastPara="1" wrap="square" lIns="91425" tIns="91425" rIns="91425" bIns="91425" anchor="t" anchorCtr="0">
            <a:noAutofit/>
          </a:bodyPr>
          <a:lstStyle/>
          <a:p>
            <a:pPr marL="342900" lvl="0" indent="-349885" algn="l" rtl="0">
              <a:spcBef>
                <a:spcPts val="1000"/>
              </a:spcBef>
              <a:spcAft>
                <a:spcPts val="0"/>
              </a:spcAft>
              <a:buClr>
                <a:schemeClr val="accent1"/>
              </a:buClr>
              <a:buSzPts val="1550"/>
              <a:buFont typeface="Noto Sans Symbols"/>
              <a:buChar char="►"/>
            </a:pPr>
            <a:r>
              <a:rPr lang="en-US" sz="1550">
                <a:solidFill>
                  <a:srgbClr val="221E1F"/>
                </a:solidFill>
                <a:latin typeface="Calibri"/>
                <a:ea typeface="Calibri"/>
                <a:cs typeface="Calibri"/>
                <a:sym typeface="Calibri"/>
              </a:rPr>
              <a:t>Plans to achieve your goals </a:t>
            </a:r>
            <a:endParaRPr sz="1550">
              <a:solidFill>
                <a:srgbClr val="221E1F"/>
              </a:solidFill>
              <a:latin typeface="Calibri"/>
              <a:ea typeface="Calibri"/>
              <a:cs typeface="Calibri"/>
              <a:sym typeface="Calibri"/>
            </a:endParaRPr>
          </a:p>
          <a:p>
            <a:pPr marL="742950" lvl="1" indent="-292735" algn="l" rtl="0">
              <a:spcBef>
                <a:spcPts val="1000"/>
              </a:spcBef>
              <a:spcAft>
                <a:spcPts val="0"/>
              </a:spcAft>
              <a:buClr>
                <a:srgbClr val="221E1F"/>
              </a:buClr>
              <a:buSzPts val="1550"/>
              <a:buFont typeface="Calibri"/>
              <a:buChar char="►"/>
            </a:pPr>
            <a:r>
              <a:rPr lang="en-US" sz="1550">
                <a:solidFill>
                  <a:srgbClr val="221E1F"/>
                </a:solidFill>
                <a:latin typeface="Calibri"/>
                <a:ea typeface="Calibri"/>
                <a:cs typeface="Calibri"/>
                <a:sym typeface="Calibri"/>
              </a:rPr>
              <a:t>Team Structure - reassess how we are dispatching work to ensure work is being dispatched to proper technicians based on skill level - i.e. competitive labor should not be dispatched to an A technician.</a:t>
            </a:r>
            <a:endParaRPr sz="1550">
              <a:solidFill>
                <a:srgbClr val="221E1F"/>
              </a:solidFill>
              <a:latin typeface="Calibri"/>
              <a:ea typeface="Calibri"/>
              <a:cs typeface="Calibri"/>
              <a:sym typeface="Calibri"/>
            </a:endParaRPr>
          </a:p>
          <a:p>
            <a:pPr marL="742950" lvl="1" indent="-292735" algn="l" rtl="0">
              <a:spcBef>
                <a:spcPts val="1000"/>
              </a:spcBef>
              <a:spcAft>
                <a:spcPts val="0"/>
              </a:spcAft>
              <a:buClr>
                <a:srgbClr val="221E1F"/>
              </a:buClr>
              <a:buSzPts val="1550"/>
              <a:buFont typeface="Calibri"/>
              <a:buChar char="►"/>
            </a:pPr>
            <a:r>
              <a:rPr lang="en-US" sz="1550">
                <a:solidFill>
                  <a:srgbClr val="221E1F"/>
                </a:solidFill>
                <a:latin typeface="Calibri"/>
                <a:ea typeface="Calibri"/>
                <a:cs typeface="Calibri"/>
                <a:sym typeface="Calibri"/>
              </a:rPr>
              <a:t>Flagging Actual Hours on RO - train technicians to flag actual hours worked on every RO so it becomes second nature.</a:t>
            </a:r>
            <a:endParaRPr sz="1550">
              <a:solidFill>
                <a:srgbClr val="221E1F"/>
              </a:solidFill>
              <a:latin typeface="Calibri"/>
              <a:ea typeface="Calibri"/>
              <a:cs typeface="Calibri"/>
              <a:sym typeface="Calibri"/>
            </a:endParaRPr>
          </a:p>
          <a:p>
            <a:pPr marL="742950" lvl="1" indent="-292735" algn="l" rtl="0">
              <a:spcBef>
                <a:spcPts val="1000"/>
              </a:spcBef>
              <a:spcAft>
                <a:spcPts val="0"/>
              </a:spcAft>
              <a:buClr>
                <a:srgbClr val="221E1F"/>
              </a:buClr>
              <a:buSzPts val="1550"/>
              <a:buFont typeface="Calibri"/>
              <a:buChar char="►"/>
            </a:pPr>
            <a:r>
              <a:rPr lang="en-US" sz="1550">
                <a:solidFill>
                  <a:srgbClr val="221E1F"/>
                </a:solidFill>
                <a:latin typeface="Calibri"/>
                <a:ea typeface="Calibri"/>
                <a:cs typeface="Calibri"/>
                <a:sym typeface="Calibri"/>
              </a:rPr>
              <a:t>Internal Gross Profit - hold used car advisor and manager accountable for keeping internal rate for reconditioning at $155.</a:t>
            </a:r>
            <a:endParaRPr sz="1550">
              <a:solidFill>
                <a:srgbClr val="221E1F"/>
              </a:solidFill>
              <a:latin typeface="Calibri"/>
              <a:ea typeface="Calibri"/>
              <a:cs typeface="Calibri"/>
              <a:sym typeface="Calibri"/>
            </a:endParaRPr>
          </a:p>
          <a:p>
            <a:pPr marL="742950" lvl="1" indent="-292735" algn="l" rtl="0">
              <a:spcBef>
                <a:spcPts val="1000"/>
              </a:spcBef>
              <a:spcAft>
                <a:spcPts val="0"/>
              </a:spcAft>
              <a:buClr>
                <a:srgbClr val="221E1F"/>
              </a:buClr>
              <a:buSzPts val="1550"/>
              <a:buFont typeface="Calibri"/>
              <a:buChar char="►"/>
            </a:pPr>
            <a:r>
              <a:rPr lang="en-US" sz="1550">
                <a:solidFill>
                  <a:srgbClr val="221E1F"/>
                </a:solidFill>
                <a:latin typeface="Calibri"/>
                <a:ea typeface="Calibri"/>
                <a:cs typeface="Calibri"/>
                <a:sym typeface="Calibri"/>
              </a:rPr>
              <a:t>Adjusted Cost of Labor - address situation with accounting department to find out why these dollars are not being allocated correctly and create a plan of action to ensure they are allocated as necessary in the future.</a:t>
            </a:r>
            <a:endParaRPr sz="1550">
              <a:solidFill>
                <a:srgbClr val="3F3F3F"/>
              </a:solidFill>
              <a:latin typeface="Trebuchet MS"/>
              <a:ea typeface="Trebuchet MS"/>
              <a:cs typeface="Trebuchet MS"/>
              <a:sym typeface="Trebuchet M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4"/>
          <p:cNvSpPr txBox="1">
            <a:spLocks noGrp="1"/>
          </p:cNvSpPr>
          <p:nvPr>
            <p:ph type="title"/>
          </p:nvPr>
        </p:nvSpPr>
        <p:spPr>
          <a:xfrm>
            <a:off x="0" y="0"/>
            <a:ext cx="8596800" cy="6603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50000"/>
              <a:buFont typeface="Calibri"/>
              <a:buNone/>
            </a:pPr>
            <a:r>
              <a:rPr lang="en-US" b="1" i="0" u="none" strike="noStrike">
                <a:solidFill>
                  <a:srgbClr val="221E1F"/>
                </a:solidFill>
                <a:latin typeface="Calibri"/>
                <a:ea typeface="Calibri"/>
                <a:cs typeface="Calibri"/>
                <a:sym typeface="Calibri"/>
              </a:rPr>
              <a:t>Changes in Expense Structure </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179" name="Google Shape;179;p4"/>
          <p:cNvSpPr txBox="1">
            <a:spLocks noGrp="1"/>
          </p:cNvSpPr>
          <p:nvPr>
            <p:ph type="body" idx="1"/>
          </p:nvPr>
        </p:nvSpPr>
        <p:spPr>
          <a:xfrm>
            <a:off x="101450" y="660300"/>
            <a:ext cx="8354400" cy="2949600"/>
          </a:xfrm>
          <a:prstGeom prst="rect">
            <a:avLst/>
          </a:prstGeom>
          <a:noFill/>
          <a:ln>
            <a:noFill/>
          </a:ln>
        </p:spPr>
        <p:txBody>
          <a:bodyPr spcFirstLastPara="1" wrap="square" lIns="91425" tIns="45700" rIns="91425" bIns="45700" anchor="t" anchorCtr="0">
            <a:noAutofit/>
          </a:bodyPr>
          <a:lstStyle/>
          <a:p>
            <a:pPr marL="342900" lvl="0" indent="-353060" algn="l" rtl="0">
              <a:spcBef>
                <a:spcPts val="1000"/>
              </a:spcBef>
              <a:spcAft>
                <a:spcPts val="0"/>
              </a:spcAft>
              <a:buSzPts val="1600"/>
              <a:buChar char="►"/>
            </a:pPr>
            <a:r>
              <a:rPr lang="en-US" sz="1600">
                <a:solidFill>
                  <a:srgbClr val="221E1F"/>
                </a:solidFill>
                <a:latin typeface="Calibri"/>
                <a:ea typeface="Calibri"/>
                <a:cs typeface="Calibri"/>
                <a:sym typeface="Calibri"/>
              </a:rPr>
              <a:t>Current practices</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Personnel Expense - currently at 50% with a 3-1 tech to advisor ratio. Advisors are writing anywhere between 10-17 RO’s per day.</a:t>
            </a:r>
            <a:endParaRPr>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Semi-Fixed Expense - currently at 19% with an annual policy expense of $111,488.</a:t>
            </a:r>
            <a:endParaRPr>
              <a:solidFill>
                <a:srgbClr val="221E1F"/>
              </a:solidFill>
              <a:latin typeface="Calibri"/>
              <a:ea typeface="Calibri"/>
              <a:cs typeface="Calibri"/>
              <a:sym typeface="Calibri"/>
            </a:endParaRPr>
          </a:p>
          <a:p>
            <a:pPr marL="1143000" lvl="2" indent="-238760" algn="l" rtl="0">
              <a:spcBef>
                <a:spcPts val="1000"/>
              </a:spcBef>
              <a:spcAft>
                <a:spcPts val="0"/>
              </a:spcAft>
              <a:buClr>
                <a:srgbClr val="221E1F"/>
              </a:buClr>
              <a:buSzPts val="1600"/>
              <a:buFont typeface="Calibri"/>
              <a:buChar char="►"/>
            </a:pPr>
            <a:r>
              <a:rPr lang="en-US" sz="1600">
                <a:solidFill>
                  <a:srgbClr val="221E1F"/>
                </a:solidFill>
                <a:latin typeface="Calibri"/>
                <a:ea typeface="Calibri"/>
                <a:cs typeface="Calibri"/>
                <a:sym typeface="Calibri"/>
              </a:rPr>
              <a:t>Loaner vehicles - current expense for loaner vehicles is over $100,000 and is being allocated in our semi-fixed expenses. We have a streamlined process to get customers into loaner vehicles, but there is no process to get them out.</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a:solidFill>
                  <a:srgbClr val="221E1F"/>
                </a:solidFill>
                <a:latin typeface="Calibri"/>
                <a:ea typeface="Calibri"/>
                <a:cs typeface="Calibri"/>
                <a:sym typeface="Calibri"/>
              </a:rPr>
              <a:t>Comebacks - currently losing $234 in gross profit for every comeback. We are currently experiencing a higher than normal volume of comebacks.</a:t>
            </a:r>
            <a:endParaRPr>
              <a:solidFill>
                <a:srgbClr val="221E1F"/>
              </a:solidFill>
              <a:latin typeface="Calibri"/>
              <a:ea typeface="Calibri"/>
              <a:cs typeface="Calibri"/>
              <a:sym typeface="Calibri"/>
            </a:endParaRPr>
          </a:p>
        </p:txBody>
      </p:sp>
      <p:pic>
        <p:nvPicPr>
          <p:cNvPr id="180" name="Google Shape;180;p4"/>
          <p:cNvPicPr preferRelativeResize="0"/>
          <p:nvPr/>
        </p:nvPicPr>
        <p:blipFill>
          <a:blip r:embed="rId3">
            <a:alphaModFix/>
          </a:blip>
          <a:stretch>
            <a:fillRect/>
          </a:stretch>
        </p:blipFill>
        <p:spPr>
          <a:xfrm>
            <a:off x="8455850" y="0"/>
            <a:ext cx="3736149" cy="3280347"/>
          </a:xfrm>
          <a:prstGeom prst="rect">
            <a:avLst/>
          </a:prstGeom>
          <a:noFill/>
          <a:ln>
            <a:noFill/>
          </a:ln>
        </p:spPr>
      </p:pic>
      <p:sp>
        <p:nvSpPr>
          <p:cNvPr id="181" name="Google Shape;181;p4"/>
          <p:cNvSpPr txBox="1"/>
          <p:nvPr/>
        </p:nvSpPr>
        <p:spPr>
          <a:xfrm>
            <a:off x="101450" y="3609850"/>
            <a:ext cx="9523200" cy="2884500"/>
          </a:xfrm>
          <a:prstGeom prst="rect">
            <a:avLst/>
          </a:prstGeom>
          <a:noFill/>
          <a:ln>
            <a:noFill/>
          </a:ln>
        </p:spPr>
        <p:txBody>
          <a:bodyPr spcFirstLastPara="1" wrap="square" lIns="91425" tIns="91425" rIns="91425" bIns="91425" anchor="t" anchorCtr="0">
            <a:noAutofit/>
          </a:bodyPr>
          <a:lstStyle/>
          <a:p>
            <a:pPr marL="342900" lvl="0" indent="-353060" algn="l" rtl="0">
              <a:spcBef>
                <a:spcPts val="1000"/>
              </a:spcBef>
              <a:spcAft>
                <a:spcPts val="0"/>
              </a:spcAft>
              <a:buClr>
                <a:schemeClr val="accent1"/>
              </a:buClr>
              <a:buSzPts val="1600"/>
              <a:buFont typeface="Noto Sans Symbols"/>
              <a:buChar char="►"/>
            </a:pPr>
            <a:r>
              <a:rPr lang="en-US" sz="1600">
                <a:solidFill>
                  <a:srgbClr val="221E1F"/>
                </a:solidFill>
                <a:latin typeface="Calibri"/>
                <a:ea typeface="Calibri"/>
                <a:cs typeface="Calibri"/>
                <a:sym typeface="Calibri"/>
              </a:rPr>
              <a:t>Goals for improvement </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sz="1600">
                <a:solidFill>
                  <a:srgbClr val="221E1F"/>
                </a:solidFill>
                <a:latin typeface="Calibri"/>
                <a:ea typeface="Calibri"/>
                <a:cs typeface="Calibri"/>
                <a:sym typeface="Calibri"/>
              </a:rPr>
              <a:t>Personnel Expense - lower personnel expense to 45%. Achieve a 15 RO per day average per each advisor.</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sz="1600">
                <a:solidFill>
                  <a:srgbClr val="221E1F"/>
                </a:solidFill>
                <a:latin typeface="Calibri"/>
                <a:ea typeface="Calibri"/>
                <a:cs typeface="Calibri"/>
                <a:sym typeface="Calibri"/>
              </a:rPr>
              <a:t>Semi-Fixed Expense - lower semi-fixed expense to 15%. Focus on maintaining a lower policy expense.</a:t>
            </a:r>
            <a:endParaRPr sz="1600">
              <a:solidFill>
                <a:srgbClr val="221E1F"/>
              </a:solidFill>
              <a:latin typeface="Calibri"/>
              <a:ea typeface="Calibri"/>
              <a:cs typeface="Calibri"/>
              <a:sym typeface="Calibri"/>
            </a:endParaRPr>
          </a:p>
          <a:p>
            <a:pPr marL="1143000" lvl="2" indent="-238760" algn="l" rtl="0">
              <a:spcBef>
                <a:spcPts val="1000"/>
              </a:spcBef>
              <a:spcAft>
                <a:spcPts val="0"/>
              </a:spcAft>
              <a:buClr>
                <a:srgbClr val="221E1F"/>
              </a:buClr>
              <a:buSzPts val="1600"/>
              <a:buFont typeface="Calibri"/>
              <a:buChar char="►"/>
            </a:pPr>
            <a:r>
              <a:rPr lang="en-US" sz="1600">
                <a:solidFill>
                  <a:srgbClr val="221E1F"/>
                </a:solidFill>
                <a:latin typeface="Calibri"/>
                <a:ea typeface="Calibri"/>
                <a:cs typeface="Calibri"/>
                <a:sym typeface="Calibri"/>
              </a:rPr>
              <a:t>Loaner vehicles - lower loaner vehicle expense by 20% resulting in a lower semi-fixed expense.</a:t>
            </a:r>
            <a:endParaRPr sz="1600">
              <a:solidFill>
                <a:srgbClr val="221E1F"/>
              </a:solidFill>
              <a:latin typeface="Calibri"/>
              <a:ea typeface="Calibri"/>
              <a:cs typeface="Calibri"/>
              <a:sym typeface="Calibri"/>
            </a:endParaRPr>
          </a:p>
          <a:p>
            <a:pPr marL="742950" lvl="1" indent="-295910" algn="l" rtl="0">
              <a:spcBef>
                <a:spcPts val="1000"/>
              </a:spcBef>
              <a:spcAft>
                <a:spcPts val="0"/>
              </a:spcAft>
              <a:buClr>
                <a:srgbClr val="221E1F"/>
              </a:buClr>
              <a:buSzPts val="1600"/>
              <a:buFont typeface="Calibri"/>
              <a:buChar char="►"/>
            </a:pPr>
            <a:r>
              <a:rPr lang="en-US" sz="1600">
                <a:solidFill>
                  <a:srgbClr val="221E1F"/>
                </a:solidFill>
                <a:latin typeface="Calibri"/>
                <a:ea typeface="Calibri"/>
                <a:cs typeface="Calibri"/>
                <a:sym typeface="Calibri"/>
              </a:rPr>
              <a:t>Comebacks - reduce comebacks to capitalize on our gross profit potential for every customer visit.</a:t>
            </a:r>
            <a:endParaRPr sz="1600">
              <a:solidFill>
                <a:srgbClr val="221E1F"/>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2b779f24ba9_0_13"/>
          <p:cNvSpPr txBox="1">
            <a:spLocks noGrp="1"/>
          </p:cNvSpPr>
          <p:nvPr>
            <p:ph type="title"/>
          </p:nvPr>
        </p:nvSpPr>
        <p:spPr>
          <a:xfrm>
            <a:off x="0" y="0"/>
            <a:ext cx="8596800" cy="5337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50000"/>
              <a:buFont typeface="Calibri"/>
              <a:buNone/>
            </a:pPr>
            <a:r>
              <a:rPr lang="en-US" b="1" i="0" u="none" strike="noStrike">
                <a:solidFill>
                  <a:srgbClr val="221E1F"/>
                </a:solidFill>
                <a:latin typeface="Calibri"/>
                <a:ea typeface="Calibri"/>
                <a:cs typeface="Calibri"/>
                <a:sym typeface="Calibri"/>
              </a:rPr>
              <a:t>Changes in Expense Structure </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187" name="Google Shape;187;g2b779f24ba9_0_13"/>
          <p:cNvSpPr txBox="1">
            <a:spLocks noGrp="1"/>
          </p:cNvSpPr>
          <p:nvPr>
            <p:ph type="body" idx="1"/>
          </p:nvPr>
        </p:nvSpPr>
        <p:spPr>
          <a:xfrm>
            <a:off x="101450" y="533700"/>
            <a:ext cx="8368500" cy="3329100"/>
          </a:xfrm>
          <a:prstGeom prst="rect">
            <a:avLst/>
          </a:prstGeom>
          <a:noFill/>
          <a:ln>
            <a:noFill/>
          </a:ln>
        </p:spPr>
        <p:txBody>
          <a:bodyPr spcFirstLastPara="1" wrap="square" lIns="91425" tIns="45700" rIns="91425" bIns="45700" anchor="t" anchorCtr="0">
            <a:noAutofit/>
          </a:bodyPr>
          <a:lstStyle/>
          <a:p>
            <a:pPr marL="342900" lvl="0" indent="-340360" algn="l" rtl="0">
              <a:spcBef>
                <a:spcPts val="1000"/>
              </a:spcBef>
              <a:spcAft>
                <a:spcPts val="0"/>
              </a:spcAft>
              <a:buSzPts val="1400"/>
              <a:buChar char="►"/>
            </a:pPr>
            <a:r>
              <a:rPr lang="en-US" sz="1400">
                <a:solidFill>
                  <a:srgbClr val="221E1F"/>
                </a:solidFill>
                <a:latin typeface="Calibri"/>
                <a:ea typeface="Calibri"/>
                <a:cs typeface="Calibri"/>
                <a:sym typeface="Calibri"/>
              </a:rPr>
              <a:t>Plans to achieve your goals</a:t>
            </a:r>
            <a:endParaRPr sz="1400">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Personnel Expense - analyze current advisor RO’s per day to find out which advisors are consistently writing 15+ RO’s per day and which advisors are writing less than 15 RO’s per day. Restructure advisor team to meet a 4-1 advisor to technician ratio.</a:t>
            </a:r>
            <a:endParaRPr sz="1400">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Semi-Fixed Expense - analyze policy expenses from 2023 to find out where a majority of the expenses are coming from. Focus on improving the main issue to help control policy expenses and our overall semi-fixed expense.</a:t>
            </a:r>
            <a:endParaRPr sz="1400">
              <a:solidFill>
                <a:srgbClr val="221E1F"/>
              </a:solidFill>
              <a:latin typeface="Calibri"/>
              <a:ea typeface="Calibri"/>
              <a:cs typeface="Calibri"/>
              <a:sym typeface="Calibri"/>
            </a:endParaRPr>
          </a:p>
          <a:p>
            <a:pPr marL="1143000" lvl="2" indent="-22606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Loaner vehicles - create and implement process to remove customers from loaner vehicles within a 24-hour period. I.E. - collect method of payment up front and have customers sign document stating they will be charged for the loaner if it is not returned within 24 hours of being contacted. </a:t>
            </a:r>
            <a:endParaRPr>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Comebacks - assess annual cost of comebacks to calculate exactly what our gross profit potential is if we can deliver satisfactory experiences to customers during their first visit. Similar to policy expenses, analyze comebacks to find out what issues a majority entail to improve upon each comeback.</a:t>
            </a:r>
            <a:endParaRPr sz="1400"/>
          </a:p>
        </p:txBody>
      </p:sp>
      <p:pic>
        <p:nvPicPr>
          <p:cNvPr id="188" name="Google Shape;188;g2b779f24ba9_0_13"/>
          <p:cNvPicPr preferRelativeResize="0"/>
          <p:nvPr/>
        </p:nvPicPr>
        <p:blipFill>
          <a:blip r:embed="rId3">
            <a:alphaModFix/>
          </a:blip>
          <a:stretch>
            <a:fillRect/>
          </a:stretch>
        </p:blipFill>
        <p:spPr>
          <a:xfrm>
            <a:off x="8469950" y="0"/>
            <a:ext cx="3722051" cy="3280976"/>
          </a:xfrm>
          <a:prstGeom prst="rect">
            <a:avLst/>
          </a:prstGeom>
          <a:noFill/>
          <a:ln>
            <a:noFill/>
          </a:ln>
        </p:spPr>
      </p:pic>
      <p:sp>
        <p:nvSpPr>
          <p:cNvPr id="189" name="Google Shape;189;g2b779f24ba9_0_13"/>
          <p:cNvSpPr txBox="1"/>
          <p:nvPr/>
        </p:nvSpPr>
        <p:spPr>
          <a:xfrm>
            <a:off x="101450" y="3933000"/>
            <a:ext cx="11897700" cy="2865600"/>
          </a:xfrm>
          <a:prstGeom prst="rect">
            <a:avLst/>
          </a:prstGeom>
          <a:noFill/>
          <a:ln>
            <a:noFill/>
          </a:ln>
        </p:spPr>
        <p:txBody>
          <a:bodyPr spcFirstLastPara="1" wrap="square" lIns="91425" tIns="91425" rIns="91425" bIns="91425" anchor="t" anchorCtr="0">
            <a:noAutofit/>
          </a:bodyPr>
          <a:lstStyle/>
          <a:p>
            <a:pPr marL="342900" lvl="0" indent="-340360" algn="l" rtl="0">
              <a:spcBef>
                <a:spcPts val="1000"/>
              </a:spcBef>
              <a:spcAft>
                <a:spcPts val="0"/>
              </a:spcAft>
              <a:buClr>
                <a:schemeClr val="accent1"/>
              </a:buClr>
              <a:buSzPts val="1400"/>
              <a:buFont typeface="Noto Sans Symbols"/>
              <a:buChar char="►"/>
            </a:pPr>
            <a:r>
              <a:rPr lang="en-US">
                <a:solidFill>
                  <a:srgbClr val="221E1F"/>
                </a:solidFill>
                <a:latin typeface="Calibri"/>
                <a:ea typeface="Calibri"/>
                <a:cs typeface="Calibri"/>
                <a:sym typeface="Calibri"/>
              </a:rPr>
              <a:t>Plans to evaluate your changes</a:t>
            </a:r>
            <a:endParaRPr>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Personnel Expense - maintain a 4-1 advisor to technician ratio by assessing overall advisors and technicians each time we have an employee change that could potentially affect the ratio. Daily review regarding the amount of RO’s written by each advisor the previous day. Hold advisors accountable for meeting goal of 15 RO’s per day.</a:t>
            </a:r>
            <a:endParaRPr>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Semi-Fixed Expense - analyze each scenario where expenses are allocated towards policy in real time. Create a plan to improve on these scenarios so that they do not cause policy expenses in the future.</a:t>
            </a:r>
            <a:endParaRPr>
              <a:solidFill>
                <a:srgbClr val="221E1F"/>
              </a:solidFill>
              <a:latin typeface="Calibri"/>
              <a:ea typeface="Calibri"/>
              <a:cs typeface="Calibri"/>
              <a:sym typeface="Calibri"/>
            </a:endParaRPr>
          </a:p>
          <a:p>
            <a:pPr marL="1143000" lvl="2" indent="-22606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Loaner vehicles - track revenue from loaner vehicles not being returned within 24 hours on a monthly basis to ensure this is covering 20% of our overall loaner expenses for each month.</a:t>
            </a:r>
            <a:endParaRPr>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Comebacks -  track lost gross profit potential from each comeback as they occur in real time. Share information with the entire service department to increase realization regarding how much gross profit was lost and how this affects their weekly, monthly, and annual revenue.</a:t>
            </a:r>
            <a:endParaRPr>
              <a:solidFill>
                <a:srgbClr val="221E1F"/>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5"/>
          <p:cNvSpPr txBox="1">
            <a:spLocks noGrp="1"/>
          </p:cNvSpPr>
          <p:nvPr>
            <p:ph type="title"/>
          </p:nvPr>
        </p:nvSpPr>
        <p:spPr>
          <a:xfrm>
            <a:off x="0" y="0"/>
            <a:ext cx="8596800" cy="58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50000"/>
              <a:buFont typeface="Calibri"/>
              <a:buNone/>
            </a:pPr>
            <a:r>
              <a:rPr lang="en-US" b="1" i="0" u="none" strike="noStrike">
                <a:solidFill>
                  <a:srgbClr val="221E1F"/>
                </a:solidFill>
                <a:latin typeface="Calibri"/>
                <a:ea typeface="Calibri"/>
                <a:cs typeface="Calibri"/>
                <a:sym typeface="Calibri"/>
              </a:rPr>
              <a:t>Productivity</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195" name="Google Shape;195;p5"/>
          <p:cNvSpPr txBox="1">
            <a:spLocks noGrp="1"/>
          </p:cNvSpPr>
          <p:nvPr>
            <p:ph type="body" idx="1"/>
          </p:nvPr>
        </p:nvSpPr>
        <p:spPr>
          <a:xfrm>
            <a:off x="0" y="589800"/>
            <a:ext cx="7065300" cy="3413400"/>
          </a:xfrm>
          <a:prstGeom prst="rect">
            <a:avLst/>
          </a:prstGeom>
          <a:noFill/>
          <a:ln>
            <a:noFill/>
          </a:ln>
        </p:spPr>
        <p:txBody>
          <a:bodyPr spcFirstLastPara="1" wrap="square" lIns="91425" tIns="45700" rIns="91425" bIns="45700" anchor="t" anchorCtr="0">
            <a:noAutofit/>
          </a:bodyPr>
          <a:lstStyle/>
          <a:p>
            <a:pPr marL="342900" lvl="0" indent="-346710" algn="l" rtl="0">
              <a:spcBef>
                <a:spcPts val="1000"/>
              </a:spcBef>
              <a:spcAft>
                <a:spcPts val="0"/>
              </a:spcAft>
              <a:buSzPts val="1500"/>
              <a:buChar char="►"/>
            </a:pPr>
            <a:r>
              <a:rPr lang="en-US" sz="1500">
                <a:solidFill>
                  <a:srgbClr val="221E1F"/>
                </a:solidFill>
                <a:latin typeface="Calibri"/>
                <a:ea typeface="Calibri"/>
                <a:cs typeface="Calibri"/>
                <a:sym typeface="Calibri"/>
              </a:rPr>
              <a:t>Current practices </a:t>
            </a:r>
            <a:endParaRPr sz="1500"/>
          </a:p>
          <a:p>
            <a:pPr marL="742950" lvl="1" indent="-289560" algn="l" rtl="0">
              <a:spcBef>
                <a:spcPts val="100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Technician Proficiency - currently tracking calendar efficiency and technician productivity as main metrics in our service department.</a:t>
            </a:r>
            <a:endParaRPr sz="1500">
              <a:solidFill>
                <a:srgbClr val="221E1F"/>
              </a:solidFill>
              <a:latin typeface="Calibri"/>
              <a:ea typeface="Calibri"/>
              <a:cs typeface="Calibri"/>
              <a:sym typeface="Calibri"/>
            </a:endParaRPr>
          </a:p>
          <a:p>
            <a:pPr marL="742950" lvl="1" indent="-289560" algn="l" rtl="0">
              <a:spcBef>
                <a:spcPts val="100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Increase Labor and Hours per RO </a:t>
            </a:r>
            <a:endParaRPr sz="1500">
              <a:solidFill>
                <a:srgbClr val="221E1F"/>
              </a:solidFill>
              <a:latin typeface="Calibri"/>
              <a:ea typeface="Calibri"/>
              <a:cs typeface="Calibri"/>
              <a:sym typeface="Calibri"/>
            </a:endParaRPr>
          </a:p>
          <a:p>
            <a:pPr marL="1143000" lvl="2" indent="-232410" algn="l" rtl="0">
              <a:spcBef>
                <a:spcPts val="100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Diagnosis - flat rate at $155/hour. Advisors diagnosing on the phone and in the service drive.</a:t>
            </a:r>
            <a:endParaRPr sz="1500">
              <a:solidFill>
                <a:srgbClr val="221E1F"/>
              </a:solidFill>
              <a:latin typeface="Calibri"/>
              <a:ea typeface="Calibri"/>
              <a:cs typeface="Calibri"/>
              <a:sym typeface="Calibri"/>
            </a:endParaRPr>
          </a:p>
          <a:p>
            <a:pPr marL="1143000" lvl="2" indent="-232410" algn="l" rtl="0">
              <a:spcBef>
                <a:spcPts val="100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MPVI - technicians are trained to perform a multi point vehicle inspection on every vehicle in service, however, they are not always performed. When they are performed, they are not thorough and opportunities to recommend additional work are often missed.</a:t>
            </a:r>
            <a:endParaRPr sz="1500">
              <a:solidFill>
                <a:srgbClr val="221E1F"/>
              </a:solidFill>
              <a:latin typeface="Calibri"/>
              <a:ea typeface="Calibri"/>
              <a:cs typeface="Calibri"/>
              <a:sym typeface="Calibri"/>
            </a:endParaRPr>
          </a:p>
          <a:p>
            <a:pPr marL="742950" lvl="1" indent="-289560" algn="l" rtl="0">
              <a:spcBef>
                <a:spcPts val="100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Increase Internal Effective Labor Rate - effective labor rate currently at $66 due to lower internal rate in the past.</a:t>
            </a:r>
            <a:endParaRPr sz="1500"/>
          </a:p>
        </p:txBody>
      </p:sp>
      <p:pic>
        <p:nvPicPr>
          <p:cNvPr id="196" name="Google Shape;196;p5"/>
          <p:cNvPicPr preferRelativeResize="0"/>
          <p:nvPr/>
        </p:nvPicPr>
        <p:blipFill>
          <a:blip r:embed="rId3">
            <a:alphaModFix/>
          </a:blip>
          <a:stretch>
            <a:fillRect/>
          </a:stretch>
        </p:blipFill>
        <p:spPr>
          <a:xfrm>
            <a:off x="7065175" y="0"/>
            <a:ext cx="5126824" cy="3666024"/>
          </a:xfrm>
          <a:prstGeom prst="rect">
            <a:avLst/>
          </a:prstGeom>
          <a:noFill/>
          <a:ln>
            <a:noFill/>
          </a:ln>
        </p:spPr>
      </p:pic>
      <p:sp>
        <p:nvSpPr>
          <p:cNvPr id="197" name="Google Shape;197;p5"/>
          <p:cNvSpPr txBox="1"/>
          <p:nvPr/>
        </p:nvSpPr>
        <p:spPr>
          <a:xfrm>
            <a:off x="196650" y="4003200"/>
            <a:ext cx="10661100" cy="2739000"/>
          </a:xfrm>
          <a:prstGeom prst="rect">
            <a:avLst/>
          </a:prstGeom>
          <a:noFill/>
          <a:ln>
            <a:noFill/>
          </a:ln>
        </p:spPr>
        <p:txBody>
          <a:bodyPr spcFirstLastPara="1" wrap="square" lIns="91425" tIns="91425" rIns="91425" bIns="91425" anchor="t" anchorCtr="0">
            <a:noAutofit/>
          </a:bodyPr>
          <a:lstStyle/>
          <a:p>
            <a:pPr marL="342900" lvl="0" indent="-346710" algn="l" rtl="0">
              <a:spcBef>
                <a:spcPts val="1000"/>
              </a:spcBef>
              <a:spcAft>
                <a:spcPts val="0"/>
              </a:spcAft>
              <a:buClr>
                <a:schemeClr val="accent1"/>
              </a:buClr>
              <a:buSzPts val="1500"/>
              <a:buFont typeface="Noto Sans Symbols"/>
              <a:buChar char="►"/>
            </a:pPr>
            <a:r>
              <a:rPr lang="en-US" sz="1500">
                <a:solidFill>
                  <a:srgbClr val="221E1F"/>
                </a:solidFill>
                <a:latin typeface="Calibri"/>
                <a:ea typeface="Calibri"/>
                <a:cs typeface="Calibri"/>
                <a:sym typeface="Calibri"/>
              </a:rPr>
              <a:t>Goals for improvement </a:t>
            </a:r>
            <a:endParaRPr sz="1500">
              <a:solidFill>
                <a:srgbClr val="3F3F3F"/>
              </a:solidFill>
              <a:latin typeface="Trebuchet MS"/>
              <a:ea typeface="Trebuchet MS"/>
              <a:cs typeface="Trebuchet MS"/>
              <a:sym typeface="Trebuchet MS"/>
            </a:endParaRPr>
          </a:p>
          <a:p>
            <a:pPr marL="742950" lvl="1" indent="-289560" algn="l" rtl="0">
              <a:spcBef>
                <a:spcPts val="100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Technician Proficiency - start tracking technician proficiency on a daily basis. Ensure that every technician in our service department understands the concept of technician proficiency. </a:t>
            </a:r>
            <a:endParaRPr sz="1500">
              <a:solidFill>
                <a:srgbClr val="221E1F"/>
              </a:solidFill>
              <a:latin typeface="Calibri"/>
              <a:ea typeface="Calibri"/>
              <a:cs typeface="Calibri"/>
              <a:sym typeface="Calibri"/>
            </a:endParaRPr>
          </a:p>
          <a:p>
            <a:pPr marL="742950" lvl="1" indent="-289560" algn="l" rtl="0">
              <a:spcBef>
                <a:spcPts val="100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Increase Labor and Hours per RO </a:t>
            </a:r>
            <a:endParaRPr sz="1500">
              <a:solidFill>
                <a:srgbClr val="221E1F"/>
              </a:solidFill>
              <a:latin typeface="Calibri"/>
              <a:ea typeface="Calibri"/>
              <a:cs typeface="Calibri"/>
              <a:sym typeface="Calibri"/>
            </a:endParaRPr>
          </a:p>
          <a:p>
            <a:pPr marL="1143000" lvl="2" indent="-232410" algn="l" rtl="0">
              <a:spcBef>
                <a:spcPts val="100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Diagnosis - Increase labor sales from diagnosing vehicles. All diagnosis performed by technicians.</a:t>
            </a:r>
            <a:endParaRPr sz="1500">
              <a:solidFill>
                <a:srgbClr val="221E1F"/>
              </a:solidFill>
              <a:latin typeface="Calibri"/>
              <a:ea typeface="Calibri"/>
              <a:cs typeface="Calibri"/>
              <a:sym typeface="Calibri"/>
            </a:endParaRPr>
          </a:p>
          <a:p>
            <a:pPr marL="1143000" lvl="2" indent="-232410" algn="l" rtl="0">
              <a:spcBef>
                <a:spcPts val="100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MPVI - perform a thorough MPVI on every vehicle that goes through our service department. Recommend all concerns found on every vehicle to customers.</a:t>
            </a:r>
            <a:endParaRPr sz="1500">
              <a:solidFill>
                <a:srgbClr val="221E1F"/>
              </a:solidFill>
              <a:latin typeface="Calibri"/>
              <a:ea typeface="Calibri"/>
              <a:cs typeface="Calibri"/>
              <a:sym typeface="Calibri"/>
            </a:endParaRPr>
          </a:p>
          <a:p>
            <a:pPr marL="742950" lvl="1" indent="-289560" algn="l" rtl="0">
              <a:spcBef>
                <a:spcPts val="1000"/>
              </a:spcBef>
              <a:spcAft>
                <a:spcPts val="0"/>
              </a:spcAft>
              <a:buClr>
                <a:srgbClr val="221E1F"/>
              </a:buClr>
              <a:buSzPts val="1500"/>
              <a:buFont typeface="Calibri"/>
              <a:buChar char="►"/>
            </a:pPr>
            <a:r>
              <a:rPr lang="en-US" sz="1500">
                <a:solidFill>
                  <a:srgbClr val="221E1F"/>
                </a:solidFill>
                <a:latin typeface="Calibri"/>
                <a:ea typeface="Calibri"/>
                <a:cs typeface="Calibri"/>
                <a:sym typeface="Calibri"/>
              </a:rPr>
              <a:t>Increase Internal Effective Labor Rate - increase effective labor rate to stay consistent with customer pay effective labor rate.</a:t>
            </a:r>
            <a:endParaRPr sz="1500">
              <a:solidFill>
                <a:srgbClr val="221E1F"/>
              </a:solidFill>
              <a:latin typeface="Calibri"/>
              <a:ea typeface="Calibri"/>
              <a:cs typeface="Calibri"/>
              <a:sym typeface="Calibri"/>
            </a:endParaRPr>
          </a:p>
          <a:p>
            <a:pPr marL="0" lvl="0" indent="0" algn="l" rtl="0">
              <a:spcBef>
                <a:spcPts val="0"/>
              </a:spcBef>
              <a:spcAft>
                <a:spcPts val="0"/>
              </a:spcAft>
              <a:buNone/>
            </a:pPr>
            <a:endParaRPr sz="1500">
              <a:solidFill>
                <a:srgbClr val="3F3F3F"/>
              </a:solidFill>
              <a:latin typeface="Trebuchet MS"/>
              <a:ea typeface="Trebuchet MS"/>
              <a:cs typeface="Trebuchet MS"/>
              <a:sym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2b779f24ba9_0_23"/>
          <p:cNvSpPr txBox="1">
            <a:spLocks noGrp="1"/>
          </p:cNvSpPr>
          <p:nvPr>
            <p:ph type="title"/>
          </p:nvPr>
        </p:nvSpPr>
        <p:spPr>
          <a:xfrm>
            <a:off x="0" y="0"/>
            <a:ext cx="8596800" cy="589800"/>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rgbClr val="000000"/>
              </a:buClr>
              <a:buSzPct val="50000"/>
              <a:buFont typeface="Calibri"/>
              <a:buNone/>
            </a:pPr>
            <a:r>
              <a:rPr lang="en-US" b="1" i="0" u="none" strike="noStrike">
                <a:solidFill>
                  <a:srgbClr val="221E1F"/>
                </a:solidFill>
                <a:latin typeface="Calibri"/>
                <a:ea typeface="Calibri"/>
                <a:cs typeface="Calibri"/>
                <a:sym typeface="Calibri"/>
              </a:rPr>
              <a:t>Productivity</a:t>
            </a: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br>
              <a:rPr lang="en-US" sz="1800" b="0" i="0" u="none" strike="noStrike">
                <a:solidFill>
                  <a:srgbClr val="221E1F"/>
                </a:solidFill>
                <a:latin typeface="Calibri"/>
                <a:ea typeface="Calibri"/>
                <a:cs typeface="Calibri"/>
                <a:sym typeface="Calibri"/>
              </a:rPr>
            </a:br>
            <a:endParaRPr/>
          </a:p>
        </p:txBody>
      </p:sp>
      <p:sp>
        <p:nvSpPr>
          <p:cNvPr id="203" name="Google Shape;203;g2b779f24ba9_0_23"/>
          <p:cNvSpPr txBox="1">
            <a:spLocks noGrp="1"/>
          </p:cNvSpPr>
          <p:nvPr>
            <p:ph type="body" idx="1"/>
          </p:nvPr>
        </p:nvSpPr>
        <p:spPr>
          <a:xfrm>
            <a:off x="0" y="589800"/>
            <a:ext cx="7065300" cy="3329100"/>
          </a:xfrm>
          <a:prstGeom prst="rect">
            <a:avLst/>
          </a:prstGeom>
          <a:noFill/>
          <a:ln>
            <a:noFill/>
          </a:ln>
        </p:spPr>
        <p:txBody>
          <a:bodyPr spcFirstLastPara="1" wrap="square" lIns="91425" tIns="45700" rIns="91425" bIns="45700" anchor="t" anchorCtr="0">
            <a:noAutofit/>
          </a:bodyPr>
          <a:lstStyle/>
          <a:p>
            <a:pPr marL="342900" lvl="0" indent="-340360" algn="l" rtl="0">
              <a:spcBef>
                <a:spcPts val="1000"/>
              </a:spcBef>
              <a:spcAft>
                <a:spcPts val="0"/>
              </a:spcAft>
              <a:buSzPts val="1400"/>
              <a:buChar char="►"/>
            </a:pPr>
            <a:r>
              <a:rPr lang="en-US" sz="1400">
                <a:solidFill>
                  <a:srgbClr val="221E1F"/>
                </a:solidFill>
                <a:latin typeface="Calibri"/>
                <a:ea typeface="Calibri"/>
                <a:cs typeface="Calibri"/>
                <a:sym typeface="Calibri"/>
              </a:rPr>
              <a:t>Plans to achieve your goals</a:t>
            </a:r>
            <a:endParaRPr sz="1400">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Technician Proficiency - train service manager on the benefits of tracking technician proficiency. I.E. - a more concise and detailed analytic. Train each technician on proficiency and the 6-minute rule.</a:t>
            </a:r>
            <a:endParaRPr sz="1400">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Increase Labor and Hours per RO </a:t>
            </a:r>
            <a:endParaRPr sz="1400">
              <a:solidFill>
                <a:srgbClr val="221E1F"/>
              </a:solidFill>
              <a:latin typeface="Calibri"/>
              <a:ea typeface="Calibri"/>
              <a:cs typeface="Calibri"/>
              <a:sym typeface="Calibri"/>
            </a:endParaRPr>
          </a:p>
          <a:p>
            <a:pPr marL="1143000" lvl="2" indent="-22606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Diagnosis - Implement variable diagnostic rates based on severity of issue. Train advisors to inform customers that a technician will have to diagnose their vehicle regardless of the concern at hand.</a:t>
            </a:r>
            <a:endParaRPr>
              <a:solidFill>
                <a:srgbClr val="221E1F"/>
              </a:solidFill>
              <a:latin typeface="Calibri"/>
              <a:ea typeface="Calibri"/>
              <a:cs typeface="Calibri"/>
              <a:sym typeface="Calibri"/>
            </a:endParaRPr>
          </a:p>
          <a:p>
            <a:pPr marL="1143000" lvl="2" indent="-22606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MPVI - Implement process to send inspection and recommendation videos to every customer to create transparency, legitimacy, and currency.</a:t>
            </a:r>
            <a:endParaRPr>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sz="1400">
                <a:solidFill>
                  <a:srgbClr val="221E1F"/>
                </a:solidFill>
                <a:latin typeface="Calibri"/>
                <a:ea typeface="Calibri"/>
                <a:cs typeface="Calibri"/>
                <a:sym typeface="Calibri"/>
              </a:rPr>
              <a:t>Increase Internal Effective Labor Rate - Increased internal rate to match customer pay at $155/hour and hold used car advisor and manager accountable to maintain rate.</a:t>
            </a:r>
            <a:endParaRPr sz="1400">
              <a:solidFill>
                <a:srgbClr val="221E1F"/>
              </a:solidFill>
              <a:latin typeface="Calibri"/>
              <a:ea typeface="Calibri"/>
              <a:cs typeface="Calibri"/>
              <a:sym typeface="Calibri"/>
            </a:endParaRPr>
          </a:p>
        </p:txBody>
      </p:sp>
      <p:pic>
        <p:nvPicPr>
          <p:cNvPr id="204" name="Google Shape;204;g2b779f24ba9_0_23"/>
          <p:cNvPicPr preferRelativeResize="0"/>
          <p:nvPr/>
        </p:nvPicPr>
        <p:blipFill>
          <a:blip r:embed="rId3">
            <a:alphaModFix/>
          </a:blip>
          <a:stretch>
            <a:fillRect/>
          </a:stretch>
        </p:blipFill>
        <p:spPr>
          <a:xfrm>
            <a:off x="7065175" y="0"/>
            <a:ext cx="5126824" cy="3666024"/>
          </a:xfrm>
          <a:prstGeom prst="rect">
            <a:avLst/>
          </a:prstGeom>
          <a:noFill/>
          <a:ln>
            <a:noFill/>
          </a:ln>
        </p:spPr>
      </p:pic>
      <p:sp>
        <p:nvSpPr>
          <p:cNvPr id="205" name="Google Shape;205;g2b779f24ba9_0_23"/>
          <p:cNvSpPr txBox="1"/>
          <p:nvPr/>
        </p:nvSpPr>
        <p:spPr>
          <a:xfrm>
            <a:off x="210675" y="3918900"/>
            <a:ext cx="11981400" cy="2823300"/>
          </a:xfrm>
          <a:prstGeom prst="rect">
            <a:avLst/>
          </a:prstGeom>
          <a:noFill/>
          <a:ln>
            <a:noFill/>
          </a:ln>
        </p:spPr>
        <p:txBody>
          <a:bodyPr spcFirstLastPara="1" wrap="square" lIns="91425" tIns="91425" rIns="91425" bIns="91425" anchor="t" anchorCtr="0">
            <a:noAutofit/>
          </a:bodyPr>
          <a:lstStyle/>
          <a:p>
            <a:pPr marL="342900" lvl="0" indent="-340360" algn="l" rtl="0">
              <a:spcBef>
                <a:spcPts val="1000"/>
              </a:spcBef>
              <a:spcAft>
                <a:spcPts val="0"/>
              </a:spcAft>
              <a:buClr>
                <a:schemeClr val="accent1"/>
              </a:buClr>
              <a:buSzPts val="1400"/>
              <a:buFont typeface="Noto Sans Symbols"/>
              <a:buChar char="►"/>
            </a:pPr>
            <a:r>
              <a:rPr lang="en-US">
                <a:solidFill>
                  <a:srgbClr val="221E1F"/>
                </a:solidFill>
                <a:latin typeface="Calibri"/>
                <a:ea typeface="Calibri"/>
                <a:cs typeface="Calibri"/>
                <a:sym typeface="Calibri"/>
              </a:rPr>
              <a:t>Plans to evaluate your changes </a:t>
            </a:r>
            <a:endParaRPr>
              <a:solidFill>
                <a:schemeClr val="dk1"/>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Technician Proficiency - weekly meeting with GM to review technician proficiency from the previous week. Remind technicians of the 6-minute rule when they are not actively working on a job.</a:t>
            </a:r>
            <a:endParaRPr>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Increase Labor and Hours per RO </a:t>
            </a:r>
            <a:endParaRPr>
              <a:solidFill>
                <a:srgbClr val="221E1F"/>
              </a:solidFill>
              <a:latin typeface="Calibri"/>
              <a:ea typeface="Calibri"/>
              <a:cs typeface="Calibri"/>
              <a:sym typeface="Calibri"/>
            </a:endParaRPr>
          </a:p>
          <a:p>
            <a:pPr marL="1143000" lvl="2" indent="-22606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Diagnosis - Review RO’s to make sure the variable diagnostic rates are being presented to customers and allocated correctly on RO’s. Train technicians to report to the shop foreman if they receive work resulting from a diagnosis that they did not perform.</a:t>
            </a:r>
            <a:endParaRPr>
              <a:solidFill>
                <a:srgbClr val="221E1F"/>
              </a:solidFill>
              <a:latin typeface="Calibri"/>
              <a:ea typeface="Calibri"/>
              <a:cs typeface="Calibri"/>
              <a:sym typeface="Calibri"/>
            </a:endParaRPr>
          </a:p>
          <a:p>
            <a:pPr marL="1143000" lvl="2" indent="-22606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MPVI - each morning, review percentage of videos sent to customers based on RO’s from the previous day. Hold technicians accountable if they did not send inspection and recommendation videos.</a:t>
            </a:r>
            <a:endParaRPr>
              <a:solidFill>
                <a:srgbClr val="221E1F"/>
              </a:solidFill>
              <a:latin typeface="Calibri"/>
              <a:ea typeface="Calibri"/>
              <a:cs typeface="Calibri"/>
              <a:sym typeface="Calibri"/>
            </a:endParaRPr>
          </a:p>
          <a:p>
            <a:pPr marL="742950" lvl="1" indent="-283210" algn="l" rtl="0">
              <a:spcBef>
                <a:spcPts val="1000"/>
              </a:spcBef>
              <a:spcAft>
                <a:spcPts val="0"/>
              </a:spcAft>
              <a:buClr>
                <a:srgbClr val="221E1F"/>
              </a:buClr>
              <a:buSzPts val="1400"/>
              <a:buFont typeface="Calibri"/>
              <a:buChar char="►"/>
            </a:pPr>
            <a:r>
              <a:rPr lang="en-US">
                <a:solidFill>
                  <a:srgbClr val="221E1F"/>
                </a:solidFill>
                <a:latin typeface="Calibri"/>
                <a:ea typeface="Calibri"/>
                <a:cs typeface="Calibri"/>
                <a:sym typeface="Calibri"/>
              </a:rPr>
              <a:t>Increase Internal Effective Labor Rate - analyze exception / deviation report daily to make sure rates are not being adjusted.</a:t>
            </a:r>
            <a:endParaRPr>
              <a:solidFill>
                <a:srgbClr val="221E1F"/>
              </a:solidFill>
              <a:latin typeface="Calibri"/>
              <a:ea typeface="Calibri"/>
              <a:cs typeface="Calibri"/>
              <a:sym typeface="Calibri"/>
            </a:endParaRPr>
          </a:p>
          <a:p>
            <a:pPr marL="0" lvl="0" indent="0" algn="l" rtl="0">
              <a:spcBef>
                <a:spcPts val="0"/>
              </a:spcBef>
              <a:spcAft>
                <a:spcPts val="0"/>
              </a:spcAft>
              <a:buNone/>
            </a:pPr>
            <a:endParaRPr>
              <a:solidFill>
                <a:srgbClr val="3F3F3F"/>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name="Facet">
  <a:themeElements>
    <a:clrScheme name="Facet">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6356</Words>
  <Application>Microsoft Macintosh PowerPoint</Application>
  <PresentationFormat>Widescreen</PresentationFormat>
  <Paragraphs>385</Paragraphs>
  <Slides>25</Slides>
  <Notes>25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Noto Sans Symbols</vt:lpstr>
      <vt:lpstr>Trebuchet MS</vt:lpstr>
      <vt:lpstr>Facet</vt:lpstr>
      <vt:lpstr>NADA Service Homework </vt:lpstr>
      <vt:lpstr>Marketing  </vt:lpstr>
      <vt:lpstr>Marketing  </vt:lpstr>
      <vt:lpstr>Analyze Cost of Labor   </vt:lpstr>
      <vt:lpstr>Analyze Cost of Labor   </vt:lpstr>
      <vt:lpstr>Changes in Expense Structure    </vt:lpstr>
      <vt:lpstr>Changes in Expense Structure    </vt:lpstr>
      <vt:lpstr>Productivity   </vt:lpstr>
      <vt:lpstr>Productivity   </vt:lpstr>
      <vt:lpstr>Facility   </vt:lpstr>
      <vt:lpstr>Facility   </vt:lpstr>
      <vt:lpstr>Repair order analysis</vt:lpstr>
      <vt:lpstr>Repair order analysis</vt:lpstr>
      <vt:lpstr>SWOT Analysis</vt:lpstr>
      <vt:lpstr>SWOT Analysis</vt:lpstr>
      <vt:lpstr>SWOT Analysis</vt:lpstr>
      <vt:lpstr>SWOT Analysis</vt:lpstr>
      <vt:lpstr>SWOT Analysis</vt:lpstr>
      <vt:lpstr>SWOT Analysis</vt:lpstr>
      <vt:lpstr>SWOT Analysis</vt:lpstr>
      <vt:lpstr>SWOT Analysis</vt:lpstr>
      <vt:lpstr>SWOT Analysis</vt:lpstr>
      <vt:lpstr>SWOT Analysis</vt:lpstr>
      <vt:lpstr>Homework Synopsis</vt:lpstr>
      <vt:lpstr>Homework Synopsis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Andrew Gill</cp:lastModifiedBy>
  <cp:revision>1</cp:revision>
  <dcterms:created xsi:type="dcterms:W3CDTF">2022-12-04T13:10:55Z</dcterms:created>
  <dcterms:modified xsi:type="dcterms:W3CDTF">2024-02-21T20:45:14Z</dcterms:modified>
</cp:coreProperties>
</file>