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lsm" ContentType="application/vnd.ms-excel.sheet.macroEnabled.12"/>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A85875C-6DB9-4570-BB51-A8B25A7A9EE5}" v="61" dt="2024-02-29T22:38:52.13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12" d="100"/>
          <a:sy n="112" d="100"/>
        </p:scale>
        <p:origin x="552"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5/10/relationships/revisionInfo" Target="revisionInfo.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3/3/2024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3/3/2024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3/3/2024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3/3/2024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3/3/2024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3/3/2024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3/3/2024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3/3/2024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3/3/2024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3/3/2024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3/3/2024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package" Target="../embeddings/Microsoft_Excel_Macro-Enabled_Worksheet.xlsm"/><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56" name="Rectangle 55">
            <a:extLst>
              <a:ext uri="{FF2B5EF4-FFF2-40B4-BE49-F238E27FC236}">
                <a16:creationId xmlns:a16="http://schemas.microsoft.com/office/drawing/2014/main" id="{27577DEC-D9A5-404D-9789-702F4319BEC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8" name="Group 57">
            <a:extLst>
              <a:ext uri="{FF2B5EF4-FFF2-40B4-BE49-F238E27FC236}">
                <a16:creationId xmlns:a16="http://schemas.microsoft.com/office/drawing/2014/main" id="{CEEA9366-CEA8-4F23-B065-4337F0D836FE}"/>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59" name="Straight Connector 58">
              <a:extLst>
                <a:ext uri="{FF2B5EF4-FFF2-40B4-BE49-F238E27FC236}">
                  <a16:creationId xmlns:a16="http://schemas.microsoft.com/office/drawing/2014/main" id="{904A03D6-39B4-4278-9BE1-A07E024499BE}"/>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rgbClr val="FFFFFF"/>
              </a:solidFill>
            </a:ln>
          </p:spPr>
          <p:style>
            <a:lnRef idx="2">
              <a:schemeClr val="accent1"/>
            </a:lnRef>
            <a:fillRef idx="0">
              <a:schemeClr val="accent1"/>
            </a:fillRef>
            <a:effectRef idx="1">
              <a:schemeClr val="accent1"/>
            </a:effectRef>
            <a:fontRef idx="minor">
              <a:schemeClr val="tx1"/>
            </a:fontRef>
          </p:style>
        </p:cxnSp>
        <p:cxnSp>
          <p:nvCxnSpPr>
            <p:cNvPr id="60" name="Straight Connector 59">
              <a:extLst>
                <a:ext uri="{FF2B5EF4-FFF2-40B4-BE49-F238E27FC236}">
                  <a16:creationId xmlns:a16="http://schemas.microsoft.com/office/drawing/2014/main" id="{FBE459AF-3736-4886-82E0-9B5DA427B5E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alpha val="80000"/>
                </a:schemeClr>
              </a:solidFill>
            </a:ln>
          </p:spPr>
          <p:style>
            <a:lnRef idx="2">
              <a:schemeClr val="accent1"/>
            </a:lnRef>
            <a:fillRef idx="0">
              <a:schemeClr val="accent1"/>
            </a:fillRef>
            <a:effectRef idx="1">
              <a:schemeClr val="accent1"/>
            </a:effectRef>
            <a:fontRef idx="minor">
              <a:schemeClr val="tx1"/>
            </a:fontRef>
          </p:style>
        </p:cxnSp>
        <p:sp>
          <p:nvSpPr>
            <p:cNvPr id="61" name="Rectangle 23">
              <a:extLst>
                <a:ext uri="{FF2B5EF4-FFF2-40B4-BE49-F238E27FC236}">
                  <a16:creationId xmlns:a16="http://schemas.microsoft.com/office/drawing/2014/main" id="{4B6B88EF-180C-4E39-8A3F-A52E87110C6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62" name="Rectangle 25">
              <a:extLst>
                <a:ext uri="{FF2B5EF4-FFF2-40B4-BE49-F238E27FC236}">
                  <a16:creationId xmlns:a16="http://schemas.microsoft.com/office/drawing/2014/main" id="{52DFAACF-64D0-4621-8FF4-E2F03C3E8D1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63" name="Isosceles Triangle 62">
              <a:extLst>
                <a:ext uri="{FF2B5EF4-FFF2-40B4-BE49-F238E27FC236}">
                  <a16:creationId xmlns:a16="http://schemas.microsoft.com/office/drawing/2014/main" id="{36611FF0-65B3-49DB-97C6-1B72AAD0FB0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64" name="Rectangle 27">
              <a:extLst>
                <a:ext uri="{FF2B5EF4-FFF2-40B4-BE49-F238E27FC236}">
                  <a16:creationId xmlns:a16="http://schemas.microsoft.com/office/drawing/2014/main" id="{0F7407FE-86B1-4890-9D80-9406FBF29E4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65" name="Rectangle 29">
              <a:extLst>
                <a:ext uri="{FF2B5EF4-FFF2-40B4-BE49-F238E27FC236}">
                  <a16:creationId xmlns:a16="http://schemas.microsoft.com/office/drawing/2014/main" id="{EBD42D5B-8F87-45B3-98B3-C66944F92E6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66" name="Isosceles Triangle 65">
              <a:extLst>
                <a:ext uri="{FF2B5EF4-FFF2-40B4-BE49-F238E27FC236}">
                  <a16:creationId xmlns:a16="http://schemas.microsoft.com/office/drawing/2014/main" id="{F5E04699-59E1-4468-9E7C-83070EEB420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67" name="Isosceles Triangle 66">
              <a:extLst>
                <a:ext uri="{FF2B5EF4-FFF2-40B4-BE49-F238E27FC236}">
                  <a16:creationId xmlns:a16="http://schemas.microsoft.com/office/drawing/2014/main" id="{F2AE8F13-9A52-4D7F-9637-321EA7CF321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a:xfrm>
            <a:off x="1507067" y="4050833"/>
            <a:ext cx="7766936" cy="1096899"/>
          </a:xfrm>
        </p:spPr>
        <p:txBody>
          <a:bodyPr>
            <a:normAutofit/>
          </a:bodyPr>
          <a:lstStyle/>
          <a:p>
            <a:r>
              <a:rPr lang="en-US" i="1">
                <a:solidFill>
                  <a:schemeClr val="tx1"/>
                </a:solidFill>
              </a:rPr>
              <a:t>Gary Moore/Chris Graves</a:t>
            </a:r>
          </a:p>
          <a:p>
            <a:r>
              <a:rPr lang="en-US" i="1">
                <a:solidFill>
                  <a:schemeClr val="tx1"/>
                </a:solidFill>
              </a:rPr>
              <a:t>Class N-435</a:t>
            </a:r>
          </a:p>
        </p:txBody>
      </p:sp>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a:xfrm>
            <a:off x="1507067" y="2404534"/>
            <a:ext cx="7766936" cy="1646302"/>
          </a:xfrm>
        </p:spPr>
        <p:txBody>
          <a:bodyPr>
            <a:normAutofit/>
          </a:bodyPr>
          <a:lstStyle/>
          <a:p>
            <a:r>
              <a:rPr lang="en-US"/>
              <a:t>COMMERCE CHEVROLET</a:t>
            </a:r>
          </a:p>
        </p:txBody>
      </p:sp>
    </p:spTree>
    <p:extLst>
      <p:ext uri="{BB962C8B-B14F-4D97-AF65-F5344CB8AC3E}">
        <p14:creationId xmlns:p14="http://schemas.microsoft.com/office/powerpoint/2010/main" val="407074056"/>
      </p:ext>
    </p:extLst>
  </p:cSld>
  <p:clrMapOvr>
    <a:overrideClrMapping bg1="dk1" tx1="lt1" bg2="dk2" tx2="lt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Opportunities</a:t>
            </a:r>
          </a:p>
          <a:p>
            <a:endParaRPr lang="en-US" dirty="0"/>
          </a:p>
          <a:p>
            <a:pPr>
              <a:buFont typeface="Wingdings" panose="05000000000000000000" pitchFamily="2" charset="2"/>
              <a:buChar char="v"/>
            </a:pPr>
            <a:r>
              <a:rPr lang="en-US" dirty="0"/>
              <a:t>Replacing aging tools</a:t>
            </a:r>
          </a:p>
          <a:p>
            <a:pPr>
              <a:buFont typeface="Wingdings" panose="05000000000000000000" pitchFamily="2" charset="2"/>
              <a:buChar char="v"/>
            </a:pPr>
            <a:r>
              <a:rPr lang="en-US" dirty="0"/>
              <a:t>Second largest A&amp;M University directly across highway</a:t>
            </a:r>
          </a:p>
          <a:p>
            <a:pPr>
              <a:buFont typeface="Wingdings" panose="05000000000000000000" pitchFamily="2" charset="2"/>
              <a:buChar char="v"/>
            </a:pPr>
            <a:r>
              <a:rPr lang="en-US" dirty="0"/>
              <a:t>Growing community</a:t>
            </a:r>
          </a:p>
          <a:p>
            <a:pPr>
              <a:buFont typeface="Wingdings" panose="05000000000000000000" pitchFamily="2" charset="2"/>
              <a:buChar char="v"/>
            </a:pPr>
            <a:r>
              <a:rPr lang="en-US" dirty="0"/>
              <a:t>Availability for level 1 techs to train up to master techs. </a:t>
            </a:r>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Threats</a:t>
            </a:r>
          </a:p>
          <a:p>
            <a:endParaRPr lang="en-US" dirty="0"/>
          </a:p>
          <a:p>
            <a:pPr>
              <a:buFont typeface="Wingdings" panose="05000000000000000000" pitchFamily="2" charset="2"/>
              <a:buChar char="v"/>
            </a:pPr>
            <a:r>
              <a:rPr lang="en-US" dirty="0"/>
              <a:t>The EV transition</a:t>
            </a:r>
          </a:p>
          <a:p>
            <a:pPr>
              <a:buFont typeface="Wingdings" panose="05000000000000000000" pitchFamily="2" charset="2"/>
              <a:buChar char="v"/>
            </a:pPr>
            <a:r>
              <a:rPr lang="en-US" dirty="0"/>
              <a:t>Vehicle affordability</a:t>
            </a:r>
          </a:p>
          <a:p>
            <a:pPr>
              <a:buFont typeface="Wingdings" panose="05000000000000000000" pitchFamily="2" charset="2"/>
              <a:buChar char="v"/>
            </a:pPr>
            <a:r>
              <a:rPr lang="en-US" dirty="0"/>
              <a:t>Lack of inventory (vehicles and parts)</a:t>
            </a:r>
          </a:p>
          <a:p>
            <a:pPr>
              <a:buFont typeface="Wingdings" panose="05000000000000000000" pitchFamily="2" charset="2"/>
              <a:buChar char="v"/>
            </a:pPr>
            <a:r>
              <a:rPr lang="en-US" dirty="0"/>
              <a:t>Lack of trained technicians </a:t>
            </a:r>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Objectives</a:t>
            </a:r>
          </a:p>
          <a:p>
            <a:endParaRPr lang="en-US" dirty="0"/>
          </a:p>
          <a:p>
            <a:pPr>
              <a:buFont typeface="Wingdings" panose="05000000000000000000" pitchFamily="2" charset="2"/>
              <a:buChar char="v"/>
            </a:pPr>
            <a:r>
              <a:rPr lang="en-US" dirty="0"/>
              <a:t>Increase our warranty paid labor rates ( we have partnered with Dynatron)</a:t>
            </a:r>
          </a:p>
          <a:p>
            <a:pPr>
              <a:buFont typeface="Wingdings" panose="05000000000000000000" pitchFamily="2" charset="2"/>
              <a:buChar char="v"/>
            </a:pPr>
            <a:r>
              <a:rPr lang="en-US" dirty="0"/>
              <a:t>Greatly increase training with our service advisors</a:t>
            </a:r>
          </a:p>
          <a:p>
            <a:pPr>
              <a:buFont typeface="Wingdings" panose="05000000000000000000" pitchFamily="2" charset="2"/>
              <a:buChar char="v"/>
            </a:pPr>
            <a:r>
              <a:rPr lang="en-US" dirty="0"/>
              <a:t>Implement 100% usage of multipoint vehicle inspections</a:t>
            </a:r>
          </a:p>
          <a:p>
            <a:pPr>
              <a:buFont typeface="Wingdings" panose="05000000000000000000" pitchFamily="2" charset="2"/>
              <a:buChar char="v"/>
            </a:pPr>
            <a:r>
              <a:rPr lang="en-US" dirty="0"/>
              <a:t>Implement vehicle inspections with customers at the time of arrival</a:t>
            </a:r>
          </a:p>
          <a:p>
            <a:pPr>
              <a:buFont typeface="Wingdings" panose="05000000000000000000" pitchFamily="2" charset="2"/>
              <a:buChar char="v"/>
            </a:pPr>
            <a:endParaRPr lang="en-US" dirty="0"/>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Strategies</a:t>
            </a:r>
          </a:p>
          <a:p>
            <a:endParaRPr lang="en-US" dirty="0"/>
          </a:p>
          <a:p>
            <a:pPr>
              <a:buFont typeface="Wingdings" panose="05000000000000000000" pitchFamily="2" charset="2"/>
              <a:buChar char="v"/>
            </a:pPr>
            <a:r>
              <a:rPr lang="en-US" dirty="0"/>
              <a:t>Daily meetings with advisors and service manager to discuss RO’s</a:t>
            </a:r>
          </a:p>
          <a:p>
            <a:pPr>
              <a:buFont typeface="Wingdings" panose="05000000000000000000" pitchFamily="2" charset="2"/>
              <a:buChar char="v"/>
            </a:pPr>
            <a:r>
              <a:rPr lang="en-US" dirty="0"/>
              <a:t>Weekly meetings to discuss problems or issues and accomplishments</a:t>
            </a:r>
          </a:p>
          <a:p>
            <a:pPr>
              <a:buFont typeface="Wingdings" panose="05000000000000000000" pitchFamily="2" charset="2"/>
              <a:buChar char="v"/>
            </a:pPr>
            <a:r>
              <a:rPr lang="en-US" dirty="0"/>
              <a:t>More local advertising</a:t>
            </a:r>
          </a:p>
          <a:p>
            <a:pPr>
              <a:buFont typeface="Wingdings" panose="05000000000000000000" pitchFamily="2" charset="2"/>
              <a:buChar char="v"/>
            </a:pPr>
            <a:r>
              <a:rPr lang="en-US" dirty="0"/>
              <a:t>Review training paths to ensure that all service staff are maintaining their GM training status</a:t>
            </a:r>
          </a:p>
          <a:p>
            <a:pPr>
              <a:buFont typeface="Wingdings" panose="05000000000000000000" pitchFamily="2" charset="2"/>
              <a:buChar char="v"/>
            </a:pPr>
            <a:r>
              <a:rPr lang="en-US" dirty="0"/>
              <a:t>Improve our “fixed right the first time”</a:t>
            </a:r>
          </a:p>
          <a:p>
            <a:pPr>
              <a:buFont typeface="Wingdings" panose="05000000000000000000" pitchFamily="2" charset="2"/>
              <a:buChar char="v"/>
            </a:pPr>
            <a:r>
              <a:rPr lang="en-US" dirty="0"/>
              <a:t>Pizza parties to improve moral</a:t>
            </a:r>
          </a:p>
          <a:p>
            <a:endParaRPr lang="en-US" dirty="0"/>
          </a:p>
          <a:p>
            <a:pPr>
              <a:buFont typeface="Wingdings" panose="05000000000000000000" pitchFamily="2" charset="2"/>
              <a:buChar char="v"/>
            </a:pPr>
            <a:endParaRPr lang="en-US" dirty="0"/>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Tactics</a:t>
            </a:r>
          </a:p>
          <a:p>
            <a:endParaRPr lang="en-US" dirty="0"/>
          </a:p>
          <a:p>
            <a:pPr>
              <a:buFont typeface="Wingdings" panose="05000000000000000000" pitchFamily="2" charset="2"/>
              <a:buChar char="v"/>
            </a:pPr>
            <a:r>
              <a:rPr lang="en-US" dirty="0"/>
              <a:t>Have service manager and general manager work together to formulate a process of tracking progress</a:t>
            </a:r>
          </a:p>
          <a:p>
            <a:pPr>
              <a:buFont typeface="Wingdings" panose="05000000000000000000" pitchFamily="2" charset="2"/>
              <a:buChar char="v"/>
            </a:pPr>
            <a:r>
              <a:rPr lang="en-US" dirty="0"/>
              <a:t>Make sure the right jobs are assigned to the right technician</a:t>
            </a:r>
          </a:p>
          <a:p>
            <a:pPr>
              <a:buFont typeface="Wingdings" panose="05000000000000000000" pitchFamily="2" charset="2"/>
              <a:buChar char="v"/>
            </a:pPr>
            <a:r>
              <a:rPr lang="en-US" dirty="0"/>
              <a:t>Make sure all customers are kept up to date and informed on their vehicle status</a:t>
            </a:r>
          </a:p>
          <a:p>
            <a:pPr>
              <a:buFont typeface="Wingdings" panose="05000000000000000000" pitchFamily="2" charset="2"/>
              <a:buChar char="v"/>
            </a:pPr>
            <a:r>
              <a:rPr lang="en-US" dirty="0"/>
              <a:t>Have technicians and service advisors check CSI daily</a:t>
            </a:r>
          </a:p>
          <a:p>
            <a:endParaRPr lang="en-US" dirty="0"/>
          </a:p>
          <a:p>
            <a:pPr>
              <a:buFont typeface="Wingdings" panose="05000000000000000000" pitchFamily="2" charset="2"/>
              <a:buChar char="v"/>
            </a:pPr>
            <a:endParaRPr lang="en-US" dirty="0"/>
          </a:p>
          <a:p>
            <a:endParaRPr lang="en-US" dirty="0"/>
          </a:p>
          <a:p>
            <a:pPr>
              <a:buFont typeface="Wingdings" panose="05000000000000000000" pitchFamily="2" charset="2"/>
              <a:buChar char="v"/>
            </a:pPr>
            <a:endParaRPr lang="en-US" dirty="0"/>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85776127"/>
              </p:ext>
            </p:extLst>
          </p:nvPr>
        </p:nvGraphicFramePr>
        <p:xfrm>
          <a:off x="677334" y="1818623"/>
          <a:ext cx="9132492" cy="4908435"/>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718128">
                <a:tc>
                  <a:txBody>
                    <a:bodyPr/>
                    <a:lstStyle/>
                    <a:p>
                      <a:r>
                        <a:rPr lang="en-US" dirty="0"/>
                        <a:t>TASK</a:t>
                      </a:r>
                    </a:p>
                  </a:txBody>
                  <a:tcPr/>
                </a:tc>
                <a:tc>
                  <a:txBody>
                    <a:bodyPr/>
                    <a:lstStyle/>
                    <a:p>
                      <a:r>
                        <a:rPr lang="en-US" dirty="0"/>
                        <a:t>Position responsible</a:t>
                      </a:r>
                    </a:p>
                  </a:txBody>
                  <a:tcPr/>
                </a:tc>
                <a:tc>
                  <a:txBody>
                    <a:bodyPr/>
                    <a:lstStyle/>
                    <a:p>
                      <a:r>
                        <a:rPr lang="en-US" dirty="0"/>
                        <a:t>Check in/completion schedule</a:t>
                      </a:r>
                    </a:p>
                  </a:txBody>
                  <a:tcPr/>
                </a:tc>
                <a:extLst>
                  <a:ext uri="{0D108BD9-81ED-4DB2-BD59-A6C34878D82A}">
                    <a16:rowId xmlns:a16="http://schemas.microsoft.com/office/drawing/2014/main" val="1083418974"/>
                  </a:ext>
                </a:extLst>
              </a:tr>
              <a:tr h="491297">
                <a:tc>
                  <a:txBody>
                    <a:bodyPr/>
                    <a:lstStyle/>
                    <a:p>
                      <a:r>
                        <a:rPr lang="en-US" dirty="0"/>
                        <a:t>100% </a:t>
                      </a:r>
                      <a:r>
                        <a:rPr lang="en-US" dirty="0" err="1"/>
                        <a:t>mpvi</a:t>
                      </a:r>
                      <a:r>
                        <a:rPr lang="en-US" dirty="0"/>
                        <a:t> usage</a:t>
                      </a:r>
                    </a:p>
                  </a:txBody>
                  <a:tcPr/>
                </a:tc>
                <a:tc>
                  <a:txBody>
                    <a:bodyPr/>
                    <a:lstStyle/>
                    <a:p>
                      <a:r>
                        <a:rPr lang="en-US" dirty="0"/>
                        <a:t>Service manager</a:t>
                      </a:r>
                    </a:p>
                  </a:txBody>
                  <a:tcPr/>
                </a:tc>
                <a:tc>
                  <a:txBody>
                    <a:bodyPr/>
                    <a:lstStyle/>
                    <a:p>
                      <a:r>
                        <a:rPr lang="en-US" dirty="0"/>
                        <a:t>Weekly</a:t>
                      </a:r>
                    </a:p>
                  </a:txBody>
                  <a:tcPr/>
                </a:tc>
                <a:extLst>
                  <a:ext uri="{0D108BD9-81ED-4DB2-BD59-A6C34878D82A}">
                    <a16:rowId xmlns:a16="http://schemas.microsoft.com/office/drawing/2014/main" val="2400365483"/>
                  </a:ext>
                </a:extLst>
              </a:tr>
              <a:tr h="718128">
                <a:tc>
                  <a:txBody>
                    <a:bodyPr/>
                    <a:lstStyle/>
                    <a:p>
                      <a:r>
                        <a:rPr lang="en-US" dirty="0"/>
                        <a:t>100% customer vehicle inspections</a:t>
                      </a:r>
                    </a:p>
                  </a:txBody>
                  <a:tcPr/>
                </a:tc>
                <a:tc>
                  <a:txBody>
                    <a:bodyPr/>
                    <a:lstStyle/>
                    <a:p>
                      <a:r>
                        <a:rPr lang="en-US" dirty="0"/>
                        <a:t>Service advisor</a:t>
                      </a:r>
                    </a:p>
                  </a:txBody>
                  <a:tcPr/>
                </a:tc>
                <a:tc>
                  <a:txBody>
                    <a:bodyPr/>
                    <a:lstStyle/>
                    <a:p>
                      <a:r>
                        <a:rPr lang="en-US" dirty="0"/>
                        <a:t>Daily</a:t>
                      </a:r>
                    </a:p>
                  </a:txBody>
                  <a:tcPr/>
                </a:tc>
                <a:extLst>
                  <a:ext uri="{0D108BD9-81ED-4DB2-BD59-A6C34878D82A}">
                    <a16:rowId xmlns:a16="http://schemas.microsoft.com/office/drawing/2014/main" val="107845787"/>
                  </a:ext>
                </a:extLst>
              </a:tr>
              <a:tr h="718128">
                <a:tc>
                  <a:txBody>
                    <a:bodyPr/>
                    <a:lstStyle/>
                    <a:p>
                      <a:r>
                        <a:rPr lang="en-US" dirty="0"/>
                        <a:t>Up to date GM training status</a:t>
                      </a:r>
                    </a:p>
                  </a:txBody>
                  <a:tcPr/>
                </a:tc>
                <a:tc>
                  <a:txBody>
                    <a:bodyPr/>
                    <a:lstStyle/>
                    <a:p>
                      <a:r>
                        <a:rPr lang="en-US" dirty="0"/>
                        <a:t>Service manager</a:t>
                      </a:r>
                    </a:p>
                  </a:txBody>
                  <a:tcPr/>
                </a:tc>
                <a:tc>
                  <a:txBody>
                    <a:bodyPr/>
                    <a:lstStyle/>
                    <a:p>
                      <a:r>
                        <a:rPr lang="en-US" dirty="0"/>
                        <a:t>Weekly</a:t>
                      </a:r>
                    </a:p>
                  </a:txBody>
                  <a:tcPr/>
                </a:tc>
                <a:extLst>
                  <a:ext uri="{0D108BD9-81ED-4DB2-BD59-A6C34878D82A}">
                    <a16:rowId xmlns:a16="http://schemas.microsoft.com/office/drawing/2014/main" val="1530126605"/>
                  </a:ext>
                </a:extLst>
              </a:tr>
              <a:tr h="601642">
                <a:tc>
                  <a:txBody>
                    <a:bodyPr/>
                    <a:lstStyle/>
                    <a:p>
                      <a:r>
                        <a:rPr lang="en-US" dirty="0"/>
                        <a:t>Advertising for maintenance</a:t>
                      </a:r>
                    </a:p>
                  </a:txBody>
                  <a:tcPr/>
                </a:tc>
                <a:tc>
                  <a:txBody>
                    <a:bodyPr/>
                    <a:lstStyle/>
                    <a:p>
                      <a:r>
                        <a:rPr lang="en-US" dirty="0"/>
                        <a:t>Service manager</a:t>
                      </a:r>
                    </a:p>
                  </a:txBody>
                  <a:tcPr/>
                </a:tc>
                <a:tc>
                  <a:txBody>
                    <a:bodyPr/>
                    <a:lstStyle/>
                    <a:p>
                      <a:r>
                        <a:rPr lang="en-US" dirty="0"/>
                        <a:t>3/31/2024</a:t>
                      </a:r>
                    </a:p>
                  </a:txBody>
                  <a:tcPr/>
                </a:tc>
                <a:extLst>
                  <a:ext uri="{0D108BD9-81ED-4DB2-BD59-A6C34878D82A}">
                    <a16:rowId xmlns:a16="http://schemas.microsoft.com/office/drawing/2014/main" val="1950345431"/>
                  </a:ext>
                </a:extLst>
              </a:tr>
              <a:tr h="601642">
                <a:tc>
                  <a:txBody>
                    <a:bodyPr/>
                    <a:lstStyle/>
                    <a:p>
                      <a:r>
                        <a:rPr lang="en-US" dirty="0"/>
                        <a:t>Review technician proficiency</a:t>
                      </a:r>
                    </a:p>
                  </a:txBody>
                  <a:tcPr/>
                </a:tc>
                <a:tc>
                  <a:txBody>
                    <a:bodyPr/>
                    <a:lstStyle/>
                    <a:p>
                      <a:r>
                        <a:rPr lang="en-US" dirty="0"/>
                        <a:t>Service manager</a:t>
                      </a:r>
                    </a:p>
                  </a:txBody>
                  <a:tcPr/>
                </a:tc>
                <a:tc>
                  <a:txBody>
                    <a:bodyPr/>
                    <a:lstStyle/>
                    <a:p>
                      <a:r>
                        <a:rPr lang="en-US" dirty="0"/>
                        <a:t>Weekly</a:t>
                      </a:r>
                    </a:p>
                  </a:txBody>
                  <a:tcPr/>
                </a:tc>
                <a:extLst>
                  <a:ext uri="{0D108BD9-81ED-4DB2-BD59-A6C34878D82A}">
                    <a16:rowId xmlns:a16="http://schemas.microsoft.com/office/drawing/2014/main" val="1960891333"/>
                  </a:ext>
                </a:extLst>
              </a:tr>
              <a:tr h="491297">
                <a:tc>
                  <a:txBody>
                    <a:bodyPr/>
                    <a:lstStyle/>
                    <a:p>
                      <a:r>
                        <a:rPr lang="en-US" dirty="0"/>
                        <a:t>Review CSI</a:t>
                      </a:r>
                    </a:p>
                  </a:txBody>
                  <a:tcPr/>
                </a:tc>
                <a:tc>
                  <a:txBody>
                    <a:bodyPr/>
                    <a:lstStyle/>
                    <a:p>
                      <a:r>
                        <a:rPr lang="en-US" dirty="0"/>
                        <a:t>General/Service manager</a:t>
                      </a:r>
                    </a:p>
                  </a:txBody>
                  <a:tcPr/>
                </a:tc>
                <a:tc>
                  <a:txBody>
                    <a:bodyPr/>
                    <a:lstStyle/>
                    <a:p>
                      <a:r>
                        <a:rPr lang="en-US" dirty="0"/>
                        <a:t>Weekly</a:t>
                      </a:r>
                    </a:p>
                  </a:txBody>
                  <a:tcPr/>
                </a:tc>
                <a:extLst>
                  <a:ext uri="{0D108BD9-81ED-4DB2-BD59-A6C34878D82A}">
                    <a16:rowId xmlns:a16="http://schemas.microsoft.com/office/drawing/2014/main" val="4137224325"/>
                  </a:ext>
                </a:extLst>
              </a:tr>
              <a:tr h="491297">
                <a:tc>
                  <a:txBody>
                    <a:bodyPr/>
                    <a:lstStyle/>
                    <a:p>
                      <a:endParaRPr lang="en-US" dirty="0"/>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Synopsis</a:t>
            </a:r>
          </a:p>
          <a:p>
            <a:endParaRPr lang="en-US" dirty="0"/>
          </a:p>
          <a:p>
            <a:pPr>
              <a:buFont typeface="Wingdings" panose="05000000000000000000" pitchFamily="2" charset="2"/>
              <a:buChar char="v"/>
            </a:pPr>
            <a:r>
              <a:rPr lang="en-US" dirty="0"/>
              <a:t>I would like to begin by saying that we have a very hard working and dedicated staff that are committed to improving at every level. We have quite a bit of work to do to improve our overall performance, we need to communicate better with each other and with our customers. We are developing a plan for our technicians to be able to discuss any concerns they have freely with management. We have realized that our service absorption is entirely to low and have set a goal to be at 70% by the end of this fiscal year. We are continuing to strive for excellence on all </a:t>
            </a:r>
            <a:r>
              <a:rPr lang="en-US"/>
              <a:t>fronts.</a:t>
            </a:r>
            <a:endParaRPr lang="en-US" dirty="0"/>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a:bodyPr>
          <a:lstStyle/>
          <a:p>
            <a:pPr algn="ct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298961"/>
            <a:ext cx="4184035" cy="4742400"/>
          </a:xfrm>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pPr>
              <a:buFont typeface="Wingdings" panose="05000000000000000000" pitchFamily="2" charset="2"/>
              <a:buChar char="v"/>
            </a:pPr>
            <a:r>
              <a:rPr lang="en-US" sz="1200" b="0" i="0" u="none" strike="noStrike" baseline="0" dirty="0">
                <a:solidFill>
                  <a:srgbClr val="221E1F"/>
                </a:solidFill>
                <a:latin typeface="Calibri" panose="020F0502020204030204" pitchFamily="34" charset="0"/>
              </a:rPr>
              <a:t>GM appointment setting and service call center.</a:t>
            </a:r>
          </a:p>
          <a:p>
            <a:pPr>
              <a:buFont typeface="Wingdings" panose="05000000000000000000" pitchFamily="2" charset="2"/>
              <a:buChar char="v"/>
            </a:pPr>
            <a:r>
              <a:rPr lang="en-US" sz="1200" dirty="0">
                <a:solidFill>
                  <a:srgbClr val="221E1F"/>
                </a:solidFill>
                <a:latin typeface="Calibri" panose="020F0502020204030204" pitchFamily="34" charset="0"/>
              </a:rPr>
              <a:t>Epsilon basic service marketing package</a:t>
            </a:r>
          </a:p>
          <a:p>
            <a:pPr>
              <a:buFont typeface="Wingdings" panose="05000000000000000000" pitchFamily="2" charset="2"/>
              <a:buChar char="v"/>
            </a:pPr>
            <a:r>
              <a:rPr lang="en-US" sz="1200" b="0" i="0" u="none" strike="noStrike" baseline="0" dirty="0">
                <a:solidFill>
                  <a:srgbClr val="221E1F"/>
                </a:solidFill>
                <a:latin typeface="Calibri" panose="020F0502020204030204" pitchFamily="34" charset="0"/>
              </a:rPr>
              <a:t>Digital </a:t>
            </a:r>
            <a:r>
              <a:rPr lang="en-US" sz="1200" b="0" i="0" u="none" strike="noStrike" baseline="0" dirty="0" err="1">
                <a:solidFill>
                  <a:srgbClr val="221E1F"/>
                </a:solidFill>
                <a:latin typeface="Calibri" panose="020F0502020204030204" pitchFamily="34" charset="0"/>
              </a:rPr>
              <a:t>AirStr</a:t>
            </a:r>
            <a:r>
              <a:rPr lang="en-US" sz="1200" dirty="0" err="1">
                <a:solidFill>
                  <a:srgbClr val="221E1F"/>
                </a:solidFill>
                <a:latin typeface="Calibri" panose="020F0502020204030204" pitchFamily="34" charset="0"/>
              </a:rPr>
              <a:t>ike</a:t>
            </a:r>
            <a:r>
              <a:rPr lang="en-US" sz="1200" dirty="0">
                <a:solidFill>
                  <a:srgbClr val="221E1F"/>
                </a:solidFill>
                <a:latin typeface="Calibri" panose="020F0502020204030204" pitchFamily="34" charset="0"/>
              </a:rPr>
              <a:t> social media play</a:t>
            </a:r>
          </a:p>
          <a:p>
            <a:pPr>
              <a:buFont typeface="Wingdings" panose="05000000000000000000" pitchFamily="2" charset="2"/>
              <a:buChar char="v"/>
            </a:pPr>
            <a:r>
              <a:rPr lang="en-US" sz="1200" dirty="0">
                <a:solidFill>
                  <a:srgbClr val="221E1F"/>
                </a:solidFill>
                <a:latin typeface="Calibri" panose="020F0502020204030204" pitchFamily="34" charset="0"/>
              </a:rPr>
              <a:t>Happy customer referrals</a:t>
            </a:r>
            <a:endParaRPr lang="en-US" sz="1200" b="0" i="0" u="none" strike="noStrike" baseline="0" dirty="0">
              <a:solidFill>
                <a:srgbClr val="221E1F"/>
              </a:solidFill>
              <a:latin typeface="Calibri" panose="020F0502020204030204" pitchFamily="34" charset="0"/>
            </a:endParaRPr>
          </a:p>
          <a:p>
            <a:pPr marL="0" indent="0">
              <a:buNone/>
            </a:pPr>
            <a:endParaRPr lang="en-US" sz="120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achieve your goals </a:t>
            </a:r>
          </a:p>
          <a:p>
            <a:pPr>
              <a:buFont typeface="Wingdings" panose="05000000000000000000" pitchFamily="2" charset="2"/>
              <a:buChar char="v"/>
            </a:pPr>
            <a:r>
              <a:rPr lang="en-US" sz="1200" dirty="0">
                <a:latin typeface="Calibri" panose="020F0502020204030204" pitchFamily="34" charset="0"/>
                <a:cs typeface="Calibri" panose="020F0502020204030204" pitchFamily="34" charset="0"/>
              </a:rPr>
              <a:t>Partnering with Revolution Parts</a:t>
            </a:r>
          </a:p>
          <a:p>
            <a:pPr>
              <a:buFont typeface="Wingdings" panose="05000000000000000000" pitchFamily="2" charset="2"/>
              <a:buChar char="v"/>
            </a:pPr>
            <a:r>
              <a:rPr lang="en-US" sz="1200" dirty="0">
                <a:latin typeface="Calibri" panose="020F0502020204030204" pitchFamily="34" charset="0"/>
                <a:cs typeface="Calibri" panose="020F0502020204030204" pitchFamily="34" charset="0"/>
              </a:rPr>
              <a:t>Partnering with </a:t>
            </a:r>
            <a:r>
              <a:rPr lang="en-US" sz="1200" dirty="0" err="1">
                <a:latin typeface="Calibri" panose="020F0502020204030204" pitchFamily="34" charset="0"/>
                <a:cs typeface="Calibri" panose="020F0502020204030204" pitchFamily="34" charset="0"/>
              </a:rPr>
              <a:t>DynaTron</a:t>
            </a:r>
            <a:endParaRPr lang="en-US" sz="1200" dirty="0">
              <a:latin typeface="Calibri" panose="020F0502020204030204" pitchFamily="34" charset="0"/>
              <a:cs typeface="Calibri" panose="020F0502020204030204" pitchFamily="34" charset="0"/>
            </a:endParaRPr>
          </a:p>
          <a:p>
            <a:pPr>
              <a:buFont typeface="Wingdings" panose="05000000000000000000" pitchFamily="2" charset="2"/>
              <a:buChar char="v"/>
            </a:pPr>
            <a:r>
              <a:rPr lang="en-US" sz="1200" dirty="0">
                <a:latin typeface="Calibri" panose="020F0502020204030204" pitchFamily="34" charset="0"/>
                <a:cs typeface="Calibri" panose="020F0502020204030204" pitchFamily="34" charset="0"/>
              </a:rPr>
              <a:t>Enforcing service team to follow-up utilizing CRM daily</a:t>
            </a:r>
          </a:p>
          <a:p>
            <a:pPr>
              <a:buFont typeface="Wingdings" panose="05000000000000000000" pitchFamily="2" charset="2"/>
              <a:buChar char="v"/>
            </a:pPr>
            <a:r>
              <a:rPr lang="en-US" sz="1200" dirty="0">
                <a:latin typeface="Calibri" panose="020F0502020204030204" pitchFamily="34" charset="0"/>
                <a:cs typeface="Calibri" panose="020F0502020204030204" pitchFamily="34" charset="0"/>
              </a:rPr>
              <a:t>Have service writers ask for additional business</a:t>
            </a:r>
          </a:p>
        </p:txBody>
      </p:sp>
      <p:sp>
        <p:nvSpPr>
          <p:cNvPr id="4" name="Content Placeholder 3">
            <a:extLst>
              <a:ext uri="{FF2B5EF4-FFF2-40B4-BE49-F238E27FC236}">
                <a16:creationId xmlns:a16="http://schemas.microsoft.com/office/drawing/2014/main" id="{E2782184-09B0-217E-7965-C4C0B1F46F68}"/>
              </a:ext>
            </a:extLst>
          </p:cNvPr>
          <p:cNvSpPr>
            <a:spLocks noGrp="1"/>
          </p:cNvSpPr>
          <p:nvPr>
            <p:ph sz="half" idx="2"/>
          </p:nvPr>
        </p:nvSpPr>
        <p:spPr>
          <a:xfrm>
            <a:off x="5089970" y="1674977"/>
            <a:ext cx="4184034" cy="4366386"/>
          </a:xfrm>
        </p:spPr>
        <p:txBody>
          <a:bodyPr/>
          <a:lstStyle/>
          <a:p>
            <a:r>
              <a:rPr lang="en-US" dirty="0"/>
              <a:t>Goals for improvement</a:t>
            </a:r>
          </a:p>
          <a:p>
            <a:pPr>
              <a:buFont typeface="Wingdings" panose="05000000000000000000" pitchFamily="2" charset="2"/>
              <a:buChar char="v"/>
            </a:pPr>
            <a:r>
              <a:rPr lang="en-US" sz="1200" dirty="0">
                <a:latin typeface="Calibri" panose="020F0502020204030204" pitchFamily="34" charset="0"/>
                <a:cs typeface="Calibri" panose="020F0502020204030204" pitchFamily="34" charset="0"/>
              </a:rPr>
              <a:t>Increase gross profit to NADA standards</a:t>
            </a:r>
          </a:p>
          <a:p>
            <a:pPr>
              <a:buFont typeface="Wingdings" panose="05000000000000000000" pitchFamily="2" charset="2"/>
              <a:buChar char="v"/>
            </a:pPr>
            <a:r>
              <a:rPr lang="en-US" sz="1200" dirty="0">
                <a:latin typeface="Calibri" panose="020F0502020204030204" pitchFamily="34" charset="0"/>
                <a:cs typeface="Calibri" panose="020F0502020204030204" pitchFamily="34" charset="0"/>
              </a:rPr>
              <a:t>Improve customer retention</a:t>
            </a:r>
          </a:p>
          <a:p>
            <a:pPr>
              <a:buFont typeface="Wingdings" panose="05000000000000000000" pitchFamily="2" charset="2"/>
              <a:buChar char="v"/>
            </a:pPr>
            <a:r>
              <a:rPr lang="en-US" sz="1200" dirty="0">
                <a:latin typeface="Calibri" panose="020F0502020204030204" pitchFamily="34" charset="0"/>
                <a:cs typeface="Calibri" panose="020F0502020204030204" pitchFamily="34" charset="0"/>
              </a:rPr>
              <a:t>Increase customer satisfaction</a:t>
            </a:r>
          </a:p>
          <a:p>
            <a:pPr>
              <a:buFont typeface="Wingdings" panose="05000000000000000000" pitchFamily="2" charset="2"/>
              <a:buChar char="v"/>
            </a:pPr>
            <a:r>
              <a:rPr lang="en-US" sz="1200" dirty="0">
                <a:latin typeface="Calibri" panose="020F0502020204030204" pitchFamily="34" charset="0"/>
                <a:cs typeface="Calibri" panose="020F0502020204030204" pitchFamily="34" charset="0"/>
              </a:rPr>
              <a:t>Increase marketing spend</a:t>
            </a:r>
          </a:p>
          <a:p>
            <a:endParaRPr lang="en-US" dirty="0"/>
          </a:p>
          <a:p>
            <a:r>
              <a:rPr lang="en-US" dirty="0"/>
              <a:t>Plans to evaluate your changes</a:t>
            </a:r>
          </a:p>
          <a:p>
            <a:pPr>
              <a:buFont typeface="Wingdings" panose="05000000000000000000" pitchFamily="2" charset="2"/>
              <a:buChar char="v"/>
            </a:pPr>
            <a:r>
              <a:rPr lang="en-US" sz="1200" dirty="0">
                <a:latin typeface="Calibri" panose="020F0502020204030204" pitchFamily="34" charset="0"/>
                <a:cs typeface="Calibri" panose="020F0502020204030204" pitchFamily="34" charset="0"/>
              </a:rPr>
              <a:t>Closely monitor our reviews and surveys</a:t>
            </a:r>
          </a:p>
          <a:p>
            <a:pPr>
              <a:buFont typeface="Wingdings" panose="05000000000000000000" pitchFamily="2" charset="2"/>
              <a:buChar char="v"/>
            </a:pPr>
            <a:r>
              <a:rPr lang="en-US" sz="1200" dirty="0">
                <a:latin typeface="Calibri" panose="020F0502020204030204" pitchFamily="34" charset="0"/>
                <a:cs typeface="Calibri" panose="020F0502020204030204" pitchFamily="34" charset="0"/>
              </a:rPr>
              <a:t>Review service writer &amp; tech proficiency and efficiency reports</a:t>
            </a:r>
          </a:p>
          <a:p>
            <a:pPr>
              <a:buFont typeface="Wingdings" panose="05000000000000000000" pitchFamily="2" charset="2"/>
              <a:buChar char="v"/>
            </a:pPr>
            <a:r>
              <a:rPr lang="en-US" sz="1200" dirty="0">
                <a:latin typeface="Calibri" panose="020F0502020204030204" pitchFamily="34" charset="0"/>
                <a:cs typeface="Calibri" panose="020F0502020204030204" pitchFamily="34" charset="0"/>
              </a:rPr>
              <a:t>Monitor and review daily reports from Revolution Parts, </a:t>
            </a:r>
            <a:r>
              <a:rPr lang="en-US" sz="1200" dirty="0" err="1">
                <a:latin typeface="Calibri" panose="020F0502020204030204" pitchFamily="34" charset="0"/>
                <a:cs typeface="Calibri" panose="020F0502020204030204" pitchFamily="34" charset="0"/>
              </a:rPr>
              <a:t>DynaTron</a:t>
            </a:r>
            <a:r>
              <a:rPr lang="en-US" sz="1200" dirty="0">
                <a:latin typeface="Calibri" panose="020F0502020204030204" pitchFamily="34" charset="0"/>
                <a:cs typeface="Calibri" panose="020F0502020204030204" pitchFamily="34" charset="0"/>
              </a:rPr>
              <a:t> and VinSolutions with service manager</a:t>
            </a:r>
          </a:p>
          <a:p>
            <a:pPr>
              <a:buFont typeface="Wingdings" panose="05000000000000000000" pitchFamily="2" charset="2"/>
              <a:buChar char="v"/>
            </a:pPr>
            <a:r>
              <a:rPr lang="en-US" sz="1200" dirty="0">
                <a:latin typeface="Calibri" panose="020F0502020204030204" pitchFamily="34" charset="0"/>
                <a:cs typeface="Calibri" panose="020F0502020204030204" pitchFamily="34" charset="0"/>
              </a:rPr>
              <a:t>Create better communication between service team and upper management</a:t>
            </a:r>
          </a:p>
          <a:p>
            <a:pPr>
              <a:buFont typeface="Wingdings" panose="05000000000000000000" pitchFamily="2" charset="2"/>
              <a:buChar char="v"/>
            </a:pPr>
            <a:endParaRPr lang="en-US" sz="12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56" name="Group 55">
            <a:extLst>
              <a:ext uri="{FF2B5EF4-FFF2-40B4-BE49-F238E27FC236}">
                <a16:creationId xmlns:a16="http://schemas.microsoft.com/office/drawing/2014/main" id="{1F2B4773-3207-44CC-B7AC-892B7049821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6" name="Straight Connector 15">
              <a:extLst>
                <a:ext uri="{FF2B5EF4-FFF2-40B4-BE49-F238E27FC236}">
                  <a16:creationId xmlns:a16="http://schemas.microsoft.com/office/drawing/2014/main" id="{2B8267CA-A7A5-4E11-9D92-4EAC3DD3E809}"/>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7" name="Straight Connector 16">
              <a:extLst>
                <a:ext uri="{FF2B5EF4-FFF2-40B4-BE49-F238E27FC236}">
                  <a16:creationId xmlns:a16="http://schemas.microsoft.com/office/drawing/2014/main" id="{E83D61B5-C6B4-4A4B-85AD-FEE7A54912C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57" name="Rectangle 23">
              <a:extLst>
                <a:ext uri="{FF2B5EF4-FFF2-40B4-BE49-F238E27FC236}">
                  <a16:creationId xmlns:a16="http://schemas.microsoft.com/office/drawing/2014/main" id="{A0B67FE4-688F-4497-8BFD-157613A697D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58" name="Rectangle 25">
              <a:extLst>
                <a:ext uri="{FF2B5EF4-FFF2-40B4-BE49-F238E27FC236}">
                  <a16:creationId xmlns:a16="http://schemas.microsoft.com/office/drawing/2014/main" id="{3BF5BE1A-9BAC-4581-A82B-FD8FE31595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59" name="Isosceles Triangle 58">
              <a:extLst>
                <a:ext uri="{FF2B5EF4-FFF2-40B4-BE49-F238E27FC236}">
                  <a16:creationId xmlns:a16="http://schemas.microsoft.com/office/drawing/2014/main" id="{971E5644-6772-414A-8199-E30BFB02A5D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60" name="Rectangle 27">
              <a:extLst>
                <a:ext uri="{FF2B5EF4-FFF2-40B4-BE49-F238E27FC236}">
                  <a16:creationId xmlns:a16="http://schemas.microsoft.com/office/drawing/2014/main" id="{E8246D50-BB0C-408E-93FD-7B8D63A7F78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61" name="Rectangle 28">
              <a:extLst>
                <a:ext uri="{FF2B5EF4-FFF2-40B4-BE49-F238E27FC236}">
                  <a16:creationId xmlns:a16="http://schemas.microsoft.com/office/drawing/2014/main" id="{AFBC5D22-68C1-44FB-8181-CB84ECAA83F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62" name="Rectangle 29">
              <a:extLst>
                <a:ext uri="{FF2B5EF4-FFF2-40B4-BE49-F238E27FC236}">
                  <a16:creationId xmlns:a16="http://schemas.microsoft.com/office/drawing/2014/main" id="{FB6D0FCE-FBDB-4655-A1A7-640B1E86B56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63" name="Isosceles Triangle 62">
              <a:extLst>
                <a:ext uri="{FF2B5EF4-FFF2-40B4-BE49-F238E27FC236}">
                  <a16:creationId xmlns:a16="http://schemas.microsoft.com/office/drawing/2014/main" id="{BC8157DF-FD90-4AD6-B803-3AC0ACD8E6A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64" name="Isosceles Triangle 63">
              <a:extLst>
                <a:ext uri="{FF2B5EF4-FFF2-40B4-BE49-F238E27FC236}">
                  <a16:creationId xmlns:a16="http://schemas.microsoft.com/office/drawing/2014/main" id="{3548B067-9D63-4D21-92EF-CBC9E6338C8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2358639" y="0"/>
            <a:ext cx="4811282" cy="692209"/>
          </a:xfrm>
        </p:spPr>
        <p:txBody>
          <a:bodyPr vert="horz" lIns="91440" tIns="45720" rIns="91440" bIns="45720" rtlCol="0" anchor="ctr">
            <a:normAutofit fontScale="90000"/>
          </a:bodyPr>
          <a:lstStyle/>
          <a:p>
            <a:pPr algn="ctr">
              <a:lnSpc>
                <a:spcPct val="90000"/>
              </a:lnSpc>
            </a:pPr>
            <a:br>
              <a:rPr lang="en-US" sz="2000" b="1" i="0" u="sng" strike="noStrike" baseline="0" dirty="0"/>
            </a:br>
            <a:r>
              <a:rPr lang="en-US" sz="2000" b="1" i="0" u="sng" strike="noStrike" baseline="0" dirty="0"/>
              <a:t> Analyze Cost of Labor </a:t>
            </a:r>
            <a:br>
              <a:rPr lang="en-US" sz="2000" b="1" i="0" u="sng" strike="noStrike" baseline="0" dirty="0"/>
            </a:br>
            <a:br>
              <a:rPr lang="en-US" sz="2000" b="1" i="0" u="sng" strike="noStrike" baseline="0" dirty="0"/>
            </a:br>
            <a:endParaRPr lang="en-US" sz="2000" b="1" u="sng"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396208" y="464536"/>
            <a:ext cx="3663044" cy="3653099"/>
          </a:xfrm>
        </p:spPr>
        <p:txBody>
          <a:bodyPr vert="horz" lIns="91440" tIns="45720" rIns="91440" bIns="45720" rtlCol="0">
            <a:normAutofit lnSpcReduction="10000"/>
          </a:bodyPr>
          <a:lstStyle/>
          <a:p>
            <a:endParaRPr lang="en-US" b="0" i="0" u="none" strike="noStrike" baseline="0" dirty="0"/>
          </a:p>
          <a:p>
            <a:r>
              <a:rPr lang="en-US" b="0" i="0" u="none" strike="noStrike" baseline="0" dirty="0"/>
              <a:t>Current practices</a:t>
            </a:r>
          </a:p>
          <a:p>
            <a:pPr>
              <a:buFont typeface="Wingdings" panose="05000000000000000000" pitchFamily="2" charset="2"/>
              <a:buChar char="v"/>
            </a:pPr>
            <a:r>
              <a:rPr lang="en-US" sz="1200" dirty="0">
                <a:latin typeface="Calibri" panose="020F0502020204030204" pitchFamily="34" charset="0"/>
                <a:cs typeface="Calibri" panose="020F0502020204030204" pitchFamily="34" charset="0"/>
              </a:rPr>
              <a:t>We currently have no active cost of labor analyzations in place</a:t>
            </a:r>
            <a:endParaRPr lang="en-US" sz="1200" b="0" i="0" u="none" strike="noStrike" baseline="0" dirty="0">
              <a:latin typeface="Calibri" panose="020F0502020204030204" pitchFamily="34" charset="0"/>
              <a:cs typeface="Calibri" panose="020F0502020204030204" pitchFamily="34" charset="0"/>
            </a:endParaRPr>
          </a:p>
          <a:p>
            <a:endParaRPr lang="en-US" b="0" i="0" u="none" strike="noStrike" baseline="0" dirty="0"/>
          </a:p>
          <a:p>
            <a:r>
              <a:rPr lang="en-US" b="0" i="0" u="none" strike="noStrike" baseline="0" dirty="0"/>
              <a:t>Plans to achieve your goals</a:t>
            </a:r>
          </a:p>
          <a:p>
            <a:pPr>
              <a:buFont typeface="Wingdings" panose="05000000000000000000" pitchFamily="2" charset="2"/>
              <a:buChar char="v"/>
            </a:pPr>
            <a:r>
              <a:rPr lang="en-US" sz="1200" b="0" i="0" u="none" strike="noStrike" baseline="0" dirty="0">
                <a:latin typeface="Calibri" panose="020F0502020204030204" pitchFamily="34" charset="0"/>
                <a:cs typeface="Calibri" panose="020F0502020204030204" pitchFamily="34" charset="0"/>
              </a:rPr>
              <a:t>Evaluate all department costs and confirm that all monies are correctly distributed</a:t>
            </a:r>
          </a:p>
          <a:p>
            <a:pPr>
              <a:buFont typeface="Wingdings" panose="05000000000000000000" pitchFamily="2" charset="2"/>
              <a:buChar char="v"/>
            </a:pPr>
            <a:r>
              <a:rPr lang="en-US" sz="1200" dirty="0">
                <a:latin typeface="Calibri" panose="020F0502020204030204" pitchFamily="34" charset="0"/>
                <a:cs typeface="Calibri" panose="020F0502020204030204" pitchFamily="34" charset="0"/>
              </a:rPr>
              <a:t>Center all service writer and tech pay plans to properly align with their performance and proficiency</a:t>
            </a:r>
          </a:p>
          <a:p>
            <a:pPr>
              <a:buFont typeface="Wingdings" panose="05000000000000000000" pitchFamily="2" charset="2"/>
              <a:buChar char="v"/>
            </a:pPr>
            <a:r>
              <a:rPr lang="en-US" sz="1200" dirty="0">
                <a:latin typeface="Calibri" panose="020F0502020204030204" pitchFamily="34" charset="0"/>
                <a:cs typeface="Calibri" panose="020F0502020204030204" pitchFamily="34" charset="0"/>
              </a:rPr>
              <a:t>Monitor hourly employee proficiency and make changes as needed based on abilities</a:t>
            </a:r>
            <a:endParaRPr lang="en-US" dirty="0"/>
          </a:p>
        </p:txBody>
      </p:sp>
      <p:sp>
        <p:nvSpPr>
          <p:cNvPr id="6" name="Content Placeholder 2">
            <a:extLst>
              <a:ext uri="{FF2B5EF4-FFF2-40B4-BE49-F238E27FC236}">
                <a16:creationId xmlns:a16="http://schemas.microsoft.com/office/drawing/2014/main" id="{7DCE880F-787F-B3B2-F07C-5DF52136FD33}"/>
              </a:ext>
            </a:extLst>
          </p:cNvPr>
          <p:cNvSpPr txBox="1">
            <a:spLocks/>
          </p:cNvSpPr>
          <p:nvPr/>
        </p:nvSpPr>
        <p:spPr>
          <a:xfrm>
            <a:off x="4764280" y="453453"/>
            <a:ext cx="3663044" cy="3664182"/>
          </a:xfrm>
          <a:prstGeom prst="rect">
            <a:avLst/>
          </a:prstGeom>
        </p:spPr>
        <p:txBody>
          <a:bodyPr vert="horz" lIns="91440" tIns="45720" rIns="91440" bIns="45720" rtlCol="0">
            <a:normAutofit fontScale="92500"/>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endParaRPr lang="en-US" dirty="0"/>
          </a:p>
          <a:p>
            <a:r>
              <a:rPr lang="en-US" dirty="0"/>
              <a:t>Goals for improvement</a:t>
            </a:r>
          </a:p>
          <a:p>
            <a:pPr>
              <a:buFont typeface="Wingdings" panose="05000000000000000000" pitchFamily="2" charset="2"/>
              <a:buChar char="v"/>
            </a:pPr>
            <a:r>
              <a:rPr lang="en-US" sz="1200" dirty="0">
                <a:latin typeface="Calibri" panose="020F0502020204030204" pitchFamily="34" charset="0"/>
                <a:cs typeface="Calibri" panose="020F0502020204030204" pitchFamily="34" charset="0"/>
              </a:rPr>
              <a:t>Increased technician proficiency</a:t>
            </a:r>
          </a:p>
          <a:p>
            <a:pPr>
              <a:buFont typeface="Wingdings" panose="05000000000000000000" pitchFamily="2" charset="2"/>
              <a:buChar char="v"/>
            </a:pPr>
            <a:r>
              <a:rPr lang="en-US" sz="1200" dirty="0">
                <a:latin typeface="Calibri" panose="020F0502020204030204" pitchFamily="34" charset="0"/>
                <a:cs typeface="Calibri" panose="020F0502020204030204" pitchFamily="34" charset="0"/>
              </a:rPr>
              <a:t>Faster turn around times</a:t>
            </a:r>
          </a:p>
          <a:p>
            <a:pPr>
              <a:buFont typeface="Wingdings" panose="05000000000000000000" pitchFamily="2" charset="2"/>
              <a:buChar char="v"/>
            </a:pPr>
            <a:r>
              <a:rPr lang="en-US" sz="1200" dirty="0">
                <a:latin typeface="Calibri" panose="020F0502020204030204" pitchFamily="34" charset="0"/>
                <a:cs typeface="Calibri" panose="020F0502020204030204" pitchFamily="34" charset="0"/>
              </a:rPr>
              <a:t>Technician retention</a:t>
            </a:r>
          </a:p>
          <a:p>
            <a:pPr marL="0" indent="0">
              <a:buNone/>
            </a:pPr>
            <a:r>
              <a:rPr lang="en-US" dirty="0"/>
              <a:t> </a:t>
            </a:r>
          </a:p>
          <a:p>
            <a:r>
              <a:rPr lang="en-US" dirty="0"/>
              <a:t>Plans to evaluate your changes</a:t>
            </a:r>
          </a:p>
          <a:p>
            <a:pPr>
              <a:buFont typeface="Wingdings" panose="05000000000000000000" pitchFamily="2" charset="2"/>
              <a:buChar char="v"/>
            </a:pPr>
            <a:r>
              <a:rPr lang="en-US" sz="1200" dirty="0">
                <a:latin typeface="Calibri" panose="020F0502020204030204" pitchFamily="34" charset="0"/>
                <a:cs typeface="Calibri" panose="020F0502020204030204" pitchFamily="34" charset="0"/>
              </a:rPr>
              <a:t>Weekly meeting with service manage and service writers to go over expenses and flat rate hours for each technician</a:t>
            </a:r>
          </a:p>
          <a:p>
            <a:pPr>
              <a:buFont typeface="Wingdings" panose="05000000000000000000" pitchFamily="2" charset="2"/>
              <a:buChar char="v"/>
            </a:pPr>
            <a:r>
              <a:rPr lang="en-US" sz="1200" dirty="0">
                <a:latin typeface="Calibri" panose="020F0502020204030204" pitchFamily="34" charset="0"/>
                <a:cs typeface="Calibri" panose="020F0502020204030204" pitchFamily="34" charset="0"/>
              </a:rPr>
              <a:t>Closely observe billable flat rate hours</a:t>
            </a:r>
          </a:p>
          <a:p>
            <a:pPr>
              <a:buFont typeface="Wingdings" panose="05000000000000000000" pitchFamily="2" charset="2"/>
              <a:buChar char="v"/>
            </a:pPr>
            <a:r>
              <a:rPr lang="en-US" sz="1200" dirty="0">
                <a:latin typeface="Calibri" panose="020F0502020204030204" pitchFamily="34" charset="0"/>
                <a:cs typeface="Calibri" panose="020F0502020204030204" pitchFamily="34" charset="0"/>
              </a:rPr>
              <a:t>Stay on top of every expense</a:t>
            </a:r>
          </a:p>
          <a:p>
            <a:pPr>
              <a:buFont typeface="Wingdings" panose="05000000000000000000" pitchFamily="2" charset="2"/>
              <a:buChar char="v"/>
            </a:pPr>
            <a:endParaRPr lang="en-US" sz="1200" dirty="0">
              <a:latin typeface="Calibri" panose="020F0502020204030204" pitchFamily="34" charset="0"/>
              <a:cs typeface="Calibri" panose="020F0502020204030204" pitchFamily="34" charset="0"/>
            </a:endParaRPr>
          </a:p>
          <a:p>
            <a:pPr>
              <a:buFont typeface="Wingdings" panose="05000000000000000000" pitchFamily="2" charset="2"/>
              <a:buChar char="v"/>
            </a:pPr>
            <a:endParaRPr lang="en-US" sz="1200" dirty="0">
              <a:latin typeface="Calibri" panose="020F0502020204030204" pitchFamily="34" charset="0"/>
              <a:cs typeface="Calibri" panose="020F0502020204030204" pitchFamily="34" charset="0"/>
            </a:endParaRPr>
          </a:p>
          <a:p>
            <a:endParaRPr lang="en-US" dirty="0"/>
          </a:p>
        </p:txBody>
      </p:sp>
      <p:graphicFrame>
        <p:nvGraphicFramePr>
          <p:cNvPr id="13" name="Content Placeholder 12">
            <a:extLst>
              <a:ext uri="{FF2B5EF4-FFF2-40B4-BE49-F238E27FC236}">
                <a16:creationId xmlns:a16="http://schemas.microsoft.com/office/drawing/2014/main" id="{A4FCA790-44CD-A723-7D94-69748839204C}"/>
              </a:ext>
            </a:extLst>
          </p:cNvPr>
          <p:cNvGraphicFramePr>
            <a:graphicFrameLocks noGrp="1"/>
          </p:cNvGraphicFramePr>
          <p:nvPr>
            <p:ph sz="half" idx="2"/>
            <p:extLst>
              <p:ext uri="{D42A27DB-BD31-4B8C-83A1-F6EECF244321}">
                <p14:modId xmlns:p14="http://schemas.microsoft.com/office/powerpoint/2010/main" val="4153716046"/>
              </p:ext>
            </p:extLst>
          </p:nvPr>
        </p:nvGraphicFramePr>
        <p:xfrm>
          <a:off x="805023" y="4940420"/>
          <a:ext cx="7818791" cy="1880075"/>
        </p:xfrm>
        <a:graphic>
          <a:graphicData uri="http://schemas.openxmlformats.org/drawingml/2006/table">
            <a:tbl>
              <a:tblPr/>
              <a:tblGrid>
                <a:gridCol w="829855">
                  <a:extLst>
                    <a:ext uri="{9D8B030D-6E8A-4147-A177-3AD203B41FA5}">
                      <a16:colId xmlns:a16="http://schemas.microsoft.com/office/drawing/2014/main" val="2010413638"/>
                    </a:ext>
                  </a:extLst>
                </a:gridCol>
                <a:gridCol w="2372867">
                  <a:extLst>
                    <a:ext uri="{9D8B030D-6E8A-4147-A177-3AD203B41FA5}">
                      <a16:colId xmlns:a16="http://schemas.microsoft.com/office/drawing/2014/main" val="4146710960"/>
                    </a:ext>
                  </a:extLst>
                </a:gridCol>
                <a:gridCol w="1504113">
                  <a:extLst>
                    <a:ext uri="{9D8B030D-6E8A-4147-A177-3AD203B41FA5}">
                      <a16:colId xmlns:a16="http://schemas.microsoft.com/office/drawing/2014/main" val="434822689"/>
                    </a:ext>
                  </a:extLst>
                </a:gridCol>
                <a:gridCol w="1331225">
                  <a:extLst>
                    <a:ext uri="{9D8B030D-6E8A-4147-A177-3AD203B41FA5}">
                      <a16:colId xmlns:a16="http://schemas.microsoft.com/office/drawing/2014/main" val="3761443559"/>
                    </a:ext>
                  </a:extLst>
                </a:gridCol>
                <a:gridCol w="950876">
                  <a:extLst>
                    <a:ext uri="{9D8B030D-6E8A-4147-A177-3AD203B41FA5}">
                      <a16:colId xmlns:a16="http://schemas.microsoft.com/office/drawing/2014/main" val="1574768442"/>
                    </a:ext>
                  </a:extLst>
                </a:gridCol>
                <a:gridCol w="829855">
                  <a:extLst>
                    <a:ext uri="{9D8B030D-6E8A-4147-A177-3AD203B41FA5}">
                      <a16:colId xmlns:a16="http://schemas.microsoft.com/office/drawing/2014/main" val="1091633774"/>
                    </a:ext>
                  </a:extLst>
                </a:gridCol>
              </a:tblGrid>
              <a:tr h="346330">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a:noFill/>
                    </a:lnB>
                    <a:solidFill>
                      <a:srgbClr val="366092"/>
                    </a:solidFill>
                  </a:tcPr>
                </a:tc>
                <a:tc>
                  <a:txBody>
                    <a:bodyPr/>
                    <a:lstStyle/>
                    <a:p>
                      <a:pPr algn="ctr" fontAlgn="b"/>
                      <a:r>
                        <a:rPr lang="en-US" sz="700" b="0" i="0" u="none" strike="noStrike">
                          <a:solidFill>
                            <a:srgbClr val="FFFFFF"/>
                          </a:solidFill>
                          <a:effectLst/>
                          <a:latin typeface="Arial" panose="020B0604020202020204" pitchFamily="34" charset="0"/>
                        </a:rPr>
                        <a:t>Category</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ctr" fontAlgn="b"/>
                      <a:r>
                        <a:rPr lang="en-US" sz="700" b="0" i="0" u="none" strike="noStrike">
                          <a:solidFill>
                            <a:srgbClr val="FFFFFF"/>
                          </a:solidFill>
                          <a:effectLst/>
                          <a:latin typeface="Arial" panose="020B0604020202020204" pitchFamily="34" charset="0"/>
                        </a:rPr>
                        <a:t>Sales</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ctr" fontAlgn="b"/>
                      <a:r>
                        <a:rPr lang="en-US" sz="700" b="0" i="0" u="none" strike="noStrike">
                          <a:solidFill>
                            <a:srgbClr val="FFFFFF"/>
                          </a:solidFill>
                          <a:effectLst/>
                          <a:latin typeface="Arial" panose="020B0604020202020204" pitchFamily="34" charset="0"/>
                        </a:rPr>
                        <a:t>Gross</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ctr" fontAlgn="b"/>
                      <a:r>
                        <a:rPr lang="en-US" sz="700" b="0" i="0" u="none" strike="noStrike">
                          <a:solidFill>
                            <a:srgbClr val="FFFFFF"/>
                          </a:solidFill>
                          <a:effectLst/>
                          <a:latin typeface="Arial" panose="020B0604020202020204" pitchFamily="34" charset="0"/>
                        </a:rPr>
                        <a:t>Gross as % of Sales</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ctr" fontAlgn="b"/>
                      <a:r>
                        <a:rPr lang="en-US" sz="600" b="0" i="0" u="none" strike="noStrike">
                          <a:solidFill>
                            <a:srgbClr val="FFFFFF"/>
                          </a:solidFill>
                          <a:effectLst/>
                          <a:latin typeface="Arial" panose="020B0604020202020204" pitchFamily="34" charset="0"/>
                        </a:rPr>
                        <a:t>%Sales Contribution</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extLst>
                  <a:ext uri="{0D108BD9-81ED-4DB2-BD59-A6C34878D82A}">
                    <a16:rowId xmlns:a16="http://schemas.microsoft.com/office/drawing/2014/main" val="143895596"/>
                  </a:ext>
                </a:extLst>
              </a:tr>
              <a:tr h="168217">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Customer Pay</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700" b="0" i="0" u="none" strike="noStrike" dirty="0">
                          <a:effectLst/>
                          <a:latin typeface="Arial" panose="020B0604020202020204" pitchFamily="34" charset="0"/>
                        </a:rPr>
                        <a:t> $              41,802</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700" b="0" i="0" u="none" strike="noStrike" dirty="0">
                          <a:effectLst/>
                          <a:latin typeface="Arial" panose="020B0604020202020204" pitchFamily="34" charset="0"/>
                        </a:rPr>
                        <a:t> $          32,850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700" b="0" i="0" u="none" strike="noStrike" dirty="0">
                          <a:effectLst/>
                          <a:latin typeface="Arial" panose="020B0604020202020204" pitchFamily="34" charset="0"/>
                        </a:rPr>
                        <a:t>78.58%</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700" b="0" i="0" u="none" strike="noStrike" dirty="0">
                          <a:effectLst/>
                          <a:latin typeface="Arial" panose="020B0604020202020204" pitchFamily="34" charset="0"/>
                        </a:rPr>
                        <a:t>46.81%</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618178230"/>
                  </a:ext>
                </a:extLst>
              </a:tr>
              <a:tr h="168217">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Customer  </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700" b="0" i="0" u="none" strike="noStrike" dirty="0">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700" b="0" i="0" u="none" strike="noStrike" dirty="0">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700" b="0" i="0" u="none" strike="noStrike">
                          <a:effectLst/>
                          <a:latin typeface="Arial" panose="020B0604020202020204" pitchFamily="34" charset="0"/>
                        </a:rPr>
                        <a:t>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700" b="0" i="0" u="none" strike="noStrike">
                          <a:effectLs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045697185"/>
                  </a:ext>
                </a:extLst>
              </a:tr>
              <a:tr h="168217">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Customer Other</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7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7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700" b="0" i="0" u="none" strike="noStrike">
                          <a:effectLst/>
                          <a:latin typeface="Arial" panose="020B0604020202020204" pitchFamily="34" charset="0"/>
                        </a:rPr>
                        <a:t>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700" b="0" i="0" u="none" strike="noStrike">
                          <a:effectLs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927852893"/>
                  </a:ext>
                </a:extLst>
              </a:tr>
              <a:tr h="168217">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Warranty</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700" b="0" i="0" u="none" strike="noStrike" dirty="0">
                          <a:effectLst/>
                          <a:latin typeface="Arial" panose="020B0604020202020204" pitchFamily="34" charset="0"/>
                        </a:rPr>
                        <a:t> $                9,026</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700" b="0" i="0" u="none" strike="noStrike" dirty="0">
                          <a:effectLst/>
                          <a:latin typeface="Arial" panose="020B0604020202020204" pitchFamily="34" charset="0"/>
                        </a:rPr>
                        <a:t> $            5,244</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700" b="0" i="0" u="none" strike="noStrike" dirty="0">
                          <a:effectLst/>
                          <a:latin typeface="Arial" panose="020B0604020202020204" pitchFamily="34" charset="0"/>
                        </a:rPr>
                        <a:t>58.10%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700" b="0" i="0" u="none" strike="noStrike" dirty="0">
                          <a:effectLst/>
                          <a:latin typeface="Arial" panose="020B0604020202020204" pitchFamily="34" charset="0"/>
                        </a:rPr>
                        <a:t>10.11%</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509233104"/>
                  </a:ext>
                </a:extLst>
              </a:tr>
              <a:tr h="168217">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Warranty Other</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700" b="0" i="0" u="none" strike="noStrike" dirty="0">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7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700" b="0" i="0" u="none" strike="noStrike">
                          <a:effectLst/>
                          <a:latin typeface="Arial" panose="020B0604020202020204" pitchFamily="34" charset="0"/>
                        </a:rPr>
                        <a:t>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700" b="0" i="0" u="none" strike="noStrike">
                          <a:effectLs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705243969"/>
                  </a:ext>
                </a:extLst>
              </a:tr>
              <a:tr h="168217">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Internal</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700" b="0" i="0" u="none" strike="noStrike" dirty="0">
                          <a:effectLst/>
                          <a:latin typeface="Arial" panose="020B0604020202020204" pitchFamily="34" charset="0"/>
                        </a:rPr>
                        <a:t> $              35,072</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700" b="0" i="0" u="none" strike="noStrike" dirty="0">
                          <a:effectLst/>
                          <a:latin typeface="Arial" panose="020B0604020202020204" pitchFamily="34" charset="0"/>
                        </a:rPr>
                        <a:t> $          24,395</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700" b="0" i="0" u="none" strike="noStrike" dirty="0">
                          <a:effectLst/>
                          <a:latin typeface="Arial" panose="020B0604020202020204" pitchFamily="34" charset="0"/>
                        </a:rPr>
                        <a:t>69.56%</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700" b="0" i="0" u="none" strike="noStrike" dirty="0">
                          <a:effectLst/>
                          <a:latin typeface="Arial" panose="020B0604020202020204" pitchFamily="34" charset="0"/>
                        </a:rPr>
                        <a:t>39.27%</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61878189"/>
                  </a:ext>
                </a:extLst>
              </a:tr>
              <a:tr h="178113">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NVI / Road Ready/ PDI</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700" b="0" i="0" u="none" strike="noStrike" dirty="0">
                          <a:effectLst/>
                          <a:latin typeface="Arial" panose="020B0604020202020204" pitchFamily="34" charset="0"/>
                        </a:rPr>
                        <a:t> $                3,402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700" b="0" i="0" u="none" strike="noStrike" dirty="0">
                          <a:effectLst/>
                          <a:latin typeface="Arial" panose="020B0604020202020204" pitchFamily="34" charset="0"/>
                        </a:rPr>
                        <a:t> $            2,290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700" b="0" i="0" u="none" strike="noStrike" dirty="0">
                          <a:effectLst/>
                          <a:latin typeface="Arial" panose="020B0604020202020204" pitchFamily="34" charset="0"/>
                        </a:rPr>
                        <a:t>67.31%</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700" b="0" i="0" u="none" strike="noStrike" dirty="0">
                          <a:effectLst/>
                          <a:latin typeface="Arial" panose="020B0604020202020204" pitchFamily="34" charset="0"/>
                        </a:rPr>
                        <a:t>3.81%</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122888520"/>
                  </a:ext>
                </a:extLst>
              </a:tr>
              <a:tr h="168217">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Adj. Cost Of Labor</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7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700" b="0" i="0" u="none" strike="noStrike" dirty="0">
                          <a:effectLst/>
                          <a:latin typeface="Arial" panose="020B0604020202020204" pitchFamily="34" charset="0"/>
                        </a:rPr>
                        <a:t>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700" b="0" i="0" u="none" strike="noStrike" dirty="0">
                          <a:effectLs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982054759"/>
                  </a:ext>
                </a:extLst>
              </a:tr>
              <a:tr h="178113">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w="12700" cap="flat" cmpd="sng" algn="ctr">
                      <a:solidFill>
                        <a:srgbClr val="000000"/>
                      </a:solidFill>
                      <a:prstDash val="solid"/>
                      <a:round/>
                      <a:headEnd type="none" w="med" len="med"/>
                      <a:tailEnd type="none" w="med" len="med"/>
                    </a:lnB>
                    <a:solidFill>
                      <a:srgbClr val="366092"/>
                    </a:solidFill>
                  </a:tcPr>
                </a:tc>
                <a:tc>
                  <a:txBody>
                    <a:bodyPr/>
                    <a:lstStyle/>
                    <a:p>
                      <a:pPr algn="r" fontAlgn="b"/>
                      <a:r>
                        <a:rPr lang="en-US" sz="700" b="1" i="0" u="none" strike="noStrike">
                          <a:effectLst/>
                          <a:latin typeface="Arial" panose="020B0604020202020204" pitchFamily="34" charset="0"/>
                        </a:rPr>
                        <a:t>Total</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700" b="0" i="0" u="none" strike="noStrike" dirty="0">
                          <a:effectLst/>
                          <a:latin typeface="Arial" panose="020B0604020202020204" pitchFamily="34" charset="0"/>
                        </a:rPr>
                        <a:t> $              89,302</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700" b="0" i="0" u="none" strike="noStrike" dirty="0">
                          <a:effectLst/>
                          <a:latin typeface="Arial" panose="020B0604020202020204" pitchFamily="34" charset="0"/>
                        </a:rPr>
                        <a:t> $          64,781</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700" b="0" i="0" u="none" strike="noStrike" dirty="0">
                          <a:effectLst/>
                          <a:latin typeface="Arial" panose="020B0604020202020204" pitchFamily="34" charset="0"/>
                        </a:rPr>
                        <a:t>72.54%</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700" b="0" i="0" u="none" strike="noStrike" dirty="0">
                          <a:effectLst/>
                          <a:latin typeface="Arial" panose="020B0604020202020204" pitchFamily="34" charset="0"/>
                        </a:rPr>
                        <a:t>100.00%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328285067"/>
                  </a:ext>
                </a:extLst>
              </a:tr>
            </a:tbl>
          </a:graphicData>
        </a:graphic>
      </p:graphicFrame>
      <p:sp>
        <p:nvSpPr>
          <p:cNvPr id="14" name="TextBox 13">
            <a:extLst>
              <a:ext uri="{FF2B5EF4-FFF2-40B4-BE49-F238E27FC236}">
                <a16:creationId xmlns:a16="http://schemas.microsoft.com/office/drawing/2014/main" id="{E521AF09-A91E-04D0-18F7-58D86EEE4BE3}"/>
              </a:ext>
            </a:extLst>
          </p:cNvPr>
          <p:cNvSpPr txBox="1"/>
          <p:nvPr/>
        </p:nvSpPr>
        <p:spPr>
          <a:xfrm>
            <a:off x="1113542" y="4571088"/>
            <a:ext cx="6187154" cy="369332"/>
          </a:xfrm>
          <a:prstGeom prst="rect">
            <a:avLst/>
          </a:prstGeom>
          <a:noFill/>
        </p:spPr>
        <p:txBody>
          <a:bodyPr wrap="square" rtlCol="0">
            <a:spAutoFit/>
          </a:bodyPr>
          <a:lstStyle/>
          <a:p>
            <a:pPr algn="ctr"/>
            <a:r>
              <a:rPr lang="en-US" dirty="0"/>
              <a:t>Service Department Sales and Gross (Labor Only)</a:t>
            </a:r>
          </a:p>
        </p:txBody>
      </p:sp>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7334" y="0"/>
            <a:ext cx="8596668" cy="816639"/>
          </a:xfrm>
        </p:spPr>
        <p:txBody>
          <a:bodyPr>
            <a:normAutofit fontScale="90000"/>
          </a:bodyPr>
          <a:lstStyle/>
          <a:p>
            <a:pPr algn="ct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224407" y="816639"/>
            <a:ext cx="4184035" cy="3880772"/>
          </a:xfrm>
        </p:spPr>
        <p:txBody>
          <a:bodyPr>
            <a:normAutofit/>
          </a:bodyPr>
          <a:lstStyle/>
          <a:p>
            <a:r>
              <a:rPr lang="en-US" sz="1200" b="1" dirty="0">
                <a:solidFill>
                  <a:srgbClr val="221E1F"/>
                </a:solidFill>
                <a:latin typeface="Calibri" panose="020F0502020204030204" pitchFamily="34" charset="0"/>
              </a:rPr>
              <a:t>Current practices </a:t>
            </a:r>
          </a:p>
          <a:p>
            <a:pPr>
              <a:buFont typeface="Wingdings" panose="05000000000000000000" pitchFamily="2" charset="2"/>
              <a:buChar char="v"/>
            </a:pPr>
            <a:r>
              <a:rPr lang="en-US" sz="1200" dirty="0">
                <a:solidFill>
                  <a:srgbClr val="221E1F"/>
                </a:solidFill>
                <a:latin typeface="Calibri" panose="020F0502020204030204" pitchFamily="34" charset="0"/>
              </a:rPr>
              <a:t>Our current situation is extremely out of balance, personnel expense and semi fixed expenses are so high there is virtually zero net profit. </a:t>
            </a:r>
          </a:p>
          <a:p>
            <a:endParaRPr lang="en-US" sz="1200" dirty="0">
              <a:solidFill>
                <a:srgbClr val="221E1F"/>
              </a:solidFill>
              <a:latin typeface="Calibri" panose="020F0502020204030204" pitchFamily="34" charset="0"/>
            </a:endParaRPr>
          </a:p>
          <a:p>
            <a:r>
              <a:rPr lang="en-US" sz="1200" b="1" dirty="0">
                <a:solidFill>
                  <a:srgbClr val="221E1F"/>
                </a:solidFill>
                <a:latin typeface="Calibri" panose="020F0502020204030204" pitchFamily="34" charset="0"/>
              </a:rPr>
              <a:t>Plans to achieve your goals </a:t>
            </a:r>
          </a:p>
          <a:p>
            <a:pPr>
              <a:buFont typeface="Wingdings" panose="05000000000000000000" pitchFamily="2" charset="2"/>
              <a:buChar char="v"/>
            </a:pPr>
            <a:r>
              <a:rPr lang="en-US" sz="1200" dirty="0">
                <a:solidFill>
                  <a:srgbClr val="221E1F"/>
                </a:solidFill>
                <a:latin typeface="Calibri" panose="020F0502020204030204" pitchFamily="34" charset="0"/>
              </a:rPr>
              <a:t>A Clearly defined expense management policy</a:t>
            </a:r>
          </a:p>
          <a:p>
            <a:pPr>
              <a:buFont typeface="Wingdings" panose="05000000000000000000" pitchFamily="2" charset="2"/>
              <a:buChar char="v"/>
            </a:pPr>
            <a:r>
              <a:rPr lang="en-US" sz="1200" dirty="0">
                <a:solidFill>
                  <a:srgbClr val="221E1F"/>
                </a:solidFill>
                <a:latin typeface="Calibri" panose="020F0502020204030204" pitchFamily="34" charset="0"/>
              </a:rPr>
              <a:t>Remove any nonessential service  staff</a:t>
            </a:r>
          </a:p>
          <a:p>
            <a:pPr>
              <a:buFont typeface="Wingdings" panose="05000000000000000000" pitchFamily="2" charset="2"/>
              <a:buChar char="v"/>
            </a:pPr>
            <a:r>
              <a:rPr lang="en-US" sz="1200" dirty="0">
                <a:solidFill>
                  <a:srgbClr val="221E1F"/>
                </a:solidFill>
                <a:latin typeface="Calibri" panose="020F0502020204030204" pitchFamily="34" charset="0"/>
              </a:rPr>
              <a:t>Management must sign off on all expenses</a:t>
            </a:r>
          </a:p>
          <a:p>
            <a:pPr>
              <a:buFont typeface="Wingdings" panose="05000000000000000000" pitchFamily="2" charset="2"/>
              <a:buChar char="v"/>
            </a:pPr>
            <a:r>
              <a:rPr lang="en-US" sz="1200" dirty="0">
                <a:solidFill>
                  <a:srgbClr val="221E1F"/>
                </a:solidFill>
                <a:latin typeface="Calibri" panose="020F0502020204030204" pitchFamily="34" charset="0"/>
              </a:rPr>
              <a:t>Daily review of RO’s written to ensure we are doing all we can to sell hours</a:t>
            </a:r>
          </a:p>
          <a:p>
            <a:pPr algn="l"/>
            <a:endParaRPr lang="en-US" sz="1800" b="0" i="0" u="none" strike="noStrike" baseline="0" dirty="0">
              <a:solidFill>
                <a:srgbClr val="000000"/>
              </a:solidFill>
              <a:latin typeface="Calibri" panose="020F0502020204030204" pitchFamily="34" charset="0"/>
            </a:endParaRPr>
          </a:p>
          <a:p>
            <a:pPr>
              <a:buFont typeface="Wingdings" panose="05000000000000000000" pitchFamily="2" charset="2"/>
              <a:buChar char="v"/>
            </a:pPr>
            <a:endParaRPr lang="en-US" dirty="0">
              <a:solidFill>
                <a:srgbClr val="221E1F"/>
              </a:solidFill>
              <a:latin typeface="Calibri" panose="020F0502020204030204" pitchFamily="34" charset="0"/>
            </a:endParaRPr>
          </a:p>
          <a:p>
            <a:pPr>
              <a:buFont typeface="Wingdings" panose="05000000000000000000" pitchFamily="2" charset="2"/>
              <a:buChar char="v"/>
            </a:pPr>
            <a:endParaRPr lang="en-US" sz="1800" b="0" i="0" u="none" strike="noStrike" baseline="0" dirty="0">
              <a:solidFill>
                <a:srgbClr val="221E1F"/>
              </a:solidFill>
              <a:latin typeface="Calibri" panose="020F0502020204030204" pitchFamily="34" charset="0"/>
            </a:endParaRPr>
          </a:p>
          <a:p>
            <a:pPr marL="0" indent="0">
              <a:buNone/>
            </a:pPr>
            <a:endParaRPr lang="en-US" sz="1200" dirty="0">
              <a:latin typeface="Calibri" panose="020F0502020204030204" pitchFamily="34" charset="0"/>
              <a:cs typeface="Calibri" panose="020F0502020204030204" pitchFamily="34" charset="0"/>
            </a:endParaRPr>
          </a:p>
        </p:txBody>
      </p:sp>
      <p:graphicFrame>
        <p:nvGraphicFramePr>
          <p:cNvPr id="7" name="Content Placeholder 6">
            <a:extLst>
              <a:ext uri="{FF2B5EF4-FFF2-40B4-BE49-F238E27FC236}">
                <a16:creationId xmlns:a16="http://schemas.microsoft.com/office/drawing/2014/main" id="{DCA25710-7D6B-F54B-AB84-EE6BCB25FB8A}"/>
              </a:ext>
            </a:extLst>
          </p:cNvPr>
          <p:cNvGraphicFramePr>
            <a:graphicFrameLocks noGrp="1"/>
          </p:cNvGraphicFramePr>
          <p:nvPr>
            <p:ph sz="half" idx="2"/>
            <p:extLst>
              <p:ext uri="{D42A27DB-BD31-4B8C-83A1-F6EECF244321}">
                <p14:modId xmlns:p14="http://schemas.microsoft.com/office/powerpoint/2010/main" val="2865589998"/>
              </p:ext>
            </p:extLst>
          </p:nvPr>
        </p:nvGraphicFramePr>
        <p:xfrm>
          <a:off x="1090179" y="4545313"/>
          <a:ext cx="4184650" cy="1980461"/>
        </p:xfrm>
        <a:graphic>
          <a:graphicData uri="http://schemas.openxmlformats.org/drawingml/2006/table">
            <a:tbl>
              <a:tblPr/>
              <a:tblGrid>
                <a:gridCol w="223055">
                  <a:extLst>
                    <a:ext uri="{9D8B030D-6E8A-4147-A177-3AD203B41FA5}">
                      <a16:colId xmlns:a16="http://schemas.microsoft.com/office/drawing/2014/main" val="1665896820"/>
                    </a:ext>
                  </a:extLst>
                </a:gridCol>
                <a:gridCol w="1521283">
                  <a:extLst>
                    <a:ext uri="{9D8B030D-6E8A-4147-A177-3AD203B41FA5}">
                      <a16:colId xmlns:a16="http://schemas.microsoft.com/office/drawing/2014/main" val="4277781093"/>
                    </a:ext>
                  </a:extLst>
                </a:gridCol>
                <a:gridCol w="1021936">
                  <a:extLst>
                    <a:ext uri="{9D8B030D-6E8A-4147-A177-3AD203B41FA5}">
                      <a16:colId xmlns:a16="http://schemas.microsoft.com/office/drawing/2014/main" val="2195203966"/>
                    </a:ext>
                  </a:extLst>
                </a:gridCol>
                <a:gridCol w="713593">
                  <a:extLst>
                    <a:ext uri="{9D8B030D-6E8A-4147-A177-3AD203B41FA5}">
                      <a16:colId xmlns:a16="http://schemas.microsoft.com/office/drawing/2014/main" val="3965235968"/>
                    </a:ext>
                  </a:extLst>
                </a:gridCol>
                <a:gridCol w="704783">
                  <a:extLst>
                    <a:ext uri="{9D8B030D-6E8A-4147-A177-3AD203B41FA5}">
                      <a16:colId xmlns:a16="http://schemas.microsoft.com/office/drawing/2014/main" val="532182176"/>
                    </a:ext>
                  </a:extLst>
                </a:gridCol>
              </a:tblGrid>
              <a:tr h="158243">
                <a:tc gridSpan="5">
                  <a:txBody>
                    <a:bodyPr/>
                    <a:lstStyle/>
                    <a:p>
                      <a:pPr algn="ctr" fontAlgn="b"/>
                      <a:r>
                        <a:rPr lang="en-US" sz="900" b="1" i="0" u="none" strike="noStrike" dirty="0">
                          <a:effectLst/>
                          <a:latin typeface="Arial" panose="020B0604020202020204" pitchFamily="34" charset="0"/>
                        </a:rPr>
                        <a:t>Service Department Profit Centering    </a:t>
                      </a:r>
                    </a:p>
                  </a:txBody>
                  <a:tcPr marL="0" marR="0" marT="0" marB="0" anchor="b">
                    <a:lnL>
                      <a:noFill/>
                    </a:lnL>
                    <a:lnR>
                      <a:noFill/>
                    </a:lnR>
                    <a:lnT>
                      <a:noFill/>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66321200"/>
                  </a:ext>
                </a:extLst>
              </a:tr>
              <a:tr h="126227">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04484532"/>
                  </a:ext>
                </a:extLst>
              </a:tr>
              <a:tr h="164165">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a:noFill/>
                    </a:lnB>
                    <a:solidFill>
                      <a:srgbClr val="366092"/>
                    </a:solidFill>
                  </a:tcPr>
                </a:tc>
                <a:tc>
                  <a:txBody>
                    <a:bodyPr/>
                    <a:lstStyle/>
                    <a:p>
                      <a:pPr algn="l" fontAlgn="b"/>
                      <a:r>
                        <a:rPr lang="en-US" sz="800" b="0" i="0" u="none" strike="noStrike">
                          <a:solidFill>
                            <a:srgbClr val="FFFFFF"/>
                          </a:solidFill>
                          <a:effectLst/>
                          <a:latin typeface="Arial" panose="020B0604020202020204" pitchFamily="34" charset="0"/>
                        </a:rPr>
                        <a:t>Expense Category</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ctr" fontAlgn="b"/>
                      <a:r>
                        <a:rPr lang="en-US" sz="800" b="0" i="0" u="none" strike="noStrike">
                          <a:solidFill>
                            <a:srgbClr val="FFFFFF"/>
                          </a:solidFill>
                          <a:effectLst/>
                          <a:latin typeface="Arial" panose="020B0604020202020204" pitchFamily="34" charset="0"/>
                        </a:rPr>
                        <a:t>Dollar Amount</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900" b="0" i="0" u="none" strike="noStrike" dirty="0">
                          <a:effectLst/>
                          <a:latin typeface="Arial" panose="020B0604020202020204" pitchFamily="34"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a:noFill/>
                    </a:lnB>
                    <a:solidFill>
                      <a:srgbClr val="366092"/>
                    </a:solidFill>
                  </a:tcPr>
                </a:tc>
                <a:tc>
                  <a:txBody>
                    <a:bodyPr/>
                    <a:lstStyle/>
                    <a:p>
                      <a:pPr algn="ctr" fontAlgn="b"/>
                      <a:r>
                        <a:rPr lang="en-US" sz="800" b="0" i="0" u="none" strike="noStrike">
                          <a:solidFill>
                            <a:srgbClr val="FFFFFF"/>
                          </a:solidFill>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366092"/>
                    </a:solidFill>
                  </a:tcPr>
                </a:tc>
                <a:extLst>
                  <a:ext uri="{0D108BD9-81ED-4DB2-BD59-A6C34878D82A}">
                    <a16:rowId xmlns:a16="http://schemas.microsoft.com/office/drawing/2014/main" val="2405713287"/>
                  </a:ext>
                </a:extLst>
              </a:tr>
              <a:tr h="149452">
                <a:tc>
                  <a:txBody>
                    <a:bodyPr/>
                    <a:lstStyle/>
                    <a:p>
                      <a:pPr algn="l" fontAlgn="b"/>
                      <a:r>
                        <a:rPr lang="en-US" sz="9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Department Gross</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dirty="0">
                          <a:effectLst/>
                          <a:latin typeface="Arial" panose="020B0604020202020204" pitchFamily="34" charset="0"/>
                        </a:rPr>
                        <a:t> $              65,070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800" b="0" i="0" u="none" strike="noStrike">
                          <a:solidFill>
                            <a:srgbClr val="FFFFFF"/>
                          </a:solidFill>
                          <a:effectLst/>
                          <a:latin typeface="Arial" panose="020B0604020202020204" pitchFamily="34" charset="0"/>
                        </a:rPr>
                        <a:t>% of Gross</a:t>
                      </a:r>
                    </a:p>
                  </a:txBody>
                  <a:tcPr marL="0" marR="0" marT="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366092"/>
                    </a:solidFill>
                  </a:tcPr>
                </a:tc>
                <a:tc>
                  <a:txBody>
                    <a:bodyPr/>
                    <a:lstStyle/>
                    <a:p>
                      <a:pPr algn="ctr" fontAlgn="b"/>
                      <a:r>
                        <a:rPr lang="en-US" sz="900" b="0" i="0" u="none" strike="noStrike">
                          <a:solidFill>
                            <a:srgbClr val="FFFFFF"/>
                          </a:solidFill>
                          <a:effectLst/>
                          <a:latin typeface="Arial" panose="020B0604020202020204" pitchFamily="34" charset="0"/>
                        </a:rPr>
                        <a:t>Profile</a:t>
                      </a:r>
                    </a:p>
                  </a:txBody>
                  <a:tcPr marL="0" marR="0" marT="0" marB="0" anchor="b">
                    <a:lnL>
                      <a:noFill/>
                    </a:lnL>
                    <a:lnR w="25400" cap="flat" cmpd="dbl"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366092"/>
                    </a:solidFill>
                  </a:tcPr>
                </a:tc>
                <a:extLst>
                  <a:ext uri="{0D108BD9-81ED-4DB2-BD59-A6C34878D82A}">
                    <a16:rowId xmlns:a16="http://schemas.microsoft.com/office/drawing/2014/main" val="2469311041"/>
                  </a:ext>
                </a:extLst>
              </a:tr>
              <a:tr h="149452">
                <a:tc>
                  <a:txBody>
                    <a:bodyPr/>
                    <a:lstStyle/>
                    <a:p>
                      <a:pPr algn="l" fontAlgn="b"/>
                      <a:r>
                        <a:rPr lang="en-US" sz="9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Variable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dirty="0">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dirty="0">
                          <a:effectLs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703179306"/>
                  </a:ext>
                </a:extLst>
              </a:tr>
              <a:tr h="149452">
                <a:tc>
                  <a:txBody>
                    <a:bodyPr/>
                    <a:lstStyle/>
                    <a:p>
                      <a:pPr algn="l" fontAlgn="b"/>
                      <a:r>
                        <a:rPr lang="en-US" sz="9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Selling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dirty="0">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effectLs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863881076"/>
                  </a:ext>
                </a:extLst>
              </a:tr>
              <a:tr h="149452">
                <a:tc>
                  <a:txBody>
                    <a:bodyPr/>
                    <a:lstStyle/>
                    <a:p>
                      <a:pPr algn="l" fontAlgn="b"/>
                      <a:r>
                        <a:rPr lang="en-US" sz="9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Personnel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dirty="0">
                          <a:effectLst/>
                          <a:latin typeface="Arial" panose="020B0604020202020204" pitchFamily="34" charset="0"/>
                        </a:rPr>
                        <a:t> $              30,759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dirty="0">
                          <a:effectLst/>
                          <a:latin typeface="Arial" panose="020B0604020202020204" pitchFamily="34" charset="0"/>
                        </a:rPr>
                        <a:t>47.27%</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76131862"/>
                  </a:ext>
                </a:extLst>
              </a:tr>
              <a:tr h="149452">
                <a:tc>
                  <a:txBody>
                    <a:bodyPr/>
                    <a:lstStyle/>
                    <a:p>
                      <a:pPr algn="l" fontAlgn="b"/>
                      <a:r>
                        <a:rPr lang="en-US" sz="9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Semi-Fixed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dirty="0">
                          <a:effectLst/>
                          <a:latin typeface="Arial" panose="020B0604020202020204" pitchFamily="34" charset="0"/>
                        </a:rPr>
                        <a:t> $              25,283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dirty="0">
                          <a:effectLst/>
                          <a:latin typeface="Arial" panose="020B0604020202020204" pitchFamily="34" charset="0"/>
                        </a:rPr>
                        <a:t>38.86%</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251676162"/>
                  </a:ext>
                </a:extLst>
              </a:tr>
              <a:tr h="149452">
                <a:tc>
                  <a:txBody>
                    <a:bodyPr/>
                    <a:lstStyle/>
                    <a:p>
                      <a:pPr algn="l" fontAlgn="b"/>
                      <a:r>
                        <a:rPr lang="en-US" sz="9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Fixed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dirty="0">
                          <a:effectLst/>
                          <a:latin typeface="Arial" panose="020B0604020202020204" pitchFamily="34" charset="0"/>
                        </a:rPr>
                        <a:t> $                4,073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dirty="0">
                          <a:effectLst/>
                          <a:latin typeface="Arial" panose="020B0604020202020204" pitchFamily="34" charset="0"/>
                        </a:rPr>
                        <a:t>6.26%</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701690121"/>
                  </a:ext>
                </a:extLst>
              </a:tr>
              <a:tr h="158243">
                <a:tc>
                  <a:txBody>
                    <a:bodyPr/>
                    <a:lstStyle/>
                    <a:p>
                      <a:pPr algn="l" fontAlgn="b"/>
                      <a:r>
                        <a:rPr lang="en-US" sz="9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Unallocated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dirty="0">
                          <a:effectLst/>
                          <a:latin typeface="Arial" panose="020B0604020202020204" pitchFamily="34" charset="0"/>
                        </a:rPr>
                        <a:t> $                4,000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dirty="0">
                          <a:effectLst/>
                          <a:latin typeface="Arial" panose="020B0604020202020204" pitchFamily="34" charset="0"/>
                        </a:rPr>
                        <a:t>6.15%</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169635605"/>
                  </a:ext>
                </a:extLst>
              </a:tr>
              <a:tr h="149452">
                <a:tc>
                  <a:txBody>
                    <a:bodyPr/>
                    <a:lstStyle/>
                    <a:p>
                      <a:pPr algn="l" fontAlgn="b"/>
                      <a:r>
                        <a:rPr lang="en-US" sz="9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Dealer's Salary</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dirty="0">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dirty="0">
                          <a:effectLs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070390481"/>
                  </a:ext>
                </a:extLst>
              </a:tr>
              <a:tr h="158243">
                <a:tc>
                  <a:txBody>
                    <a:bodyPr/>
                    <a:lstStyle/>
                    <a:p>
                      <a:pPr algn="l" fontAlgn="b"/>
                      <a:r>
                        <a:rPr lang="en-US" sz="9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Total Expenses</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dirty="0">
                          <a:effectLst/>
                          <a:latin typeface="Arial" panose="020B0604020202020204" pitchFamily="34" charset="0"/>
                        </a:rPr>
                        <a:t> $              64,115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dirty="0">
                          <a:effectLst/>
                          <a:latin typeface="Arial" panose="020B0604020202020204" pitchFamily="34" charset="0"/>
                        </a:rPr>
                        <a:t>98.53%</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127689849"/>
                  </a:ext>
                </a:extLst>
              </a:tr>
              <a:tr h="158243">
                <a:tc>
                  <a:txBody>
                    <a:bodyPr/>
                    <a:lstStyle/>
                    <a:p>
                      <a:pPr algn="l" fontAlgn="b"/>
                      <a:r>
                        <a:rPr lang="en-US" sz="9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900" b="0" i="0" u="none" strike="noStrike" dirty="0">
                          <a:effectLst/>
                          <a:latin typeface="Arial" panose="020B0604020202020204" pitchFamily="34" charset="0"/>
                        </a:rPr>
                        <a:t>Net Profit</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dirty="0">
                          <a:effectLst/>
                          <a:latin typeface="Arial" panose="020B0604020202020204" pitchFamily="34" charset="0"/>
                        </a:rPr>
                        <a:t> $              955</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dirty="0">
                          <a:effectLst/>
                          <a:latin typeface="Arial" panose="020B0604020202020204" pitchFamily="34" charset="0"/>
                        </a:rPr>
                        <a:t>1.47%</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dirty="0">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751973077"/>
                  </a:ext>
                </a:extLst>
              </a:tr>
            </a:tbl>
          </a:graphicData>
        </a:graphic>
      </p:graphicFrame>
      <p:sp>
        <p:nvSpPr>
          <p:cNvPr id="8" name="Content Placeholder 2">
            <a:extLst>
              <a:ext uri="{FF2B5EF4-FFF2-40B4-BE49-F238E27FC236}">
                <a16:creationId xmlns:a16="http://schemas.microsoft.com/office/drawing/2014/main" id="{0C6E2114-03A4-2A6E-44E6-9C9188E3F633}"/>
              </a:ext>
            </a:extLst>
          </p:cNvPr>
          <p:cNvSpPr txBox="1">
            <a:spLocks/>
          </p:cNvSpPr>
          <p:nvPr/>
        </p:nvSpPr>
        <p:spPr>
          <a:xfrm>
            <a:off x="4825155" y="816639"/>
            <a:ext cx="4184035" cy="3880772"/>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endParaRPr lang="en-US" sz="1200" dirty="0">
              <a:solidFill>
                <a:srgbClr val="000000"/>
              </a:solidFill>
              <a:latin typeface="Calibri" panose="020F0502020204030204" pitchFamily="34" charset="0"/>
            </a:endParaRPr>
          </a:p>
          <a:p>
            <a:r>
              <a:rPr lang="en-US" sz="1200" b="1" dirty="0">
                <a:solidFill>
                  <a:srgbClr val="221E1F"/>
                </a:solidFill>
                <a:latin typeface="Calibri" panose="020F0502020204030204" pitchFamily="34" charset="0"/>
              </a:rPr>
              <a:t>Goals for improvement</a:t>
            </a:r>
          </a:p>
          <a:p>
            <a:pPr>
              <a:buFont typeface="Wingdings" panose="05000000000000000000" pitchFamily="2" charset="2"/>
              <a:buChar char="v"/>
            </a:pPr>
            <a:r>
              <a:rPr lang="en-US" sz="1200" dirty="0">
                <a:solidFill>
                  <a:srgbClr val="221E1F"/>
                </a:solidFill>
                <a:latin typeface="Calibri" panose="020F0502020204030204" pitchFamily="34" charset="0"/>
              </a:rPr>
              <a:t>Decrease personnel/semi fixed expenses</a:t>
            </a:r>
          </a:p>
          <a:p>
            <a:pPr>
              <a:buFont typeface="Wingdings" panose="05000000000000000000" pitchFamily="2" charset="2"/>
              <a:buChar char="v"/>
            </a:pPr>
            <a:r>
              <a:rPr lang="en-US" sz="1200" dirty="0">
                <a:solidFill>
                  <a:srgbClr val="221E1F"/>
                </a:solidFill>
                <a:latin typeface="Calibri" panose="020F0502020204030204" pitchFamily="34" charset="0"/>
              </a:rPr>
              <a:t>Increase sales and up sell more service work</a:t>
            </a:r>
          </a:p>
          <a:p>
            <a:pPr>
              <a:buFont typeface="Wingdings" panose="05000000000000000000" pitchFamily="2" charset="2"/>
              <a:buChar char="v"/>
            </a:pPr>
            <a:r>
              <a:rPr lang="en-US" sz="1200" dirty="0">
                <a:solidFill>
                  <a:srgbClr val="221E1F"/>
                </a:solidFill>
                <a:latin typeface="Calibri" panose="020F0502020204030204" pitchFamily="34" charset="0"/>
              </a:rPr>
              <a:t>Have the correct expense to profit ratio</a:t>
            </a:r>
          </a:p>
          <a:p>
            <a:pPr marL="0" indent="0">
              <a:buNone/>
            </a:pPr>
            <a:endParaRPr lang="en-US" sz="1200" dirty="0">
              <a:solidFill>
                <a:srgbClr val="221E1F"/>
              </a:solidFill>
              <a:latin typeface="Calibri" panose="020F0502020204030204" pitchFamily="34" charset="0"/>
            </a:endParaRPr>
          </a:p>
          <a:p>
            <a:r>
              <a:rPr lang="en-US" sz="1200" b="1" dirty="0">
                <a:solidFill>
                  <a:srgbClr val="221E1F"/>
                </a:solidFill>
                <a:latin typeface="Calibri" panose="020F0502020204030204" pitchFamily="34" charset="0"/>
              </a:rPr>
              <a:t>Plans to evaluate your changes</a:t>
            </a:r>
          </a:p>
          <a:p>
            <a:pPr>
              <a:buFont typeface="Wingdings" panose="05000000000000000000" pitchFamily="2" charset="2"/>
              <a:buChar char="v"/>
            </a:pPr>
            <a:r>
              <a:rPr lang="en-US" sz="1200" dirty="0">
                <a:solidFill>
                  <a:srgbClr val="221E1F"/>
                </a:solidFill>
                <a:latin typeface="Calibri" panose="020F0502020204030204" pitchFamily="34" charset="0"/>
              </a:rPr>
              <a:t> Simple and understandable expense reports for service staff</a:t>
            </a:r>
          </a:p>
          <a:p>
            <a:pPr>
              <a:buFont typeface="Wingdings" panose="05000000000000000000" pitchFamily="2" charset="2"/>
              <a:buChar char="v"/>
            </a:pPr>
            <a:r>
              <a:rPr lang="en-US" sz="1200" dirty="0">
                <a:solidFill>
                  <a:srgbClr val="221E1F"/>
                </a:solidFill>
                <a:latin typeface="Calibri" panose="020F0502020204030204" pitchFamily="34" charset="0"/>
              </a:rPr>
              <a:t>Daily cash flow report</a:t>
            </a:r>
          </a:p>
          <a:p>
            <a:pPr>
              <a:buFont typeface="Wingdings" panose="05000000000000000000" pitchFamily="2" charset="2"/>
              <a:buChar char="v"/>
            </a:pPr>
            <a:r>
              <a:rPr lang="en-US" sz="1200" dirty="0">
                <a:solidFill>
                  <a:srgbClr val="221E1F"/>
                </a:solidFill>
                <a:latin typeface="Calibri" panose="020F0502020204030204" pitchFamily="34" charset="0"/>
              </a:rPr>
              <a:t>Monthly financial analyzation meeting to unsure we are consistently moving toward our financial goals</a:t>
            </a:r>
          </a:p>
          <a:p>
            <a:pPr>
              <a:buFont typeface="Wingdings" panose="05000000000000000000" pitchFamily="2" charset="2"/>
              <a:buChar char="v"/>
            </a:pPr>
            <a:endParaRPr lang="en-US" dirty="0"/>
          </a:p>
        </p:txBody>
      </p:sp>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60" name="Group 59">
            <a:extLst>
              <a:ext uri="{FF2B5EF4-FFF2-40B4-BE49-F238E27FC236}">
                <a16:creationId xmlns:a16="http://schemas.microsoft.com/office/drawing/2014/main" id="{1F2B4773-3207-44CC-B7AC-892B7049821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27" name="Straight Connector 26">
              <a:extLst>
                <a:ext uri="{FF2B5EF4-FFF2-40B4-BE49-F238E27FC236}">
                  <a16:creationId xmlns:a16="http://schemas.microsoft.com/office/drawing/2014/main" id="{2B8267CA-A7A5-4E11-9D92-4EAC3DD3E809}"/>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8" name="Straight Connector 27">
              <a:extLst>
                <a:ext uri="{FF2B5EF4-FFF2-40B4-BE49-F238E27FC236}">
                  <a16:creationId xmlns:a16="http://schemas.microsoft.com/office/drawing/2014/main" id="{E83D61B5-C6B4-4A4B-85AD-FEE7A54912C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9" name="Rectangle 23">
              <a:extLst>
                <a:ext uri="{FF2B5EF4-FFF2-40B4-BE49-F238E27FC236}">
                  <a16:creationId xmlns:a16="http://schemas.microsoft.com/office/drawing/2014/main" id="{A0B67FE4-688F-4497-8BFD-157613A697D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30" name="Rectangle 25">
              <a:extLst>
                <a:ext uri="{FF2B5EF4-FFF2-40B4-BE49-F238E27FC236}">
                  <a16:creationId xmlns:a16="http://schemas.microsoft.com/office/drawing/2014/main" id="{3BF5BE1A-9BAC-4581-A82B-FD8FE31595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31" name="Isosceles Triangle 30">
              <a:extLst>
                <a:ext uri="{FF2B5EF4-FFF2-40B4-BE49-F238E27FC236}">
                  <a16:creationId xmlns:a16="http://schemas.microsoft.com/office/drawing/2014/main" id="{971E5644-6772-414A-8199-E30BFB02A5D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32" name="Rectangle 27">
              <a:extLst>
                <a:ext uri="{FF2B5EF4-FFF2-40B4-BE49-F238E27FC236}">
                  <a16:creationId xmlns:a16="http://schemas.microsoft.com/office/drawing/2014/main" id="{E8246D50-BB0C-408E-93FD-7B8D63A7F78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33" name="Rectangle 28">
              <a:extLst>
                <a:ext uri="{FF2B5EF4-FFF2-40B4-BE49-F238E27FC236}">
                  <a16:creationId xmlns:a16="http://schemas.microsoft.com/office/drawing/2014/main" id="{AFBC5D22-68C1-44FB-8181-CB84ECAA83F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34" name="Rectangle 29">
              <a:extLst>
                <a:ext uri="{FF2B5EF4-FFF2-40B4-BE49-F238E27FC236}">
                  <a16:creationId xmlns:a16="http://schemas.microsoft.com/office/drawing/2014/main" id="{FB6D0FCE-FBDB-4655-A1A7-640B1E86B56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35" name="Isosceles Triangle 34">
              <a:extLst>
                <a:ext uri="{FF2B5EF4-FFF2-40B4-BE49-F238E27FC236}">
                  <a16:creationId xmlns:a16="http://schemas.microsoft.com/office/drawing/2014/main" id="{BC8157DF-FD90-4AD6-B803-3AC0ACD8E6A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36" name="Isosceles Triangle 35">
              <a:extLst>
                <a:ext uri="{FF2B5EF4-FFF2-40B4-BE49-F238E27FC236}">
                  <a16:creationId xmlns:a16="http://schemas.microsoft.com/office/drawing/2014/main" id="{3548B067-9D63-4D21-92EF-CBC9E6338C8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508296" y="-29302"/>
            <a:ext cx="8596668" cy="500108"/>
          </a:xfrm>
        </p:spPr>
        <p:txBody>
          <a:bodyPr vert="horz" lIns="91440" tIns="45720" rIns="91440" bIns="45720" rtlCol="0" anchor="t">
            <a:noAutofit/>
          </a:bodyPr>
          <a:lstStyle/>
          <a:p>
            <a:pPr algn="ctr">
              <a:lnSpc>
                <a:spcPct val="90000"/>
              </a:lnSpc>
            </a:pPr>
            <a:r>
              <a:rPr lang="en-US" sz="2400" b="1" i="0" u="none" strike="noStrike" baseline="0" dirty="0">
                <a:solidFill>
                  <a:schemeClr val="tx1"/>
                </a:solidFill>
              </a:rPr>
              <a:t>Productivity</a:t>
            </a:r>
            <a:br>
              <a:rPr lang="en-US" sz="2400" b="0" i="0" u="none" strike="noStrike" baseline="0" dirty="0"/>
            </a:br>
            <a:br>
              <a:rPr lang="en-US" sz="2400" b="0" i="0" u="none" strike="noStrike" baseline="0" dirty="0"/>
            </a:br>
            <a:br>
              <a:rPr lang="en-US" sz="2400" b="0" i="0" u="none" strike="noStrike" baseline="0" dirty="0"/>
            </a:br>
            <a:endParaRPr lang="en-US" sz="2400"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113311" y="470806"/>
            <a:ext cx="4308082" cy="6387194"/>
          </a:xfrm>
        </p:spPr>
        <p:txBody>
          <a:bodyPr vert="horz" lIns="91440" tIns="45720" rIns="91440" bIns="45720" rtlCol="0">
            <a:normAutofit/>
          </a:bodyPr>
          <a:lstStyle/>
          <a:p>
            <a:endParaRPr lang="en-US" b="0" i="0" u="none" strike="noStrike" baseline="0" dirty="0"/>
          </a:p>
          <a:p>
            <a:pPr marL="0" indent="0">
              <a:buNone/>
            </a:pPr>
            <a:r>
              <a:rPr lang="en-US" b="1" i="0" u="none" strike="noStrike" baseline="0" dirty="0">
                <a:latin typeface="Calibri" panose="020F0502020204030204" pitchFamily="34" charset="0"/>
                <a:cs typeface="Calibri" panose="020F0502020204030204" pitchFamily="34" charset="0"/>
              </a:rPr>
              <a:t>Our current technician proficiency percentage is 69.86% which is severely below the 125% guide. This is due to multiple issues within the service department. Including but not limited to some specialty tools, shop organization, and time management. </a:t>
            </a:r>
            <a:r>
              <a:rPr lang="en-US" b="1" dirty="0">
                <a:latin typeface="Calibri" panose="020F0502020204030204" pitchFamily="34" charset="0"/>
                <a:cs typeface="Calibri" panose="020F0502020204030204" pitchFamily="34" charset="0"/>
              </a:rPr>
              <a:t>Our goals for improvement moving forward are to implement different organizational standards within the shop and reevaluate the need for specific specialty tools to better reach our proficiency goals. Also focus on which parts/items we can keep fully stocked to eliminate any waiting times on things we know we will need daily. We will be running numbers on a daily and weekly basis to ensure that our percentage rate is moving upwards focusing on getting to 125%. </a:t>
            </a:r>
            <a:endParaRPr lang="en-US" b="1" i="0" u="none" strike="noStrike" baseline="0" dirty="0">
              <a:latin typeface="Calibri" panose="020F0502020204030204" pitchFamily="34" charset="0"/>
              <a:cs typeface="Calibri" panose="020F0502020204030204" pitchFamily="34" charset="0"/>
            </a:endParaRPr>
          </a:p>
          <a:p>
            <a:pPr marL="0" indent="0">
              <a:buNone/>
            </a:pPr>
            <a:endParaRPr lang="en-US" b="1" i="0" u="none" strike="noStrike" baseline="0" dirty="0">
              <a:latin typeface="Calibri" panose="020F0502020204030204" pitchFamily="34" charset="0"/>
              <a:cs typeface="Calibri" panose="020F0502020204030204" pitchFamily="34" charset="0"/>
            </a:endParaRPr>
          </a:p>
          <a:p>
            <a:endParaRPr lang="en-US" dirty="0"/>
          </a:p>
        </p:txBody>
      </p:sp>
      <p:graphicFrame>
        <p:nvGraphicFramePr>
          <p:cNvPr id="7" name="Content Placeholder 6">
            <a:extLst>
              <a:ext uri="{FF2B5EF4-FFF2-40B4-BE49-F238E27FC236}">
                <a16:creationId xmlns:a16="http://schemas.microsoft.com/office/drawing/2014/main" id="{42379092-2FBA-41B4-9142-8955032E6B8B}"/>
              </a:ext>
            </a:extLst>
          </p:cNvPr>
          <p:cNvGraphicFramePr>
            <a:graphicFrameLocks noGrp="1"/>
          </p:cNvGraphicFramePr>
          <p:nvPr>
            <p:ph sz="half" idx="2"/>
            <p:extLst>
              <p:ext uri="{D42A27DB-BD31-4B8C-83A1-F6EECF244321}">
                <p14:modId xmlns:p14="http://schemas.microsoft.com/office/powerpoint/2010/main" val="2941276869"/>
              </p:ext>
            </p:extLst>
          </p:nvPr>
        </p:nvGraphicFramePr>
        <p:xfrm>
          <a:off x="5356561" y="666423"/>
          <a:ext cx="4184650" cy="4191907"/>
        </p:xfrm>
        <a:graphic>
          <a:graphicData uri="http://schemas.openxmlformats.org/drawingml/2006/table">
            <a:tbl>
              <a:tblPr/>
              <a:tblGrid>
                <a:gridCol w="123990">
                  <a:extLst>
                    <a:ext uri="{9D8B030D-6E8A-4147-A177-3AD203B41FA5}">
                      <a16:colId xmlns:a16="http://schemas.microsoft.com/office/drawing/2014/main" val="2617066386"/>
                    </a:ext>
                  </a:extLst>
                </a:gridCol>
                <a:gridCol w="759437">
                  <a:extLst>
                    <a:ext uri="{9D8B030D-6E8A-4147-A177-3AD203B41FA5}">
                      <a16:colId xmlns:a16="http://schemas.microsoft.com/office/drawing/2014/main" val="4072558606"/>
                    </a:ext>
                  </a:extLst>
                </a:gridCol>
                <a:gridCol w="738771">
                  <a:extLst>
                    <a:ext uri="{9D8B030D-6E8A-4147-A177-3AD203B41FA5}">
                      <a16:colId xmlns:a16="http://schemas.microsoft.com/office/drawing/2014/main" val="2586359770"/>
                    </a:ext>
                  </a:extLst>
                </a:gridCol>
                <a:gridCol w="220426">
                  <a:extLst>
                    <a:ext uri="{9D8B030D-6E8A-4147-A177-3AD203B41FA5}">
                      <a16:colId xmlns:a16="http://schemas.microsoft.com/office/drawing/2014/main" val="49076609"/>
                    </a:ext>
                  </a:extLst>
                </a:gridCol>
                <a:gridCol w="413299">
                  <a:extLst>
                    <a:ext uri="{9D8B030D-6E8A-4147-A177-3AD203B41FA5}">
                      <a16:colId xmlns:a16="http://schemas.microsoft.com/office/drawing/2014/main" val="781754606"/>
                    </a:ext>
                  </a:extLst>
                </a:gridCol>
                <a:gridCol w="199761">
                  <a:extLst>
                    <a:ext uri="{9D8B030D-6E8A-4147-A177-3AD203B41FA5}">
                      <a16:colId xmlns:a16="http://schemas.microsoft.com/office/drawing/2014/main" val="1005397776"/>
                    </a:ext>
                  </a:extLst>
                </a:gridCol>
                <a:gridCol w="557953">
                  <a:extLst>
                    <a:ext uri="{9D8B030D-6E8A-4147-A177-3AD203B41FA5}">
                      <a16:colId xmlns:a16="http://schemas.microsoft.com/office/drawing/2014/main" val="3392135962"/>
                    </a:ext>
                  </a:extLst>
                </a:gridCol>
                <a:gridCol w="165319">
                  <a:extLst>
                    <a:ext uri="{9D8B030D-6E8A-4147-A177-3AD203B41FA5}">
                      <a16:colId xmlns:a16="http://schemas.microsoft.com/office/drawing/2014/main" val="1297103184"/>
                    </a:ext>
                  </a:extLst>
                </a:gridCol>
                <a:gridCol w="564842">
                  <a:extLst>
                    <a:ext uri="{9D8B030D-6E8A-4147-A177-3AD203B41FA5}">
                      <a16:colId xmlns:a16="http://schemas.microsoft.com/office/drawing/2014/main" val="3812078746"/>
                    </a:ext>
                  </a:extLst>
                </a:gridCol>
                <a:gridCol w="440852">
                  <a:extLst>
                    <a:ext uri="{9D8B030D-6E8A-4147-A177-3AD203B41FA5}">
                      <a16:colId xmlns:a16="http://schemas.microsoft.com/office/drawing/2014/main" val="3763137980"/>
                    </a:ext>
                  </a:extLst>
                </a:gridCol>
              </a:tblGrid>
              <a:tr h="134053">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500" b="0" i="0" u="none" strike="noStrike" dirty="0">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3509935985"/>
                  </a:ext>
                </a:extLst>
              </a:tr>
              <a:tr h="186184">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gridSpan="7">
                  <a:txBody>
                    <a:bodyPr/>
                    <a:lstStyle/>
                    <a:p>
                      <a:pPr algn="ctr" fontAlgn="b"/>
                      <a:r>
                        <a:rPr lang="en-US" sz="800" b="1" i="0" u="none" strike="noStrike">
                          <a:effectLst/>
                          <a:latin typeface="Arial" panose="020B0604020202020204" pitchFamily="34" charset="0"/>
                        </a:rPr>
                        <a:t>SERVICE INVENTORY ANALYSIS     </a:t>
                      </a:r>
                    </a:p>
                  </a:txBody>
                  <a:tcPr marL="0" marR="0" marT="0" marB="0" anchor="b">
                    <a:lnL>
                      <a:noFill/>
                    </a:lnL>
                    <a:lnR>
                      <a:noFill/>
                    </a:lnR>
                    <a:lnT>
                      <a:noFill/>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64285670"/>
                  </a:ext>
                </a:extLst>
              </a:tr>
              <a:tr h="141500">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663377953"/>
                  </a:ext>
                </a:extLst>
              </a:tr>
              <a:tr h="219511">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b"/>
                      <a:r>
                        <a:rPr lang="en-US" sz="500" b="1" i="1" u="none" strike="noStrike">
                          <a:solidFill>
                            <a:srgbClr val="FFFFFF"/>
                          </a:solidFill>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500" b="1" i="1" u="none" strike="noStrike">
                          <a:solidFill>
                            <a:srgbClr val="FFFFFF"/>
                          </a:solidFill>
                          <a:effectLst/>
                          <a:latin typeface="Arial" panose="020B0604020202020204" pitchFamily="34" charset="0"/>
                        </a:rPr>
                        <a:t>Labor Sales / Month</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500" b="1" i="1" u="none" strike="noStrike">
                          <a:solidFill>
                            <a:srgbClr val="FFFFFF"/>
                          </a:solidFill>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000000"/>
                    </a:solidFill>
                  </a:tcPr>
                </a:tc>
                <a:tc>
                  <a:txBody>
                    <a:bodyPr/>
                    <a:lstStyle/>
                    <a:p>
                      <a:pPr algn="ctr" fontAlgn="b"/>
                      <a:r>
                        <a:rPr lang="en-US" sz="500" b="1" i="1" u="none" strike="noStrike">
                          <a:solidFill>
                            <a:srgbClr val="FFFFFF"/>
                          </a:solidFill>
                          <a:effectLst/>
                          <a:latin typeface="Arial" panose="020B0604020202020204" pitchFamily="34" charset="0"/>
                        </a:rPr>
                        <a:t>Effective Labor Rates</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500" b="1" i="1" u="none" strike="noStrike">
                          <a:solidFill>
                            <a:srgbClr val="FFFFFF"/>
                          </a:solidFill>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500" b="1" i="1" u="none" strike="noStrike">
                          <a:solidFill>
                            <a:srgbClr val="FFFFFF"/>
                          </a:solidFill>
                          <a:effectLst/>
                          <a:latin typeface="Arial" panose="020B0604020202020204" pitchFamily="34" charset="0"/>
                        </a:rPr>
                        <a:t>Hours Billed</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500" b="1" i="1" u="none" strike="noStrike">
                          <a:solidFill>
                            <a:srgbClr val="FFFFFF"/>
                          </a:solidFill>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026343895"/>
                  </a:ext>
                </a:extLst>
              </a:tr>
              <a:tr h="153658">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500" b="0" i="0" u="none" strike="noStrike">
                          <a:effectLst/>
                          <a:latin typeface="Arial" panose="020B0604020202020204" pitchFamily="34" charset="0"/>
                        </a:rPr>
                        <a:t>Customer Pay</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500" b="0" i="0" u="none" strike="noStrike" dirty="0">
                          <a:effectLst/>
                          <a:latin typeface="Arial" panose="020B0604020202020204" pitchFamily="34" charset="0"/>
                        </a:rPr>
                        <a:t> $                     41,802 </a:t>
                      </a:r>
                    </a:p>
                  </a:txBody>
                  <a:tcPr marL="0" marR="0" marT="0" marB="0" anchor="b">
                    <a:lnL w="6350" cap="flat" cmpd="sng" algn="ctr">
                      <a:solidFill>
                        <a:srgbClr val="00FFFF"/>
                      </a:solidFill>
                      <a:prstDash val="solid"/>
                      <a:round/>
                      <a:headEnd type="none" w="med" len="med"/>
                      <a:tailEnd type="none" w="med" len="med"/>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dirty="0">
                          <a:effectLst/>
                          <a:latin typeface="Arial" panose="020B0604020202020204" pitchFamily="34" charset="0"/>
                        </a:rPr>
                        <a:t>÷</a:t>
                      </a:r>
                    </a:p>
                  </a:txBody>
                  <a:tcPr marL="0" marR="0" marT="0" marB="0" anchor="b">
                    <a:lnL>
                      <a:noFill/>
                    </a:lnL>
                    <a:lnR>
                      <a:noFill/>
                    </a:lnR>
                    <a:lnT>
                      <a:noFill/>
                    </a:lnT>
                    <a:lnB>
                      <a:noFill/>
                    </a:lnB>
                    <a:noFill/>
                  </a:tcPr>
                </a:tc>
                <a:tc>
                  <a:txBody>
                    <a:bodyPr/>
                    <a:lstStyle/>
                    <a:p>
                      <a:pPr algn="r" fontAlgn="b"/>
                      <a:r>
                        <a:rPr lang="en-US" sz="500" b="0" i="0" u="none" strike="noStrike" dirty="0">
                          <a:effectLst/>
                          <a:latin typeface="Arial" panose="020B0604020202020204" pitchFamily="34" charset="0"/>
                        </a:rPr>
                        <a:t>80.89 </a:t>
                      </a:r>
                    </a:p>
                  </a:txBody>
                  <a:tcPr marL="0" marR="0" marT="0"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500" b="0" i="0" u="none" strike="noStrike" dirty="0">
                          <a:solidFill>
                            <a:srgbClr val="FFFFFF"/>
                          </a:solidFill>
                          <a:effectLst/>
                          <a:latin typeface="Arial" panose="020B0604020202020204" pitchFamily="34" charset="0"/>
                        </a:rPr>
                        <a:t>=</a:t>
                      </a:r>
                    </a:p>
                  </a:txBody>
                  <a:tcPr marL="0" marR="0" marT="0"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r" fontAlgn="b"/>
                      <a:r>
                        <a:rPr lang="en-US" sz="500" b="0" i="0" u="none" strike="noStrike" dirty="0">
                          <a:effectLst/>
                          <a:latin typeface="Arial" panose="020B0604020202020204" pitchFamily="34" charset="0"/>
                        </a:rPr>
                        <a:t>516.80</a:t>
                      </a:r>
                    </a:p>
                  </a:txBody>
                  <a:tcPr marL="0" marR="0" marT="0"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500" b="0" i="0" u="none" strike="noStrike" dirty="0">
                          <a:solidFill>
                            <a:srgbClr val="FFFFFF"/>
                          </a:solidFill>
                          <a:effectLst/>
                          <a:latin typeface="Arial" panose="020B0604020202020204" pitchFamily="34" charset="0"/>
                        </a:rPr>
                        <a:t> </a:t>
                      </a:r>
                    </a:p>
                  </a:txBody>
                  <a:tcPr marL="0" marR="0" marT="0"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401357436"/>
                  </a:ext>
                </a:extLst>
              </a:tr>
              <a:tr h="153658">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500" b="0" i="0" u="none" strike="noStrike">
                          <a:effectLst/>
                          <a:latin typeface="Arial" panose="020B0604020202020204" pitchFamily="34" charset="0"/>
                        </a:rPr>
                        <a:t>Customer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500" b="0" i="0" u="none" strike="noStrike">
                          <a:effectLst/>
                          <a:latin typeface="Arial" panose="020B0604020202020204" pitchFamily="34" charset="0"/>
                        </a:rPr>
                        <a:t> $                             - </a:t>
                      </a:r>
                    </a:p>
                  </a:txBody>
                  <a:tcPr marL="0" marR="0" marT="0"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effectLst/>
                          <a:latin typeface="Arial" panose="020B0604020202020204" pitchFamily="34" charset="0"/>
                        </a:rPr>
                        <a:t>÷</a:t>
                      </a:r>
                    </a:p>
                  </a:txBody>
                  <a:tcPr marL="0" marR="0" marT="0" marB="0" anchor="b">
                    <a:lnL>
                      <a:noFill/>
                    </a:lnL>
                    <a:lnR>
                      <a:noFill/>
                    </a:lnR>
                    <a:lnT>
                      <a:noFill/>
                    </a:lnT>
                    <a:lnB>
                      <a:noFill/>
                    </a:lnB>
                    <a:noFill/>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500" b="0" i="0" u="none" strike="noStrike">
                          <a:solidFill>
                            <a:srgbClr val="FFFFFF"/>
                          </a:solidFill>
                          <a:effectLst/>
                          <a:latin typeface="Arial" panose="020B0604020202020204" pitchFamily="34" charset="0"/>
                        </a:rPr>
                        <a:t>=</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r" fontAlgn="b"/>
                      <a:r>
                        <a:rPr lang="en-US" sz="500" b="0" i="0" u="none" strike="noStrike" dirty="0">
                          <a:effectLst/>
                          <a:latin typeface="Arial" panose="020B0604020202020204" pitchFamily="34" charset="0"/>
                        </a:rPr>
                        <a:t>0.0</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500" b="0" i="0" u="none" strike="noStrike">
                          <a:solidFill>
                            <a:srgbClr val="FFFFFF"/>
                          </a:solidFill>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730993643"/>
                  </a:ext>
                </a:extLst>
              </a:tr>
              <a:tr h="153658">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500" b="0" i="0" u="none" strike="noStrike">
                          <a:effectLst/>
                          <a:latin typeface="Arial" panose="020B0604020202020204" pitchFamily="34" charset="0"/>
                        </a:rPr>
                        <a:t>Customer Other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500" b="0" i="0" u="none" strike="noStrike">
                          <a:effectLst/>
                          <a:latin typeface="Arial" panose="020B0604020202020204" pitchFamily="34" charset="0"/>
                        </a:rPr>
                        <a:t> $                             - </a:t>
                      </a:r>
                    </a:p>
                  </a:txBody>
                  <a:tcPr marL="0" marR="0" marT="0"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effectLst/>
                          <a:latin typeface="Arial" panose="020B0604020202020204" pitchFamily="34" charset="0"/>
                        </a:rPr>
                        <a:t>÷</a:t>
                      </a:r>
                    </a:p>
                  </a:txBody>
                  <a:tcPr marL="0" marR="0" marT="0" marB="0" anchor="b">
                    <a:lnL>
                      <a:noFill/>
                    </a:lnL>
                    <a:lnR>
                      <a:noFill/>
                    </a:lnR>
                    <a:lnT>
                      <a:noFill/>
                    </a:lnT>
                    <a:lnB>
                      <a:noFill/>
                    </a:lnB>
                    <a:noFill/>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500" b="0" i="0" u="none" strike="noStrike">
                          <a:solidFill>
                            <a:srgbClr val="FFFFFF"/>
                          </a:solidFill>
                          <a:effectLst/>
                          <a:latin typeface="Arial" panose="020B0604020202020204" pitchFamily="34" charset="0"/>
                        </a:rPr>
                        <a:t>=</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r" fontAlgn="b"/>
                      <a:r>
                        <a:rPr lang="en-US" sz="500" b="0" i="0" u="none" strike="noStrike">
                          <a:effectLst/>
                          <a:latin typeface="Arial" panose="020B0604020202020204" pitchFamily="34" charset="0"/>
                        </a:rPr>
                        <a:t>0.00</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500" b="0" i="0" u="none" strike="noStrike">
                          <a:solidFill>
                            <a:srgbClr val="FFFFFF"/>
                          </a:solidFill>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827661016"/>
                  </a:ext>
                </a:extLst>
              </a:tr>
              <a:tr h="153658">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500" b="0" i="0" u="none" strike="noStrike">
                          <a:effectLst/>
                          <a:latin typeface="Arial" panose="020B0604020202020204" pitchFamily="34" charset="0"/>
                        </a:rPr>
                        <a:t>Warranty</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500" b="0" i="0" u="none" strike="noStrike" dirty="0">
                          <a:effectLst/>
                          <a:latin typeface="Arial" panose="020B0604020202020204" pitchFamily="34" charset="0"/>
                        </a:rPr>
                        <a:t> $                    9,026</a:t>
                      </a:r>
                    </a:p>
                  </a:txBody>
                  <a:tcPr marL="0" marR="0" marT="0"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effectLst/>
                          <a:latin typeface="Arial" panose="020B0604020202020204" pitchFamily="34" charset="0"/>
                        </a:rPr>
                        <a:t>÷</a:t>
                      </a:r>
                    </a:p>
                  </a:txBody>
                  <a:tcPr marL="0" marR="0" marT="0" marB="0" anchor="b">
                    <a:lnL>
                      <a:noFill/>
                    </a:lnL>
                    <a:lnR>
                      <a:noFill/>
                    </a:lnR>
                    <a:lnT>
                      <a:noFill/>
                    </a:lnT>
                    <a:lnB>
                      <a:noFill/>
                    </a:lnB>
                    <a:noFill/>
                  </a:tcPr>
                </a:tc>
                <a:tc>
                  <a:txBody>
                    <a:bodyPr/>
                    <a:lstStyle/>
                    <a:p>
                      <a:pPr algn="r" fontAlgn="b"/>
                      <a:r>
                        <a:rPr lang="en-US" sz="500" b="0" i="0" u="none" strike="noStrike" dirty="0">
                          <a:effectLst/>
                          <a:latin typeface="Arial" panose="020B0604020202020204" pitchFamily="34" charset="0"/>
                        </a:rPr>
                        <a:t>99.91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500" b="0" i="0" u="none" strike="noStrike">
                          <a:solidFill>
                            <a:srgbClr val="FFFFFF"/>
                          </a:solidFill>
                          <a:effectLst/>
                          <a:latin typeface="Arial" panose="020B0604020202020204" pitchFamily="34" charset="0"/>
                        </a:rPr>
                        <a:t>=</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r" fontAlgn="b"/>
                      <a:r>
                        <a:rPr lang="en-US" sz="500" b="0" i="0" u="none" strike="noStrike" dirty="0">
                          <a:effectLst/>
                          <a:latin typeface="Arial" panose="020B0604020202020204" pitchFamily="34" charset="0"/>
                        </a:rPr>
                        <a:t>90.30</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500" b="0" i="0" u="none" strike="noStrike">
                          <a:solidFill>
                            <a:srgbClr val="FFFFFF"/>
                          </a:solidFill>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703604386"/>
                  </a:ext>
                </a:extLst>
              </a:tr>
              <a:tr h="223422">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500" b="0" i="0" u="none" strike="noStrike">
                          <a:effectLst/>
                          <a:latin typeface="Arial" panose="020B0604020202020204" pitchFamily="34" charset="0"/>
                        </a:rPr>
                        <a:t>Internal</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500" b="0" i="0" u="none" strike="noStrike" dirty="0">
                          <a:effectLst/>
                          <a:latin typeface="Arial" panose="020B0604020202020204" pitchFamily="34" charset="0"/>
                        </a:rPr>
                        <a:t> $                     35,072</a:t>
                      </a:r>
                    </a:p>
                  </a:txBody>
                  <a:tcPr marL="0" marR="0" marT="0"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effectLst/>
                          <a:latin typeface="Arial" panose="020B0604020202020204" pitchFamily="34" charset="0"/>
                        </a:rPr>
                        <a:t>÷</a:t>
                      </a:r>
                    </a:p>
                  </a:txBody>
                  <a:tcPr marL="0" marR="0" marT="0" marB="0" anchor="b">
                    <a:lnL>
                      <a:noFill/>
                    </a:lnL>
                    <a:lnR>
                      <a:noFill/>
                    </a:lnR>
                    <a:lnT>
                      <a:noFill/>
                    </a:lnT>
                    <a:lnB>
                      <a:noFill/>
                    </a:lnB>
                    <a:noFill/>
                  </a:tcPr>
                </a:tc>
                <a:tc>
                  <a:txBody>
                    <a:bodyPr/>
                    <a:lstStyle/>
                    <a:p>
                      <a:pPr algn="r" fontAlgn="b"/>
                      <a:r>
                        <a:rPr lang="en-US" sz="500" b="0" i="0" u="none" strike="noStrike" dirty="0">
                          <a:effectLst/>
                          <a:latin typeface="Arial" panose="020B0604020202020204" pitchFamily="34" charset="0"/>
                        </a:rPr>
                        <a:t>111.34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500" b="0" i="0" u="none" strike="noStrike">
                          <a:solidFill>
                            <a:srgbClr val="FFFFFF"/>
                          </a:solidFill>
                          <a:effectLst/>
                          <a:latin typeface="Arial" panose="020B0604020202020204" pitchFamily="34" charset="0"/>
                        </a:rPr>
                        <a:t>=</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r" fontAlgn="b"/>
                      <a:r>
                        <a:rPr lang="en-US" sz="500" b="0" i="0" u="none" strike="noStrike" dirty="0">
                          <a:effectLst/>
                          <a:latin typeface="Arial" panose="020B0604020202020204" pitchFamily="34" charset="0"/>
                        </a:rPr>
                        <a:t>315.0</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500" b="0" i="0" u="none" strike="noStrike">
                          <a:solidFill>
                            <a:srgbClr val="FFFFFF"/>
                          </a:solidFill>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579652018"/>
                  </a:ext>
                </a:extLst>
              </a:tr>
              <a:tr h="153658">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500" b="0" i="0" u="none" strike="noStrike">
                          <a:effectLst/>
                          <a:latin typeface="Arial" panose="020B0604020202020204" pitchFamily="34" charset="0"/>
                        </a:rPr>
                        <a:t>New Vehicle Prep</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500" b="0" i="0" u="none" strike="noStrike" dirty="0">
                          <a:effectLst/>
                          <a:latin typeface="Arial" panose="020B0604020202020204" pitchFamily="34" charset="0"/>
                        </a:rPr>
                        <a:t> $                      3,402</a:t>
                      </a:r>
                    </a:p>
                  </a:txBody>
                  <a:tcPr marL="0" marR="0" marT="0"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effectLst/>
                          <a:latin typeface="Arial" panose="020B0604020202020204" pitchFamily="34" charset="0"/>
                        </a:rPr>
                        <a:t>÷</a:t>
                      </a:r>
                    </a:p>
                  </a:txBody>
                  <a:tcPr marL="0" marR="0" marT="0" marB="0" anchor="b">
                    <a:lnL>
                      <a:noFill/>
                    </a:lnL>
                    <a:lnR>
                      <a:noFill/>
                    </a:lnR>
                    <a:lnT>
                      <a:noFill/>
                    </a:lnT>
                    <a:lnB>
                      <a:noFill/>
                    </a:lnB>
                    <a:noFill/>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500" b="0" i="0" u="none" strike="noStrike">
                          <a:solidFill>
                            <a:srgbClr val="FFFFFF"/>
                          </a:solidFill>
                          <a:effectLst/>
                          <a:latin typeface="Arial" panose="020B0604020202020204" pitchFamily="34" charset="0"/>
                        </a:rPr>
                        <a:t>=</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r" fontAlgn="b"/>
                      <a:r>
                        <a:rPr lang="en-US" sz="500" b="0" i="0" u="none" strike="noStrike" dirty="0">
                          <a:effectLst/>
                          <a:latin typeface="Arial" panose="020B0604020202020204" pitchFamily="34" charset="0"/>
                        </a:rPr>
                        <a:t>0.00</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500" b="0" i="0" u="none" strike="noStrike">
                          <a:solidFill>
                            <a:srgbClr val="FFFFFF"/>
                          </a:solidFill>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4267127879"/>
                  </a:ext>
                </a:extLst>
              </a:tr>
              <a:tr h="148948">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500" b="0" i="0" u="none" strike="noStrike">
                          <a:effectLst/>
                          <a:latin typeface="Arial" panose="020B0604020202020204" pitchFamily="34" charset="0"/>
                        </a:rPr>
                        <a:t>Total</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500" b="0" i="0" u="none" strike="noStrike" dirty="0">
                          <a:effectLst/>
                          <a:latin typeface="Arial" panose="020B0604020202020204" pitchFamily="34" charset="0"/>
                        </a:rPr>
                        <a:t> $                     89,302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500" b="0" i="0" u="none" strike="noStrike">
                          <a:solidFill>
                            <a:srgbClr val="FFFFFF"/>
                          </a:solidFill>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500" b="0" i="0" u="none" strike="noStrike">
                          <a:solidFill>
                            <a:srgbClr val="FFFFFF"/>
                          </a:solidFill>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500" b="0" i="0" u="none" strike="noStrike">
                          <a:solidFill>
                            <a:srgbClr val="FFFFFF"/>
                          </a:solidFill>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r" fontAlgn="b"/>
                      <a:r>
                        <a:rPr lang="en-US" sz="500" b="0" i="0" u="none" strike="noStrike" dirty="0">
                          <a:effectLst/>
                          <a:latin typeface="Arial" panose="020B0604020202020204" pitchFamily="34" charset="0"/>
                        </a:rPr>
                        <a:t>922.1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500" b="0" i="0" u="none" strike="noStrike">
                          <a:solidFill>
                            <a:srgbClr val="FFFFFF"/>
                          </a:solidFill>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341988117"/>
                  </a:ext>
                </a:extLst>
              </a:tr>
              <a:tr h="342580">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r>
                        <a:rPr lang="en-US" sz="500" b="0" i="0" u="none" strike="noStrike" dirty="0">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404639994"/>
                  </a:ext>
                </a:extLst>
              </a:tr>
              <a:tr h="141500">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500" b="1" i="1" u="none" strike="noStrike">
                          <a:effectLst/>
                          <a:latin typeface="Arial" panose="020B0604020202020204" pitchFamily="34" charset="0"/>
                        </a:rPr>
                        <a:t>POTENTIAL</a:t>
                      </a:r>
                    </a:p>
                  </a:txBody>
                  <a:tcPr marL="0" marR="0" marT="0" marB="0" anchor="b">
                    <a:lnL>
                      <a:noFill/>
                    </a:lnL>
                    <a:lnR>
                      <a:noFill/>
                    </a:lnR>
                    <a:lnT>
                      <a:noFill/>
                    </a:lnT>
                    <a:lnB>
                      <a:noFill/>
                    </a:lnB>
                    <a:solidFill>
                      <a:srgbClr val="FFFFFF"/>
                    </a:solid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697164221"/>
                  </a:ext>
                </a:extLst>
              </a:tr>
              <a:tr h="163843">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500" b="0" i="0" u="none" strike="noStrike" dirty="0">
                          <a:effectLst/>
                          <a:latin typeface="Arial" panose="020B0604020202020204" pitchFamily="34" charset="0"/>
                        </a:rPr>
                        <a:t> $                     89,302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dirty="0">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500" b="0" i="0" u="none" strike="noStrike" dirty="0">
                          <a:effectLst/>
                          <a:latin typeface="Arial" panose="020B0604020202020204" pitchFamily="34" charset="0"/>
                        </a:rPr>
                        <a:t>922.12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500" b="0" i="0" u="none" strike="noStrike" dirty="0">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500" b="0" i="0" u="none" strike="noStrike" dirty="0">
                          <a:effectLst/>
                          <a:latin typeface="Arial" panose="020B0604020202020204" pitchFamily="34" charset="0"/>
                        </a:rPr>
                        <a:t> $            96.84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500" b="0" i="0" u="none" strike="noStrike">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415900530"/>
                  </a:ext>
                </a:extLst>
              </a:tr>
              <a:tr h="134053">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400" b="0" i="0" u="none" strike="noStrike">
                          <a:effectLst/>
                          <a:latin typeface="Arial" panose="020B0604020202020204" pitchFamily="34" charset="0"/>
                        </a:rPr>
                        <a:t>Total labor sales for month</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noFill/>
                  </a:tcPr>
                </a:tc>
                <a:tc gridSpan="2">
                  <a:txBody>
                    <a:bodyPr/>
                    <a:lstStyle/>
                    <a:p>
                      <a:pPr algn="l" fontAlgn="b"/>
                      <a:r>
                        <a:rPr lang="en-US" sz="400" b="0" i="0" u="none" strike="noStrike">
                          <a:effectLst/>
                          <a:latin typeface="Arial" panose="020B0604020202020204" pitchFamily="34" charset="0"/>
                        </a:rPr>
                        <a:t>Total hours billed</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a:txBody>
                    <a:bodyPr/>
                    <a:lstStyle/>
                    <a:p>
                      <a:pPr algn="l" fontAlgn="b"/>
                      <a:r>
                        <a:rPr lang="en-US" sz="400" b="0" i="0" u="none" strike="noStrike" dirty="0">
                          <a:effectLst/>
                          <a:latin typeface="Arial" panose="020B0604020202020204" pitchFamily="34" charset="0"/>
                        </a:rPr>
                        <a:t>Effective Labor Rate</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631154851"/>
                  </a:ext>
                </a:extLst>
              </a:tr>
              <a:tr h="126605">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887970580"/>
                  </a:ext>
                </a:extLst>
              </a:tr>
              <a:tr h="156395">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500" b="0" i="0" u="none" strike="noStrike">
                          <a:effectLst/>
                          <a:latin typeface="Arial" panose="020B0604020202020204" pitchFamily="34" charset="0"/>
                        </a:rPr>
                        <a:t>6.00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1" i="0" u="none" strike="noStrike">
                          <a:effectLst/>
                          <a:latin typeface="Arial" panose="020B0604020202020204" pitchFamily="34" charset="0"/>
                        </a:rPr>
                        <a:t>x</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500" b="0" i="0" u="none" strike="noStrike">
                          <a:effectLst/>
                          <a:latin typeface="Arial" panose="020B0604020202020204" pitchFamily="34" charset="0"/>
                        </a:rPr>
                        <a:t>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1" i="0" u="none" strike="noStrike">
                          <a:effectLst/>
                          <a:latin typeface="Arial" panose="020B0604020202020204" pitchFamily="34" charset="0"/>
                        </a:rPr>
                        <a:t>x</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500" b="0" i="0" u="none" strike="noStrike">
                          <a:effectLst/>
                          <a:latin typeface="Arial" panose="020B0604020202020204" pitchFamily="34" charset="0"/>
                        </a:rPr>
                        <a:t>22.0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5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500" b="0" i="0" u="none" strike="noStrike">
                          <a:effectLst/>
                          <a:latin typeface="Arial" panose="020B0604020202020204" pitchFamily="34" charset="0"/>
                        </a:rPr>
                        <a:t>1,320.0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5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1344764426"/>
                  </a:ext>
                </a:extLst>
              </a:tr>
              <a:tr h="134053">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noFill/>
                  </a:tcPr>
                </a:tc>
                <a:tc gridSpan="2">
                  <a:txBody>
                    <a:bodyPr/>
                    <a:lstStyle/>
                    <a:p>
                      <a:pPr algn="l" fontAlgn="b"/>
                      <a:r>
                        <a:rPr lang="en-US" sz="400" b="0" i="0" u="none" strike="noStrike">
                          <a:effectLst/>
                          <a:latin typeface="Arial" panose="020B0604020202020204" pitchFamily="34" charset="0"/>
                        </a:rPr>
                        <a:t># Service mechanical technicians</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a:txBody>
                    <a:bodyPr/>
                    <a:lstStyle/>
                    <a:p>
                      <a:pPr algn="l" fontAlgn="b"/>
                      <a:r>
                        <a:rPr lang="en-US" sz="400" b="0" i="0" u="none" strike="noStrike">
                          <a:effectLst/>
                          <a:latin typeface="Arial" panose="020B0604020202020204" pitchFamily="34" charset="0"/>
                        </a:rPr>
                        <a:t># Hours/Day</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400" b="0" i="0" u="none" strike="noStrike">
                          <a:effectLst/>
                          <a:latin typeface="Arial" panose="020B0604020202020204" pitchFamily="34" charset="0"/>
                        </a:rPr>
                        <a:t>Working Days/Month</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noFill/>
                  </a:tcPr>
                </a:tc>
                <a:tc gridSpan="2">
                  <a:txBody>
                    <a:bodyPr/>
                    <a:lstStyle/>
                    <a:p>
                      <a:pPr algn="l" fontAlgn="b"/>
                      <a:r>
                        <a:rPr lang="en-US" sz="400" b="0" i="0" u="none" strike="noStrike">
                          <a:effectLst/>
                          <a:latin typeface="Arial" panose="020B0604020202020204" pitchFamily="34" charset="0"/>
                        </a:rPr>
                        <a:t>Hours Available to Sell</a:t>
                      </a:r>
                    </a:p>
                  </a:txBody>
                  <a:tcPr marL="0" marR="0" marT="0"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extLst>
                  <a:ext uri="{0D108BD9-81ED-4DB2-BD59-A6C34878D82A}">
                    <a16:rowId xmlns:a16="http://schemas.microsoft.com/office/drawing/2014/main" val="1811848741"/>
                  </a:ext>
                </a:extLst>
              </a:tr>
              <a:tr h="126605">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4067740327"/>
                  </a:ext>
                </a:extLst>
              </a:tr>
              <a:tr h="126605">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500" b="0" i="0" u="none" strike="noStrike">
                          <a:effectLst/>
                          <a:latin typeface="Arial" panose="020B0604020202020204" pitchFamily="34" charset="0"/>
                        </a:rPr>
                        <a:t>1,320.0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500" b="1" i="0" u="none" strike="noStrike">
                          <a:effectLst/>
                          <a:latin typeface="Arial" panose="020B0604020202020204" pitchFamily="34" charset="0"/>
                        </a:rPr>
                        <a:t>x</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500" b="0" i="0" u="none" strike="noStrike" dirty="0">
                          <a:effectLst/>
                          <a:latin typeface="Arial" panose="020B0604020202020204" pitchFamily="34" charset="0"/>
                        </a:rPr>
                        <a:t> $     96.84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500" b="1"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500" b="0" i="0" u="none" strike="noStrike" dirty="0">
                          <a:effectLst/>
                          <a:latin typeface="Arial" panose="020B0604020202020204" pitchFamily="34" charset="0"/>
                        </a:rPr>
                        <a:t> $          127,835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500" b="0" i="0" u="none" strike="noStrike" dirty="0">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500" b="0" i="0" u="none" strike="noStrike" dirty="0">
                          <a:effectLst/>
                          <a:latin typeface="Arial" panose="020B0604020202020204" pitchFamily="34" charset="0"/>
                        </a:rPr>
                        <a:t> $      159,793.60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500" b="0" i="0" u="none" strike="noStrike" dirty="0">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887316958"/>
                  </a:ext>
                </a:extLst>
              </a:tr>
              <a:tr h="190654">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400" b="0" i="0" u="none" strike="noStrike">
                          <a:effectLst/>
                          <a:latin typeface="Arial" panose="020B0604020202020204" pitchFamily="34" charset="0"/>
                        </a:rPr>
                        <a:t>Hours Available to Sell</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noFill/>
                  </a:tcPr>
                </a:tc>
                <a:tc gridSpan="2">
                  <a:txBody>
                    <a:bodyPr/>
                    <a:lstStyle/>
                    <a:p>
                      <a:pPr algn="l" fontAlgn="b"/>
                      <a:r>
                        <a:rPr lang="en-US" sz="400" b="0" i="0" u="none" strike="noStrike">
                          <a:effectLst/>
                          <a:latin typeface="Arial" panose="020B0604020202020204" pitchFamily="34" charset="0"/>
                        </a:rPr>
                        <a:t>Effective Labor Rate</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gridSpan="2">
                  <a:txBody>
                    <a:bodyPr/>
                    <a:lstStyle/>
                    <a:p>
                      <a:pPr algn="l" fontAlgn="b"/>
                      <a:r>
                        <a:rPr lang="en-US" sz="400" b="0" i="0" u="none" strike="noStrike">
                          <a:effectLst/>
                          <a:latin typeface="Arial" panose="020B0604020202020204" pitchFamily="34" charset="0"/>
                        </a:rPr>
                        <a:t>Labor sales potential @100%</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gridSpan="2">
                  <a:txBody>
                    <a:bodyPr/>
                    <a:lstStyle/>
                    <a:p>
                      <a:pPr algn="l" fontAlgn="b"/>
                      <a:r>
                        <a:rPr lang="en-US" sz="400" b="0" i="0" u="none" strike="noStrike" dirty="0">
                          <a:effectLst/>
                          <a:latin typeface="Arial" panose="020B0604020202020204" pitchFamily="34" charset="0"/>
                        </a:rPr>
                        <a:t>Labor sales potential @ 125%</a:t>
                      </a:r>
                    </a:p>
                  </a:txBody>
                  <a:tcPr marL="0" marR="0" marT="0"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extLst>
                  <a:ext uri="{0D108BD9-81ED-4DB2-BD59-A6C34878D82A}">
                    <a16:rowId xmlns:a16="http://schemas.microsoft.com/office/drawing/2014/main" val="567795130"/>
                  </a:ext>
                </a:extLst>
              </a:tr>
              <a:tr h="134053">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115539712"/>
                  </a:ext>
                </a:extLst>
              </a:tr>
              <a:tr h="141500">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gridSpan="8">
                  <a:txBody>
                    <a:bodyPr/>
                    <a:lstStyle/>
                    <a:p>
                      <a:pPr algn="l" fontAlgn="b"/>
                      <a:r>
                        <a:rPr lang="en-US" sz="500" b="0" i="0" u="none" strike="noStrike">
                          <a:effectLst/>
                          <a:latin typeface="Arial" panose="020B0604020202020204" pitchFamily="34" charset="0"/>
                        </a:rPr>
                        <a:t>How proficient are your technicians ?</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5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704601217"/>
                  </a:ext>
                </a:extLst>
              </a:tr>
              <a:tr h="141500">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5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5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4146607058"/>
                  </a:ext>
                </a:extLst>
              </a:tr>
              <a:tr h="153658">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5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500" b="0" i="0" u="none" strike="noStrike" dirty="0">
                          <a:effectLst/>
                          <a:latin typeface="Arial" panose="020B0604020202020204" pitchFamily="34" charset="0"/>
                        </a:rPr>
                        <a:t>922.10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dirty="0">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500" b="0" i="0" u="none" strike="noStrike" dirty="0">
                          <a:effectLst/>
                          <a:latin typeface="Arial" panose="020B0604020202020204" pitchFamily="34" charset="0"/>
                        </a:rPr>
                        <a:t>1,320.00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5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500" b="0" i="0" u="none" strike="noStrike" dirty="0">
                          <a:effectLst/>
                          <a:latin typeface="Arial" panose="020B0604020202020204" pitchFamily="34" charset="0"/>
                        </a:rPr>
                        <a:t>69.86%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500" b="0" i="0" u="none" strike="noStrike" dirty="0">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5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951137176"/>
                  </a:ext>
                </a:extLst>
              </a:tr>
              <a:tr h="156395">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5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t"/>
                      <a:r>
                        <a:rPr lang="en-US" sz="400" b="0" i="0" u="none" strike="noStrike">
                          <a:effectLst/>
                          <a:latin typeface="Arial" panose="020B0604020202020204" pitchFamily="34" charset="0"/>
                        </a:rPr>
                        <a:t>Total Hours Billed</a:t>
                      </a:r>
                    </a:p>
                  </a:txBody>
                  <a:tcPr marL="0" marR="0" marT="0" marB="0">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3">
                  <a:txBody>
                    <a:bodyPr/>
                    <a:lstStyle/>
                    <a:p>
                      <a:pPr algn="ctr" fontAlgn="b"/>
                      <a:r>
                        <a:rPr lang="en-US" sz="400" b="0" i="0" u="none" strike="noStrike">
                          <a:effectLst/>
                          <a:latin typeface="Arial" panose="020B0604020202020204" pitchFamily="34" charset="0"/>
                        </a:rPr>
                        <a:t>Hours Available to Sell</a:t>
                      </a: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tc>
                  <a:txBody>
                    <a:bodyPr/>
                    <a:lstStyle/>
                    <a:p>
                      <a:pPr algn="ctr" fontAlgn="t"/>
                      <a:r>
                        <a:rPr lang="en-US" sz="400" b="0" i="0" u="none" strike="noStrike" dirty="0">
                          <a:effectLst/>
                          <a:latin typeface="Arial" panose="020B0604020202020204" pitchFamily="34" charset="0"/>
                        </a:rPr>
                        <a:t>Tech Proficiency</a:t>
                      </a:r>
                    </a:p>
                  </a:txBody>
                  <a:tcPr marL="0" marR="0" marT="0" marB="0">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l" fontAlgn="b"/>
                      <a:r>
                        <a:rPr lang="en-US" sz="500" b="0" i="0" u="none" strike="noStrike" dirty="0">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366710693"/>
                  </a:ext>
                </a:extLst>
              </a:tr>
            </a:tbl>
          </a:graphicData>
        </a:graphic>
      </p:graphicFrame>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7334" y="-225910"/>
            <a:ext cx="8596668" cy="817581"/>
          </a:xfrm>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816639"/>
            <a:ext cx="4540125" cy="5224722"/>
          </a:xfrm>
        </p:spPr>
        <p:txBody>
          <a:bodyPr/>
          <a:lstStyle/>
          <a:p>
            <a:pPr marL="0" indent="0">
              <a:buNone/>
            </a:pPr>
            <a:r>
              <a:rPr lang="en-US" b="1" dirty="0"/>
              <a:t>Our shop currently is underutilized each technician has full use of 2 bays each. We need to improve 45.10% to reach the 75% guide goal. Ideally hiring more technicians who have higher skill levels would help improve this % and then only technicians who needed 2 bays each would utilize those, allowing us to be more proficient in the shop overall. Once again monthly meetings and analyzation of how many hours are being turned, our labor sales, and monitoring and this chart and our utilization of the facility are critical in getting that percentage up. </a:t>
            </a:r>
          </a:p>
        </p:txBody>
      </p:sp>
      <p:graphicFrame>
        <p:nvGraphicFramePr>
          <p:cNvPr id="15" name="Content Placeholder 14">
            <a:extLst>
              <a:ext uri="{FF2B5EF4-FFF2-40B4-BE49-F238E27FC236}">
                <a16:creationId xmlns:a16="http://schemas.microsoft.com/office/drawing/2014/main" id="{7A868F92-0D92-32B6-3046-FD4A8D68D449}"/>
              </a:ext>
            </a:extLst>
          </p:cNvPr>
          <p:cNvGraphicFramePr>
            <a:graphicFrameLocks noGrp="1"/>
          </p:cNvGraphicFramePr>
          <p:nvPr>
            <p:ph sz="half" idx="2"/>
            <p:extLst>
              <p:ext uri="{D42A27DB-BD31-4B8C-83A1-F6EECF244321}">
                <p14:modId xmlns:p14="http://schemas.microsoft.com/office/powerpoint/2010/main" val="1015481504"/>
              </p:ext>
            </p:extLst>
          </p:nvPr>
        </p:nvGraphicFramePr>
        <p:xfrm>
          <a:off x="5751360" y="90061"/>
          <a:ext cx="3522642" cy="3878347"/>
        </p:xfrm>
        <a:graphic>
          <a:graphicData uri="http://schemas.openxmlformats.org/drawingml/2006/table">
            <a:tbl>
              <a:tblPr/>
              <a:tblGrid>
                <a:gridCol w="1141794">
                  <a:extLst>
                    <a:ext uri="{9D8B030D-6E8A-4147-A177-3AD203B41FA5}">
                      <a16:colId xmlns:a16="http://schemas.microsoft.com/office/drawing/2014/main" val="1901996671"/>
                    </a:ext>
                  </a:extLst>
                </a:gridCol>
                <a:gridCol w="894272">
                  <a:extLst>
                    <a:ext uri="{9D8B030D-6E8A-4147-A177-3AD203B41FA5}">
                      <a16:colId xmlns:a16="http://schemas.microsoft.com/office/drawing/2014/main" val="1447513381"/>
                    </a:ext>
                  </a:extLst>
                </a:gridCol>
                <a:gridCol w="806442">
                  <a:extLst>
                    <a:ext uri="{9D8B030D-6E8A-4147-A177-3AD203B41FA5}">
                      <a16:colId xmlns:a16="http://schemas.microsoft.com/office/drawing/2014/main" val="2200547830"/>
                    </a:ext>
                  </a:extLst>
                </a:gridCol>
                <a:gridCol w="511012">
                  <a:extLst>
                    <a:ext uri="{9D8B030D-6E8A-4147-A177-3AD203B41FA5}">
                      <a16:colId xmlns:a16="http://schemas.microsoft.com/office/drawing/2014/main" val="102110930"/>
                    </a:ext>
                  </a:extLst>
                </a:gridCol>
                <a:gridCol w="143722">
                  <a:extLst>
                    <a:ext uri="{9D8B030D-6E8A-4147-A177-3AD203B41FA5}">
                      <a16:colId xmlns:a16="http://schemas.microsoft.com/office/drawing/2014/main" val="3321578584"/>
                    </a:ext>
                  </a:extLst>
                </a:gridCol>
                <a:gridCol w="25400">
                  <a:extLst>
                    <a:ext uri="{9D8B030D-6E8A-4147-A177-3AD203B41FA5}">
                      <a16:colId xmlns:a16="http://schemas.microsoft.com/office/drawing/2014/main" val="97587744"/>
                    </a:ext>
                  </a:extLst>
                </a:gridCol>
              </a:tblGrid>
              <a:tr h="120503">
                <a:tc gridSpan="6">
                  <a:txBody>
                    <a:bodyPr/>
                    <a:lstStyle/>
                    <a:p>
                      <a:pPr algn="ctr" fontAlgn="b"/>
                      <a:r>
                        <a:rPr lang="en-US" sz="1000" b="1" i="0" u="none" strike="noStrike" dirty="0">
                          <a:solidFill>
                            <a:srgbClr val="FFFFFF"/>
                          </a:solidFill>
                          <a:effectLst/>
                          <a:latin typeface="Arial" panose="020B0604020202020204" pitchFamily="34" charset="0"/>
                        </a:rPr>
                        <a:t>FACILITY POTENTIAL</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366092"/>
                    </a:solidFill>
                  </a:tcPr>
                </a:tc>
                <a:tc hMerge="1">
                  <a:txBody>
                    <a:bodyPr/>
                    <a:lstStyle/>
                    <a:p>
                      <a:pPr algn="ctr" fontAlgn="b"/>
                      <a:endParaRPr lang="en-US" sz="1000" b="1" i="0" u="none" strike="noStrike" dirty="0">
                        <a:solidFill>
                          <a:srgbClr val="FFFFFF"/>
                        </a:solidFill>
                        <a:effectLs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366092"/>
                    </a:solidFill>
                  </a:tcPr>
                </a:tc>
                <a:tc hMerge="1">
                  <a:txBody>
                    <a:bodyPr/>
                    <a:lstStyle/>
                    <a:p>
                      <a:pPr algn="ctr" fontAlgn="b"/>
                      <a:endParaRPr lang="en-US" sz="1000" b="1" i="0" u="none" strike="noStrike" dirty="0">
                        <a:solidFill>
                          <a:srgbClr val="FFFFFF"/>
                        </a:solidFill>
                        <a:effectLs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366092"/>
                    </a:solidFill>
                  </a:tcPr>
                </a:tc>
                <a:tc hMerge="1">
                  <a:txBody>
                    <a:bodyPr/>
                    <a:lstStyle/>
                    <a:p>
                      <a:pPr algn="ctr" fontAlgn="b"/>
                      <a:endParaRPr lang="en-US" sz="1000" b="1" i="0" u="none" strike="noStrike" dirty="0">
                        <a:solidFill>
                          <a:srgbClr val="FFFFFF"/>
                        </a:solidFill>
                        <a:effectLs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366092"/>
                    </a:solidFill>
                  </a:tcPr>
                </a:tc>
                <a:tc hMerge="1">
                  <a:txBody>
                    <a:bodyPr/>
                    <a:lstStyle/>
                    <a:p>
                      <a:pPr algn="ctr" fontAlgn="b"/>
                      <a:endParaRPr lang="en-US" sz="1000" b="1" i="0" u="none" strike="noStrike" dirty="0">
                        <a:solidFill>
                          <a:srgbClr val="FFFFFF"/>
                        </a:solidFill>
                        <a:effectLs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366092"/>
                    </a:solidFill>
                  </a:tcPr>
                </a:tc>
                <a:tc hMerge="1">
                  <a:txBody>
                    <a:bodyPr/>
                    <a:lstStyle/>
                    <a:p>
                      <a:pPr algn="ctr" fontAlgn="b"/>
                      <a:endParaRPr lang="en-US" sz="1000" b="1" i="0" u="none" strike="noStrike" dirty="0">
                        <a:solidFill>
                          <a:srgbClr val="FFFFFF"/>
                        </a:solidFill>
                        <a:effectLs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366092"/>
                    </a:solidFill>
                  </a:tcPr>
                </a:tc>
                <a:extLst>
                  <a:ext uri="{0D108BD9-81ED-4DB2-BD59-A6C34878D82A}">
                    <a16:rowId xmlns:a16="http://schemas.microsoft.com/office/drawing/2014/main" val="3487775282"/>
                  </a:ext>
                </a:extLst>
              </a:tr>
              <a:tr h="114160">
                <a:tc>
                  <a:txBody>
                    <a:bodyPr/>
                    <a:lstStyle/>
                    <a:p>
                      <a:pPr algn="l" fontAlgn="b"/>
                      <a:r>
                        <a:rPr lang="en-US" sz="1000" b="0" i="0" u="none" strike="noStrike">
                          <a:solidFill>
                            <a:srgbClr val="FFFFFF"/>
                          </a:solidFill>
                          <a:effectLst/>
                          <a:latin typeface="Arial" panose="020B0604020202020204" pitchFamily="34" charset="0"/>
                        </a:rPr>
                        <a:t>Number of Bays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r" fontAlgn="b"/>
                      <a:r>
                        <a:rPr lang="en-US" sz="1000" b="0" i="0" u="none" strike="noStrike">
                          <a:effectLst/>
                          <a:latin typeface="Arial" panose="020B0604020202020204" pitchFamily="34" charset="0"/>
                        </a:rPr>
                        <a:t>14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1000" b="0" i="0" u="none" strike="noStrike" dirty="0">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2520077816"/>
                  </a:ext>
                </a:extLst>
              </a:tr>
              <a:tr h="126845">
                <a:tc>
                  <a:txBody>
                    <a:bodyPr/>
                    <a:lstStyle/>
                    <a:p>
                      <a:pPr algn="l" fontAlgn="b"/>
                      <a:r>
                        <a:rPr lang="en-US" sz="10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ctr" fontAlgn="b"/>
                      <a:r>
                        <a:rPr lang="en-US" sz="1000" b="1" i="0" u="none" strike="noStrike">
                          <a:solidFill>
                            <a:srgbClr val="FFFFFF"/>
                          </a:solidFill>
                          <a:effectLst/>
                          <a:latin typeface="Arial" panose="020B0604020202020204" pitchFamily="34" charset="0"/>
                        </a:rPr>
                        <a:t>x</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dirty="0">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96604014"/>
                  </a:ext>
                </a:extLst>
              </a:tr>
              <a:tr h="126845">
                <a:tc>
                  <a:txBody>
                    <a:bodyPr/>
                    <a:lstStyle/>
                    <a:p>
                      <a:pPr algn="l" fontAlgn="b"/>
                      <a:r>
                        <a:rPr lang="en-US" sz="1000" b="0" i="0" u="none" strike="noStrike">
                          <a:solidFill>
                            <a:srgbClr val="FFFFFF"/>
                          </a:solidFill>
                          <a:effectLst/>
                          <a:latin typeface="Arial" panose="020B0604020202020204" pitchFamily="34" charset="0"/>
                        </a:rPr>
                        <a:t>Number of Days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r" fontAlgn="b"/>
                      <a:r>
                        <a:rPr lang="en-US" sz="1000" b="0" i="0" u="none" strike="noStrike">
                          <a:effectLst/>
                          <a:latin typeface="Arial" panose="020B0604020202020204" pitchFamily="34" charset="0"/>
                        </a:rPr>
                        <a:t>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1000" b="0" i="0" u="none" strike="noStrike" dirty="0">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2583208361"/>
                  </a:ext>
                </a:extLst>
              </a:tr>
              <a:tr h="126845">
                <a:tc>
                  <a:txBody>
                    <a:bodyPr/>
                    <a:lstStyle/>
                    <a:p>
                      <a:pPr algn="l" fontAlgn="b"/>
                      <a:r>
                        <a:rPr lang="en-US" sz="10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ctr" fontAlgn="b"/>
                      <a:r>
                        <a:rPr lang="en-US" sz="1000" b="1" i="0" u="none" strike="noStrike">
                          <a:solidFill>
                            <a:srgbClr val="FFFFFF"/>
                          </a:solidFill>
                          <a:effectLst/>
                          <a:latin typeface="Arial" panose="020B0604020202020204" pitchFamily="34" charset="0"/>
                        </a:rPr>
                        <a:t>x</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3275120653"/>
                  </a:ext>
                </a:extLst>
              </a:tr>
              <a:tr h="126845">
                <a:tc>
                  <a:txBody>
                    <a:bodyPr/>
                    <a:lstStyle/>
                    <a:p>
                      <a:pPr algn="l" fontAlgn="b"/>
                      <a:r>
                        <a:rPr lang="en-US" sz="1000" b="0" i="0" u="none" strike="noStrike">
                          <a:solidFill>
                            <a:srgbClr val="FFFFFF"/>
                          </a:solidFill>
                          <a:effectLst/>
                          <a:latin typeface="Arial" panose="020B0604020202020204" pitchFamily="34" charset="0"/>
                        </a:rPr>
                        <a:t>Number of Hours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r" fontAlgn="b"/>
                      <a:r>
                        <a:rPr lang="en-US" sz="1000" b="0" i="0" u="none" strike="noStrike">
                          <a:effectLst/>
                          <a:latin typeface="Arial" panose="020B0604020202020204" pitchFamily="34" charset="0"/>
                        </a:rPr>
                        <a:t>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1000" b="0" i="0" u="none" strike="noStrike" dirty="0">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2471900500"/>
                  </a:ext>
                </a:extLst>
              </a:tr>
              <a:tr h="190267">
                <a:tc>
                  <a:txBody>
                    <a:bodyPr/>
                    <a:lstStyle/>
                    <a:p>
                      <a:pPr algn="l" fontAlgn="b"/>
                      <a:r>
                        <a:rPr lang="en-US" sz="10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ctr" fontAlgn="b"/>
                      <a:r>
                        <a:rPr lang="en-US" sz="1000" b="1" i="0" u="none" strike="noStrike">
                          <a:solidFill>
                            <a:srgbClr val="FFFFFF"/>
                          </a:solidFill>
                          <a:effectLst/>
                          <a:latin typeface="Arial" panose="020B0604020202020204" pitchFamily="34" charset="0"/>
                        </a:rPr>
                        <a:t>x</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dirty="0">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3544508009"/>
                  </a:ext>
                </a:extLst>
              </a:tr>
              <a:tr h="211267">
                <a:tc>
                  <a:txBody>
                    <a:bodyPr/>
                    <a:lstStyle/>
                    <a:p>
                      <a:pPr algn="l" fontAlgn="b"/>
                      <a:r>
                        <a:rPr lang="en-US" sz="1000" b="0" i="0" u="none" strike="noStrike">
                          <a:solidFill>
                            <a:srgbClr val="FFFFFF"/>
                          </a:solidFill>
                          <a:effectLst/>
                          <a:latin typeface="Arial" panose="020B0604020202020204" pitchFamily="34" charset="0"/>
                        </a:rPr>
                        <a:t>Effective Labor Rate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1000" b="0" i="0" u="none" strike="noStrike" dirty="0">
                          <a:effectLst/>
                          <a:latin typeface="Arial" panose="020B0604020202020204" pitchFamily="34" charset="0"/>
                        </a:rPr>
                        <a:t> $               96.84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1000" b="0" i="0" u="none" strike="noStrike" dirty="0">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2903404375"/>
                  </a:ext>
                </a:extLst>
              </a:tr>
              <a:tr h="126845">
                <a:tc>
                  <a:txBody>
                    <a:bodyPr/>
                    <a:lstStyle/>
                    <a:p>
                      <a:pPr algn="l" fontAlgn="b"/>
                      <a:r>
                        <a:rPr lang="en-US" sz="10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r" fontAlgn="b"/>
                      <a:r>
                        <a:rPr lang="en-US" sz="800" b="0" i="1" u="none" strike="noStrike" dirty="0">
                          <a:solidFill>
                            <a:srgbClr val="FFFFFF"/>
                          </a:solidFill>
                          <a:effectLst/>
                          <a:latin typeface="Arial" panose="020B0604020202020204" pitchFamily="34" charset="0"/>
                        </a:rPr>
                        <a:t>equals</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1000" b="0" i="0" u="none" strike="noStrike" dirty="0">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3000477671"/>
                  </a:ext>
                </a:extLst>
              </a:tr>
              <a:tr h="291743">
                <a:tc>
                  <a:txBody>
                    <a:bodyPr/>
                    <a:lstStyle/>
                    <a:p>
                      <a:pPr algn="l" fontAlgn="b"/>
                      <a:r>
                        <a:rPr lang="en-US" sz="1000" b="0" i="0" u="none" strike="noStrike">
                          <a:solidFill>
                            <a:srgbClr val="FFFFFF"/>
                          </a:solidFill>
                          <a:effectLst/>
                          <a:latin typeface="Arial" panose="020B0604020202020204" pitchFamily="34" charset="0"/>
                        </a:rPr>
                        <a:t>FACILITY POTENTIAL</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1000" b="0" i="0" u="none" strike="noStrike" dirty="0">
                          <a:effectLst/>
                          <a:latin typeface="Arial" panose="020B0604020202020204" pitchFamily="34" charset="0"/>
                        </a:rPr>
                        <a:t> $        298,281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dirty="0">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1000" b="0" i="0" u="none" strike="noStrike" dirty="0">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dirty="0">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3819415109"/>
                  </a:ext>
                </a:extLst>
              </a:tr>
              <a:tr h="120503">
                <a:tc>
                  <a:txBody>
                    <a:bodyPr/>
                    <a:lstStyle/>
                    <a:p>
                      <a:pPr algn="l" fontAlgn="b"/>
                      <a:r>
                        <a:rPr lang="en-US" sz="10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1000" b="0" i="0" u="none" strike="noStrike" dirty="0">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1000" b="0" i="0" u="none" strike="noStrike" dirty="0">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366092"/>
                    </a:solidFill>
                  </a:tcPr>
                </a:tc>
                <a:extLst>
                  <a:ext uri="{0D108BD9-81ED-4DB2-BD59-A6C34878D82A}">
                    <a16:rowId xmlns:a16="http://schemas.microsoft.com/office/drawing/2014/main" val="550394728"/>
                  </a:ext>
                </a:extLst>
              </a:tr>
              <a:tr h="139529">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dirty="0">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44959875"/>
                  </a:ext>
                </a:extLst>
              </a:tr>
              <a:tr h="114160">
                <a:tc gridSpan="6">
                  <a:txBody>
                    <a:bodyPr/>
                    <a:lstStyle/>
                    <a:p>
                      <a:pPr algn="ctr" fontAlgn="b"/>
                      <a:r>
                        <a:rPr lang="en-US" sz="1000" b="1" i="0" u="none" strike="noStrike" dirty="0">
                          <a:solidFill>
                            <a:srgbClr val="FFFFFF"/>
                          </a:solidFill>
                          <a:effectLst/>
                          <a:latin typeface="Arial" panose="020B0604020202020204" pitchFamily="34" charset="0"/>
                        </a:rPr>
                        <a:t>FACILITY UTILIZATION</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366092"/>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36025347"/>
                  </a:ext>
                </a:extLst>
              </a:tr>
              <a:tr h="211267">
                <a:tc>
                  <a:txBody>
                    <a:bodyPr/>
                    <a:lstStyle/>
                    <a:p>
                      <a:pPr algn="l" fontAlgn="b"/>
                      <a:r>
                        <a:rPr lang="en-US" sz="1000" b="0" i="0" u="none" strike="noStrike">
                          <a:solidFill>
                            <a:srgbClr val="FFFFFF"/>
                          </a:solidFill>
                          <a:effectLst/>
                          <a:latin typeface="Arial" panose="020B0604020202020204" pitchFamily="34" charset="0"/>
                        </a:rPr>
                        <a:t>Total Labor Sales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1000" b="0" i="0" u="none" strike="noStrike" dirty="0">
                          <a:effectLst/>
                          <a:latin typeface="Arial" panose="020B0604020202020204" pitchFamily="34" charset="0"/>
                        </a:rPr>
                        <a:t> $             89,302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dirty="0">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2306948560"/>
                  </a:ext>
                </a:extLst>
              </a:tr>
              <a:tr h="133187">
                <a:tc>
                  <a:txBody>
                    <a:bodyPr/>
                    <a:lstStyle/>
                    <a:p>
                      <a:pPr algn="l" fontAlgn="b"/>
                      <a:r>
                        <a:rPr lang="en-US" sz="10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ctr" fontAlgn="b"/>
                      <a:r>
                        <a:rPr lang="en-US" sz="1200" b="0" i="0" u="none" strike="noStrike">
                          <a:solidFill>
                            <a:srgbClr val="FFFFFF"/>
                          </a:solidFill>
                          <a:effectLst/>
                          <a:latin typeface="Arial" panose="020B0604020202020204" pitchFamily="34" charset="0"/>
                        </a:rPr>
                        <a:t>÷</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dirty="0">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1757830642"/>
                  </a:ext>
                </a:extLst>
              </a:tr>
              <a:tr h="211267">
                <a:tc>
                  <a:txBody>
                    <a:bodyPr/>
                    <a:lstStyle/>
                    <a:p>
                      <a:pPr algn="l" fontAlgn="b"/>
                      <a:r>
                        <a:rPr lang="en-US" sz="1000" b="0" i="0" u="none" strike="noStrike" dirty="0">
                          <a:solidFill>
                            <a:srgbClr val="FFFFFF"/>
                          </a:solidFill>
                          <a:effectLst/>
                          <a:latin typeface="Arial" panose="020B0604020202020204" pitchFamily="34" charset="0"/>
                        </a:rPr>
                        <a:t>Facility Potential</a:t>
                      </a:r>
                    </a:p>
                  </a:txBody>
                  <a:tcPr marL="0" marR="0" marT="0" marB="0" anchor="b">
                    <a:lnL w="19050" cap="flat" cmpd="sng" algn="ctr">
                      <a:noFill/>
                      <a:prstDash val="solid"/>
                      <a:round/>
                      <a:headEnd type="none" w="med" len="med"/>
                      <a:tailEnd type="none" w="med" len="med"/>
                    </a:lnL>
                    <a:lnR w="635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solidFill>
                      <a:srgbClr val="366092"/>
                    </a:solidFill>
                  </a:tcPr>
                </a:tc>
                <a:tc>
                  <a:txBody>
                    <a:bodyPr/>
                    <a:lstStyle/>
                    <a:p>
                      <a:pPr algn="l" fontAlgn="b"/>
                      <a:r>
                        <a:rPr lang="en-US" sz="1000" b="0" i="0" u="none" strike="noStrike" dirty="0">
                          <a:effectLst/>
                          <a:latin typeface="Arial" panose="020B0604020202020204" pitchFamily="34" charset="0"/>
                        </a:rPr>
                        <a:t> $           298,281 </a:t>
                      </a:r>
                    </a:p>
                  </a:txBody>
                  <a:tcPr marL="0" marR="0" marT="0" marB="0" anchor="b">
                    <a:lnL w="6350" cap="flat" cmpd="sng" algn="ctr">
                      <a:no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dirty="0">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2470747519"/>
                  </a:ext>
                </a:extLst>
              </a:tr>
              <a:tr h="107818">
                <a:tc>
                  <a:txBody>
                    <a:bodyPr/>
                    <a:lstStyle/>
                    <a:p>
                      <a:pPr algn="l" fontAlgn="b"/>
                      <a:r>
                        <a:rPr lang="en-US" sz="10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r" fontAlgn="b"/>
                      <a:r>
                        <a:rPr lang="en-US" sz="800" b="0" i="1" u="none" strike="noStrike">
                          <a:solidFill>
                            <a:srgbClr val="FFFFFF"/>
                          </a:solidFill>
                          <a:effectLst/>
                          <a:latin typeface="Arial" panose="020B0604020202020204" pitchFamily="34" charset="0"/>
                        </a:rPr>
                        <a:t>equals</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dirty="0">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2289701741"/>
                  </a:ext>
                </a:extLst>
              </a:tr>
              <a:tr h="211267">
                <a:tc>
                  <a:txBody>
                    <a:bodyPr/>
                    <a:lstStyle/>
                    <a:p>
                      <a:pPr algn="l" fontAlgn="b"/>
                      <a:r>
                        <a:rPr lang="en-US" sz="1000" b="0" i="0" u="none" strike="noStrike">
                          <a:solidFill>
                            <a:srgbClr val="FFFFFF"/>
                          </a:solidFill>
                          <a:effectLst/>
                          <a:latin typeface="Arial" panose="020B0604020202020204" pitchFamily="34" charset="0"/>
                        </a:rPr>
                        <a:t>FACILITY UTILIZATION</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r" fontAlgn="b"/>
                      <a:r>
                        <a:rPr lang="en-US" sz="1000" b="0" i="0" u="none" strike="noStrike" dirty="0">
                          <a:effectLst/>
                          <a:latin typeface="Arial" panose="020B0604020202020204" pitchFamily="34" charset="0"/>
                        </a:rPr>
                        <a:t>29.94%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1000" b="0" i="0" u="none" strike="noStrike" dirty="0">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3184950103"/>
                  </a:ext>
                </a:extLst>
              </a:tr>
              <a:tr h="107818">
                <a:tc>
                  <a:txBody>
                    <a:bodyPr/>
                    <a:lstStyle/>
                    <a:p>
                      <a:pPr algn="l" fontAlgn="b"/>
                      <a:r>
                        <a:rPr lang="en-US" sz="10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dirty="0">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dirty="0">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4125716026"/>
                  </a:ext>
                </a:extLst>
              </a:tr>
              <a:tr h="105633">
                <a:tc>
                  <a:txBody>
                    <a:bodyPr/>
                    <a:lstStyle/>
                    <a:p>
                      <a:pPr algn="l" fontAlgn="b"/>
                      <a:r>
                        <a:rPr lang="en-US" sz="10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r" fontAlgn="b"/>
                      <a:endParaRPr lang="en-US" sz="1000" b="0" i="0" u="none" strike="noStrike" dirty="0">
                        <a:effectLst/>
                        <a:latin typeface="Arial" panose="020B0604020202020204" pitchFamily="34" charset="0"/>
                      </a:endParaRP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endParaRPr lang="en-US" sz="1000" b="0" i="0" u="none" strike="noStrike" dirty="0">
                        <a:effectLst/>
                        <a:latin typeface="Arial" panose="020B0604020202020204" pitchFamily="34" charset="0"/>
                      </a:endParaRP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1000" b="0" i="0" u="none" strike="noStrike" dirty="0">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366092"/>
                    </a:solidFill>
                  </a:tcPr>
                </a:tc>
                <a:extLst>
                  <a:ext uri="{0D108BD9-81ED-4DB2-BD59-A6C34878D82A}">
                    <a16:rowId xmlns:a16="http://schemas.microsoft.com/office/drawing/2014/main" val="835070071"/>
                  </a:ext>
                </a:extLst>
              </a:tr>
            </a:tbl>
          </a:graphicData>
        </a:graphic>
      </p:graphicFrame>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a:xfrm>
            <a:off x="245957" y="839788"/>
            <a:ext cx="8596668" cy="1320800"/>
          </a:xfrm>
        </p:spPr>
        <p:txBody>
          <a:bodyPr/>
          <a:lstStyle/>
          <a:p>
            <a:r>
              <a:rPr lang="en-US" dirty="0"/>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a:xfrm>
            <a:off x="775854" y="2160588"/>
            <a:ext cx="3768437" cy="3639848"/>
          </a:xfrm>
        </p:spPr>
        <p:txBody>
          <a:bodyPr/>
          <a:lstStyle/>
          <a:p>
            <a:r>
              <a:rPr lang="en-US" dirty="0"/>
              <a:t>72% of our RO’s are on vehicles 2020 or older.</a:t>
            </a:r>
          </a:p>
          <a:p>
            <a:r>
              <a:rPr lang="en-US" dirty="0"/>
              <a:t>We need to increase our 2020 and newer car maintenance and repairs.</a:t>
            </a:r>
          </a:p>
          <a:p>
            <a:r>
              <a:rPr lang="en-US" dirty="0"/>
              <a:t>Redesign our new car welcome orientation.</a:t>
            </a:r>
          </a:p>
          <a:p>
            <a:r>
              <a:rPr lang="en-US" dirty="0"/>
              <a:t>We need to drastically reduce our 1 item RO count.</a:t>
            </a:r>
          </a:p>
          <a:p>
            <a:endParaRPr lang="en-US" dirty="0"/>
          </a:p>
          <a:p>
            <a:endParaRPr lang="en-US" dirty="0"/>
          </a:p>
        </p:txBody>
      </p:sp>
      <p:sp>
        <p:nvSpPr>
          <p:cNvPr id="20" name="Content Placeholder 19">
            <a:extLst>
              <a:ext uri="{FF2B5EF4-FFF2-40B4-BE49-F238E27FC236}">
                <a16:creationId xmlns:a16="http://schemas.microsoft.com/office/drawing/2014/main" id="{4FCD2881-5545-1493-1994-A188F3FB637E}"/>
              </a:ext>
            </a:extLst>
          </p:cNvPr>
          <p:cNvSpPr>
            <a:spLocks noGrp="1"/>
          </p:cNvSpPr>
          <p:nvPr>
            <p:ph sz="half" idx="2"/>
          </p:nvPr>
        </p:nvSpPr>
        <p:spPr/>
        <p:txBody>
          <a:bodyPr/>
          <a:lstStyle/>
          <a:p>
            <a:endParaRPr lang="en-US" dirty="0"/>
          </a:p>
        </p:txBody>
      </p:sp>
      <p:graphicFrame>
        <p:nvGraphicFramePr>
          <p:cNvPr id="21" name="Object 20">
            <a:extLst>
              <a:ext uri="{FF2B5EF4-FFF2-40B4-BE49-F238E27FC236}">
                <a16:creationId xmlns:a16="http://schemas.microsoft.com/office/drawing/2014/main" id="{735B62F0-65B5-FD9D-E8AC-38D556A1C379}"/>
              </a:ext>
            </a:extLst>
          </p:cNvPr>
          <p:cNvGraphicFramePr>
            <a:graphicFrameLocks noChangeAspect="1"/>
          </p:cNvGraphicFramePr>
          <p:nvPr>
            <p:extLst>
              <p:ext uri="{D42A27DB-BD31-4B8C-83A1-F6EECF244321}">
                <p14:modId xmlns:p14="http://schemas.microsoft.com/office/powerpoint/2010/main" val="814804023"/>
              </p:ext>
            </p:extLst>
          </p:nvPr>
        </p:nvGraphicFramePr>
        <p:xfrm>
          <a:off x="5221288" y="376518"/>
          <a:ext cx="4491037" cy="6481481"/>
        </p:xfrm>
        <a:graphic>
          <a:graphicData uri="http://schemas.openxmlformats.org/presentationml/2006/ole">
            <mc:AlternateContent xmlns:mc="http://schemas.openxmlformats.org/markup-compatibility/2006">
              <mc:Choice xmlns:v="urn:schemas-microsoft-com:vml" Requires="v">
                <p:oleObj name="Macro-Enabled Worksheet" r:id="rId2" imgW="6876961" imgH="8296343" progId="Excel.SheetMacroEnabled.12">
                  <p:embed/>
                </p:oleObj>
              </mc:Choice>
              <mc:Fallback>
                <p:oleObj name="Macro-Enabled Worksheet" r:id="rId2" imgW="6876961" imgH="8296343" progId="Excel.SheetMacroEnabled.12">
                  <p:embed/>
                  <p:pic>
                    <p:nvPicPr>
                      <p:cNvPr id="21" name="Object 20">
                        <a:extLst>
                          <a:ext uri="{FF2B5EF4-FFF2-40B4-BE49-F238E27FC236}">
                            <a16:creationId xmlns:a16="http://schemas.microsoft.com/office/drawing/2014/main" id="{735B62F0-65B5-FD9D-E8AC-38D556A1C379}"/>
                          </a:ext>
                        </a:extLst>
                      </p:cNvPr>
                      <p:cNvPicPr/>
                      <p:nvPr/>
                    </p:nvPicPr>
                    <p:blipFill>
                      <a:blip r:embed="rId3"/>
                      <a:stretch>
                        <a:fillRect/>
                      </a:stretch>
                    </p:blipFill>
                    <p:spPr>
                      <a:xfrm>
                        <a:off x="5221288" y="376518"/>
                        <a:ext cx="4491037" cy="6481481"/>
                      </a:xfrm>
                      <a:prstGeom prst="rect">
                        <a:avLst/>
                      </a:prstGeom>
                    </p:spPr>
                  </p:pic>
                </p:oleObj>
              </mc:Fallback>
            </mc:AlternateContent>
          </a:graphicData>
        </a:graphic>
      </p:graphicFrame>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pPr marL="0" indent="0">
              <a:buNone/>
            </a:pPr>
            <a:r>
              <a:rPr lang="en-US" dirty="0"/>
              <a:t>Strengths</a:t>
            </a:r>
          </a:p>
          <a:p>
            <a:pPr marL="0" indent="0">
              <a:buNone/>
            </a:pPr>
            <a:r>
              <a:rPr lang="en-US" dirty="0"/>
              <a:t>	</a:t>
            </a:r>
          </a:p>
          <a:p>
            <a:pPr lvl="1">
              <a:buFont typeface="Wingdings" panose="05000000000000000000" pitchFamily="2" charset="2"/>
              <a:buChar char="v"/>
            </a:pPr>
            <a:r>
              <a:rPr lang="en-US" dirty="0"/>
              <a:t>Good work environment</a:t>
            </a:r>
          </a:p>
          <a:p>
            <a:pPr lvl="1">
              <a:buFont typeface="Wingdings" panose="05000000000000000000" pitchFamily="2" charset="2"/>
              <a:buChar char="v"/>
            </a:pPr>
            <a:r>
              <a:rPr lang="en-US" dirty="0"/>
              <a:t>Great team to work with</a:t>
            </a:r>
          </a:p>
          <a:p>
            <a:pPr lvl="1">
              <a:buFont typeface="Wingdings" panose="05000000000000000000" pitchFamily="2" charset="2"/>
              <a:buChar char="v"/>
            </a:pPr>
            <a:r>
              <a:rPr lang="en-US" dirty="0"/>
              <a:t>Gary works closely with local independent shops</a:t>
            </a:r>
          </a:p>
          <a:p>
            <a:pPr lvl="1">
              <a:buFont typeface="Wingdings" panose="05000000000000000000" pitchFamily="2" charset="2"/>
              <a:buChar char="v"/>
            </a:pPr>
            <a:r>
              <a:rPr lang="en-US" dirty="0"/>
              <a:t>We have 3 GM master technicians </a:t>
            </a:r>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Weaknesses</a:t>
            </a:r>
          </a:p>
          <a:p>
            <a:endParaRPr lang="en-US" dirty="0"/>
          </a:p>
          <a:p>
            <a:pPr>
              <a:buFont typeface="Wingdings" panose="05000000000000000000" pitchFamily="2" charset="2"/>
              <a:buChar char="v"/>
            </a:pPr>
            <a:r>
              <a:rPr lang="en-US" dirty="0"/>
              <a:t>Limited shop space</a:t>
            </a:r>
          </a:p>
          <a:p>
            <a:pPr>
              <a:buFont typeface="Wingdings" panose="05000000000000000000" pitchFamily="2" charset="2"/>
              <a:buChar char="v"/>
            </a:pPr>
            <a:r>
              <a:rPr lang="en-US" dirty="0"/>
              <a:t>Old aged facility</a:t>
            </a:r>
          </a:p>
          <a:p>
            <a:pPr>
              <a:buFont typeface="Wingdings" panose="05000000000000000000" pitchFamily="2" charset="2"/>
              <a:buChar char="v"/>
            </a:pPr>
            <a:r>
              <a:rPr lang="en-US" dirty="0"/>
              <a:t>Limited parking</a:t>
            </a:r>
          </a:p>
          <a:p>
            <a:pPr>
              <a:buFont typeface="Wingdings" panose="05000000000000000000" pitchFamily="2" charset="2"/>
              <a:buChar char="v"/>
            </a:pPr>
            <a:r>
              <a:rPr lang="en-US" dirty="0"/>
              <a:t>Limited technology</a:t>
            </a:r>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Chris ^0 Autumn Homework - Service save</Template>
  <TotalTime>0</TotalTime>
  <Words>1659</Words>
  <Application>Microsoft Office PowerPoint</Application>
  <PresentationFormat>Widescreen</PresentationFormat>
  <Paragraphs>551</Paragraphs>
  <Slides>16</Slides>
  <Notes>0</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16</vt:i4>
      </vt:variant>
    </vt:vector>
  </HeadingPairs>
  <TitlesOfParts>
    <vt:vector size="23" baseType="lpstr">
      <vt:lpstr>Arial</vt:lpstr>
      <vt:lpstr>Calibri</vt:lpstr>
      <vt:lpstr>Trebuchet MS</vt:lpstr>
      <vt:lpstr>Wingdings</vt:lpstr>
      <vt:lpstr>Wingdings 3</vt:lpstr>
      <vt:lpstr>Facet</vt:lpstr>
      <vt:lpstr>Macro-Enabled Worksheet</vt:lpstr>
      <vt:lpstr>COMMERCE CHEVROLET</vt:lpstr>
      <vt:lpstr>Marketing  </vt:lpstr>
      <vt:lpstr>  Analyze Cost of Labor   </vt:lpstr>
      <vt:lpstr> Changes in Expense Structure    </vt:lpstr>
      <vt:lpstr>Productivity   </vt:lpstr>
      <vt:lpstr> Facility   </vt:lpstr>
      <vt:lpstr>Repair order analysis</vt:lpstr>
      <vt:lpstr>SWOT Analysis</vt:lpstr>
      <vt:lpstr>SWOT Analysis</vt:lpstr>
      <vt:lpstr>SWOT Analysis</vt:lpstr>
      <vt:lpstr>SWOT Analysis</vt:lpstr>
      <vt:lpstr>SWOT Analysis</vt:lpstr>
      <vt:lpstr>SWOT Analysis</vt:lpstr>
      <vt:lpstr>SWOT Analysis</vt:lpstr>
      <vt:lpstr>SWOT Analysis</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COMMERCE CHEVROLET</dc:title>
  <dc:creator>Chris Graves -  Camp County CDJR</dc:creator>
  <cp:lastModifiedBy>Chris Graves -  Camp County CDJR</cp:lastModifiedBy>
  <cp:revision>1</cp:revision>
  <dcterms:created xsi:type="dcterms:W3CDTF">2024-03-04T00:03:52Z</dcterms:created>
  <dcterms:modified xsi:type="dcterms:W3CDTF">2024-03-04T00:04:41Z</dcterms:modified>
</cp:coreProperties>
</file>