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5"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892" autoAdjust="0"/>
    <p:restoredTop sz="94660"/>
  </p:normalViewPr>
  <p:slideViewPr>
    <p:cSldViewPr snapToGrid="0">
      <p:cViewPr varScale="1">
        <p:scale>
          <a:sx n="87" d="100"/>
          <a:sy n="87" d="100"/>
        </p:scale>
        <p:origin x="66" y="6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fael Mercedes" userId="fb48a17a-25d1-482f-85d6-ecf8638a46d3" providerId="ADAL" clId="{4CCE9903-1E94-4039-9309-E1DCB8799887}"/>
    <pc:docChg chg="custSel modSld">
      <pc:chgData name="Rafael Mercedes" userId="fb48a17a-25d1-482f-85d6-ecf8638a46d3" providerId="ADAL" clId="{4CCE9903-1E94-4039-9309-E1DCB8799887}" dt="2024-03-04T17:59:19.887" v="576" actId="20577"/>
      <pc:docMkLst>
        <pc:docMk/>
      </pc:docMkLst>
      <pc:sldChg chg="modSp mod">
        <pc:chgData name="Rafael Mercedes" userId="fb48a17a-25d1-482f-85d6-ecf8638a46d3" providerId="ADAL" clId="{4CCE9903-1E94-4039-9309-E1DCB8799887}" dt="2024-03-04T16:20:57.544" v="166" actId="20577"/>
        <pc:sldMkLst>
          <pc:docMk/>
          <pc:sldMk cId="2924363353" sldId="259"/>
        </pc:sldMkLst>
        <pc:spChg chg="mod">
          <ac:chgData name="Rafael Mercedes" userId="fb48a17a-25d1-482f-85d6-ecf8638a46d3" providerId="ADAL" clId="{4CCE9903-1E94-4039-9309-E1DCB8799887}" dt="2024-03-04T16:20:57.544" v="166" actId="20577"/>
          <ac:spMkLst>
            <pc:docMk/>
            <pc:sldMk cId="2924363353" sldId="259"/>
            <ac:spMk id="3" creationId="{0CC31931-4847-F763-D4D1-1433E7E0CE49}"/>
          </ac:spMkLst>
        </pc:spChg>
      </pc:sldChg>
      <pc:sldChg chg="modSp mod">
        <pc:chgData name="Rafael Mercedes" userId="fb48a17a-25d1-482f-85d6-ecf8638a46d3" providerId="ADAL" clId="{4CCE9903-1E94-4039-9309-E1DCB8799887}" dt="2024-03-04T17:59:19.887" v="576" actId="20577"/>
        <pc:sldMkLst>
          <pc:docMk/>
          <pc:sldMk cId="3799370086" sldId="269"/>
        </pc:sldMkLst>
        <pc:spChg chg="mod">
          <ac:chgData name="Rafael Mercedes" userId="fb48a17a-25d1-482f-85d6-ecf8638a46d3" providerId="ADAL" clId="{4CCE9903-1E94-4039-9309-E1DCB8799887}" dt="2024-03-04T17:59:19.887" v="576" actId="20577"/>
          <ac:spMkLst>
            <pc:docMk/>
            <pc:sldMk cId="3799370086" sldId="269"/>
            <ac:spMk id="3" creationId="{203A9D90-6288-FF85-A14B-EAAC61E0E9A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3/3/2024</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2704112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3/3/2024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6110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689209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0745725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795945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3/3/2024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607991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3/3/2024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9700649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3/3/2024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807721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3/3/2024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75813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3/3/2024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65113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B61BEF0D-F0BB-DE4B-95CE-6DB70DBA9567}" type="datetimeFigureOut">
              <a:rPr lang="en-US" smtClean="0"/>
              <a:pPr/>
              <a:t>3/3/2024</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36876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B61BEF0D-F0BB-DE4B-95CE-6DB70DBA9567}" type="datetimeFigureOut">
              <a:rPr lang="en-US" smtClean="0"/>
              <a:pPr/>
              <a:t>3/3/2024</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D57F1E4F-1CFF-5643-939E-217C01CDF565}" type="slidenum">
              <a:rPr lang="en-US" smtClean="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8322869"/>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normAutofit/>
          </a:bodyPr>
          <a:lstStyle/>
          <a:p>
            <a:pPr algn="ctr"/>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Rafael Mercedes 435-11</a:t>
            </a:r>
          </a:p>
          <a:p>
            <a:pPr algn="ctr"/>
            <a:r>
              <a:rPr lang="en-US" sz="3200" dirty="0"/>
              <a:t>Mercedes-benz of Nanuet</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Training Advisors to sell more hours per RO</a:t>
            </a:r>
          </a:p>
          <a:p>
            <a:pPr lvl="1"/>
            <a:r>
              <a:rPr lang="en-US" dirty="0"/>
              <a:t>Make changes in our commercial service department to increase gross profit and increase customer satisfaction</a:t>
            </a:r>
          </a:p>
          <a:p>
            <a:pPr lvl="1"/>
            <a:r>
              <a:rPr lang="en-US" dirty="0"/>
              <a:t>Opportunity to increase facility utilization by modifying hours and tech schedule</a:t>
            </a:r>
          </a:p>
          <a:p>
            <a:pPr lvl="1"/>
            <a:r>
              <a:rPr lang="en-US" dirty="0"/>
              <a:t>Increase our marketing efforts</a:t>
            </a:r>
          </a:p>
          <a:p>
            <a:pPr lvl="1"/>
            <a:r>
              <a:rPr lang="en-US" dirty="0"/>
              <a:t>Establish Mentoring Program for new entry-level technicians</a:t>
            </a:r>
          </a:p>
          <a:p>
            <a:pPr marL="457200" lvl="1" indent="0">
              <a:buNone/>
            </a:pPr>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t>Over-the-Air repairs.</a:t>
            </a:r>
          </a:p>
          <a:p>
            <a:pPr lvl="1"/>
            <a:r>
              <a:rPr lang="en-US" dirty="0"/>
              <a:t>Well admired service advisor took a job as a service manager at a competitor and has poached some employees.</a:t>
            </a:r>
          </a:p>
          <a:p>
            <a:pPr lvl="1"/>
            <a:r>
              <a:rPr lang="en-US" dirty="0"/>
              <a:t>Electric Vehicles have 2 Year/ 20K Service Intervals.</a:t>
            </a:r>
          </a:p>
          <a:p>
            <a:pPr lvl="1"/>
            <a:r>
              <a:rPr lang="en-US" dirty="0"/>
              <a:t>Possibility of a lack of buy-in from employees on changes.</a:t>
            </a:r>
          </a:p>
          <a:p>
            <a:pPr lvl="1"/>
            <a:r>
              <a:rPr lang="en-US" dirty="0"/>
              <a:t>Constant changes in Warranty hours being paid.</a:t>
            </a:r>
          </a:p>
          <a:p>
            <a:pPr lvl="1"/>
            <a:endParaRPr lang="en-US" dirty="0"/>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Improve Marketing efforts </a:t>
            </a:r>
          </a:p>
          <a:p>
            <a:pPr lvl="1"/>
            <a:r>
              <a:rPr lang="en-US" dirty="0"/>
              <a:t>Improve gross on Commercial Van Customer Pay Gross</a:t>
            </a:r>
          </a:p>
          <a:p>
            <a:pPr lvl="1"/>
            <a:r>
              <a:rPr lang="en-US" dirty="0"/>
              <a:t>Improve Commercial Van CSI</a:t>
            </a:r>
          </a:p>
          <a:p>
            <a:pPr lvl="1"/>
            <a:r>
              <a:rPr lang="en-US" dirty="0"/>
              <a:t>Motivate Technicians and get proficiency up to 125%</a:t>
            </a:r>
          </a:p>
          <a:p>
            <a:pPr lvl="1"/>
            <a:r>
              <a:rPr lang="en-US" dirty="0"/>
              <a:t>Develop a Training Program for Service Advisors in order to increase FRH per RO sold and lower “One Item” ROs.</a:t>
            </a:r>
          </a:p>
          <a:p>
            <a:pPr lvl="1"/>
            <a:r>
              <a:rPr lang="en-US" dirty="0"/>
              <a:t>Improve Facility Utilization</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dirty="0"/>
              <a:t>Strategies</a:t>
            </a:r>
          </a:p>
          <a:p>
            <a:pPr lvl="1"/>
            <a:r>
              <a:rPr lang="en-US" dirty="0"/>
              <a:t>Use Social Media And Data-Mining to reach out to customers in a meaningful way and with a call to action several times throughout the year to ensure we are on their minds.</a:t>
            </a:r>
          </a:p>
          <a:p>
            <a:pPr lvl="1"/>
            <a:r>
              <a:rPr lang="en-US" dirty="0"/>
              <a:t>Hold Service Clinics to bring in more vehicles that are out of warranty back into the dealer</a:t>
            </a:r>
          </a:p>
          <a:p>
            <a:pPr lvl="1"/>
            <a:r>
              <a:rPr lang="en-US" dirty="0"/>
              <a:t>Work on Bonus for Technicians</a:t>
            </a:r>
          </a:p>
          <a:p>
            <a:pPr lvl="1"/>
            <a:r>
              <a:rPr lang="en-US" dirty="0"/>
              <a:t>Make it easier for business owners to leave their work vehicles with us by providing Sprinter loaners and adding a technician and an additional bay specifically for Sprinters</a:t>
            </a:r>
          </a:p>
          <a:p>
            <a:pPr lvl="1"/>
            <a:r>
              <a:rPr lang="en-US" dirty="0"/>
              <a:t>Survey our employees and customers in order to develop a schedule that works for our customers, but also for our employees.</a:t>
            </a:r>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dirty="0"/>
              <a:t>Tactics</a:t>
            </a:r>
          </a:p>
          <a:p>
            <a:pPr lvl="1"/>
            <a:r>
              <a:rPr lang="en-US" dirty="0"/>
              <a:t>Focus on picking up Fleet Business on the Commercial Service Side.</a:t>
            </a:r>
          </a:p>
          <a:p>
            <a:pPr lvl="1"/>
            <a:r>
              <a:rPr lang="en-US" dirty="0"/>
              <a:t>Adjust Tech weekly cap of Fixed Rate Hourly Bonus from $5.00- $7.00 retro to first hour if 45 hours or more are produced for the week.</a:t>
            </a:r>
          </a:p>
          <a:p>
            <a:pPr lvl="1"/>
            <a:r>
              <a:rPr lang="en-US" dirty="0"/>
              <a:t>Meet weekly with Marketing Manager and Service Manager to discuss and monitor activity of social media posts and assess if they are effective. </a:t>
            </a:r>
          </a:p>
          <a:p>
            <a:pPr lvl="1"/>
            <a:r>
              <a:rPr lang="en-US" dirty="0"/>
              <a:t>Meet Monthly to plan newsletter</a:t>
            </a:r>
          </a:p>
          <a:p>
            <a:pPr lvl="1"/>
            <a:r>
              <a:rPr lang="en-US" dirty="0"/>
              <a:t>Work with the BDC to data mine for Recall and Warranty work at independent and other brand dealers.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532226773"/>
              </p:ext>
            </p:extLst>
          </p:nvPr>
        </p:nvGraphicFramePr>
        <p:xfrm>
          <a:off x="1651518" y="1853757"/>
          <a:ext cx="5514391" cy="4767434"/>
        </p:xfrm>
        <a:graphic>
          <a:graphicData uri="http://schemas.openxmlformats.org/drawingml/2006/table">
            <a:tbl>
              <a:tblPr firstRow="1" bandRow="1">
                <a:tableStyleId>{5C22544A-7EE6-4342-B048-85BDC9FD1C3A}</a:tableStyleId>
              </a:tblPr>
              <a:tblGrid>
                <a:gridCol w="1423946">
                  <a:extLst>
                    <a:ext uri="{9D8B030D-6E8A-4147-A177-3AD203B41FA5}">
                      <a16:colId xmlns:a16="http://schemas.microsoft.com/office/drawing/2014/main" val="2235853955"/>
                    </a:ext>
                  </a:extLst>
                </a:gridCol>
                <a:gridCol w="2058341">
                  <a:extLst>
                    <a:ext uri="{9D8B030D-6E8A-4147-A177-3AD203B41FA5}">
                      <a16:colId xmlns:a16="http://schemas.microsoft.com/office/drawing/2014/main" val="4174400132"/>
                    </a:ext>
                  </a:extLst>
                </a:gridCol>
                <a:gridCol w="2032104">
                  <a:extLst>
                    <a:ext uri="{9D8B030D-6E8A-4147-A177-3AD203B41FA5}">
                      <a16:colId xmlns:a16="http://schemas.microsoft.com/office/drawing/2014/main" val="1146395385"/>
                    </a:ext>
                  </a:extLst>
                </a:gridCol>
              </a:tblGrid>
              <a:tr h="455032">
                <a:tc>
                  <a:txBody>
                    <a:bodyPr/>
                    <a:lstStyle/>
                    <a:p>
                      <a:r>
                        <a:rPr lang="en-US" sz="1400" dirty="0"/>
                        <a:t>TASK</a:t>
                      </a:r>
                    </a:p>
                  </a:txBody>
                  <a:tcPr/>
                </a:tc>
                <a:tc>
                  <a:txBody>
                    <a:bodyPr/>
                    <a:lstStyle/>
                    <a:p>
                      <a:r>
                        <a:rPr lang="en-US" sz="1400" dirty="0"/>
                        <a:t>Position responsible</a:t>
                      </a:r>
                    </a:p>
                  </a:txBody>
                  <a:tcPr/>
                </a:tc>
                <a:tc>
                  <a:txBody>
                    <a:bodyPr/>
                    <a:lstStyle/>
                    <a:p>
                      <a:r>
                        <a:rPr lang="en-US" sz="1400" dirty="0"/>
                        <a:t>Check in/completion schedule</a:t>
                      </a:r>
                    </a:p>
                  </a:txBody>
                  <a:tcPr/>
                </a:tc>
                <a:extLst>
                  <a:ext uri="{0D108BD9-81ED-4DB2-BD59-A6C34878D82A}">
                    <a16:rowId xmlns:a16="http://schemas.microsoft.com/office/drawing/2014/main" val="1083418974"/>
                  </a:ext>
                </a:extLst>
              </a:tr>
              <a:tr h="545335">
                <a:tc>
                  <a:txBody>
                    <a:bodyPr/>
                    <a:lstStyle/>
                    <a:p>
                      <a:pPr marL="0" algn="l" defTabSz="914400" rtl="0" eaLnBrk="1" latinLnBrk="0" hangingPunct="1"/>
                      <a:r>
                        <a:rPr lang="en-US" sz="1000" kern="1200" dirty="0">
                          <a:solidFill>
                            <a:schemeClr val="dk1"/>
                          </a:solidFill>
                          <a:latin typeface="+mn-lt"/>
                          <a:ea typeface="+mn-ea"/>
                          <a:cs typeface="+mn-cs"/>
                        </a:rPr>
                        <a:t>Create Plan for Social Posts for Service Department</a:t>
                      </a:r>
                    </a:p>
                  </a:txBody>
                  <a:tcPr/>
                </a:tc>
                <a:tc>
                  <a:txBody>
                    <a:bodyPr/>
                    <a:lstStyle/>
                    <a:p>
                      <a:r>
                        <a:rPr lang="en-US" sz="1000" dirty="0"/>
                        <a:t>Marketing Manager and Service </a:t>
                      </a:r>
                      <a:r>
                        <a:rPr lang="en-US" sz="1000" dirty="0" err="1"/>
                        <a:t>Managet</a:t>
                      </a:r>
                      <a:endParaRPr lang="en-US" sz="1000" dirty="0"/>
                    </a:p>
                  </a:txBody>
                  <a:tcPr/>
                </a:tc>
                <a:tc>
                  <a:txBody>
                    <a:bodyPr/>
                    <a:lstStyle/>
                    <a:p>
                      <a:r>
                        <a:rPr lang="en-US" sz="1000" dirty="0"/>
                        <a:t>Weekly</a:t>
                      </a:r>
                    </a:p>
                  </a:txBody>
                  <a:tcPr/>
                </a:tc>
                <a:extLst>
                  <a:ext uri="{0D108BD9-81ED-4DB2-BD59-A6C34878D82A}">
                    <a16:rowId xmlns:a16="http://schemas.microsoft.com/office/drawing/2014/main" val="2400365483"/>
                  </a:ext>
                </a:extLst>
              </a:tr>
              <a:tr h="253043">
                <a:tc>
                  <a:txBody>
                    <a:bodyPr/>
                    <a:lstStyle/>
                    <a:p>
                      <a:r>
                        <a:rPr lang="en-US" sz="1000" dirty="0"/>
                        <a:t>Adjust Tech Bonus</a:t>
                      </a:r>
                    </a:p>
                  </a:txBody>
                  <a:tcPr/>
                </a:tc>
                <a:tc>
                  <a:txBody>
                    <a:bodyPr/>
                    <a:lstStyle/>
                    <a:p>
                      <a:r>
                        <a:rPr lang="en-US" sz="1000" dirty="0"/>
                        <a:t>Service </a:t>
                      </a:r>
                      <a:r>
                        <a:rPr lang="en-US" sz="1000" dirty="0" err="1"/>
                        <a:t>Mgr</a:t>
                      </a:r>
                      <a:r>
                        <a:rPr lang="en-US" sz="1000" dirty="0"/>
                        <a:t> and Owner</a:t>
                      </a:r>
                    </a:p>
                  </a:txBody>
                  <a:tcPr/>
                </a:tc>
                <a:tc>
                  <a:txBody>
                    <a:bodyPr/>
                    <a:lstStyle/>
                    <a:p>
                      <a:r>
                        <a:rPr lang="en-US" sz="1000" dirty="0"/>
                        <a:t>April 1, 2024</a:t>
                      </a:r>
                      <a:endParaRPr lang="en-US" sz="1000" baseline="30000" dirty="0"/>
                    </a:p>
                  </a:txBody>
                  <a:tcPr/>
                </a:tc>
                <a:extLst>
                  <a:ext uri="{0D108BD9-81ED-4DB2-BD59-A6C34878D82A}">
                    <a16:rowId xmlns:a16="http://schemas.microsoft.com/office/drawing/2014/main" val="107845787"/>
                  </a:ext>
                </a:extLst>
              </a:tr>
              <a:tr h="386278">
                <a:tc>
                  <a:txBody>
                    <a:bodyPr/>
                    <a:lstStyle/>
                    <a:p>
                      <a:r>
                        <a:rPr lang="en-US" sz="1000" dirty="0"/>
                        <a:t>Order and Install Heavy Duty New Lift</a:t>
                      </a:r>
                    </a:p>
                  </a:txBody>
                  <a:tcPr/>
                </a:tc>
                <a:tc>
                  <a:txBody>
                    <a:bodyPr/>
                    <a:lstStyle/>
                    <a:p>
                      <a:r>
                        <a:rPr lang="en-US" sz="1000" dirty="0"/>
                        <a:t>Facilities </a:t>
                      </a:r>
                      <a:r>
                        <a:rPr lang="en-US" sz="1000" dirty="0" err="1"/>
                        <a:t>Mgr</a:t>
                      </a:r>
                      <a:r>
                        <a:rPr lang="en-US" sz="1000" dirty="0"/>
                        <a:t>, Serv. </a:t>
                      </a:r>
                      <a:r>
                        <a:rPr lang="en-US" sz="1000" dirty="0" err="1"/>
                        <a:t>Mgr</a:t>
                      </a:r>
                      <a:r>
                        <a:rPr lang="en-US" sz="1000" dirty="0"/>
                        <a:t> and Owner</a:t>
                      </a:r>
                    </a:p>
                  </a:txBody>
                  <a:tcPr/>
                </a:tc>
                <a:tc>
                  <a:txBody>
                    <a:bodyPr/>
                    <a:lstStyle/>
                    <a:p>
                      <a:r>
                        <a:rPr lang="en-US" sz="1000" dirty="0"/>
                        <a:t>March 1</a:t>
                      </a:r>
                      <a:r>
                        <a:rPr lang="en-US" sz="1000" baseline="30000" dirty="0"/>
                        <a:t>st</a:t>
                      </a:r>
                      <a:r>
                        <a:rPr lang="en-US" sz="1000" dirty="0"/>
                        <a:t> 2024</a:t>
                      </a:r>
                    </a:p>
                    <a:p>
                      <a:r>
                        <a:rPr lang="en-US" sz="1000" dirty="0"/>
                        <a:t>6 weeks out</a:t>
                      </a:r>
                    </a:p>
                  </a:txBody>
                  <a:tcPr/>
                </a:tc>
                <a:extLst>
                  <a:ext uri="{0D108BD9-81ED-4DB2-BD59-A6C34878D82A}">
                    <a16:rowId xmlns:a16="http://schemas.microsoft.com/office/drawing/2014/main" val="1530126605"/>
                  </a:ext>
                </a:extLst>
              </a:tr>
              <a:tr h="386278">
                <a:tc>
                  <a:txBody>
                    <a:bodyPr/>
                    <a:lstStyle/>
                    <a:p>
                      <a:r>
                        <a:rPr lang="en-US" sz="1000" dirty="0"/>
                        <a:t>Add 3 Sprinters to Loaner Fleet</a:t>
                      </a:r>
                    </a:p>
                  </a:txBody>
                  <a:tcPr/>
                </a:tc>
                <a:tc>
                  <a:txBody>
                    <a:bodyPr/>
                    <a:lstStyle/>
                    <a:p>
                      <a:r>
                        <a:rPr lang="en-US" sz="1000" dirty="0"/>
                        <a:t>Loaner Coordinator and Service Manager</a:t>
                      </a:r>
                    </a:p>
                  </a:txBody>
                  <a:tcPr/>
                </a:tc>
                <a:tc>
                  <a:txBody>
                    <a:bodyPr/>
                    <a:lstStyle/>
                    <a:p>
                      <a:r>
                        <a:rPr lang="en-US" sz="1000" dirty="0"/>
                        <a:t>March 4</a:t>
                      </a:r>
                      <a:r>
                        <a:rPr lang="en-US" sz="1000" baseline="30000" dirty="0"/>
                        <a:t>th</a:t>
                      </a:r>
                      <a:r>
                        <a:rPr lang="en-US" sz="1000" dirty="0"/>
                        <a:t> 2024</a:t>
                      </a:r>
                    </a:p>
                  </a:txBody>
                  <a:tcPr/>
                </a:tc>
                <a:extLst>
                  <a:ext uri="{0D108BD9-81ED-4DB2-BD59-A6C34878D82A}">
                    <a16:rowId xmlns:a16="http://schemas.microsoft.com/office/drawing/2014/main" val="1950345431"/>
                  </a:ext>
                </a:extLst>
              </a:tr>
              <a:tr h="704391">
                <a:tc>
                  <a:txBody>
                    <a:bodyPr/>
                    <a:lstStyle/>
                    <a:p>
                      <a:r>
                        <a:rPr lang="en-US" sz="1000" dirty="0"/>
                        <a:t>Extend working hours in Service and modify Tech and advisor schedules</a:t>
                      </a:r>
                    </a:p>
                  </a:txBody>
                  <a:tcPr/>
                </a:tc>
                <a:tc>
                  <a:txBody>
                    <a:bodyPr/>
                    <a:lstStyle/>
                    <a:p>
                      <a:r>
                        <a:rPr lang="en-US" sz="1000" dirty="0"/>
                        <a:t>Owner and Service Manager</a:t>
                      </a:r>
                    </a:p>
                  </a:txBody>
                  <a:tcPr/>
                </a:tc>
                <a:tc>
                  <a:txBody>
                    <a:bodyPr/>
                    <a:lstStyle/>
                    <a:p>
                      <a:r>
                        <a:rPr lang="en-US" sz="1000" dirty="0"/>
                        <a:t>April 1</a:t>
                      </a:r>
                      <a:r>
                        <a:rPr lang="en-US" sz="1000" baseline="30000" dirty="0"/>
                        <a:t>st</a:t>
                      </a:r>
                      <a:r>
                        <a:rPr lang="en-US" sz="1000" dirty="0"/>
                        <a:t> , 2024</a:t>
                      </a:r>
                    </a:p>
                  </a:txBody>
                  <a:tcPr/>
                </a:tc>
                <a:extLst>
                  <a:ext uri="{0D108BD9-81ED-4DB2-BD59-A6C34878D82A}">
                    <a16:rowId xmlns:a16="http://schemas.microsoft.com/office/drawing/2014/main" val="1960891333"/>
                  </a:ext>
                </a:extLst>
              </a:tr>
              <a:tr h="386278">
                <a:tc>
                  <a:txBody>
                    <a:bodyPr/>
                    <a:lstStyle/>
                    <a:p>
                      <a:r>
                        <a:rPr lang="en-US" sz="1000" dirty="0"/>
                        <a:t>Establish Training for Advisors</a:t>
                      </a:r>
                    </a:p>
                  </a:txBody>
                  <a:tcPr/>
                </a:tc>
                <a:tc>
                  <a:txBody>
                    <a:bodyPr/>
                    <a:lstStyle/>
                    <a:p>
                      <a:r>
                        <a:rPr lang="en-US" sz="1000" dirty="0"/>
                        <a:t>Service Manager and Sales Manager</a:t>
                      </a:r>
                    </a:p>
                  </a:txBody>
                  <a:tcPr/>
                </a:tc>
                <a:tc>
                  <a:txBody>
                    <a:bodyPr/>
                    <a:lstStyle/>
                    <a:p>
                      <a:r>
                        <a:rPr lang="en-US" sz="1000" dirty="0"/>
                        <a:t>April 1</a:t>
                      </a:r>
                      <a:r>
                        <a:rPr lang="en-US" sz="1000" baseline="30000" dirty="0"/>
                        <a:t>st</a:t>
                      </a:r>
                      <a:r>
                        <a:rPr lang="en-US" sz="1000" dirty="0"/>
                        <a:t> , 2024</a:t>
                      </a:r>
                    </a:p>
                  </a:txBody>
                  <a:tcPr/>
                </a:tc>
                <a:extLst>
                  <a:ext uri="{0D108BD9-81ED-4DB2-BD59-A6C34878D82A}">
                    <a16:rowId xmlns:a16="http://schemas.microsoft.com/office/drawing/2014/main" val="4137224325"/>
                  </a:ext>
                </a:extLst>
              </a:tr>
              <a:tr h="386793">
                <a:tc>
                  <a:txBody>
                    <a:bodyPr/>
                    <a:lstStyle/>
                    <a:p>
                      <a:r>
                        <a:rPr lang="en-US" sz="1000" dirty="0"/>
                        <a:t>Establish a Mentoring Program for incoming entry level techs</a:t>
                      </a:r>
                    </a:p>
                    <a:p>
                      <a:endParaRPr lang="en-US" sz="1000" dirty="0"/>
                    </a:p>
                    <a:p>
                      <a:endParaRPr lang="en-US" sz="1000" dirty="0"/>
                    </a:p>
                    <a:p>
                      <a:endParaRPr lang="en-US" sz="1000" dirty="0"/>
                    </a:p>
                  </a:txBody>
                  <a:tcPr/>
                </a:tc>
                <a:tc>
                  <a:txBody>
                    <a:bodyPr/>
                    <a:lstStyle/>
                    <a:p>
                      <a:r>
                        <a:rPr lang="en-US" sz="1000" dirty="0"/>
                        <a:t>Service Manager, Shop Foreman</a:t>
                      </a:r>
                    </a:p>
                  </a:txBody>
                  <a:tcPr/>
                </a:tc>
                <a:tc>
                  <a:txBody>
                    <a:bodyPr/>
                    <a:lstStyle/>
                    <a:p>
                      <a:r>
                        <a:rPr lang="en-US" sz="1000" dirty="0"/>
                        <a:t>March 15th, 2024</a:t>
                      </a:r>
                    </a:p>
                    <a:p>
                      <a:endParaRPr lang="en-US" sz="1000" baseline="30000" dirty="0"/>
                    </a:p>
                  </a:txBody>
                  <a:tcPr/>
                </a:tc>
                <a:extLst>
                  <a:ext uri="{0D108BD9-81ED-4DB2-BD59-A6C34878D82A}">
                    <a16:rowId xmlns:a16="http://schemas.microsoft.com/office/drawing/2014/main" val="2642230709"/>
                  </a:ext>
                </a:extLst>
              </a:tr>
              <a:tr h="481798">
                <a:tc>
                  <a:txBody>
                    <a:bodyPr/>
                    <a:lstStyle/>
                    <a:p>
                      <a:r>
                        <a:rPr lang="en-US" sz="1000" dirty="0"/>
                        <a:t>Coordinate Service Clinics and Safety Events</a:t>
                      </a:r>
                    </a:p>
                  </a:txBody>
                  <a:tcPr/>
                </a:tc>
                <a:tc>
                  <a:txBody>
                    <a:bodyPr/>
                    <a:lstStyle/>
                    <a:p>
                      <a:r>
                        <a:rPr lang="en-US" sz="1000" dirty="0"/>
                        <a:t>Marketing Manager, Owner Service Manager</a:t>
                      </a:r>
                    </a:p>
                  </a:txBody>
                  <a:tcPr/>
                </a:tc>
                <a:tc>
                  <a:txBody>
                    <a:bodyPr/>
                    <a:lstStyle/>
                    <a:p>
                      <a:r>
                        <a:rPr lang="en-US" sz="1000" dirty="0"/>
                        <a:t>April 15th, 2024</a:t>
                      </a:r>
                    </a:p>
                  </a:txBody>
                  <a:tcPr/>
                </a:tc>
                <a:extLst>
                  <a:ext uri="{0D108BD9-81ED-4DB2-BD59-A6C34878D82A}">
                    <a16:rowId xmlns:a16="http://schemas.microsoft.com/office/drawing/2014/main" val="501906305"/>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03853" y="2015732"/>
            <a:ext cx="11756571" cy="3862554"/>
          </a:xfrm>
        </p:spPr>
        <p:txBody>
          <a:bodyPr>
            <a:normAutofit fontScale="62500" lnSpcReduction="20000"/>
          </a:bodyPr>
          <a:lstStyle/>
          <a:p>
            <a:r>
              <a:rPr lang="en-US" dirty="0"/>
              <a:t>Synopsis</a:t>
            </a:r>
          </a:p>
          <a:p>
            <a:pPr marL="0" indent="0">
              <a:buNone/>
            </a:pPr>
            <a:r>
              <a:rPr lang="en-US" dirty="0"/>
              <a:t>We always knew that there was room for growth in our </a:t>
            </a:r>
            <a:r>
              <a:rPr lang="en-US"/>
              <a:t>service department, </a:t>
            </a:r>
            <a:r>
              <a:rPr lang="en-US" dirty="0"/>
              <a:t>but we did not notice how much room </a:t>
            </a:r>
            <a:r>
              <a:rPr lang="en-US"/>
              <a:t>we had. </a:t>
            </a:r>
            <a:r>
              <a:rPr lang="en-US" dirty="0"/>
              <a:t>The most eye-opening piece of information that has come to our attention has been the under-utilization of our facility.  We are now extending our hours and working on split shifts and modified schedules.  We are also enhancing tech bonuses to keep them motivated to produce more hours. This will increase our tech proficiency, both service and parts gross, as well as make us available for more customers when it is convenient for them not for us. </a:t>
            </a:r>
          </a:p>
          <a:p>
            <a:pPr marL="0" indent="0">
              <a:buNone/>
            </a:pPr>
            <a:r>
              <a:rPr lang="en-US" dirty="0"/>
              <a:t>Our current marketing efforts were not geared toward our Service Department.  Our focus now will be to bring in more customers through the door and try to keep them at the dealer as opposed to independent repair shops.  By holding Service Clinics and Child Safety Workshops with our local police department. We will attract customers that may not have visited our state-of-the-art facility and met our professional team.  We will also market and pursue or Sprinter Fleet customers to try to earn their business. We also want to remain in the customers mind often, so that when they are either in the market for a vehicle or need a repair no one, but us comes to mind. </a:t>
            </a:r>
          </a:p>
          <a:p>
            <a:pPr marL="0" indent="0">
              <a:buNone/>
            </a:pPr>
            <a:r>
              <a:rPr lang="en-US" dirty="0"/>
              <a:t>Another item that came to our attention was our customer pay gross in Commercial Vans. Our Commercial techs have been overwhelmed and not able to keep up with the pace of the work. It has had an adverse effect on Commercial CSI (Customer Supplies Income). To keep our commercial customers happy, we are adding 3 more loaners to our fleet for a total of 6 commercial loaners, putting us way ahead of our competitors.  In addition to the loaners, we have ordered a heavy-duty lift and added and additional technician to help cover the workload. We will also train our Advisors to set realistic expectations when writing customers up. </a:t>
            </a:r>
          </a:p>
          <a:p>
            <a:pPr marL="0" indent="0">
              <a:buNone/>
            </a:pPr>
            <a:r>
              <a:rPr lang="en-US" dirty="0"/>
              <a:t>With these changes we will increase our overall gross, increased proficiency, bring in more clients, and create better experiences for our customers and our employees. </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0" y="2015732"/>
            <a:ext cx="12191999" cy="3938668"/>
          </a:xfrm>
        </p:spPr>
        <p:txBody>
          <a:bodyPr>
            <a:normAutofit fontScale="85000" lnSpcReduction="10000"/>
          </a:bodyPr>
          <a:lstStyle/>
          <a:p>
            <a:r>
              <a:rPr lang="en-US" sz="1800" b="0" i="0" u="none" strike="noStrike" baseline="0" dirty="0">
                <a:solidFill>
                  <a:srgbClr val="221E1F"/>
                </a:solidFill>
                <a:latin typeface="Calibri" panose="020F0502020204030204" pitchFamily="34" charset="0"/>
              </a:rPr>
              <a:t>Currently our marketing focus has been mostly on annual maintenance and sending out reminders for customers based on 1 Year/10,000-mile intervals for maintenance. Contact is made at 11 months or 8500 miles (mileage </a:t>
            </a:r>
            <a:r>
              <a:rPr lang="en-US" sz="1800" dirty="0">
                <a:solidFill>
                  <a:srgbClr val="221E1F"/>
                </a:solidFill>
                <a:latin typeface="Calibri" panose="020F0502020204030204" pitchFamily="34" charset="0"/>
              </a:rPr>
              <a:t>estimation based on </a:t>
            </a:r>
            <a:r>
              <a:rPr lang="en-US" sz="1800" b="0" i="0" u="none" strike="noStrike" baseline="0" dirty="0">
                <a:solidFill>
                  <a:srgbClr val="221E1F"/>
                </a:solidFill>
                <a:latin typeface="Calibri" panose="020F0502020204030204" pitchFamily="34" charset="0"/>
              </a:rPr>
              <a:t>driving pattern through) </a:t>
            </a:r>
          </a:p>
          <a:p>
            <a:r>
              <a:rPr lang="en-US" sz="1800" b="0" i="0" u="none" strike="noStrike" baseline="0" dirty="0">
                <a:solidFill>
                  <a:srgbClr val="221E1F"/>
                </a:solidFill>
                <a:latin typeface="Calibri" panose="020F0502020204030204" pitchFamily="34" charset="0"/>
              </a:rPr>
              <a:t>Our goal is to be the first place a customer thinks of for any of their service needs through constant and useful marketing efforts.</a:t>
            </a:r>
          </a:p>
          <a:p>
            <a:r>
              <a:rPr lang="en-US" sz="1800" b="0" i="0" u="none" strike="noStrike" baseline="0" dirty="0">
                <a:solidFill>
                  <a:srgbClr val="221E1F"/>
                </a:solidFill>
                <a:latin typeface="Calibri" panose="020F0502020204030204" pitchFamily="34" charset="0"/>
              </a:rPr>
              <a:t>We are currently creating a Monthly Service </a:t>
            </a:r>
            <a:r>
              <a:rPr lang="en-US" sz="1800" dirty="0">
                <a:solidFill>
                  <a:srgbClr val="221E1F"/>
                </a:solidFill>
                <a:latin typeface="Calibri" panose="020F0502020204030204" pitchFamily="34" charset="0"/>
              </a:rPr>
              <a:t>N</a:t>
            </a:r>
            <a:r>
              <a:rPr lang="en-US" sz="1800" b="0" i="0" u="none" strike="noStrike" baseline="0" dirty="0">
                <a:solidFill>
                  <a:srgbClr val="221E1F"/>
                </a:solidFill>
                <a:latin typeface="Calibri" panose="020F0502020204030204" pitchFamily="34" charset="0"/>
              </a:rPr>
              <a:t>ewsletter </a:t>
            </a:r>
          </a:p>
          <a:p>
            <a:pPr lvl="1"/>
            <a:r>
              <a:rPr lang="en-US" sz="1400" b="0" i="0" u="none" strike="noStrike" baseline="0" dirty="0">
                <a:solidFill>
                  <a:srgbClr val="221E1F"/>
                </a:solidFill>
                <a:latin typeface="Calibri" panose="020F0502020204030204" pitchFamily="34" charset="0"/>
              </a:rPr>
              <a:t>Give customers a look inside; a more personal view of the Service department</a:t>
            </a:r>
            <a:r>
              <a:rPr lang="en-US" sz="1400" dirty="0">
                <a:solidFill>
                  <a:srgbClr val="221E1F"/>
                </a:solidFill>
                <a:latin typeface="Calibri" panose="020F0502020204030204" pitchFamily="34" charset="0"/>
              </a:rPr>
              <a:t> (birthdays, anniversaries of service employees, completion of Training, etc.)</a:t>
            </a:r>
          </a:p>
          <a:p>
            <a:pPr lvl="1"/>
            <a:r>
              <a:rPr lang="en-US" sz="1600" b="0" i="0" u="none" strike="noStrike" baseline="0" dirty="0">
                <a:solidFill>
                  <a:srgbClr val="221E1F"/>
                </a:solidFill>
                <a:latin typeface="Calibri" panose="020F0502020204030204" pitchFamily="34" charset="0"/>
              </a:rPr>
              <a:t>Covers FAQs and DTUs </a:t>
            </a:r>
          </a:p>
          <a:p>
            <a:pPr lvl="1"/>
            <a:r>
              <a:rPr lang="en-US" sz="1600" b="0" i="0" u="none" strike="noStrike" baseline="0" dirty="0">
                <a:solidFill>
                  <a:srgbClr val="221E1F"/>
                </a:solidFill>
                <a:latin typeface="Calibri" panose="020F0502020204030204" pitchFamily="34" charset="0"/>
              </a:rPr>
              <a:t>Offer Promotions for Service (Internal, Tire promos and factory promotions)</a:t>
            </a:r>
          </a:p>
          <a:p>
            <a:pPr lvl="1"/>
            <a:r>
              <a:rPr lang="en-US" sz="1600" b="0" i="0" u="none" strike="noStrike" baseline="0" dirty="0">
                <a:solidFill>
                  <a:srgbClr val="221E1F"/>
                </a:solidFill>
                <a:latin typeface="Calibri" panose="020F0502020204030204" pitchFamily="34" charset="0"/>
              </a:rPr>
              <a:t>Invitation to Service Clinics for vehicles 4 years or older. Offer a coupon to all attendees for the vehicle that they bring to th</a:t>
            </a:r>
            <a:r>
              <a:rPr lang="en-US" sz="1600" dirty="0">
                <a:solidFill>
                  <a:srgbClr val="221E1F"/>
                </a:solidFill>
                <a:latin typeface="Calibri" panose="020F0502020204030204" pitchFamily="34" charset="0"/>
              </a:rPr>
              <a:t>e clinic.</a:t>
            </a:r>
          </a:p>
          <a:p>
            <a:pPr lvl="1"/>
            <a:r>
              <a:rPr lang="en-US" sz="1600" dirty="0">
                <a:solidFill>
                  <a:srgbClr val="221E1F"/>
                </a:solidFill>
                <a:latin typeface="Calibri" panose="020F0502020204030204" pitchFamily="34" charset="0"/>
              </a:rPr>
              <a:t>Vehicle Safety Clinics with giveaways. Bring in local Police Department for Cars Seat Safety.</a:t>
            </a:r>
          </a:p>
          <a:p>
            <a:pPr lvl="1"/>
            <a:r>
              <a:rPr lang="en-US" sz="1600" dirty="0">
                <a:solidFill>
                  <a:srgbClr val="221E1F"/>
                </a:solidFill>
                <a:latin typeface="Calibri" panose="020F0502020204030204" pitchFamily="34" charset="0"/>
              </a:rPr>
              <a:t>Use </a:t>
            </a:r>
            <a:r>
              <a:rPr lang="en-US" sz="1600" dirty="0" err="1">
                <a:solidFill>
                  <a:srgbClr val="221E1F"/>
                </a:solidFill>
                <a:latin typeface="Calibri" panose="020F0502020204030204" pitchFamily="34" charset="0"/>
              </a:rPr>
              <a:t>myKarmaa</a:t>
            </a:r>
            <a:r>
              <a:rPr lang="en-US" sz="1600" dirty="0">
                <a:solidFill>
                  <a:srgbClr val="221E1F"/>
                </a:solidFill>
                <a:latin typeface="Calibri" panose="020F0502020204030204" pitchFamily="34" charset="0"/>
              </a:rPr>
              <a:t> software to campaign to customers that have declined repairs.</a:t>
            </a:r>
            <a:endParaRPr lang="en-US" sz="16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Campaign to Dealerships in a 25-mile radius to pick-up Stock vehicles for recalls and warranty work using our BDC.</a:t>
            </a:r>
          </a:p>
          <a:p>
            <a:pPr lvl="1"/>
            <a:r>
              <a:rPr lang="en-US" sz="1600" b="0" i="0" u="none" strike="noStrike" baseline="0" dirty="0">
                <a:solidFill>
                  <a:srgbClr val="221E1F"/>
                </a:solidFill>
                <a:latin typeface="Calibri" panose="020F0502020204030204" pitchFamily="34" charset="0"/>
              </a:rPr>
              <a:t>Use </a:t>
            </a:r>
            <a:r>
              <a:rPr lang="en-US" sz="1600" dirty="0" err="1">
                <a:solidFill>
                  <a:srgbClr val="221E1F"/>
                </a:solidFill>
                <a:latin typeface="Calibri" panose="020F0502020204030204" pitchFamily="34" charset="0"/>
              </a:rPr>
              <a:t>vAuto</a:t>
            </a:r>
            <a:r>
              <a:rPr lang="en-US" sz="1600" dirty="0">
                <a:solidFill>
                  <a:srgbClr val="221E1F"/>
                </a:solidFill>
                <a:latin typeface="Calibri" panose="020F0502020204030204" pitchFamily="34" charset="0"/>
              </a:rPr>
              <a:t> to obtain list of vehicles on the market with open recalls and reach out to them.</a:t>
            </a:r>
          </a:p>
          <a:p>
            <a:pPr marL="457200" lvl="1" indent="0">
              <a:buNone/>
            </a:pPr>
            <a:endParaRPr lang="en-US" sz="1600" dirty="0">
              <a:solidFill>
                <a:srgbClr val="221E1F"/>
              </a:solidFill>
              <a:latin typeface="Calibri" panose="020F0502020204030204" pitchFamily="34" charset="0"/>
            </a:endParaRPr>
          </a:p>
          <a:p>
            <a:pPr marL="457200" lvl="1" indent="0">
              <a:buNone/>
            </a:pPr>
            <a:endParaRPr lang="en-US" sz="16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6016100" cy="3829465"/>
          </a:xfrm>
        </p:spPr>
        <p:txBody>
          <a:bodyPr>
            <a:normAutofit fontScale="77500" lnSpcReduction="20000"/>
          </a:bodyPr>
          <a:lstStyle/>
          <a:p>
            <a:r>
              <a:rPr lang="en-US" sz="1800" b="0" i="0" u="none" strike="noStrike" baseline="0" dirty="0">
                <a:solidFill>
                  <a:srgbClr val="221E1F"/>
                </a:solidFill>
                <a:latin typeface="Calibri" panose="020F0502020204030204" pitchFamily="34" charset="0"/>
              </a:rPr>
              <a:t>Our commercial service business has increased </a:t>
            </a:r>
            <a:r>
              <a:rPr lang="en-US" sz="1800" dirty="0">
                <a:solidFill>
                  <a:srgbClr val="221E1F"/>
                </a:solidFill>
                <a:latin typeface="Calibri" panose="020F0502020204030204" pitchFamily="34" charset="0"/>
              </a:rPr>
              <a:t>since adding Sprinter in 2014, but it has gotten to the point where CSI is suffering, and we are missing opportunities to service these vehicles due to only having two sprinter specific lifts. </a:t>
            </a:r>
            <a:r>
              <a:rPr lang="en-US" sz="1800" b="0" i="0" u="none" strike="noStrike" baseline="0" dirty="0">
                <a:solidFill>
                  <a:srgbClr val="221E1F"/>
                </a:solidFill>
                <a:latin typeface="Calibri" panose="020F0502020204030204" pitchFamily="34" charset="0"/>
              </a:rPr>
              <a:t>We see a great opportunity in </a:t>
            </a:r>
            <a:r>
              <a:rPr lang="en-US" sz="1800" dirty="0">
                <a:solidFill>
                  <a:srgbClr val="221E1F"/>
                </a:solidFill>
                <a:latin typeface="Calibri" panose="020F0502020204030204" pitchFamily="34" charset="0"/>
              </a:rPr>
              <a:t>increasing our Commercial vehicle customer pay.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go</a:t>
            </a:r>
            <a:r>
              <a:rPr lang="en-US" sz="1800" dirty="0">
                <a:solidFill>
                  <a:srgbClr val="221E1F"/>
                </a:solidFill>
                <a:latin typeface="Calibri" panose="020F0502020204030204" pitchFamily="34" charset="0"/>
              </a:rPr>
              <a:t>al is to increase our Customer Pay Labor in our Commercial Service Department. To 60,000 in gross by June of 2024</a:t>
            </a:r>
          </a:p>
          <a:p>
            <a:r>
              <a:rPr lang="en-US" sz="1800" b="0" i="0" u="none" strike="noStrike" baseline="0" dirty="0">
                <a:solidFill>
                  <a:srgbClr val="221E1F"/>
                </a:solidFill>
                <a:latin typeface="Calibri" panose="020F0502020204030204" pitchFamily="34" charset="0"/>
              </a:rPr>
              <a:t>Adding 3 Sprinter Service Loaners (2 Cargo &amp; 1 Passenger) for a total of 6. </a:t>
            </a:r>
            <a:r>
              <a:rPr lang="en-US" sz="1800" dirty="0">
                <a:solidFill>
                  <a:srgbClr val="221E1F"/>
                </a:solidFill>
                <a:latin typeface="Calibri" panose="020F0502020204030204" pitchFamily="34" charset="0"/>
              </a:rPr>
              <a:t>(Nearest Competitors have from 0-2 Maximum). </a:t>
            </a:r>
          </a:p>
          <a:p>
            <a:r>
              <a:rPr lang="en-US" sz="1800" b="0" i="0" u="none" strike="noStrike" baseline="0" dirty="0">
                <a:solidFill>
                  <a:srgbClr val="221E1F"/>
                </a:solidFill>
                <a:latin typeface="Calibri" panose="020F0502020204030204" pitchFamily="34" charset="0"/>
              </a:rPr>
              <a:t>Moving a</a:t>
            </a:r>
            <a:r>
              <a:rPr lang="en-US" sz="1800" dirty="0">
                <a:solidFill>
                  <a:srgbClr val="221E1F"/>
                </a:solidFill>
                <a:latin typeface="Calibri" panose="020F0502020204030204" pitchFamily="34" charset="0"/>
              </a:rPr>
              <a:t> Passenger Vehicle Tech to the commercial team</a:t>
            </a:r>
          </a:p>
          <a:p>
            <a:r>
              <a:rPr lang="en-US" sz="1800" b="0" i="0" u="none" strike="noStrike" baseline="0" dirty="0">
                <a:solidFill>
                  <a:srgbClr val="221E1F"/>
                </a:solidFill>
                <a:latin typeface="Calibri" panose="020F0502020204030204" pitchFamily="34" charset="0"/>
              </a:rPr>
              <a:t>Dedicati</a:t>
            </a:r>
            <a:r>
              <a:rPr lang="en-US" sz="1800" dirty="0">
                <a:solidFill>
                  <a:srgbClr val="221E1F"/>
                </a:solidFill>
                <a:latin typeface="Calibri" panose="020F0502020204030204" pitchFamily="34" charset="0"/>
              </a:rPr>
              <a:t>ng one of our Shop Foreman to the Commercial Dept.</a:t>
            </a:r>
            <a:endParaRPr lang="en-US" sz="1800" b="0" i="0" u="none" strike="noStrike" baseline="0" dirty="0">
              <a:solidFill>
                <a:srgbClr val="221E1F"/>
              </a:solidFill>
              <a:latin typeface="Calibri" panose="020F0502020204030204" pitchFamily="34" charset="0"/>
            </a:endParaRPr>
          </a:p>
          <a:p>
            <a:r>
              <a:rPr lang="en-US" sz="1800" dirty="0">
                <a:solidFill>
                  <a:srgbClr val="221E1F"/>
                </a:solidFill>
                <a:latin typeface="Calibri" panose="020F0502020204030204" pitchFamily="34" charset="0"/>
              </a:rPr>
              <a:t>Installing an additional Sprinter Lift. (Already ordered)</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plan to monitor this </a:t>
            </a:r>
            <a:r>
              <a:rPr lang="en-US" sz="1800" dirty="0">
                <a:solidFill>
                  <a:srgbClr val="221E1F"/>
                </a:solidFill>
                <a:latin typeface="Calibri" panose="020F0502020204030204" pitchFamily="34" charset="0"/>
              </a:rPr>
              <a:t>monthly with the Owner and the Service Manager </a:t>
            </a:r>
            <a:endParaRPr lang="en-US" sz="1800" b="0" i="0" u="none" strike="noStrike" baseline="0" dirty="0">
              <a:solidFill>
                <a:srgbClr val="221E1F"/>
              </a:solidFill>
              <a:latin typeface="Calibri" panose="020F0502020204030204" pitchFamily="34" charset="0"/>
            </a:endParaRPr>
          </a:p>
          <a:p>
            <a:endParaRPr lang="en-US" dirty="0"/>
          </a:p>
        </p:txBody>
      </p:sp>
      <p:pic>
        <p:nvPicPr>
          <p:cNvPr id="5" name="Picture 4">
            <a:extLst>
              <a:ext uri="{FF2B5EF4-FFF2-40B4-BE49-F238E27FC236}">
                <a16:creationId xmlns:a16="http://schemas.microsoft.com/office/drawing/2014/main" id="{4842070E-FD6E-2691-0C72-34CE02FB59B6}"/>
              </a:ext>
            </a:extLst>
          </p:cNvPr>
          <p:cNvPicPr>
            <a:picLocks noChangeAspect="1"/>
          </p:cNvPicPr>
          <p:nvPr/>
        </p:nvPicPr>
        <p:blipFill rotWithShape="1">
          <a:blip r:embed="rId2"/>
          <a:srcRect t="7727"/>
          <a:stretch/>
        </p:blipFill>
        <p:spPr>
          <a:xfrm>
            <a:off x="6806145" y="2064934"/>
            <a:ext cx="4248707" cy="2359929"/>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dirty="0">
                <a:solidFill>
                  <a:srgbClr val="221E1F"/>
                </a:solidFill>
                <a:latin typeface="Calibri" panose="020F0502020204030204" pitchFamily="34" charset="0"/>
              </a:rPr>
              <a:t>Currently our allocation of expenses is bringing our Service Dept. Net Profit as percentage of gross to 32.58%</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goal is to increase gross profit in Service overall to offset the expenses and in turn increase Net Profit.</a:t>
            </a:r>
          </a:p>
          <a:p>
            <a:r>
              <a:rPr lang="en-US" sz="1800" b="0" i="0" u="none" strike="noStrike" baseline="0" dirty="0">
                <a:solidFill>
                  <a:srgbClr val="221E1F"/>
                </a:solidFill>
                <a:latin typeface="Calibri" panose="020F0502020204030204" pitchFamily="34" charset="0"/>
              </a:rPr>
              <a:t>We plan on increasing gross by:</a:t>
            </a:r>
          </a:p>
          <a:p>
            <a:pPr lvl="1"/>
            <a:r>
              <a:rPr lang="en-US" sz="1600" dirty="0">
                <a:solidFill>
                  <a:srgbClr val="221E1F"/>
                </a:solidFill>
                <a:latin typeface="Calibri" panose="020F0502020204030204" pitchFamily="34" charset="0"/>
              </a:rPr>
              <a:t>Implementing </a:t>
            </a:r>
            <a:r>
              <a:rPr lang="en-US" sz="1600" b="0" i="0" u="none" strike="noStrike" baseline="0" dirty="0">
                <a:solidFill>
                  <a:srgbClr val="221E1F"/>
                </a:solidFill>
                <a:latin typeface="Calibri" panose="020F0502020204030204" pitchFamily="34" charset="0"/>
              </a:rPr>
              <a:t>training for the service advisors in order to increase FRHs per RO.</a:t>
            </a:r>
          </a:p>
          <a:p>
            <a:pPr lvl="1"/>
            <a:r>
              <a:rPr lang="en-US" sz="1400" b="0" i="0" u="none" strike="noStrike" baseline="0" dirty="0">
                <a:solidFill>
                  <a:srgbClr val="221E1F"/>
                </a:solidFill>
                <a:latin typeface="Calibri" panose="020F0502020204030204" pitchFamily="34" charset="0"/>
              </a:rPr>
              <a:t>Increasing our Labor Rate</a:t>
            </a:r>
            <a:endParaRPr lang="en-US" sz="180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In order to evaluate or progress we will:</a:t>
            </a:r>
          </a:p>
          <a:p>
            <a:pPr lvl="1"/>
            <a:r>
              <a:rPr lang="en-US" sz="1600" b="0" i="0" u="none" strike="noStrike" baseline="0" dirty="0">
                <a:solidFill>
                  <a:srgbClr val="221E1F"/>
                </a:solidFill>
                <a:latin typeface="Calibri" panose="020F0502020204030204" pitchFamily="34" charset="0"/>
              </a:rPr>
              <a:t>Review </a:t>
            </a:r>
            <a:r>
              <a:rPr lang="en-US" sz="1600" dirty="0">
                <a:solidFill>
                  <a:srgbClr val="221E1F"/>
                </a:solidFill>
                <a:latin typeface="Calibri" panose="020F0502020204030204" pitchFamily="34" charset="0"/>
              </a:rPr>
              <a:t>our Service Dept Profiting Center monthly.</a:t>
            </a:r>
          </a:p>
          <a:p>
            <a:pPr lvl="1"/>
            <a:r>
              <a:rPr lang="en-US" sz="1600" b="0" i="0" u="none" strike="noStrike" baseline="0" dirty="0">
                <a:solidFill>
                  <a:srgbClr val="221E1F"/>
                </a:solidFill>
                <a:latin typeface="Calibri" panose="020F0502020204030204" pitchFamily="34" charset="0"/>
              </a:rPr>
              <a:t>One-on-Ones with the advisors weekly</a:t>
            </a:r>
          </a:p>
          <a:p>
            <a:endParaRPr lang="en-US" dirty="0"/>
          </a:p>
        </p:txBody>
      </p:sp>
      <p:pic>
        <p:nvPicPr>
          <p:cNvPr id="5" name="Picture 4">
            <a:extLst>
              <a:ext uri="{FF2B5EF4-FFF2-40B4-BE49-F238E27FC236}">
                <a16:creationId xmlns:a16="http://schemas.microsoft.com/office/drawing/2014/main" id="{8CC15F0C-722C-7C0F-C7F8-D932A952CB18}"/>
              </a:ext>
            </a:extLst>
          </p:cNvPr>
          <p:cNvPicPr>
            <a:picLocks noChangeAspect="1"/>
          </p:cNvPicPr>
          <p:nvPr/>
        </p:nvPicPr>
        <p:blipFill>
          <a:blip r:embed="rId2"/>
          <a:stretch>
            <a:fillRect/>
          </a:stretch>
        </p:blipFill>
        <p:spPr>
          <a:xfrm>
            <a:off x="6871558" y="1864194"/>
            <a:ext cx="4183294" cy="3461529"/>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447330" y="2010879"/>
            <a:ext cx="4500887" cy="3170722"/>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dirty="0">
                <a:solidFill>
                  <a:srgbClr val="221E1F"/>
                </a:solidFill>
                <a:latin typeface="Calibri" panose="020F0502020204030204" pitchFamily="34" charset="0"/>
              </a:rPr>
              <a:t>Our Tech Proficiency is almost at 100%</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goal is to reach 125% Tech Proficiency</a:t>
            </a:r>
            <a:endParaRPr lang="en-US" sz="16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Keep Technicians motivated by enhancing their weekly FRH Bonus From </a:t>
            </a:r>
          </a:p>
          <a:p>
            <a:r>
              <a:rPr lang="en-US" sz="1800" b="0" i="0" u="none" strike="noStrike" baseline="0" dirty="0">
                <a:solidFill>
                  <a:srgbClr val="221E1F"/>
                </a:solidFill>
                <a:latin typeface="Calibri" panose="020F0502020204030204" pitchFamily="34" charset="0"/>
              </a:rPr>
              <a:t>Train our advisors on how to increase their FRH per RO.</a:t>
            </a:r>
          </a:p>
          <a:p>
            <a:r>
              <a:rPr lang="en-US" sz="1800" b="0" i="0" u="none" strike="noStrike" baseline="0" dirty="0">
                <a:solidFill>
                  <a:srgbClr val="221E1F"/>
                </a:solidFill>
                <a:latin typeface="Calibri" panose="020F0502020204030204" pitchFamily="34" charset="0"/>
              </a:rPr>
              <a:t>We plan to evaluate this by visiting our Tech Proficiency Monthly and monitoring Hours sold by Advisor on a weekly basis. </a:t>
            </a:r>
          </a:p>
          <a:p>
            <a:endParaRPr lang="en-US" dirty="0"/>
          </a:p>
        </p:txBody>
      </p:sp>
      <p:pic>
        <p:nvPicPr>
          <p:cNvPr id="5" name="Picture 4">
            <a:extLst>
              <a:ext uri="{FF2B5EF4-FFF2-40B4-BE49-F238E27FC236}">
                <a16:creationId xmlns:a16="http://schemas.microsoft.com/office/drawing/2014/main" id="{9C261623-0402-09B9-D79D-6FB2F26CC146}"/>
              </a:ext>
            </a:extLst>
          </p:cNvPr>
          <p:cNvPicPr>
            <a:picLocks noChangeAspect="1"/>
          </p:cNvPicPr>
          <p:nvPr/>
        </p:nvPicPr>
        <p:blipFill>
          <a:blip r:embed="rId2"/>
          <a:stretch>
            <a:fillRect/>
          </a:stretch>
        </p:blipFill>
        <p:spPr>
          <a:xfrm>
            <a:off x="6838337" y="1885239"/>
            <a:ext cx="4216515" cy="3448595"/>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447331" y="2010878"/>
            <a:ext cx="6782270" cy="3448595"/>
          </a:xfrm>
        </p:spPr>
        <p:txBody>
          <a:bodyPr>
            <a:normAutofit fontScale="92500" lnSpcReduction="20000"/>
          </a:bodyPr>
          <a:lstStyle/>
          <a:p>
            <a:r>
              <a:rPr lang="en-US" sz="1800" b="0" i="0" u="none" strike="noStrike" baseline="0" dirty="0">
                <a:solidFill>
                  <a:srgbClr val="221E1F"/>
                </a:solidFill>
                <a:latin typeface="Calibri" panose="020F0502020204030204" pitchFamily="34" charset="0"/>
              </a:rPr>
              <a:t>Currently our posted service hours while in quantity the exceed those of th</a:t>
            </a:r>
            <a:r>
              <a:rPr lang="en-US" sz="1800" dirty="0">
                <a:solidFill>
                  <a:srgbClr val="221E1F"/>
                </a:solidFill>
                <a:latin typeface="Calibri" panose="020F0502020204030204" pitchFamily="34" charset="0"/>
              </a:rPr>
              <a:t>e sales department, but our actual tech hours end at 5:00 PM M-F. and 4 PM on Saturdays</a:t>
            </a:r>
            <a:endParaRPr lang="en-US" sz="1800" b="0" i="0" u="none" strike="noStrike" baseline="0" dirty="0">
              <a:solidFill>
                <a:srgbClr val="221E1F"/>
              </a:solidFill>
              <a:latin typeface="Calibri" panose="020F0502020204030204" pitchFamily="34" charset="0"/>
            </a:endParaRPr>
          </a:p>
          <a:p>
            <a:r>
              <a:rPr lang="en-US" sz="1800" dirty="0">
                <a:solidFill>
                  <a:srgbClr val="221E1F"/>
                </a:solidFill>
                <a:latin typeface="Calibri" panose="020F0502020204030204" pitchFamily="34" charset="0"/>
              </a:rPr>
              <a:t>Our goal is to reach 100% Utilization by June 30, 2024</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plan on extending service work hours from 5:00PM to 7:30PM Monday –Thursday, while remaining open Fridays until 6 PM and Starting work at 6:30AM M-F. Operating at these hou</a:t>
            </a:r>
            <a:r>
              <a:rPr lang="en-US" sz="1800" dirty="0">
                <a:solidFill>
                  <a:srgbClr val="221E1F"/>
                </a:solidFill>
                <a:latin typeface="Calibri" panose="020F0502020204030204" pitchFamily="34" charset="0"/>
              </a:rPr>
              <a:t>rs with a new mixed modified schedule will bring help with more efficient techs and room for technicians to have access to more than lift and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will review </a:t>
            </a:r>
            <a:r>
              <a:rPr lang="en-US" sz="1800" dirty="0">
                <a:solidFill>
                  <a:srgbClr val="221E1F"/>
                </a:solidFill>
                <a:latin typeface="Calibri" panose="020F0502020204030204" pitchFamily="34" charset="0"/>
              </a:rPr>
              <a:t>p</a:t>
            </a:r>
            <a:r>
              <a:rPr lang="en-US" sz="1800" b="0" i="0" u="none" strike="noStrike" baseline="0" dirty="0">
                <a:solidFill>
                  <a:srgbClr val="221E1F"/>
                </a:solidFill>
                <a:latin typeface="Calibri" panose="020F0502020204030204" pitchFamily="34" charset="0"/>
              </a:rPr>
              <a:t>rogress in our monthly review meeting by calculating Facility Utilization monthly</a:t>
            </a:r>
          </a:p>
          <a:p>
            <a:endParaRPr lang="en-US" dirty="0"/>
          </a:p>
        </p:txBody>
      </p:sp>
      <p:pic>
        <p:nvPicPr>
          <p:cNvPr id="5" name="Picture 4">
            <a:extLst>
              <a:ext uri="{FF2B5EF4-FFF2-40B4-BE49-F238E27FC236}">
                <a16:creationId xmlns:a16="http://schemas.microsoft.com/office/drawing/2014/main" id="{166716FB-2D6C-885B-A693-7D50FA2EF486}"/>
              </a:ext>
            </a:extLst>
          </p:cNvPr>
          <p:cNvPicPr>
            <a:picLocks noChangeAspect="1"/>
          </p:cNvPicPr>
          <p:nvPr/>
        </p:nvPicPr>
        <p:blipFill rotWithShape="1">
          <a:blip r:embed="rId2"/>
          <a:srcRect/>
          <a:stretch/>
        </p:blipFill>
        <p:spPr>
          <a:xfrm>
            <a:off x="9066285" y="1864194"/>
            <a:ext cx="2875147" cy="3595219"/>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70000" lnSpcReduction="20000"/>
          </a:bodyPr>
          <a:lstStyle/>
          <a:p>
            <a:r>
              <a:rPr lang="en-US" dirty="0"/>
              <a:t>After discussing the RO Analysis with our service manager a few things stuck out. Our Customer was very close to the ideal mix of 60% Competitive &amp; Maintenance and 40% Repair. Initially we thought because of so many Prepaid Maintenance Packages we sold on vehicles up to 7 model years old,  that we would be way off on that number. One area we see where we can improve in is our  “One item ROs”.  We agreed that the amount of work being added on from recommendations was lower than it should be and that we need to train the advisors more like we do with our sales consultants. We believe that with constant and proper training we will increase FRHs per RO Sold by the advisor and bring our “one line” RO percentage down. </a:t>
            </a:r>
          </a:p>
        </p:txBody>
      </p:sp>
      <p:pic>
        <p:nvPicPr>
          <p:cNvPr id="5" name="Picture 4">
            <a:extLst>
              <a:ext uri="{FF2B5EF4-FFF2-40B4-BE49-F238E27FC236}">
                <a16:creationId xmlns:a16="http://schemas.microsoft.com/office/drawing/2014/main" id="{F5A40948-0EFD-8BF7-EB30-F642E4D36FE6}"/>
              </a:ext>
            </a:extLst>
          </p:cNvPr>
          <p:cNvPicPr>
            <a:picLocks noChangeAspect="1"/>
          </p:cNvPicPr>
          <p:nvPr/>
        </p:nvPicPr>
        <p:blipFill>
          <a:blip r:embed="rId2"/>
          <a:stretch>
            <a:fillRect/>
          </a:stretch>
        </p:blipFill>
        <p:spPr>
          <a:xfrm>
            <a:off x="6727356" y="1936293"/>
            <a:ext cx="4128178" cy="3523120"/>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800" dirty="0"/>
              <a:t>Strengths</a:t>
            </a:r>
          </a:p>
          <a:p>
            <a:pPr lvl="1"/>
            <a:r>
              <a:rPr lang="en-US" sz="1200" dirty="0"/>
              <a:t>Established Service Department with a young and forward-thinking service manager.</a:t>
            </a:r>
          </a:p>
          <a:p>
            <a:pPr lvl="1"/>
            <a:r>
              <a:rPr lang="en-US" sz="1200" dirty="0"/>
              <a:t>Owner/GM that is open to ideas from staff</a:t>
            </a:r>
          </a:p>
          <a:p>
            <a:pPr lvl="1"/>
            <a:r>
              <a:rPr lang="en-US" sz="1200" dirty="0"/>
              <a:t>Good Mix of Technicians (A,B,C) </a:t>
            </a:r>
          </a:p>
          <a:p>
            <a:pPr lvl="1"/>
            <a:r>
              <a:rPr lang="en-US" sz="1200" dirty="0"/>
              <a:t>Team Environment</a:t>
            </a:r>
          </a:p>
          <a:p>
            <a:pPr lvl="1"/>
            <a:r>
              <a:rPr lang="en-US" sz="1200" dirty="0"/>
              <a:t>Technicians feel valued overall</a:t>
            </a:r>
          </a:p>
          <a:p>
            <a:pPr lvl="1"/>
            <a:r>
              <a:rPr lang="en-US" sz="1200" dirty="0"/>
              <a:t>High Technician Retention</a:t>
            </a:r>
          </a:p>
          <a:p>
            <a:pPr lvl="1"/>
            <a:r>
              <a:rPr lang="en-US" sz="1200" dirty="0"/>
              <a:t>Competitive Tech Pay </a:t>
            </a:r>
          </a:p>
          <a:p>
            <a:pPr lvl="1"/>
            <a:r>
              <a:rPr lang="en-US" sz="1200" dirty="0"/>
              <a:t>Two active and skilled Shop Foremen that are always on the floor to assist Techs.</a:t>
            </a:r>
          </a:p>
          <a:p>
            <a:pPr marL="457200" lvl="1" indent="0">
              <a:buNone/>
            </a:pPr>
            <a:endParaRPr lang="en-US" sz="1200" b="1" dirty="0"/>
          </a:p>
          <a:p>
            <a:pPr marL="457200" lvl="1" indent="0">
              <a:buNone/>
            </a:pPr>
            <a:endParaRPr lang="en-US" sz="1200" b="1" dirty="0"/>
          </a:p>
          <a:p>
            <a:pPr marL="457200" lvl="1" indent="0">
              <a:buNone/>
            </a:pPr>
            <a:endParaRPr lang="en-US" sz="1200" b="1" dirty="0"/>
          </a:p>
          <a:p>
            <a:pPr lvl="1"/>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Commercial Technicians are overwhelmed and are having trouble getting vehicles ready when promised</a:t>
            </a:r>
          </a:p>
          <a:p>
            <a:pPr lvl="1"/>
            <a:r>
              <a:rPr lang="en-US" dirty="0"/>
              <a:t>Hours are not flexible </a:t>
            </a:r>
          </a:p>
          <a:p>
            <a:pPr lvl="1"/>
            <a:r>
              <a:rPr lang="en-US" dirty="0"/>
              <a:t>Advisors not putting in much effort in selling work after declined on multipoint video.</a:t>
            </a:r>
          </a:p>
          <a:p>
            <a:pPr lvl="1"/>
            <a:r>
              <a:rPr lang="en-US" dirty="0"/>
              <a:t>High One-Line Customer Pay RO Percentage</a:t>
            </a:r>
          </a:p>
          <a:p>
            <a:pPr lvl="1"/>
            <a:r>
              <a:rPr lang="en-US" dirty="0"/>
              <a:t>Onboarding process isn’t long enough</a:t>
            </a:r>
          </a:p>
          <a:p>
            <a:pPr lvl="1"/>
            <a:endParaRPr lang="en-US" dirty="0"/>
          </a:p>
          <a:p>
            <a:pPr lvl="1"/>
            <a:endParaRPr lang="en-US" dirty="0"/>
          </a:p>
          <a:p>
            <a:pPr lvl="1"/>
            <a:endParaRPr lang="en-US" dirty="0"/>
          </a:p>
          <a:p>
            <a:pPr lvl="1"/>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Gallery</Template>
  <TotalTime>1263</TotalTime>
  <Words>1805</Words>
  <Application>Microsoft Office PowerPoint</Application>
  <PresentationFormat>Widescreen</PresentationFormat>
  <Paragraphs>145</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Gill Sans MT</vt:lpstr>
      <vt:lpstr>Gallery</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Rafael Mercedes</cp:lastModifiedBy>
  <cp:revision>7</cp:revision>
  <dcterms:created xsi:type="dcterms:W3CDTF">2022-12-04T13:10:55Z</dcterms:created>
  <dcterms:modified xsi:type="dcterms:W3CDTF">2024-03-04T17:59:24Z</dcterms:modified>
</cp:coreProperties>
</file>