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78" d="100"/>
          <a:sy n="78" d="100"/>
        </p:scale>
        <p:origin x="87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2/23/2024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2/23/2024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2/23/2024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2/23/2024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2/23/2024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4050833"/>
            <a:ext cx="7766936" cy="1740367"/>
          </a:xfrm>
        </p:spPr>
        <p:txBody>
          <a:bodyPr>
            <a:normAutofit lnSpcReduction="10000"/>
          </a:bodyPr>
          <a:lstStyle/>
          <a:p>
            <a:pPr algn="l"/>
            <a:r>
              <a:rPr lang="en-US" sz="3200" dirty="0"/>
              <a:t>Service Dept Analysis </a:t>
            </a:r>
          </a:p>
          <a:p>
            <a:pPr algn="l"/>
            <a:r>
              <a:rPr lang="en-US" sz="3200" dirty="0"/>
              <a:t>Statement Used – Jan 2024</a:t>
            </a:r>
          </a:p>
          <a:p>
            <a:pPr algn="l"/>
            <a:r>
              <a:rPr lang="en-US" sz="3200" dirty="0"/>
              <a:t>Henley Honda</a:t>
            </a:r>
          </a:p>
        </p:txBody>
      </p:sp>
      <p:sp>
        <p:nvSpPr>
          <p:cNvPr id="4" name="TextBox 3">
            <a:extLst>
              <a:ext uri="{FF2B5EF4-FFF2-40B4-BE49-F238E27FC236}">
                <a16:creationId xmlns:a16="http://schemas.microsoft.com/office/drawing/2014/main" id="{5FBF9341-A997-6E0B-D1AF-62B14DED9D36}"/>
              </a:ext>
            </a:extLst>
          </p:cNvPr>
          <p:cNvSpPr txBox="1"/>
          <p:nvPr/>
        </p:nvSpPr>
        <p:spPr>
          <a:xfrm>
            <a:off x="850904" y="100180"/>
            <a:ext cx="6127414" cy="646331"/>
          </a:xfrm>
          <a:prstGeom prst="rect">
            <a:avLst/>
          </a:prstGeom>
          <a:noFill/>
        </p:spPr>
        <p:txBody>
          <a:bodyPr wrap="square" rtlCol="0">
            <a:spAutoFit/>
          </a:bodyPr>
          <a:lstStyle/>
          <a:p>
            <a:r>
              <a:rPr lang="en-CA" dirty="0"/>
              <a:t>Dan Chamberlain</a:t>
            </a:r>
          </a:p>
          <a:p>
            <a:r>
              <a:rPr lang="en-CA" dirty="0"/>
              <a:t>N434</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930400"/>
            <a:ext cx="8596668" cy="4379710"/>
          </a:xfrm>
        </p:spPr>
        <p:txBody>
          <a:bodyPr/>
          <a:lstStyle/>
          <a:p>
            <a:r>
              <a:rPr lang="en-US" b="1" dirty="0">
                <a:highlight>
                  <a:srgbClr val="FFFF00"/>
                </a:highlight>
              </a:rPr>
              <a:t>Opportunities</a:t>
            </a:r>
          </a:p>
          <a:p>
            <a:pPr lvl="1"/>
            <a:r>
              <a:rPr lang="en-US" b="1" dirty="0"/>
              <a:t>Hiring another licensed technician to optimize work split and eliminate hourly apprentice position when the time right </a:t>
            </a:r>
          </a:p>
          <a:p>
            <a:pPr lvl="1"/>
            <a:r>
              <a:rPr lang="en-US" b="1" dirty="0"/>
              <a:t>Hiring parts runner to ensure wait times are drastically reduced and able to continue to work</a:t>
            </a:r>
          </a:p>
          <a:p>
            <a:pPr lvl="1"/>
            <a:r>
              <a:rPr lang="en-US" b="1" dirty="0"/>
              <a:t>Training for BDC and advisors to ensure proper communication and selling of high skilled jobs </a:t>
            </a:r>
          </a:p>
          <a:p>
            <a:pPr lvl="1"/>
            <a:r>
              <a:rPr lang="en-US" b="1" dirty="0"/>
              <a:t>Giving daily targets to ALL fixed ops front line staff.  Sometimes we just expect results and we aren’t creating them with awareness and </a:t>
            </a:r>
          </a:p>
          <a:p>
            <a:pPr lvl="1"/>
            <a:r>
              <a:rPr lang="en-US" b="1" dirty="0"/>
              <a:t>Shop needs to be pre loaded with waiters and night drop customers that require attention first </a:t>
            </a:r>
          </a:p>
          <a:p>
            <a:pPr lvl="1"/>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highlight>
                  <a:srgbClr val="FFFF00"/>
                </a:highlight>
              </a:rPr>
              <a:t>Threats</a:t>
            </a:r>
          </a:p>
          <a:p>
            <a:pPr lvl="1"/>
            <a:r>
              <a:rPr lang="en-US" b="1" dirty="0"/>
              <a:t>Vehicle tech changing rapidly</a:t>
            </a:r>
          </a:p>
          <a:p>
            <a:pPr lvl="1"/>
            <a:r>
              <a:rPr lang="en-US" b="1" dirty="0"/>
              <a:t>Electrification will eliminate/compress standard tech work</a:t>
            </a:r>
          </a:p>
          <a:p>
            <a:pPr lvl="1"/>
            <a:r>
              <a:rPr lang="en-US" b="1" dirty="0"/>
              <a:t>Reliance on machines and computers to complete OTA updates/repairs</a:t>
            </a:r>
          </a:p>
          <a:p>
            <a:pPr lvl="1"/>
            <a:r>
              <a:rPr lang="en-US" b="1" dirty="0"/>
              <a:t>Advisors not selling the correct work or communicating effectively will cost more over time </a:t>
            </a:r>
          </a:p>
          <a:p>
            <a:pPr lvl="1"/>
            <a:r>
              <a:rPr lang="en-US" b="1" dirty="0"/>
              <a:t>Scheduling in new DMS is not strategic and hurting the department </a:t>
            </a:r>
          </a:p>
          <a:p>
            <a:pPr lvl="1"/>
            <a:r>
              <a:rPr lang="en-US" b="1" dirty="0"/>
              <a:t>Techs/advisors not arriving on time ready to work is damaging the morale of the dept and some feel as if they aren’t rewarded for showing up on time.</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highlight>
                  <a:srgbClr val="FFFF00"/>
                </a:highlight>
              </a:rPr>
              <a:t>Objectives</a:t>
            </a:r>
          </a:p>
          <a:p>
            <a:pPr lvl="1"/>
            <a:r>
              <a:rPr lang="en-US" b="1" dirty="0"/>
              <a:t>“Inspect what you Expect”.  We need to conduct monthly 1 on 1s with all staff starting immediately.  These 1 on 1s need to be used to communicate their monthly goals and review their previous month performance</a:t>
            </a:r>
          </a:p>
          <a:p>
            <a:pPr lvl="1"/>
            <a:r>
              <a:rPr lang="en-US" b="1" dirty="0"/>
              <a:t>Monthly management meetings to review the data and stats from the previous month. Objective setting and goal setting needs to be done in a group setting to ensure aggressive yet attainable targets</a:t>
            </a:r>
          </a:p>
          <a:p>
            <a:pPr lvl="1"/>
            <a:r>
              <a:rPr lang="en-US" b="1" dirty="0"/>
              <a:t>Daily technician meetings need to continue to verify all staff ready to work on time and have proper attitude and enthusiasm to encourage positive working environment</a:t>
            </a:r>
          </a:p>
          <a:p>
            <a:pPr lvl="1"/>
            <a:r>
              <a:rPr lang="en-US" b="1" dirty="0"/>
              <a:t>Weekly advisor “pace report” meetings with advisors and BDC to ensure “live” tracking of where they are trending and corrective measures can be taken as needed to get back on track.</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highlight>
                  <a:srgbClr val="FFFF00"/>
                </a:highlight>
              </a:rPr>
              <a:t>Strategies</a:t>
            </a:r>
          </a:p>
          <a:p>
            <a:pPr lvl="1"/>
            <a:r>
              <a:rPr lang="en-US" b="1" dirty="0"/>
              <a:t>Daily performance tracker being sent by service manager with FRH booked and available to show us efficiency. </a:t>
            </a:r>
          </a:p>
          <a:p>
            <a:pPr lvl="1"/>
            <a:r>
              <a:rPr lang="en-US" b="1" dirty="0"/>
              <a:t>Shop hours sold vs target being sent to technicians daily to ensure they know where we are trending</a:t>
            </a:r>
          </a:p>
          <a:p>
            <a:pPr lvl="1"/>
            <a:r>
              <a:rPr lang="en-US" b="1" dirty="0"/>
              <a:t>Leadership reviewing statement from month before to identify expense issues/</a:t>
            </a:r>
            <a:r>
              <a:rPr lang="en-US" b="1" dirty="0" err="1"/>
              <a:t>creat</a:t>
            </a:r>
            <a:r>
              <a:rPr lang="en-US" b="1" dirty="0"/>
              <a:t> action plans to improve performance </a:t>
            </a:r>
          </a:p>
          <a:p>
            <a:pPr lvl="1"/>
            <a:r>
              <a:rPr lang="en-US" b="1" dirty="0"/>
              <a:t>Holding staff accountable to showing respect and showing up on time with a positive attitude. </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highlight>
                  <a:srgbClr val="FFFF00"/>
                </a:highlight>
              </a:rPr>
              <a:t>Tactics</a:t>
            </a:r>
          </a:p>
          <a:p>
            <a:pPr lvl="1"/>
            <a:r>
              <a:rPr lang="en-US" b="1" dirty="0"/>
              <a:t>March 1</a:t>
            </a:r>
            <a:r>
              <a:rPr lang="en-US" b="1" baseline="30000" dirty="0"/>
              <a:t>st</a:t>
            </a:r>
            <a:r>
              <a:rPr lang="en-US" b="1" dirty="0"/>
              <a:t> - Technicians will be held accountable to be in the shop and ready to work at 8am.</a:t>
            </a:r>
          </a:p>
          <a:p>
            <a:pPr lvl="1"/>
            <a:r>
              <a:rPr lang="en-US" b="1" dirty="0"/>
              <a:t>Service advisors opening the doors at 7:50am to make sure they are receiving our guests efficiently and avoid the “log jam”</a:t>
            </a:r>
          </a:p>
          <a:p>
            <a:pPr lvl="1"/>
            <a:r>
              <a:rPr lang="en-US" b="1" dirty="0"/>
              <a:t>Continuous BDC training to make sure they are able to schedule effectively and communicate with customers accurately </a:t>
            </a:r>
          </a:p>
          <a:p>
            <a:pPr lvl="1"/>
            <a:r>
              <a:rPr lang="en-US" b="1" dirty="0"/>
              <a:t>Hiring a parts runners In march to ensure we are avoiding down time and waiting at parts counter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a:xfrm>
            <a:off x="677334" y="270218"/>
            <a:ext cx="8596668" cy="1091381"/>
          </a:xfrm>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938007"/>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130027879"/>
              </p:ext>
            </p:extLst>
          </p:nvPr>
        </p:nvGraphicFramePr>
        <p:xfrm>
          <a:off x="677334" y="1361599"/>
          <a:ext cx="9132492" cy="531988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t>TASK</a:t>
                      </a:r>
                    </a:p>
                  </a:txBody>
                  <a:tcPr/>
                </a:tc>
                <a:tc>
                  <a:txBody>
                    <a:bodyPr/>
                    <a:lstStyle/>
                    <a:p>
                      <a:r>
                        <a:rPr lang="en-US" dirty="0"/>
                        <a:t>Position responsible</a:t>
                      </a:r>
                    </a:p>
                  </a:txBody>
                  <a:tcPr/>
                </a:tc>
                <a:tc>
                  <a:txBody>
                    <a:bodyPr/>
                    <a:lstStyle/>
                    <a:p>
                      <a:r>
                        <a:rPr lang="en-US" dirty="0"/>
                        <a:t>Check in/completion schedule</a:t>
                      </a:r>
                    </a:p>
                  </a:txBody>
                  <a:tcPr/>
                </a:tc>
                <a:extLst>
                  <a:ext uri="{0D108BD9-81ED-4DB2-BD59-A6C34878D82A}">
                    <a16:rowId xmlns:a16="http://schemas.microsoft.com/office/drawing/2014/main" val="1083418974"/>
                  </a:ext>
                </a:extLst>
              </a:tr>
              <a:tr h="565004">
                <a:tc>
                  <a:txBody>
                    <a:bodyPr/>
                    <a:lstStyle/>
                    <a:p>
                      <a:r>
                        <a:rPr lang="en-US" dirty="0"/>
                        <a:t>Ensure techs are ready to work at 8am/Daily huddle</a:t>
                      </a:r>
                    </a:p>
                  </a:txBody>
                  <a:tcPr/>
                </a:tc>
                <a:tc>
                  <a:txBody>
                    <a:bodyPr/>
                    <a:lstStyle/>
                    <a:p>
                      <a:r>
                        <a:rPr lang="en-US" dirty="0"/>
                        <a:t>Service Manager</a:t>
                      </a:r>
                    </a:p>
                  </a:txBody>
                  <a:tcPr/>
                </a:tc>
                <a:tc>
                  <a:txBody>
                    <a:bodyPr/>
                    <a:lstStyle/>
                    <a:p>
                      <a:r>
                        <a:rPr lang="en-US" dirty="0"/>
                        <a:t>Feb 1</a:t>
                      </a:r>
                      <a:r>
                        <a:rPr lang="en-US" baseline="30000" dirty="0"/>
                        <a:t>st</a:t>
                      </a:r>
                      <a:r>
                        <a:rPr lang="en-US" dirty="0"/>
                        <a:t> 2024</a:t>
                      </a:r>
                    </a:p>
                  </a:txBody>
                  <a:tcPr/>
                </a:tc>
                <a:extLst>
                  <a:ext uri="{0D108BD9-81ED-4DB2-BD59-A6C34878D82A}">
                    <a16:rowId xmlns:a16="http://schemas.microsoft.com/office/drawing/2014/main" val="2400365483"/>
                  </a:ext>
                </a:extLst>
              </a:tr>
              <a:tr h="565004">
                <a:tc>
                  <a:txBody>
                    <a:bodyPr/>
                    <a:lstStyle/>
                    <a:p>
                      <a:r>
                        <a:rPr lang="en-US" dirty="0"/>
                        <a:t>Weekly advisor PACE report meetings</a:t>
                      </a:r>
                    </a:p>
                  </a:txBody>
                  <a:tcPr/>
                </a:tc>
                <a:tc>
                  <a:txBody>
                    <a:bodyPr/>
                    <a:lstStyle/>
                    <a:p>
                      <a:r>
                        <a:rPr lang="en-US" dirty="0"/>
                        <a:t>Service Manager/Fixed Ops Director </a:t>
                      </a:r>
                    </a:p>
                  </a:txBody>
                  <a:tcPr/>
                </a:tc>
                <a:tc>
                  <a:txBody>
                    <a:bodyPr/>
                    <a:lstStyle/>
                    <a:p>
                      <a:r>
                        <a:rPr lang="en-US" dirty="0"/>
                        <a:t>Jan 26</a:t>
                      </a:r>
                      <a:r>
                        <a:rPr lang="en-US" baseline="30000" dirty="0"/>
                        <a:t>th</a:t>
                      </a:r>
                      <a:r>
                        <a:rPr lang="en-US" dirty="0"/>
                        <a:t> 2024</a:t>
                      </a:r>
                    </a:p>
                  </a:txBody>
                  <a:tcPr/>
                </a:tc>
                <a:extLst>
                  <a:ext uri="{0D108BD9-81ED-4DB2-BD59-A6C34878D82A}">
                    <a16:rowId xmlns:a16="http://schemas.microsoft.com/office/drawing/2014/main" val="107845787"/>
                  </a:ext>
                </a:extLst>
              </a:tr>
              <a:tr h="565004">
                <a:tc>
                  <a:txBody>
                    <a:bodyPr/>
                    <a:lstStyle/>
                    <a:p>
                      <a:r>
                        <a:rPr lang="en-US" dirty="0"/>
                        <a:t>BDC Sales Training</a:t>
                      </a:r>
                    </a:p>
                  </a:txBody>
                  <a:tcPr/>
                </a:tc>
                <a:tc>
                  <a:txBody>
                    <a:bodyPr/>
                    <a:lstStyle/>
                    <a:p>
                      <a:r>
                        <a:rPr lang="en-US" dirty="0"/>
                        <a:t>Outside Trainer/Fixed Director </a:t>
                      </a:r>
                    </a:p>
                  </a:txBody>
                  <a:tcPr/>
                </a:tc>
                <a:tc>
                  <a:txBody>
                    <a:bodyPr/>
                    <a:lstStyle/>
                    <a:p>
                      <a:r>
                        <a:rPr lang="en-US" dirty="0"/>
                        <a:t>Ongoing</a:t>
                      </a:r>
                    </a:p>
                  </a:txBody>
                  <a:tcPr/>
                </a:tc>
                <a:extLst>
                  <a:ext uri="{0D108BD9-81ED-4DB2-BD59-A6C34878D82A}">
                    <a16:rowId xmlns:a16="http://schemas.microsoft.com/office/drawing/2014/main" val="1530126605"/>
                  </a:ext>
                </a:extLst>
              </a:tr>
              <a:tr h="565004">
                <a:tc>
                  <a:txBody>
                    <a:bodyPr/>
                    <a:lstStyle/>
                    <a:p>
                      <a:r>
                        <a:rPr lang="en-US" dirty="0"/>
                        <a:t>Parts Runner </a:t>
                      </a:r>
                    </a:p>
                  </a:txBody>
                  <a:tcPr/>
                </a:tc>
                <a:tc>
                  <a:txBody>
                    <a:bodyPr/>
                    <a:lstStyle/>
                    <a:p>
                      <a:r>
                        <a:rPr lang="en-US" dirty="0"/>
                        <a:t>Service Manager/GSM</a:t>
                      </a:r>
                    </a:p>
                  </a:txBody>
                  <a:tcPr/>
                </a:tc>
                <a:tc>
                  <a:txBody>
                    <a:bodyPr/>
                    <a:lstStyle/>
                    <a:p>
                      <a:r>
                        <a:rPr lang="en-US" dirty="0"/>
                        <a:t>Hired by March 15th</a:t>
                      </a:r>
                    </a:p>
                  </a:txBody>
                  <a:tcPr/>
                </a:tc>
                <a:extLst>
                  <a:ext uri="{0D108BD9-81ED-4DB2-BD59-A6C34878D82A}">
                    <a16:rowId xmlns:a16="http://schemas.microsoft.com/office/drawing/2014/main" val="1950345431"/>
                  </a:ext>
                </a:extLst>
              </a:tr>
              <a:tr h="565004">
                <a:tc>
                  <a:txBody>
                    <a:bodyPr/>
                    <a:lstStyle/>
                    <a:p>
                      <a:r>
                        <a:rPr lang="en-US" dirty="0"/>
                        <a:t>Hire additional Licensed Technician </a:t>
                      </a:r>
                    </a:p>
                  </a:txBody>
                  <a:tcPr/>
                </a:tc>
                <a:tc>
                  <a:txBody>
                    <a:bodyPr/>
                    <a:lstStyle/>
                    <a:p>
                      <a:r>
                        <a:rPr lang="en-US" dirty="0"/>
                        <a:t>Service Manager/Fixed Ops Director </a:t>
                      </a:r>
                    </a:p>
                  </a:txBody>
                  <a:tcPr/>
                </a:tc>
                <a:tc>
                  <a:txBody>
                    <a:bodyPr/>
                    <a:lstStyle/>
                    <a:p>
                      <a:r>
                        <a:rPr lang="en-US" dirty="0"/>
                        <a:t>Hired by March 31</a:t>
                      </a:r>
                      <a:r>
                        <a:rPr lang="en-US" baseline="30000" dirty="0"/>
                        <a:t>st</a:t>
                      </a:r>
                      <a:r>
                        <a:rPr lang="en-US" dirty="0"/>
                        <a:t>/ASAP</a:t>
                      </a:r>
                    </a:p>
                  </a:txBody>
                  <a:tcPr/>
                </a:tc>
                <a:extLst>
                  <a:ext uri="{0D108BD9-81ED-4DB2-BD59-A6C34878D82A}">
                    <a16:rowId xmlns:a16="http://schemas.microsoft.com/office/drawing/2014/main" val="1960891333"/>
                  </a:ext>
                </a:extLst>
              </a:tr>
              <a:tr h="565004">
                <a:tc>
                  <a:txBody>
                    <a:bodyPr/>
                    <a:lstStyle/>
                    <a:p>
                      <a:r>
                        <a:rPr lang="en-US" dirty="0"/>
                        <a:t>Service Manager to get involved with customer declining all work</a:t>
                      </a:r>
                    </a:p>
                  </a:txBody>
                  <a:tcPr/>
                </a:tc>
                <a:tc>
                  <a:txBody>
                    <a:bodyPr/>
                    <a:lstStyle/>
                    <a:p>
                      <a:r>
                        <a:rPr lang="en-US" dirty="0"/>
                        <a:t>Service Manager/Advisor</a:t>
                      </a:r>
                    </a:p>
                  </a:txBody>
                  <a:tcPr/>
                </a:tc>
                <a:tc>
                  <a:txBody>
                    <a:bodyPr/>
                    <a:lstStyle/>
                    <a:p>
                      <a:r>
                        <a:rPr lang="en-US" dirty="0"/>
                        <a:t>Immediately </a:t>
                      </a:r>
                    </a:p>
                  </a:txBody>
                  <a:tcPr/>
                </a:tc>
                <a:extLst>
                  <a:ext uri="{0D108BD9-81ED-4DB2-BD59-A6C34878D82A}">
                    <a16:rowId xmlns:a16="http://schemas.microsoft.com/office/drawing/2014/main" val="4137224325"/>
                  </a:ext>
                </a:extLst>
              </a:tr>
              <a:tr h="565004">
                <a:tc>
                  <a:txBody>
                    <a:bodyPr/>
                    <a:lstStyle/>
                    <a:p>
                      <a:r>
                        <a:rPr lang="en-US" dirty="0"/>
                        <a:t>1 on 1s with All fixed ops staff monthly </a:t>
                      </a:r>
                    </a:p>
                  </a:txBody>
                  <a:tcPr/>
                </a:tc>
                <a:tc>
                  <a:txBody>
                    <a:bodyPr/>
                    <a:lstStyle/>
                    <a:p>
                      <a:r>
                        <a:rPr lang="en-US" dirty="0"/>
                        <a:t>Service manager/Fixed ops director </a:t>
                      </a:r>
                    </a:p>
                  </a:txBody>
                  <a:tcPr/>
                </a:tc>
                <a:tc>
                  <a:txBody>
                    <a:bodyPr/>
                    <a:lstStyle/>
                    <a:p>
                      <a:r>
                        <a:rPr lang="en-US" dirty="0"/>
                        <a:t>Immediately </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91149"/>
            <a:ext cx="8596668" cy="5014452"/>
          </a:xfrm>
        </p:spPr>
        <p:txBody>
          <a:bodyPr>
            <a:normAutofit lnSpcReduction="10000"/>
          </a:bodyPr>
          <a:lstStyle/>
          <a:p>
            <a:r>
              <a:rPr lang="en-US" dirty="0">
                <a:highlight>
                  <a:srgbClr val="FFFF00"/>
                </a:highlight>
              </a:rPr>
              <a:t>Synopsis</a:t>
            </a:r>
          </a:p>
          <a:p>
            <a:pPr lvl="1"/>
            <a:r>
              <a:rPr lang="en-US" b="1" dirty="0"/>
              <a:t>This exercise helped highlight some key areas where we need to optimize our performance and expectations in our store.</a:t>
            </a:r>
          </a:p>
          <a:p>
            <a:pPr lvl="1"/>
            <a:r>
              <a:rPr lang="en-US" b="1" dirty="0"/>
              <a:t>1 Line RO % is way too high (50%).</a:t>
            </a:r>
          </a:p>
          <a:p>
            <a:pPr lvl="1"/>
            <a:r>
              <a:rPr lang="en-US" b="1" dirty="0"/>
              <a:t>Employment expenses are way too high and we need to do a deep dive to get back within guide. </a:t>
            </a:r>
          </a:p>
          <a:p>
            <a:pPr lvl="1"/>
            <a:r>
              <a:rPr lang="en-US" b="1" dirty="0"/>
              <a:t>Conduct RO analysis quarterly to ensure we are making improvement </a:t>
            </a:r>
          </a:p>
          <a:p>
            <a:pPr lvl="1"/>
            <a:r>
              <a:rPr lang="en-US" b="1" dirty="0"/>
              <a:t>We need to set goals and track performance more effectively to make sure staff know what our expectations are</a:t>
            </a:r>
          </a:p>
          <a:p>
            <a:pPr lvl="1"/>
            <a:r>
              <a:rPr lang="en-US" b="1" dirty="0"/>
              <a:t>Service Manager needs to be trained to help her understand the financial statement and how semi fixed expenses add up quickly and can sink you </a:t>
            </a:r>
          </a:p>
          <a:p>
            <a:pPr lvl="1"/>
            <a:r>
              <a:rPr lang="en-US" b="1" dirty="0"/>
              <a:t>Facility potential is MASSIVE.  Considering we are only using 75% of it, we have a LOT of room to grow</a:t>
            </a:r>
          </a:p>
          <a:p>
            <a:pPr lvl="1"/>
            <a:r>
              <a:rPr lang="en-US" b="1" dirty="0"/>
              <a:t>Staff would be open to changing and extending hours if we can go to 4x10 to give them some time back but also help customers get into our store </a:t>
            </a:r>
          </a:p>
          <a:p>
            <a:pPr lvl="1"/>
            <a:r>
              <a:rPr lang="en-US" b="1" dirty="0"/>
              <a:t>Warranty labor rate increase will improve metrics and needs to be done immediately </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69179" y="-260555"/>
            <a:ext cx="7622183" cy="521109"/>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352869" y="666084"/>
            <a:ext cx="10806744" cy="5960858"/>
          </a:xfrm>
        </p:spPr>
        <p:txBody>
          <a:bodyPr>
            <a:normAutofit fontScale="92500" lnSpcReduction="20000"/>
          </a:bodyPr>
          <a:lstStyle/>
          <a:p>
            <a:pPr algn="l"/>
            <a:endParaRPr lang="en-US" sz="1800" b="1"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highlight>
                  <a:srgbClr val="FFFF00"/>
                </a:highlight>
                <a:latin typeface="Calibri" panose="020F0502020204030204" pitchFamily="34" charset="0"/>
              </a:rPr>
              <a:t>Current practices </a:t>
            </a:r>
          </a:p>
          <a:p>
            <a:pPr lvl="1"/>
            <a:r>
              <a:rPr lang="en-US" b="1" dirty="0">
                <a:solidFill>
                  <a:srgbClr val="221E1F"/>
                </a:solidFill>
                <a:latin typeface="Calibri" panose="020F0502020204030204" pitchFamily="34" charset="0"/>
              </a:rPr>
              <a:t>Currently using BDC to communicate OEM $100 Service Credit to customers who haven’t serviced with us in 18-22 Months.</a:t>
            </a:r>
          </a:p>
          <a:p>
            <a:pPr lvl="1"/>
            <a:r>
              <a:rPr lang="en-US" b="1" i="0" u="none" strike="noStrike" baseline="0" dirty="0">
                <a:solidFill>
                  <a:srgbClr val="221E1F"/>
                </a:solidFill>
                <a:latin typeface="Calibri" panose="020F0502020204030204" pitchFamily="34" charset="0"/>
              </a:rPr>
              <a:t>Monthly Service reminder emails for 6,12,18 months intervals for customers who haven’t been in.</a:t>
            </a:r>
          </a:p>
          <a:p>
            <a:pPr lvl="1"/>
            <a:r>
              <a:rPr lang="en-US" b="1" dirty="0">
                <a:solidFill>
                  <a:srgbClr val="221E1F"/>
                </a:solidFill>
                <a:latin typeface="Calibri" panose="020F0502020204030204" pitchFamily="34" charset="0"/>
              </a:rPr>
              <a:t>Creating value (packages/promos) and incentives for customer based on specific KM or service needs (ex. Brake </a:t>
            </a:r>
            <a:r>
              <a:rPr lang="en-US" b="1" dirty="0" err="1">
                <a:solidFill>
                  <a:srgbClr val="221E1F"/>
                </a:solidFill>
                <a:latin typeface="Calibri" panose="020F0502020204030204" pitchFamily="34" charset="0"/>
              </a:rPr>
              <a:t>Flush,Alignment</a:t>
            </a:r>
            <a:r>
              <a:rPr lang="en-US" b="1" dirty="0">
                <a:solidFill>
                  <a:srgbClr val="221E1F"/>
                </a:solidFill>
                <a:latin typeface="Calibri" panose="020F0502020204030204" pitchFamily="34" charset="0"/>
              </a:rPr>
              <a:t> </a:t>
            </a:r>
            <a:r>
              <a:rPr lang="en-US" b="1" dirty="0" err="1">
                <a:solidFill>
                  <a:srgbClr val="221E1F"/>
                </a:solidFill>
                <a:latin typeface="Calibri" panose="020F0502020204030204" pitchFamily="34" charset="0"/>
              </a:rPr>
              <a:t>etc</a:t>
            </a:r>
            <a:r>
              <a:rPr lang="en-US" b="1" dirty="0">
                <a:solidFill>
                  <a:srgbClr val="221E1F"/>
                </a:solidFill>
                <a:latin typeface="Calibri" panose="020F0502020204030204" pitchFamily="34" charset="0"/>
              </a:rPr>
              <a:t>)</a:t>
            </a:r>
            <a:endParaRPr lang="en-US"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highlight>
                  <a:srgbClr val="FFFF00"/>
                </a:highlight>
                <a:latin typeface="Calibri" panose="020F0502020204030204" pitchFamily="34" charset="0"/>
              </a:rPr>
              <a:t>Goals for improvement </a:t>
            </a:r>
          </a:p>
          <a:p>
            <a:pPr lvl="1"/>
            <a:r>
              <a:rPr lang="en-US" b="1" i="0" u="none" strike="noStrike" baseline="0" dirty="0">
                <a:solidFill>
                  <a:srgbClr val="221E1F"/>
                </a:solidFill>
                <a:latin typeface="Calibri" panose="020F0502020204030204" pitchFamily="34" charset="0"/>
              </a:rPr>
              <a:t>Incentivize BDC for outbound appointments booked</a:t>
            </a:r>
          </a:p>
          <a:p>
            <a:pPr lvl="1"/>
            <a:r>
              <a:rPr lang="en-US" b="1" dirty="0">
                <a:solidFill>
                  <a:srgbClr val="221E1F"/>
                </a:solidFill>
                <a:latin typeface="Calibri" panose="020F0502020204030204" pitchFamily="34" charset="0"/>
              </a:rPr>
              <a:t>Coaching with advisors and BDC to improve sales skills and phone skills to help overcome reservations</a:t>
            </a:r>
          </a:p>
          <a:p>
            <a:pPr lvl="1"/>
            <a:r>
              <a:rPr lang="en-US" b="1" i="0" u="none" strike="noStrike" baseline="0" dirty="0">
                <a:solidFill>
                  <a:srgbClr val="221E1F"/>
                </a:solidFill>
                <a:latin typeface="Calibri" panose="020F0502020204030204" pitchFamily="34" charset="0"/>
              </a:rPr>
              <a:t>Train BDC to speak to how competitive we are with </a:t>
            </a:r>
            <a:r>
              <a:rPr lang="en-US" b="1" dirty="0">
                <a:solidFill>
                  <a:srgbClr val="221E1F"/>
                </a:solidFill>
                <a:latin typeface="Calibri" panose="020F0502020204030204" pitchFamily="34" charset="0"/>
              </a:rPr>
              <a:t>real in market data. (Example; most would assume OEM is more expensive for maintenance when in fact we are not)</a:t>
            </a:r>
            <a:endParaRPr lang="en-US"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highlight>
                  <a:srgbClr val="FFFF00"/>
                </a:highlight>
                <a:latin typeface="Calibri" panose="020F0502020204030204" pitchFamily="34" charset="0"/>
              </a:rPr>
              <a:t>Plans to achieve your goals </a:t>
            </a:r>
          </a:p>
          <a:p>
            <a:pPr lvl="1"/>
            <a:r>
              <a:rPr lang="en-US" b="1" i="0" u="none" strike="noStrike" baseline="0" dirty="0">
                <a:solidFill>
                  <a:srgbClr val="221E1F"/>
                </a:solidFill>
                <a:latin typeface="Calibri" panose="020F0502020204030204" pitchFamily="34" charset="0"/>
              </a:rPr>
              <a:t>Track and create goals in order to make it easy to understand for staff and breakdown to DAILY targets </a:t>
            </a:r>
          </a:p>
          <a:p>
            <a:pPr lvl="1"/>
            <a:r>
              <a:rPr lang="en-US" b="1" i="0" u="none" strike="noStrike" baseline="0" dirty="0">
                <a:solidFill>
                  <a:srgbClr val="221E1F"/>
                </a:solidFill>
                <a:latin typeface="Calibri" panose="020F0502020204030204" pitchFamily="34" charset="0"/>
              </a:rPr>
              <a:t>Reward top performers AND most improved in order to ensure everyone has a “why”</a:t>
            </a:r>
          </a:p>
          <a:p>
            <a:r>
              <a:rPr lang="en-US" sz="1800" b="1" i="0" u="none" strike="noStrike" baseline="0" dirty="0">
                <a:solidFill>
                  <a:srgbClr val="221E1F"/>
                </a:solidFill>
                <a:highlight>
                  <a:srgbClr val="FFFF00"/>
                </a:highlight>
                <a:latin typeface="Calibri" panose="020F0502020204030204" pitchFamily="34" charset="0"/>
              </a:rPr>
              <a:t>Plans to evaluate your changes </a:t>
            </a:r>
          </a:p>
          <a:p>
            <a:pPr lvl="1"/>
            <a:r>
              <a:rPr lang="en-US" b="1" dirty="0">
                <a:solidFill>
                  <a:srgbClr val="221E1F"/>
                </a:solidFill>
                <a:latin typeface="Calibri" panose="020F0502020204030204" pitchFamily="34" charset="0"/>
              </a:rPr>
              <a:t>Service manager updating weekly on actuals vs targets</a:t>
            </a:r>
          </a:p>
          <a:p>
            <a:pPr lvl="1"/>
            <a:r>
              <a:rPr lang="en-US" b="1" i="0" u="none" strike="noStrike" baseline="0" dirty="0">
                <a:solidFill>
                  <a:srgbClr val="221E1F"/>
                </a:solidFill>
                <a:latin typeface="Calibri" panose="020F0502020204030204" pitchFamily="34" charset="0"/>
              </a:rPr>
              <a:t>Sales training and 1 on 1 with all service staff monthly</a:t>
            </a:r>
          </a:p>
          <a:p>
            <a:pPr lvl="1"/>
            <a:r>
              <a:rPr lang="en-US" b="1" dirty="0">
                <a:solidFill>
                  <a:srgbClr val="221E1F"/>
                </a:solidFill>
                <a:latin typeface="Calibri" panose="020F0502020204030204" pitchFamily="34" charset="0"/>
              </a:rPr>
              <a:t>Meeting with Fixed ops Director and Service manager to ensure we are all aware</a:t>
            </a:r>
          </a:p>
          <a:p>
            <a:pPr lvl="1"/>
            <a:r>
              <a:rPr lang="en-US" b="1" i="0" u="none" strike="noStrike" baseline="0" dirty="0">
                <a:solidFill>
                  <a:srgbClr val="221E1F"/>
                </a:solidFill>
                <a:latin typeface="Calibri" panose="020F0502020204030204" pitchFamily="34" charset="0"/>
              </a:rPr>
              <a:t>Daily morning email from Service Manager in regards to tech efficiency and nightly email from BDC for appointments booked </a:t>
            </a:r>
          </a:p>
          <a:p>
            <a:endParaRPr lang="en-US" b="1"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199185"/>
            <a:ext cx="6991827" cy="870236"/>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677334" y="498987"/>
            <a:ext cx="5349840" cy="6359013"/>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highlight>
                  <a:srgbClr val="FFFF00"/>
                </a:highlight>
                <a:latin typeface="Calibri" panose="020F0502020204030204" pitchFamily="34" charset="0"/>
              </a:rPr>
              <a:t>Current practices </a:t>
            </a:r>
          </a:p>
          <a:p>
            <a:pPr lvl="1"/>
            <a:r>
              <a:rPr lang="en-US" b="1" dirty="0">
                <a:solidFill>
                  <a:srgbClr val="221E1F"/>
                </a:solidFill>
                <a:latin typeface="Calibri" panose="020F0502020204030204" pitchFamily="34" charset="0"/>
              </a:rPr>
              <a:t>Technicians are paid flat rate </a:t>
            </a:r>
          </a:p>
          <a:p>
            <a:pPr lvl="1"/>
            <a:r>
              <a:rPr lang="en-US" b="1" i="0" u="none" strike="noStrike" baseline="0" dirty="0">
                <a:solidFill>
                  <a:srgbClr val="221E1F"/>
                </a:solidFill>
                <a:latin typeface="Calibri" panose="020F0502020204030204" pitchFamily="34" charset="0"/>
              </a:rPr>
              <a:t>Apprentices paid hourly </a:t>
            </a:r>
          </a:p>
          <a:p>
            <a:r>
              <a:rPr lang="en-US" sz="1800" b="1" i="0" u="none" strike="noStrike" baseline="0" dirty="0">
                <a:solidFill>
                  <a:srgbClr val="221E1F"/>
                </a:solidFill>
                <a:highlight>
                  <a:srgbClr val="FFFF00"/>
                </a:highlight>
                <a:latin typeface="Calibri" panose="020F0502020204030204" pitchFamily="34" charset="0"/>
              </a:rPr>
              <a:t>Goals for improvement </a:t>
            </a:r>
          </a:p>
          <a:p>
            <a:pPr lvl="1"/>
            <a:r>
              <a:rPr lang="en-US" b="1" dirty="0">
                <a:solidFill>
                  <a:srgbClr val="221E1F"/>
                </a:solidFill>
                <a:latin typeface="Calibri" panose="020F0502020204030204" pitchFamily="34" charset="0"/>
              </a:rPr>
              <a:t>We will work with dispatcher to ensure correct jobs are getting into the correct hands</a:t>
            </a:r>
          </a:p>
          <a:p>
            <a:pPr lvl="1"/>
            <a:r>
              <a:rPr lang="en-US" b="1" i="0" u="none" strike="noStrike" baseline="0" dirty="0">
                <a:solidFill>
                  <a:srgbClr val="221E1F"/>
                </a:solidFill>
                <a:latin typeface="Calibri" panose="020F0502020204030204" pitchFamily="34" charset="0"/>
              </a:rPr>
              <a:t>High Tech diagnostic rate for higher skilled jobs</a:t>
            </a:r>
          </a:p>
          <a:p>
            <a:r>
              <a:rPr lang="en-US" sz="1800" b="1" i="0" u="none" strike="noStrike" baseline="0" dirty="0">
                <a:solidFill>
                  <a:srgbClr val="221E1F"/>
                </a:solidFill>
                <a:highlight>
                  <a:srgbClr val="FFFF00"/>
                </a:highlight>
                <a:latin typeface="Calibri" panose="020F0502020204030204" pitchFamily="34" charset="0"/>
              </a:rPr>
              <a:t>Plans to achieve your goals </a:t>
            </a:r>
          </a:p>
          <a:p>
            <a:pPr lvl="1"/>
            <a:r>
              <a:rPr lang="en-US" b="1" i="0" u="none" strike="noStrike" baseline="0" dirty="0">
                <a:solidFill>
                  <a:srgbClr val="221E1F"/>
                </a:solidFill>
                <a:latin typeface="Calibri" panose="020F0502020204030204" pitchFamily="34" charset="0"/>
              </a:rPr>
              <a:t>Changed door rate recently to keep up with market (Feb 20</a:t>
            </a:r>
            <a:r>
              <a:rPr lang="en-US" b="1" i="0" u="none" strike="noStrike" baseline="30000" dirty="0">
                <a:solidFill>
                  <a:srgbClr val="221E1F"/>
                </a:solidFill>
                <a:latin typeface="Calibri" panose="020F0502020204030204" pitchFamily="34" charset="0"/>
              </a:rPr>
              <a:t>th</a:t>
            </a:r>
            <a:r>
              <a:rPr lang="en-US" b="1" i="0" u="none" strike="noStrike" baseline="0" dirty="0">
                <a:solidFill>
                  <a:srgbClr val="221E1F"/>
                </a:solidFill>
                <a:latin typeface="Calibri" panose="020F0502020204030204" pitchFamily="34" charset="0"/>
              </a:rPr>
              <a:t>) from $135 to %145. </a:t>
            </a:r>
          </a:p>
          <a:p>
            <a:pPr lvl="1"/>
            <a:r>
              <a:rPr lang="en-US" b="1" i="0" u="none" strike="noStrike" baseline="0" dirty="0">
                <a:solidFill>
                  <a:srgbClr val="221E1F"/>
                </a:solidFill>
                <a:latin typeface="Calibri" panose="020F0502020204030204" pitchFamily="34" charset="0"/>
              </a:rPr>
              <a:t>Applying for warranty rate increase in 30 days.</a:t>
            </a:r>
          </a:p>
          <a:p>
            <a:pPr lvl="1"/>
            <a:r>
              <a:rPr lang="en-US" b="1" i="0" u="none" strike="noStrike" baseline="0" dirty="0">
                <a:solidFill>
                  <a:srgbClr val="221E1F"/>
                </a:solidFill>
                <a:latin typeface="Calibri" panose="020F0502020204030204" pitchFamily="34" charset="0"/>
              </a:rPr>
              <a:t>Stop discounting internal rate as first option when UCM requests it</a:t>
            </a:r>
          </a:p>
          <a:p>
            <a:pPr lvl="1"/>
            <a:r>
              <a:rPr lang="en-US" b="1" i="0" u="none" strike="noStrike" baseline="0" dirty="0">
                <a:solidFill>
                  <a:srgbClr val="221E1F"/>
                </a:solidFill>
                <a:latin typeface="Calibri" panose="020F0502020204030204" pitchFamily="34" charset="0"/>
              </a:rPr>
              <a:t>Cutting down unapplied time by ensuring proper clocking in/out of jobs and sending home hourly employees when shop isn’t full.</a:t>
            </a:r>
          </a:p>
          <a:p>
            <a:r>
              <a:rPr lang="en-US" sz="1800" b="1" i="0" u="none" strike="noStrike" baseline="0" dirty="0">
                <a:solidFill>
                  <a:srgbClr val="221E1F"/>
                </a:solidFill>
                <a:highlight>
                  <a:srgbClr val="FFFF00"/>
                </a:highlight>
                <a:latin typeface="Calibri" panose="020F0502020204030204" pitchFamily="34" charset="0"/>
              </a:rPr>
              <a:t>Plans to evaluate your changes </a:t>
            </a:r>
          </a:p>
          <a:p>
            <a:pPr lvl="1"/>
            <a:r>
              <a:rPr lang="en-US" b="1" dirty="0">
                <a:solidFill>
                  <a:srgbClr val="221E1F"/>
                </a:solidFill>
                <a:latin typeface="Calibri" panose="020F0502020204030204" pitchFamily="34" charset="0"/>
              </a:rPr>
              <a:t>Daily monitoring of key labor metrics.</a:t>
            </a:r>
          </a:p>
          <a:p>
            <a:pPr lvl="1"/>
            <a:r>
              <a:rPr lang="en-US" b="1" i="0" u="none" strike="noStrike" baseline="0" dirty="0">
                <a:solidFill>
                  <a:srgbClr val="221E1F"/>
                </a:solidFill>
                <a:latin typeface="Calibri" panose="020F0502020204030204" pitchFamily="34" charset="0"/>
              </a:rPr>
              <a:t>PBS (DMS) Auto gross profit reporting being sent out nightly.</a:t>
            </a:r>
          </a:p>
          <a:p>
            <a:pPr lvl="1"/>
            <a:r>
              <a:rPr lang="en-US" b="1" dirty="0">
                <a:solidFill>
                  <a:srgbClr val="221E1F"/>
                </a:solidFill>
                <a:latin typeface="Calibri" panose="020F0502020204030204" pitchFamily="34" charset="0"/>
              </a:rPr>
              <a:t>Ensuring advisors need manager sign off for ANY and ALL discounts </a:t>
            </a:r>
            <a:endParaRPr lang="en-US" b="1" i="0" u="none" strike="noStrike" baseline="0" dirty="0">
              <a:solidFill>
                <a:srgbClr val="221E1F"/>
              </a:solidFill>
              <a:latin typeface="Calibri" panose="020F0502020204030204" pitchFamily="34" charset="0"/>
            </a:endParaRPr>
          </a:p>
          <a:p>
            <a:endParaRPr lang="en-US" sz="1800" b="0" i="0" u="none" strike="noStrike" baseline="0" dirty="0">
              <a:solidFill>
                <a:srgbClr val="221E1F"/>
              </a:solidFill>
              <a:latin typeface="Calibri" panose="020F0502020204030204" pitchFamily="34" charset="0"/>
            </a:endParaRPr>
          </a:p>
          <a:p>
            <a:endParaRPr lang="en-US" dirty="0"/>
          </a:p>
        </p:txBody>
      </p:sp>
      <p:pic>
        <p:nvPicPr>
          <p:cNvPr id="7" name="Picture 6">
            <a:extLst>
              <a:ext uri="{FF2B5EF4-FFF2-40B4-BE49-F238E27FC236}">
                <a16:creationId xmlns:a16="http://schemas.microsoft.com/office/drawing/2014/main" id="{19D73F81-4335-2533-4DA5-F7860EB18207}"/>
              </a:ext>
            </a:extLst>
          </p:cNvPr>
          <p:cNvPicPr>
            <a:picLocks noChangeAspect="1"/>
          </p:cNvPicPr>
          <p:nvPr/>
        </p:nvPicPr>
        <p:blipFill>
          <a:blip r:embed="rId2"/>
          <a:stretch>
            <a:fillRect/>
          </a:stretch>
        </p:blipFill>
        <p:spPr>
          <a:xfrm>
            <a:off x="6157862" y="1740310"/>
            <a:ext cx="5798164" cy="3248742"/>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99385"/>
            <a:ext cx="7838492" cy="976671"/>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208936"/>
            <a:ext cx="6329224" cy="6398341"/>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highlight>
                  <a:srgbClr val="FFFF00"/>
                </a:highlight>
                <a:latin typeface="Calibri" panose="020F0502020204030204" pitchFamily="34" charset="0"/>
              </a:rPr>
              <a:t>Current practices </a:t>
            </a:r>
          </a:p>
          <a:p>
            <a:pPr lvl="1"/>
            <a:r>
              <a:rPr lang="en-US" b="1" dirty="0">
                <a:solidFill>
                  <a:srgbClr val="221E1F"/>
                </a:solidFill>
                <a:latin typeface="Calibri" panose="020F0502020204030204" pitchFamily="34" charset="0"/>
              </a:rPr>
              <a:t>Currently we are leaving a large quantity of sellable hours on the table each month </a:t>
            </a:r>
          </a:p>
          <a:p>
            <a:pPr lvl="1"/>
            <a:r>
              <a:rPr lang="en-US" b="1" i="0" u="none" strike="noStrike" baseline="0" dirty="0">
                <a:solidFill>
                  <a:srgbClr val="221E1F"/>
                </a:solidFill>
                <a:latin typeface="Calibri" panose="020F0502020204030204" pitchFamily="34" charset="0"/>
              </a:rPr>
              <a:t>This month </a:t>
            </a:r>
            <a:r>
              <a:rPr lang="en-US" b="1" dirty="0">
                <a:solidFill>
                  <a:srgbClr val="221E1F"/>
                </a:solidFill>
                <a:latin typeface="Calibri" panose="020F0502020204030204" pitchFamily="34" charset="0"/>
              </a:rPr>
              <a:t>we sold 1233 vs 1728 available</a:t>
            </a:r>
          </a:p>
          <a:p>
            <a:pPr lvl="1"/>
            <a:r>
              <a:rPr lang="en-US" b="1" dirty="0">
                <a:solidFill>
                  <a:srgbClr val="221E1F"/>
                </a:solidFill>
                <a:latin typeface="Calibri" panose="020F0502020204030204" pitchFamily="34" charset="0"/>
              </a:rPr>
              <a:t>Expenses can always be optimized and improved, would require deep dive due to cost splitting between multiple roof tops in our group.</a:t>
            </a:r>
            <a:endParaRPr lang="en-US"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highlight>
                  <a:srgbClr val="FFFF00"/>
                </a:highlight>
                <a:latin typeface="Calibri" panose="020F0502020204030204" pitchFamily="34" charset="0"/>
              </a:rPr>
              <a:t>Goals for improvement </a:t>
            </a:r>
          </a:p>
          <a:p>
            <a:pPr lvl="1"/>
            <a:r>
              <a:rPr lang="en-US" b="1" dirty="0">
                <a:solidFill>
                  <a:srgbClr val="221E1F"/>
                </a:solidFill>
                <a:latin typeface="Calibri" panose="020F0502020204030204" pitchFamily="34" charset="0"/>
              </a:rPr>
              <a:t>Ensuring proper booking from the BDC and advisors to make sure we are booking and loading the shop correctly </a:t>
            </a:r>
          </a:p>
          <a:p>
            <a:pPr lvl="1"/>
            <a:r>
              <a:rPr lang="en-US" b="1" i="0" u="none" strike="noStrike" baseline="0" dirty="0">
                <a:solidFill>
                  <a:srgbClr val="221E1F"/>
                </a:solidFill>
                <a:latin typeface="Calibri" panose="020F0502020204030204" pitchFamily="34" charset="0"/>
              </a:rPr>
              <a:t>Starting times to be enforced more strictly as </a:t>
            </a:r>
            <a:r>
              <a:rPr lang="en-US" b="1" dirty="0">
                <a:solidFill>
                  <a:srgbClr val="221E1F"/>
                </a:solidFill>
                <a:latin typeface="Calibri" panose="020F0502020204030204" pitchFamily="34" charset="0"/>
              </a:rPr>
              <a:t>most days first cars aren’t on hoists until 30 mins after opening.</a:t>
            </a:r>
          </a:p>
          <a:p>
            <a:pPr lvl="1"/>
            <a:r>
              <a:rPr lang="en-US" b="1" dirty="0">
                <a:solidFill>
                  <a:srgbClr val="221E1F"/>
                </a:solidFill>
                <a:latin typeface="Calibri" panose="020F0502020204030204" pitchFamily="34" charset="0"/>
              </a:rPr>
              <a:t>We are currently looking for a licensed tech as we are currently carrying more apprentices than we would like.  Creating an issue with skilled jobs getting through the shop</a:t>
            </a:r>
            <a:endParaRPr lang="en-US"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highlight>
                  <a:srgbClr val="FFFF00"/>
                </a:highlight>
                <a:latin typeface="Calibri" panose="020F0502020204030204" pitchFamily="34" charset="0"/>
              </a:rPr>
              <a:t>Plans to achieve your goals </a:t>
            </a:r>
          </a:p>
          <a:p>
            <a:pPr lvl="1"/>
            <a:r>
              <a:rPr lang="en-US" b="1" i="0" u="none" strike="noStrike" baseline="0" dirty="0">
                <a:solidFill>
                  <a:srgbClr val="221E1F"/>
                </a:solidFill>
                <a:latin typeface="Calibri" panose="020F0502020204030204" pitchFamily="34" charset="0"/>
              </a:rPr>
              <a:t>Hire another licensed tech</a:t>
            </a:r>
          </a:p>
          <a:p>
            <a:pPr lvl="1"/>
            <a:r>
              <a:rPr lang="en-US" b="1" dirty="0">
                <a:solidFill>
                  <a:srgbClr val="221E1F"/>
                </a:solidFill>
                <a:latin typeface="Calibri" panose="020F0502020204030204" pitchFamily="34" charset="0"/>
              </a:rPr>
              <a:t>Track and monitor any policy charges in dept with manager password</a:t>
            </a:r>
          </a:p>
          <a:p>
            <a:pPr lvl="1"/>
            <a:r>
              <a:rPr lang="en-US" b="1" i="0" u="none" strike="noStrike" baseline="0" dirty="0">
                <a:solidFill>
                  <a:srgbClr val="221E1F"/>
                </a:solidFill>
                <a:latin typeface="Calibri" panose="020F0502020204030204" pitchFamily="34" charset="0"/>
              </a:rPr>
              <a:t>Ensure apprentices are being trained with licensed guys when possible </a:t>
            </a:r>
          </a:p>
          <a:p>
            <a:r>
              <a:rPr lang="en-US" sz="1800" b="1" i="0" u="none" strike="noStrike" baseline="0" dirty="0">
                <a:solidFill>
                  <a:srgbClr val="221E1F"/>
                </a:solidFill>
                <a:latin typeface="Calibri" panose="020F0502020204030204" pitchFamily="34" charset="0"/>
              </a:rPr>
              <a:t>Pl</a:t>
            </a:r>
            <a:r>
              <a:rPr lang="en-US" sz="1800" b="1" i="0" u="none" strike="noStrike" baseline="0" dirty="0">
                <a:solidFill>
                  <a:srgbClr val="221E1F"/>
                </a:solidFill>
                <a:highlight>
                  <a:srgbClr val="FFFF00"/>
                </a:highlight>
                <a:latin typeface="Calibri" panose="020F0502020204030204" pitchFamily="34" charset="0"/>
              </a:rPr>
              <a:t>ans to evaluate your changes</a:t>
            </a:r>
          </a:p>
          <a:p>
            <a:pPr lvl="1"/>
            <a:r>
              <a:rPr lang="en-US" b="1" dirty="0">
                <a:solidFill>
                  <a:srgbClr val="221E1F"/>
                </a:solidFill>
                <a:latin typeface="Calibri" panose="020F0502020204030204" pitchFamily="34" charset="0"/>
              </a:rPr>
              <a:t>Monitor weekly via update from controller and meet with Fixed ops leadership monthly to review expense variation and deviation from month before.</a:t>
            </a:r>
            <a:r>
              <a:rPr lang="en-US" b="1" i="0" u="none" strike="noStrike" baseline="0" dirty="0">
                <a:solidFill>
                  <a:srgbClr val="221E1F"/>
                </a:solidFill>
                <a:latin typeface="Calibri" panose="020F0502020204030204" pitchFamily="34" charset="0"/>
              </a:rPr>
              <a:t> </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8" name="Content Placeholder 7">
            <a:extLst>
              <a:ext uri="{FF2B5EF4-FFF2-40B4-BE49-F238E27FC236}">
                <a16:creationId xmlns:a16="http://schemas.microsoft.com/office/drawing/2014/main" id="{EA809AFD-ED7F-4DE1-6115-A830A4C76366}"/>
              </a:ext>
            </a:extLst>
          </p:cNvPr>
          <p:cNvPicPr>
            <a:picLocks noGrp="1" noChangeAspect="1"/>
          </p:cNvPicPr>
          <p:nvPr>
            <p:ph sz="half" idx="2"/>
          </p:nvPr>
        </p:nvPicPr>
        <p:blipFill>
          <a:blip r:embed="rId2"/>
          <a:stretch>
            <a:fillRect/>
          </a:stretch>
        </p:blipFill>
        <p:spPr>
          <a:xfrm>
            <a:off x="7006558" y="1694758"/>
            <a:ext cx="5000974" cy="4132161"/>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66547" y="-116579"/>
            <a:ext cx="8428428" cy="816077"/>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66547" y="816638"/>
            <a:ext cx="4872751" cy="5889521"/>
          </a:xfrm>
        </p:spPr>
        <p:txBody>
          <a:bodyPr>
            <a:normAutofit fontScale="850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1" i="0" u="none" strike="noStrike" baseline="0" dirty="0">
                <a:solidFill>
                  <a:srgbClr val="221E1F"/>
                </a:solidFill>
                <a:highlight>
                  <a:srgbClr val="FFFF00"/>
                </a:highlight>
                <a:latin typeface="Calibri" panose="020F0502020204030204" pitchFamily="34" charset="0"/>
              </a:rPr>
              <a:t>Current practices </a:t>
            </a:r>
          </a:p>
          <a:p>
            <a:pPr lvl="1"/>
            <a:r>
              <a:rPr lang="en-US" b="1" i="0" u="none" strike="noStrike" baseline="0" dirty="0">
                <a:solidFill>
                  <a:srgbClr val="221E1F"/>
                </a:solidFill>
                <a:latin typeface="Calibri" panose="020F0502020204030204" pitchFamily="34" charset="0"/>
              </a:rPr>
              <a:t>Currently sitting at roughly 75%</a:t>
            </a:r>
          </a:p>
          <a:p>
            <a:pPr lvl="1"/>
            <a:r>
              <a:rPr lang="en-US" b="1" dirty="0">
                <a:solidFill>
                  <a:srgbClr val="221E1F"/>
                </a:solidFill>
                <a:latin typeface="Calibri" panose="020F0502020204030204" pitchFamily="34" charset="0"/>
              </a:rPr>
              <a:t>Ensure job distribution is handed out based on skill. </a:t>
            </a:r>
          </a:p>
          <a:p>
            <a:pPr lvl="1"/>
            <a:r>
              <a:rPr lang="en-US" b="1" dirty="0">
                <a:solidFill>
                  <a:srgbClr val="221E1F"/>
                </a:solidFill>
                <a:latin typeface="Calibri" panose="020F0502020204030204" pitchFamily="34" charset="0"/>
              </a:rPr>
              <a:t>Job not being quoted/booked properly </a:t>
            </a:r>
            <a:endParaRPr lang="en-US"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highlight>
                  <a:srgbClr val="FFFF00"/>
                </a:highlight>
                <a:latin typeface="Calibri" panose="020F0502020204030204" pitchFamily="34" charset="0"/>
              </a:rPr>
              <a:t>Goals for improvement </a:t>
            </a:r>
          </a:p>
          <a:p>
            <a:pPr lvl="1"/>
            <a:r>
              <a:rPr lang="en-US" b="1" dirty="0">
                <a:solidFill>
                  <a:srgbClr val="221E1F"/>
                </a:solidFill>
                <a:latin typeface="Calibri" panose="020F0502020204030204" pitchFamily="34" charset="0"/>
              </a:rPr>
              <a:t>Ensure all tech are receiving the proper tools and training to do their jobs </a:t>
            </a:r>
          </a:p>
          <a:p>
            <a:pPr lvl="1"/>
            <a:r>
              <a:rPr lang="en-US" b="1" i="0" u="none" strike="noStrike" baseline="0" dirty="0">
                <a:solidFill>
                  <a:srgbClr val="221E1F"/>
                </a:solidFill>
                <a:latin typeface="Calibri" panose="020F0502020204030204" pitchFamily="34" charset="0"/>
              </a:rPr>
              <a:t>Eliminating wait times at Parts counter by adding a parts runner to speed up process</a:t>
            </a:r>
          </a:p>
          <a:p>
            <a:pPr lvl="1"/>
            <a:r>
              <a:rPr lang="en-US" b="1" dirty="0">
                <a:solidFill>
                  <a:srgbClr val="221E1F"/>
                </a:solidFill>
                <a:latin typeface="Calibri" panose="020F0502020204030204" pitchFamily="34" charset="0"/>
              </a:rPr>
              <a:t>Ensuring all tech are on time and ready for work when arriving on locations</a:t>
            </a:r>
            <a:endParaRPr lang="en-US" b="1" i="0" u="none" strike="noStrike" baseline="0" dirty="0">
              <a:solidFill>
                <a:srgbClr val="221E1F"/>
              </a:solidFill>
              <a:latin typeface="Calibri" panose="020F0502020204030204" pitchFamily="34" charset="0"/>
            </a:endParaRPr>
          </a:p>
          <a:p>
            <a:r>
              <a:rPr lang="en-US" sz="1800" b="1" i="0" u="none" strike="noStrike" baseline="0" dirty="0">
                <a:solidFill>
                  <a:srgbClr val="221E1F"/>
                </a:solidFill>
                <a:highlight>
                  <a:srgbClr val="FFFF00"/>
                </a:highlight>
                <a:latin typeface="Calibri" panose="020F0502020204030204" pitchFamily="34" charset="0"/>
              </a:rPr>
              <a:t>Plans to achieve your goals </a:t>
            </a:r>
          </a:p>
          <a:p>
            <a:pPr lvl="1"/>
            <a:r>
              <a:rPr lang="en-US" b="1" dirty="0">
                <a:solidFill>
                  <a:srgbClr val="221E1F"/>
                </a:solidFill>
                <a:latin typeface="Calibri" panose="020F0502020204030204" pitchFamily="34" charset="0"/>
              </a:rPr>
              <a:t>Conducting morning huddle at 7:50am with team to ensure all dressed and ready to work on time </a:t>
            </a:r>
          </a:p>
          <a:p>
            <a:pPr lvl="1"/>
            <a:r>
              <a:rPr lang="en-US" b="1" i="0" u="none" strike="noStrike" baseline="0" dirty="0">
                <a:solidFill>
                  <a:srgbClr val="221E1F"/>
                </a:solidFill>
                <a:latin typeface="Calibri" panose="020F0502020204030204" pitchFamily="34" charset="0"/>
              </a:rPr>
              <a:t>Pre loading shop night before or using a porter/advisor in the AM to go through night drops and getting gameplans together.</a:t>
            </a:r>
          </a:p>
          <a:p>
            <a:r>
              <a:rPr lang="en-US" sz="1800" b="1" i="0" u="none" strike="noStrike" baseline="0" dirty="0">
                <a:solidFill>
                  <a:srgbClr val="221E1F"/>
                </a:solidFill>
                <a:highlight>
                  <a:srgbClr val="FFFF00"/>
                </a:highlight>
                <a:latin typeface="Calibri" panose="020F0502020204030204" pitchFamily="34" charset="0"/>
              </a:rPr>
              <a:t>Plans to evaluate your changes </a:t>
            </a:r>
          </a:p>
          <a:p>
            <a:pPr lvl="1"/>
            <a:r>
              <a:rPr lang="en-US" b="1" i="0" u="none" strike="noStrike" baseline="0" dirty="0">
                <a:solidFill>
                  <a:srgbClr val="221E1F"/>
                </a:solidFill>
                <a:latin typeface="Calibri" panose="020F0502020204030204" pitchFamily="34" charset="0"/>
              </a:rPr>
              <a:t>1 on 1 monthly with service manager to discuss targets and efficiency ranking</a:t>
            </a:r>
          </a:p>
          <a:p>
            <a:pPr lvl="1"/>
            <a:r>
              <a:rPr lang="en-US" b="1" i="0" u="none" strike="noStrike" baseline="0" dirty="0">
                <a:solidFill>
                  <a:srgbClr val="221E1F"/>
                </a:solidFill>
                <a:latin typeface="Calibri" panose="020F0502020204030204" pitchFamily="34" charset="0"/>
              </a:rPr>
              <a:t>Monitoring weekly efficiency and proficiency of tech with nightly email . </a:t>
            </a:r>
          </a:p>
          <a:p>
            <a:endParaRPr lang="en-US" dirty="0"/>
          </a:p>
        </p:txBody>
      </p:sp>
      <p:sp>
        <p:nvSpPr>
          <p:cNvPr id="5" name="Content Placeholder 4">
            <a:extLst>
              <a:ext uri="{FF2B5EF4-FFF2-40B4-BE49-F238E27FC236}">
                <a16:creationId xmlns:a16="http://schemas.microsoft.com/office/drawing/2014/main" id="{EEB39401-363B-9AA2-4A9B-245D561A0FFD}"/>
              </a:ext>
            </a:extLst>
          </p:cNvPr>
          <p:cNvSpPr>
            <a:spLocks noGrp="1"/>
          </p:cNvSpPr>
          <p:nvPr>
            <p:ph sz="half" idx="2"/>
          </p:nvPr>
        </p:nvSpPr>
        <p:spPr>
          <a:xfrm>
            <a:off x="7315200" y="2160589"/>
            <a:ext cx="1958804" cy="1732985"/>
          </a:xfrm>
        </p:spPr>
        <p:txBody>
          <a:bodyPr>
            <a:normAutofit fontScale="85000" lnSpcReduction="20000"/>
          </a:bodyPr>
          <a:lstStyle/>
          <a:p>
            <a:endParaRPr lang="en-CA" dirty="0"/>
          </a:p>
        </p:txBody>
      </p:sp>
      <p:pic>
        <p:nvPicPr>
          <p:cNvPr id="8" name="Picture 7">
            <a:extLst>
              <a:ext uri="{FF2B5EF4-FFF2-40B4-BE49-F238E27FC236}">
                <a16:creationId xmlns:a16="http://schemas.microsoft.com/office/drawing/2014/main" id="{B0826BB0-800A-538F-4D73-2D378E97D5F0}"/>
              </a:ext>
            </a:extLst>
          </p:cNvPr>
          <p:cNvPicPr>
            <a:picLocks noChangeAspect="1"/>
          </p:cNvPicPr>
          <p:nvPr/>
        </p:nvPicPr>
        <p:blipFill>
          <a:blip r:embed="rId2"/>
          <a:stretch>
            <a:fillRect/>
          </a:stretch>
        </p:blipFill>
        <p:spPr>
          <a:xfrm>
            <a:off x="5550085" y="948133"/>
            <a:ext cx="6140470" cy="5210369"/>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28935"/>
            <a:ext cx="8300608" cy="845574"/>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494779"/>
            <a:ext cx="4641918" cy="6041361"/>
          </a:xfrm>
        </p:spPr>
        <p:txBody>
          <a:bodyPr>
            <a:normAutofit fontScale="92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221E1F"/>
                </a:solidFill>
                <a:highlight>
                  <a:srgbClr val="FFFF00"/>
                </a:highlight>
                <a:latin typeface="Calibri" panose="020F0502020204030204" pitchFamily="34" charset="0"/>
              </a:rPr>
              <a:t>Current practices </a:t>
            </a:r>
          </a:p>
          <a:p>
            <a:pPr lvl="1"/>
            <a:r>
              <a:rPr lang="en-US" dirty="0">
                <a:solidFill>
                  <a:srgbClr val="221E1F"/>
                </a:solidFill>
                <a:latin typeface="Calibri" panose="020F0502020204030204" pitchFamily="34" charset="0"/>
              </a:rPr>
              <a:t>All bays utilized and staffed currently </a:t>
            </a:r>
          </a:p>
          <a:p>
            <a:pPr lvl="1"/>
            <a:r>
              <a:rPr lang="en-US" b="0" i="0" u="none" strike="noStrike" baseline="0" dirty="0">
                <a:solidFill>
                  <a:srgbClr val="221E1F"/>
                </a:solidFill>
                <a:latin typeface="Calibri" panose="020F0502020204030204" pitchFamily="34" charset="0"/>
              </a:rPr>
              <a:t>Optimizing and exploring schedule change to get more billable hours in the shop</a:t>
            </a:r>
          </a:p>
          <a:p>
            <a:r>
              <a:rPr lang="en-US" sz="1800" b="0" i="0" u="none" strike="noStrike" baseline="0" dirty="0">
                <a:solidFill>
                  <a:srgbClr val="221E1F"/>
                </a:solidFill>
                <a:highlight>
                  <a:srgbClr val="FFFF00"/>
                </a:highlight>
                <a:latin typeface="Calibri" panose="020F0502020204030204" pitchFamily="34" charset="0"/>
              </a:rPr>
              <a:t>Goals for improvement </a:t>
            </a:r>
          </a:p>
          <a:p>
            <a:pPr lvl="1"/>
            <a:r>
              <a:rPr lang="en-US" dirty="0">
                <a:solidFill>
                  <a:srgbClr val="221E1F"/>
                </a:solidFill>
                <a:latin typeface="Calibri" panose="020F0502020204030204" pitchFamily="34" charset="0"/>
              </a:rPr>
              <a:t>Potentially changing to 4x10 schedule to sell more hours and get customers into the shop faster </a:t>
            </a:r>
          </a:p>
          <a:p>
            <a:pPr lvl="1"/>
            <a:r>
              <a:rPr lang="en-US" b="0" i="0" u="none" strike="noStrike" baseline="0" dirty="0">
                <a:solidFill>
                  <a:srgbClr val="221E1F"/>
                </a:solidFill>
                <a:latin typeface="Calibri" panose="020F0502020204030204" pitchFamily="34" charset="0"/>
              </a:rPr>
              <a:t>Cut out discounted door rate for our off brand rooftop.  Currently offering lower door rate on those vehicles. </a:t>
            </a:r>
          </a:p>
          <a:p>
            <a:r>
              <a:rPr lang="en-US" sz="1800" b="0" i="0" u="none" strike="noStrike" baseline="0" dirty="0">
                <a:solidFill>
                  <a:srgbClr val="221E1F"/>
                </a:solidFill>
                <a:highlight>
                  <a:srgbClr val="FFFF00"/>
                </a:highlight>
                <a:latin typeface="Calibri" panose="020F0502020204030204" pitchFamily="34" charset="0"/>
              </a:rPr>
              <a:t>Plans to achieve your goals </a:t>
            </a:r>
          </a:p>
          <a:p>
            <a:pPr lvl="1"/>
            <a:r>
              <a:rPr lang="en-US" dirty="0">
                <a:solidFill>
                  <a:srgbClr val="221E1F"/>
                </a:solidFill>
                <a:latin typeface="Calibri" panose="020F0502020204030204" pitchFamily="34" charset="0"/>
              </a:rPr>
              <a:t>Optimizing schedule and extending service hours to get more through the shop and improving customer service</a:t>
            </a:r>
          </a:p>
          <a:p>
            <a:pPr lvl="1"/>
            <a:r>
              <a:rPr lang="en-US" b="0" i="0" u="none" strike="noStrike" baseline="0" dirty="0">
                <a:solidFill>
                  <a:srgbClr val="221E1F"/>
                </a:solidFill>
                <a:latin typeface="Calibri" panose="020F0502020204030204" pitchFamily="34" charset="0"/>
              </a:rPr>
              <a:t>Exploring matching sales hours to allow</a:t>
            </a:r>
            <a:r>
              <a:rPr lang="en-US" dirty="0">
                <a:solidFill>
                  <a:srgbClr val="221E1F"/>
                </a:solidFill>
                <a:latin typeface="Calibri" panose="020F0502020204030204" pitchFamily="34" charset="0"/>
              </a:rPr>
              <a:t> more flexible and quicker scheduling for our customers </a:t>
            </a:r>
            <a:endParaRPr lang="en-US" b="0" i="0" u="none" strike="noStrike" baseline="0" dirty="0">
              <a:solidFill>
                <a:srgbClr val="221E1F"/>
              </a:solidFill>
              <a:latin typeface="Calibri" panose="020F0502020204030204" pitchFamily="34" charset="0"/>
            </a:endParaRPr>
          </a:p>
          <a:p>
            <a:r>
              <a:rPr lang="en-US" sz="1800" b="0" i="0" u="none" strike="noStrike" baseline="0" dirty="0">
                <a:solidFill>
                  <a:srgbClr val="221E1F"/>
                </a:solidFill>
                <a:highlight>
                  <a:srgbClr val="FFFF00"/>
                </a:highlight>
                <a:latin typeface="Calibri" panose="020F0502020204030204" pitchFamily="34" charset="0"/>
              </a:rPr>
              <a:t>Plans to evaluate your changes </a:t>
            </a:r>
          </a:p>
          <a:p>
            <a:pPr lvl="1"/>
            <a:r>
              <a:rPr lang="en-US" dirty="0">
                <a:solidFill>
                  <a:srgbClr val="221E1F"/>
                </a:solidFill>
                <a:latin typeface="Calibri" panose="020F0502020204030204" pitchFamily="34" charset="0"/>
              </a:rPr>
              <a:t>Meeting monthly with service leadership to set and track goals</a:t>
            </a:r>
            <a:endParaRPr lang="en-US" b="0" i="0" u="none" strike="noStrike" baseline="0" dirty="0">
              <a:solidFill>
                <a:srgbClr val="221E1F"/>
              </a:solidFill>
              <a:latin typeface="Calibri" panose="020F0502020204030204" pitchFamily="34" charset="0"/>
            </a:endParaRPr>
          </a:p>
          <a:p>
            <a:pPr lvl="1"/>
            <a:endParaRPr lang="en-US" b="0" i="0" u="none" strike="noStrike" baseline="0" dirty="0">
              <a:solidFill>
                <a:srgbClr val="221E1F"/>
              </a:solidFill>
              <a:latin typeface="Calibri" panose="020F0502020204030204" pitchFamily="34" charset="0"/>
            </a:endParaRPr>
          </a:p>
          <a:p>
            <a:endParaRPr lang="en-US" dirty="0"/>
          </a:p>
        </p:txBody>
      </p:sp>
      <p:sp>
        <p:nvSpPr>
          <p:cNvPr id="5" name="Content Placeholder 4">
            <a:extLst>
              <a:ext uri="{FF2B5EF4-FFF2-40B4-BE49-F238E27FC236}">
                <a16:creationId xmlns:a16="http://schemas.microsoft.com/office/drawing/2014/main" id="{3F38F291-13DD-125D-A715-2B2B79FF555A}"/>
              </a:ext>
            </a:extLst>
          </p:cNvPr>
          <p:cNvSpPr>
            <a:spLocks noGrp="1"/>
          </p:cNvSpPr>
          <p:nvPr>
            <p:ph sz="half" idx="2"/>
          </p:nvPr>
        </p:nvSpPr>
        <p:spPr>
          <a:xfrm>
            <a:off x="7728154" y="2160589"/>
            <a:ext cx="1545849" cy="1723153"/>
          </a:xfrm>
        </p:spPr>
        <p:txBody>
          <a:bodyPr>
            <a:normAutofit fontScale="92500" lnSpcReduction="20000"/>
          </a:bodyPr>
          <a:lstStyle/>
          <a:p>
            <a:endParaRPr lang="en-CA" dirty="0"/>
          </a:p>
        </p:txBody>
      </p:sp>
      <p:pic>
        <p:nvPicPr>
          <p:cNvPr id="8" name="Picture 7">
            <a:extLst>
              <a:ext uri="{FF2B5EF4-FFF2-40B4-BE49-F238E27FC236}">
                <a16:creationId xmlns:a16="http://schemas.microsoft.com/office/drawing/2014/main" id="{932DC511-7F69-E93B-3CC9-5E079FE29115}"/>
              </a:ext>
            </a:extLst>
          </p:cNvPr>
          <p:cNvPicPr>
            <a:picLocks noChangeAspect="1"/>
          </p:cNvPicPr>
          <p:nvPr/>
        </p:nvPicPr>
        <p:blipFill>
          <a:blip r:embed="rId2"/>
          <a:stretch>
            <a:fillRect/>
          </a:stretch>
        </p:blipFill>
        <p:spPr>
          <a:xfrm>
            <a:off x="6772934" y="393852"/>
            <a:ext cx="4641917" cy="5799639"/>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3" y="1219200"/>
            <a:ext cx="5241685" cy="5456606"/>
          </a:xfrm>
        </p:spPr>
        <p:txBody>
          <a:bodyPr>
            <a:normAutofit fontScale="92500"/>
          </a:bodyPr>
          <a:lstStyle/>
          <a:p>
            <a:r>
              <a:rPr lang="en-US" dirty="0"/>
              <a:t>51% 1 line ROs is far too high.  Suggests we are not utilizing MPI skills on every vehicle every time</a:t>
            </a:r>
          </a:p>
          <a:p>
            <a:r>
              <a:rPr lang="en-US" dirty="0"/>
              <a:t>Sales training with Service Advisors to communicate with confidence for any and all recommended work </a:t>
            </a:r>
          </a:p>
          <a:p>
            <a:r>
              <a:rPr lang="en-US" dirty="0"/>
              <a:t>Service Manager sign off on all 1 line Ros to ensure no opportunities missed</a:t>
            </a:r>
          </a:p>
          <a:p>
            <a:r>
              <a:rPr lang="en-US" dirty="0"/>
              <a:t>Service Manager involvement when customers decline all recs </a:t>
            </a:r>
          </a:p>
          <a:p>
            <a:r>
              <a:rPr lang="en-US" dirty="0"/>
              <a:t>Repair category is far below recommended 40% split.  Currently not achieving the mix of high grossing and high quality (skilled) work.</a:t>
            </a:r>
          </a:p>
          <a:p>
            <a:r>
              <a:rPr lang="en-US" dirty="0"/>
              <a:t>Average hours per RO is far below NADA guide.  Currently sitting at 1.45 vs 2.2-2.5 guide. </a:t>
            </a:r>
          </a:p>
          <a:p>
            <a:r>
              <a:rPr lang="en-US" dirty="0"/>
              <a:t>Apprentices need to take on lower paying repair and maintenance work to reduce cost of sale </a:t>
            </a:r>
          </a:p>
        </p:txBody>
      </p:sp>
      <p:pic>
        <p:nvPicPr>
          <p:cNvPr id="8" name="Content Placeholder 7">
            <a:extLst>
              <a:ext uri="{FF2B5EF4-FFF2-40B4-BE49-F238E27FC236}">
                <a16:creationId xmlns:a16="http://schemas.microsoft.com/office/drawing/2014/main" id="{EBB6AB8B-5E70-D178-647C-A701DC93543D}"/>
              </a:ext>
            </a:extLst>
          </p:cNvPr>
          <p:cNvPicPr>
            <a:picLocks noGrp="1" noChangeAspect="1"/>
          </p:cNvPicPr>
          <p:nvPr>
            <p:ph sz="half" idx="2"/>
          </p:nvPr>
        </p:nvPicPr>
        <p:blipFill>
          <a:blip r:embed="rId2"/>
          <a:stretch>
            <a:fillRect/>
          </a:stretch>
        </p:blipFill>
        <p:spPr>
          <a:xfrm>
            <a:off x="6560031" y="182194"/>
            <a:ext cx="5427941" cy="6493612"/>
          </a:xfr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9017272" cy="4269708"/>
          </a:xfrm>
        </p:spPr>
        <p:txBody>
          <a:bodyPr/>
          <a:lstStyle/>
          <a:p>
            <a:r>
              <a:rPr lang="en-US" b="1" dirty="0">
                <a:highlight>
                  <a:srgbClr val="FFFF00"/>
                </a:highlight>
              </a:rPr>
              <a:t>Strengths</a:t>
            </a:r>
          </a:p>
          <a:p>
            <a:pPr lvl="1"/>
            <a:r>
              <a:rPr lang="en-US" sz="1800" b="1" dirty="0"/>
              <a:t>Staff feels supported and encouraged to come to management with any and all issues/suggestions and concerns</a:t>
            </a:r>
          </a:p>
          <a:p>
            <a:pPr lvl="1"/>
            <a:r>
              <a:rPr lang="en-US" sz="1800" b="1" dirty="0"/>
              <a:t>Staff feel as if they are valued and that the time supports them</a:t>
            </a:r>
          </a:p>
          <a:p>
            <a:pPr lvl="1"/>
            <a:r>
              <a:rPr lang="en-US" sz="1800" b="1" dirty="0"/>
              <a:t>Employees enjoy the atmosphere and facility</a:t>
            </a:r>
          </a:p>
          <a:p>
            <a:pPr lvl="1"/>
            <a:r>
              <a:rPr lang="en-US" sz="1800" b="1" dirty="0"/>
              <a:t>We have an Air Conditioned shop. Some competitors in our area do not see the value in this investment. </a:t>
            </a:r>
          </a:p>
          <a:p>
            <a:pPr lvl="1"/>
            <a:r>
              <a:rPr lang="en-US" sz="1800" b="1" dirty="0"/>
              <a:t>We provide continuous training </a:t>
            </a:r>
          </a:p>
          <a:p>
            <a:pPr lvl="1"/>
            <a:r>
              <a:rPr lang="en-US" sz="1800" b="1" dirty="0"/>
              <a:t>New </a:t>
            </a:r>
            <a:r>
              <a:rPr lang="en-US" sz="1800" b="1" dirty="0" err="1"/>
              <a:t>equiptment</a:t>
            </a:r>
            <a:r>
              <a:rPr lang="en-US" sz="1800" b="1" dirty="0"/>
              <a:t> investments are being made frequently (Balancer, Tire Machine, alignment rack </a:t>
            </a:r>
            <a:r>
              <a:rPr lang="en-US" sz="1800" b="1" dirty="0" err="1"/>
              <a:t>etc</a:t>
            </a:r>
            <a:r>
              <a:rPr lang="en-US" sz="1800" b="1" dirty="0"/>
              <a:t>…)</a:t>
            </a:r>
          </a:p>
          <a:p>
            <a:pPr lvl="1"/>
            <a:endParaRPr lang="en-US" dirty="0"/>
          </a:p>
          <a:p>
            <a:pPr lvl="1"/>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t>SWOT Analysis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b="1" dirty="0">
                <a:highlight>
                  <a:srgbClr val="FFFF00"/>
                </a:highlight>
              </a:rPr>
              <a:t>Weaknesses</a:t>
            </a:r>
          </a:p>
          <a:p>
            <a:pPr lvl="1"/>
            <a:r>
              <a:rPr lang="en-US" b="1" dirty="0"/>
              <a:t>Some staff feel as if they need more direction at times from leadership when things aren’t going well</a:t>
            </a:r>
          </a:p>
          <a:p>
            <a:pPr lvl="1"/>
            <a:r>
              <a:rPr lang="en-US" b="1" dirty="0"/>
              <a:t>Parts Dept and Service Dept have a very rocky relationship</a:t>
            </a:r>
          </a:p>
          <a:p>
            <a:pPr lvl="1"/>
            <a:r>
              <a:rPr lang="en-US" b="1" dirty="0"/>
              <a:t>Quotes on new DMS take too long </a:t>
            </a:r>
          </a:p>
          <a:p>
            <a:pPr lvl="1"/>
            <a:r>
              <a:rPr lang="en-US" b="1" dirty="0"/>
              <a:t>Some feel as if we are “winging it” everyday </a:t>
            </a:r>
          </a:p>
          <a:p>
            <a:pPr lvl="1"/>
            <a:r>
              <a:rPr lang="en-US" b="1" dirty="0"/>
              <a:t>Shuttle drivers feel the chaos in the morning and feel we don’t have enough manpower or vehicles</a:t>
            </a:r>
          </a:p>
          <a:p>
            <a:pPr lvl="1"/>
            <a:r>
              <a:rPr lang="en-US" b="1" dirty="0"/>
              <a:t>Parts and quote wait times via lack of communication is creating longer wait times and more down times</a:t>
            </a:r>
          </a:p>
          <a:p>
            <a:pPr lvl="1"/>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129</TotalTime>
  <Words>1876</Words>
  <Application>Microsoft Office PowerPoint</Application>
  <PresentationFormat>Widescreen</PresentationFormat>
  <Paragraphs>180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vt:lpstr>
      <vt:lpstr>SWOT Analysis</vt:lpstr>
      <vt:lpstr>SWOT Analysis</vt:lpstr>
      <vt:lpstr>SWOT Analysis</vt:lpstr>
      <vt:lpstr>SWOT Analysis</vt:lpstr>
      <vt:lpstr>SWOT Analysis</vt:lpstr>
      <vt:lpstr>SWOT Analysis</vt:lpstr>
      <vt:lpstr>SWOT Analysis</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Dan Chamberlain</cp:lastModifiedBy>
  <cp:revision>6</cp:revision>
  <dcterms:created xsi:type="dcterms:W3CDTF">2022-12-04T13:10:55Z</dcterms:created>
  <dcterms:modified xsi:type="dcterms:W3CDTF">2024-02-23T18:21:03Z</dcterms:modified>
</cp:coreProperties>
</file>