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16B606-622B-4BF7-9455-1FC4F550684C}" v="5" dt="2024-02-08T15:09:22.6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evor Henderson" userId="3381bef561e4fc63" providerId="LiveId" clId="{D616B606-622B-4BF7-9455-1FC4F550684C}"/>
    <pc:docChg chg="undo custSel delSld modSld">
      <pc:chgData name="Trevor Henderson" userId="3381bef561e4fc63" providerId="LiveId" clId="{D616B606-622B-4BF7-9455-1FC4F550684C}" dt="2024-02-12T14:41:55.105" v="18863" actId="20577"/>
      <pc:docMkLst>
        <pc:docMk/>
      </pc:docMkLst>
      <pc:sldChg chg="modSp mod">
        <pc:chgData name="Trevor Henderson" userId="3381bef561e4fc63" providerId="LiveId" clId="{D616B606-622B-4BF7-9455-1FC4F550684C}" dt="2024-02-08T16:36:46.642" v="10836" actId="313"/>
        <pc:sldMkLst>
          <pc:docMk/>
          <pc:sldMk cId="3839221384" sldId="257"/>
        </pc:sldMkLst>
        <pc:spChg chg="mod">
          <ac:chgData name="Trevor Henderson" userId="3381bef561e4fc63" providerId="LiveId" clId="{D616B606-622B-4BF7-9455-1FC4F550684C}" dt="2024-02-08T16:26:02.805" v="9904" actId="20577"/>
          <ac:spMkLst>
            <pc:docMk/>
            <pc:sldMk cId="3839221384" sldId="257"/>
            <ac:spMk id="2" creationId="{103DC290-7A27-95C0-53A2-21B3816BBA33}"/>
          </ac:spMkLst>
        </pc:spChg>
        <pc:spChg chg="mod">
          <ac:chgData name="Trevor Henderson" userId="3381bef561e4fc63" providerId="LiveId" clId="{D616B606-622B-4BF7-9455-1FC4F550684C}" dt="2024-02-08T16:36:46.642" v="10836" actId="313"/>
          <ac:spMkLst>
            <pc:docMk/>
            <pc:sldMk cId="3839221384" sldId="257"/>
            <ac:spMk id="3" creationId="{203A9D90-6288-FF85-A14B-EAAC61E0E9A8}"/>
          </ac:spMkLst>
        </pc:spChg>
      </pc:sldChg>
      <pc:sldChg chg="addSp delSp modSp mod">
        <pc:chgData name="Trevor Henderson" userId="3381bef561e4fc63" providerId="LiveId" clId="{D616B606-622B-4BF7-9455-1FC4F550684C}" dt="2024-02-08T16:02:39.062" v="9873" actId="20577"/>
        <pc:sldMkLst>
          <pc:docMk/>
          <pc:sldMk cId="4167117408" sldId="258"/>
        </pc:sldMkLst>
        <pc:spChg chg="mod">
          <ac:chgData name="Trevor Henderson" userId="3381bef561e4fc63" providerId="LiveId" clId="{D616B606-622B-4BF7-9455-1FC4F550684C}" dt="2024-02-08T16:02:39.062" v="9873" actId="20577"/>
          <ac:spMkLst>
            <pc:docMk/>
            <pc:sldMk cId="4167117408" sldId="258"/>
            <ac:spMk id="3" creationId="{DC1AC215-6A1E-4C59-EFD0-D293BFB95537}"/>
          </ac:spMkLst>
        </pc:spChg>
        <pc:spChg chg="add del mod">
          <ac:chgData name="Trevor Henderson" userId="3381bef561e4fc63" providerId="LiveId" clId="{D616B606-622B-4BF7-9455-1FC4F550684C}" dt="2024-02-08T15:09:22.611" v="8396"/>
          <ac:spMkLst>
            <pc:docMk/>
            <pc:sldMk cId="4167117408" sldId="258"/>
            <ac:spMk id="5" creationId="{3640C063-53F8-BA51-A85F-709F73A47937}"/>
          </ac:spMkLst>
        </pc:spChg>
        <pc:graphicFrameChg chg="add mod modGraphic">
          <ac:chgData name="Trevor Henderson" userId="3381bef561e4fc63" providerId="LiveId" clId="{D616B606-622B-4BF7-9455-1FC4F550684C}" dt="2024-02-08T15:09:33.652" v="8398" actId="1076"/>
          <ac:graphicFrameMkLst>
            <pc:docMk/>
            <pc:sldMk cId="4167117408" sldId="258"/>
            <ac:graphicFrameMk id="7" creationId="{7181B6B5-7C17-BFB5-C12D-B9ED01A11B27}"/>
          </ac:graphicFrameMkLst>
        </pc:graphicFrameChg>
        <pc:picChg chg="del">
          <ac:chgData name="Trevor Henderson" userId="3381bef561e4fc63" providerId="LiveId" clId="{D616B606-622B-4BF7-9455-1FC4F550684C}" dt="2024-02-08T15:09:20.011" v="8395" actId="478"/>
          <ac:picMkLst>
            <pc:docMk/>
            <pc:sldMk cId="4167117408" sldId="258"/>
            <ac:picMk id="6" creationId="{7D7FBF6D-1B6B-4091-9ABF-B967D33EAC3F}"/>
          </ac:picMkLst>
        </pc:picChg>
      </pc:sldChg>
      <pc:sldChg chg="modSp mod">
        <pc:chgData name="Trevor Henderson" userId="3381bef561e4fc63" providerId="LiveId" clId="{D616B606-622B-4BF7-9455-1FC4F550684C}" dt="2024-02-07T19:26:05.911" v="1719" actId="20577"/>
        <pc:sldMkLst>
          <pc:docMk/>
          <pc:sldMk cId="2924363353" sldId="259"/>
        </pc:sldMkLst>
        <pc:spChg chg="mod">
          <ac:chgData name="Trevor Henderson" userId="3381bef561e4fc63" providerId="LiveId" clId="{D616B606-622B-4BF7-9455-1FC4F550684C}" dt="2024-02-07T19:26:05.911" v="1719" actId="20577"/>
          <ac:spMkLst>
            <pc:docMk/>
            <pc:sldMk cId="2924363353" sldId="259"/>
            <ac:spMk id="3" creationId="{0CC31931-4847-F763-D4D1-1433E7E0CE49}"/>
          </ac:spMkLst>
        </pc:spChg>
      </pc:sldChg>
      <pc:sldChg chg="modSp mod">
        <pc:chgData name="Trevor Henderson" userId="3381bef561e4fc63" providerId="LiveId" clId="{D616B606-622B-4BF7-9455-1FC4F550684C}" dt="2024-02-08T17:15:40.101" v="13652" actId="14100"/>
        <pc:sldMkLst>
          <pc:docMk/>
          <pc:sldMk cId="2417698126" sldId="262"/>
        </pc:sldMkLst>
        <pc:spChg chg="mod">
          <ac:chgData name="Trevor Henderson" userId="3381bef561e4fc63" providerId="LiveId" clId="{D616B606-622B-4BF7-9455-1FC4F550684C}" dt="2024-02-08T16:37:07.272" v="10864" actId="20577"/>
          <ac:spMkLst>
            <pc:docMk/>
            <pc:sldMk cId="2417698126" sldId="262"/>
            <ac:spMk id="2" creationId="{103DC290-7A27-95C0-53A2-21B3816BBA33}"/>
          </ac:spMkLst>
        </pc:spChg>
        <pc:spChg chg="mod">
          <ac:chgData name="Trevor Henderson" userId="3381bef561e4fc63" providerId="LiveId" clId="{D616B606-622B-4BF7-9455-1FC4F550684C}" dt="2024-02-08T17:15:40.101" v="13652" actId="14100"/>
          <ac:spMkLst>
            <pc:docMk/>
            <pc:sldMk cId="2417698126" sldId="262"/>
            <ac:spMk id="3" creationId="{203A9D90-6288-FF85-A14B-EAAC61E0E9A8}"/>
          </ac:spMkLst>
        </pc:spChg>
      </pc:sldChg>
      <pc:sldChg chg="modSp mod">
        <pc:chgData name="Trevor Henderson" userId="3381bef561e4fc63" providerId="LiveId" clId="{D616B606-622B-4BF7-9455-1FC4F550684C}" dt="2024-02-08T16:49:13.134" v="12865" actId="20577"/>
        <pc:sldMkLst>
          <pc:docMk/>
          <pc:sldMk cId="3912869560" sldId="263"/>
        </pc:sldMkLst>
        <pc:spChg chg="mod">
          <ac:chgData name="Trevor Henderson" userId="3381bef561e4fc63" providerId="LiveId" clId="{D616B606-622B-4BF7-9455-1FC4F550684C}" dt="2024-02-08T16:43:18.329" v="11644" actId="20577"/>
          <ac:spMkLst>
            <pc:docMk/>
            <pc:sldMk cId="3912869560" sldId="263"/>
            <ac:spMk id="2" creationId="{103DC290-7A27-95C0-53A2-21B3816BBA33}"/>
          </ac:spMkLst>
        </pc:spChg>
        <pc:spChg chg="mod">
          <ac:chgData name="Trevor Henderson" userId="3381bef561e4fc63" providerId="LiveId" clId="{D616B606-622B-4BF7-9455-1FC4F550684C}" dt="2024-02-08T16:49:13.134" v="12865" actId="20577"/>
          <ac:spMkLst>
            <pc:docMk/>
            <pc:sldMk cId="3912869560" sldId="263"/>
            <ac:spMk id="3" creationId="{203A9D90-6288-FF85-A14B-EAAC61E0E9A8}"/>
          </ac:spMkLst>
        </pc:spChg>
      </pc:sldChg>
      <pc:sldChg chg="modSp mod">
        <pc:chgData name="Trevor Henderson" userId="3381bef561e4fc63" providerId="LiveId" clId="{D616B606-622B-4BF7-9455-1FC4F550684C}" dt="2024-02-08T17:07:18.237" v="13651" actId="20577"/>
        <pc:sldMkLst>
          <pc:docMk/>
          <pc:sldMk cId="627664966" sldId="264"/>
        </pc:sldMkLst>
        <pc:spChg chg="mod">
          <ac:chgData name="Trevor Henderson" userId="3381bef561e4fc63" providerId="LiveId" clId="{D616B606-622B-4BF7-9455-1FC4F550684C}" dt="2024-02-08T16:59:55.907" v="12873" actId="20577"/>
          <ac:spMkLst>
            <pc:docMk/>
            <pc:sldMk cId="627664966" sldId="264"/>
            <ac:spMk id="2" creationId="{103DC290-7A27-95C0-53A2-21B3816BBA33}"/>
          </ac:spMkLst>
        </pc:spChg>
        <pc:spChg chg="mod">
          <ac:chgData name="Trevor Henderson" userId="3381bef561e4fc63" providerId="LiveId" clId="{D616B606-622B-4BF7-9455-1FC4F550684C}" dt="2024-02-08T17:07:18.237" v="13651" actId="20577"/>
          <ac:spMkLst>
            <pc:docMk/>
            <pc:sldMk cId="627664966" sldId="264"/>
            <ac:spMk id="3" creationId="{203A9D90-6288-FF85-A14B-EAAC61E0E9A8}"/>
          </ac:spMkLst>
        </pc:spChg>
      </pc:sldChg>
      <pc:sldChg chg="modSp mod">
        <pc:chgData name="Trevor Henderson" userId="3381bef561e4fc63" providerId="LiveId" clId="{D616B606-622B-4BF7-9455-1FC4F550684C}" dt="2024-02-08T17:21:58.210" v="14306" actId="20577"/>
        <pc:sldMkLst>
          <pc:docMk/>
          <pc:sldMk cId="3985272254" sldId="265"/>
        </pc:sldMkLst>
        <pc:spChg chg="mod">
          <ac:chgData name="Trevor Henderson" userId="3381bef561e4fc63" providerId="LiveId" clId="{D616B606-622B-4BF7-9455-1FC4F550684C}" dt="2024-02-08T17:17:08.108" v="13664" actId="20577"/>
          <ac:spMkLst>
            <pc:docMk/>
            <pc:sldMk cId="3985272254" sldId="265"/>
            <ac:spMk id="2" creationId="{103DC290-7A27-95C0-53A2-21B3816BBA33}"/>
          </ac:spMkLst>
        </pc:spChg>
        <pc:spChg chg="mod">
          <ac:chgData name="Trevor Henderson" userId="3381bef561e4fc63" providerId="LiveId" clId="{D616B606-622B-4BF7-9455-1FC4F550684C}" dt="2024-02-08T17:21:58.210" v="14306" actId="20577"/>
          <ac:spMkLst>
            <pc:docMk/>
            <pc:sldMk cId="3985272254" sldId="265"/>
            <ac:spMk id="3" creationId="{203A9D90-6288-FF85-A14B-EAAC61E0E9A8}"/>
          </ac:spMkLst>
        </pc:spChg>
      </pc:sldChg>
      <pc:sldChg chg="modSp mod">
        <pc:chgData name="Trevor Henderson" userId="3381bef561e4fc63" providerId="LiveId" clId="{D616B606-622B-4BF7-9455-1FC4F550684C}" dt="2024-02-08T17:35:48.349" v="15918" actId="20577"/>
        <pc:sldMkLst>
          <pc:docMk/>
          <pc:sldMk cId="4226099158" sldId="266"/>
        </pc:sldMkLst>
        <pc:spChg chg="mod">
          <ac:chgData name="Trevor Henderson" userId="3381bef561e4fc63" providerId="LiveId" clId="{D616B606-622B-4BF7-9455-1FC4F550684C}" dt="2024-02-08T17:35:48.349" v="15918" actId="20577"/>
          <ac:spMkLst>
            <pc:docMk/>
            <pc:sldMk cId="4226099158" sldId="266"/>
            <ac:spMk id="2" creationId="{103DC290-7A27-95C0-53A2-21B3816BBA33}"/>
          </ac:spMkLst>
        </pc:spChg>
        <pc:spChg chg="mod">
          <ac:chgData name="Trevor Henderson" userId="3381bef561e4fc63" providerId="LiveId" clId="{D616B606-622B-4BF7-9455-1FC4F550684C}" dt="2024-02-08T17:30:27.121" v="15904" actId="20577"/>
          <ac:spMkLst>
            <pc:docMk/>
            <pc:sldMk cId="4226099158" sldId="266"/>
            <ac:spMk id="3" creationId="{203A9D90-6288-FF85-A14B-EAAC61E0E9A8}"/>
          </ac:spMkLst>
        </pc:spChg>
      </pc:sldChg>
      <pc:sldChg chg="del">
        <pc:chgData name="Trevor Henderson" userId="3381bef561e4fc63" providerId="LiveId" clId="{D616B606-622B-4BF7-9455-1FC4F550684C}" dt="2024-02-08T17:36:06.139" v="15919" actId="2696"/>
        <pc:sldMkLst>
          <pc:docMk/>
          <pc:sldMk cId="850427537" sldId="267"/>
        </pc:sldMkLst>
      </pc:sldChg>
      <pc:sldChg chg="modSp mod">
        <pc:chgData name="Trevor Henderson" userId="3381bef561e4fc63" providerId="LiveId" clId="{D616B606-622B-4BF7-9455-1FC4F550684C}" dt="2024-02-08T17:59:56.878" v="16867" actId="255"/>
        <pc:sldMkLst>
          <pc:docMk/>
          <pc:sldMk cId="3364109993" sldId="268"/>
        </pc:sldMkLst>
        <pc:spChg chg="mod">
          <ac:chgData name="Trevor Henderson" userId="3381bef561e4fc63" providerId="LiveId" clId="{D616B606-622B-4BF7-9455-1FC4F550684C}" dt="2024-02-08T17:36:49.680" v="15941" actId="20577"/>
          <ac:spMkLst>
            <pc:docMk/>
            <pc:sldMk cId="3364109993" sldId="268"/>
            <ac:spMk id="2" creationId="{103DC290-7A27-95C0-53A2-21B3816BBA33}"/>
          </ac:spMkLst>
        </pc:spChg>
        <pc:graphicFrameChg chg="modGraphic">
          <ac:chgData name="Trevor Henderson" userId="3381bef561e4fc63" providerId="LiveId" clId="{D616B606-622B-4BF7-9455-1FC4F550684C}" dt="2024-02-08T17:59:56.878" v="16867" actId="255"/>
          <ac:graphicFrameMkLst>
            <pc:docMk/>
            <pc:sldMk cId="3364109993" sldId="268"/>
            <ac:graphicFrameMk id="4" creationId="{BC8B6778-11BB-9A9A-F0BF-8949F85F8237}"/>
          </ac:graphicFrameMkLst>
        </pc:graphicFrameChg>
      </pc:sldChg>
      <pc:sldChg chg="modSp mod">
        <pc:chgData name="Trevor Henderson" userId="3381bef561e4fc63" providerId="LiveId" clId="{D616B606-622B-4BF7-9455-1FC4F550684C}" dt="2024-02-12T14:41:55.105" v="18863" actId="20577"/>
        <pc:sldMkLst>
          <pc:docMk/>
          <pc:sldMk cId="3799370086" sldId="269"/>
        </pc:sldMkLst>
        <pc:spChg chg="mod">
          <ac:chgData name="Trevor Henderson" userId="3381bef561e4fc63" providerId="LiveId" clId="{D616B606-622B-4BF7-9455-1FC4F550684C}" dt="2024-02-12T14:41:55.105" v="18863" actId="20577"/>
          <ac:spMkLst>
            <pc:docMk/>
            <pc:sldMk cId="3799370086" sldId="269"/>
            <ac:spMk id="3" creationId="{203A9D90-6288-FF85-A14B-EAAC61E0E9A8}"/>
          </ac:spMkLst>
        </pc:spChg>
      </pc:sldChg>
      <pc:sldChg chg="addSp delSp modSp mod">
        <pc:chgData name="Trevor Henderson" userId="3381bef561e4fc63" providerId="LiveId" clId="{D616B606-622B-4BF7-9455-1FC4F550684C}" dt="2024-02-07T20:00:15.597" v="3702" actId="688"/>
        <pc:sldMkLst>
          <pc:docMk/>
          <pc:sldMk cId="3887641486" sldId="270"/>
        </pc:sldMkLst>
        <pc:spChg chg="mod">
          <ac:chgData name="Trevor Henderson" userId="3381bef561e4fc63" providerId="LiveId" clId="{D616B606-622B-4BF7-9455-1FC4F550684C}" dt="2024-02-07T19:34:10.446" v="1729" actId="20577"/>
          <ac:spMkLst>
            <pc:docMk/>
            <pc:sldMk cId="3887641486" sldId="270"/>
            <ac:spMk id="2" creationId="{CCC0419E-50F3-1F2F-1B8E-FED52940944C}"/>
          </ac:spMkLst>
        </pc:spChg>
        <pc:spChg chg="mod">
          <ac:chgData name="Trevor Henderson" userId="3381bef561e4fc63" providerId="LiveId" clId="{D616B606-622B-4BF7-9455-1FC4F550684C}" dt="2024-02-07T20:00:15.597" v="3702" actId="688"/>
          <ac:spMkLst>
            <pc:docMk/>
            <pc:sldMk cId="3887641486" sldId="270"/>
            <ac:spMk id="3" creationId="{0CC31931-4847-F763-D4D1-1433E7E0CE49}"/>
          </ac:spMkLst>
        </pc:spChg>
        <pc:spChg chg="add del mod">
          <ac:chgData name="Trevor Henderson" userId="3381bef561e4fc63" providerId="LiveId" clId="{D616B606-622B-4BF7-9455-1FC4F550684C}" dt="2024-02-07T19:36:07.113" v="1731"/>
          <ac:spMkLst>
            <pc:docMk/>
            <pc:sldMk cId="3887641486" sldId="270"/>
            <ac:spMk id="5" creationId="{5E49FCFC-7E04-22E1-003C-663878EA358E}"/>
          </ac:spMkLst>
        </pc:spChg>
        <pc:graphicFrameChg chg="add mod modGraphic">
          <ac:chgData name="Trevor Henderson" userId="3381bef561e4fc63" providerId="LiveId" clId="{D616B606-622B-4BF7-9455-1FC4F550684C}" dt="2024-02-07T19:43:37.293" v="2361" actId="14100"/>
          <ac:graphicFrameMkLst>
            <pc:docMk/>
            <pc:sldMk cId="3887641486" sldId="270"/>
            <ac:graphicFrameMk id="6" creationId="{D3B08B46-8ACD-DF74-BA81-49466845E7B1}"/>
          </ac:graphicFrameMkLst>
        </pc:graphicFrameChg>
        <pc:picChg chg="del">
          <ac:chgData name="Trevor Henderson" userId="3381bef561e4fc63" providerId="LiveId" clId="{D616B606-622B-4BF7-9455-1FC4F550684C}" dt="2024-02-07T19:36:03.718" v="1730" actId="478"/>
          <ac:picMkLst>
            <pc:docMk/>
            <pc:sldMk cId="3887641486" sldId="270"/>
            <ac:picMk id="10" creationId="{C3022619-ABD1-BF3C-F7D9-E56C642C5D22}"/>
          </ac:picMkLst>
        </pc:picChg>
      </pc:sldChg>
      <pc:sldChg chg="addSp delSp modSp mod">
        <pc:chgData name="Trevor Henderson" userId="3381bef561e4fc63" providerId="LiveId" clId="{D616B606-622B-4BF7-9455-1FC4F550684C}" dt="2024-02-07T20:13:19.938" v="5317" actId="33524"/>
        <pc:sldMkLst>
          <pc:docMk/>
          <pc:sldMk cId="1306592365" sldId="271"/>
        </pc:sldMkLst>
        <pc:spChg chg="mod">
          <ac:chgData name="Trevor Henderson" userId="3381bef561e4fc63" providerId="LiveId" clId="{D616B606-622B-4BF7-9455-1FC4F550684C}" dt="2024-02-07T20:02:24.377" v="3863" actId="20577"/>
          <ac:spMkLst>
            <pc:docMk/>
            <pc:sldMk cId="1306592365" sldId="271"/>
            <ac:spMk id="2" creationId="{CCC0419E-50F3-1F2F-1B8E-FED52940944C}"/>
          </ac:spMkLst>
        </pc:spChg>
        <pc:spChg chg="mod">
          <ac:chgData name="Trevor Henderson" userId="3381bef561e4fc63" providerId="LiveId" clId="{D616B606-622B-4BF7-9455-1FC4F550684C}" dt="2024-02-07T20:13:19.938" v="5317" actId="33524"/>
          <ac:spMkLst>
            <pc:docMk/>
            <pc:sldMk cId="1306592365" sldId="271"/>
            <ac:spMk id="3" creationId="{0CC31931-4847-F763-D4D1-1433E7E0CE49}"/>
          </ac:spMkLst>
        </pc:spChg>
        <pc:spChg chg="add del mod">
          <ac:chgData name="Trevor Henderson" userId="3381bef561e4fc63" providerId="LiveId" clId="{D616B606-622B-4BF7-9455-1FC4F550684C}" dt="2024-02-07T20:01:08.762" v="3704"/>
          <ac:spMkLst>
            <pc:docMk/>
            <pc:sldMk cId="1306592365" sldId="271"/>
            <ac:spMk id="5" creationId="{303080CE-B1D0-CC8B-D813-C705C3E73FCE}"/>
          </ac:spMkLst>
        </pc:spChg>
        <pc:graphicFrameChg chg="add mod modGraphic">
          <ac:chgData name="Trevor Henderson" userId="3381bef561e4fc63" providerId="LiveId" clId="{D616B606-622B-4BF7-9455-1FC4F550684C}" dt="2024-02-07T20:01:41.293" v="3708" actId="14100"/>
          <ac:graphicFrameMkLst>
            <pc:docMk/>
            <pc:sldMk cId="1306592365" sldId="271"/>
            <ac:graphicFrameMk id="7" creationId="{8DEA99D0-88CF-6787-E52D-E53776A25CFE}"/>
          </ac:graphicFrameMkLst>
        </pc:graphicFrameChg>
        <pc:picChg chg="del">
          <ac:chgData name="Trevor Henderson" userId="3381bef561e4fc63" providerId="LiveId" clId="{D616B606-622B-4BF7-9455-1FC4F550684C}" dt="2024-02-07T20:01:04.860" v="3703" actId="478"/>
          <ac:picMkLst>
            <pc:docMk/>
            <pc:sldMk cId="1306592365" sldId="271"/>
            <ac:picMk id="6" creationId="{C2A3775D-51A5-D12F-8A3D-32A5B63F1D82}"/>
          </ac:picMkLst>
        </pc:picChg>
      </pc:sldChg>
      <pc:sldChg chg="addSp delSp modSp mod">
        <pc:chgData name="Trevor Henderson" userId="3381bef561e4fc63" providerId="LiveId" clId="{D616B606-622B-4BF7-9455-1FC4F550684C}" dt="2024-02-08T15:07:39.006" v="8176" actId="5793"/>
        <pc:sldMkLst>
          <pc:docMk/>
          <pc:sldMk cId="1901477980" sldId="272"/>
        </pc:sldMkLst>
        <pc:spChg chg="mod">
          <ac:chgData name="Trevor Henderson" userId="3381bef561e4fc63" providerId="LiveId" clId="{D616B606-622B-4BF7-9455-1FC4F550684C}" dt="2024-02-08T15:07:39.006" v="8176" actId="5793"/>
          <ac:spMkLst>
            <pc:docMk/>
            <pc:sldMk cId="1901477980" sldId="272"/>
            <ac:spMk id="3" creationId="{0CC31931-4847-F763-D4D1-1433E7E0CE49}"/>
          </ac:spMkLst>
        </pc:spChg>
        <pc:spChg chg="add del mod">
          <ac:chgData name="Trevor Henderson" userId="3381bef561e4fc63" providerId="LiveId" clId="{D616B606-622B-4BF7-9455-1FC4F550684C}" dt="2024-02-07T20:13:59.152" v="5319"/>
          <ac:spMkLst>
            <pc:docMk/>
            <pc:sldMk cId="1901477980" sldId="272"/>
            <ac:spMk id="5" creationId="{43984573-B613-342D-6366-9E5DF808DEFD}"/>
          </ac:spMkLst>
        </pc:spChg>
        <pc:graphicFrameChg chg="add mod modGraphic">
          <ac:chgData name="Trevor Henderson" userId="3381bef561e4fc63" providerId="LiveId" clId="{D616B606-622B-4BF7-9455-1FC4F550684C}" dt="2024-02-08T15:06:20.804" v="7650" actId="1076"/>
          <ac:graphicFrameMkLst>
            <pc:docMk/>
            <pc:sldMk cId="1901477980" sldId="272"/>
            <ac:graphicFrameMk id="7" creationId="{6A044EC5-E413-DB89-7BA2-C0B35FAD1B3C}"/>
          </ac:graphicFrameMkLst>
        </pc:graphicFrameChg>
        <pc:picChg chg="del">
          <ac:chgData name="Trevor Henderson" userId="3381bef561e4fc63" providerId="LiveId" clId="{D616B606-622B-4BF7-9455-1FC4F550684C}" dt="2024-02-07T20:13:56.729" v="5318" actId="478"/>
          <ac:picMkLst>
            <pc:docMk/>
            <pc:sldMk cId="1901477980" sldId="272"/>
            <ac:picMk id="6" creationId="{D4C80DC3-BDC2-5C76-B2D1-6B01142DEC0F}"/>
          </ac:picMkLst>
        </pc:picChg>
      </pc:sldChg>
      <pc:sldChg chg="addSp delSp modSp mod chgLayout">
        <pc:chgData name="Trevor Henderson" userId="3381bef561e4fc63" providerId="LiveId" clId="{D616B606-622B-4BF7-9455-1FC4F550684C}" dt="2024-02-08T15:08:25.351" v="8394" actId="20577"/>
        <pc:sldMkLst>
          <pc:docMk/>
          <pc:sldMk cId="3333452679" sldId="273"/>
        </pc:sldMkLst>
        <pc:spChg chg="mod ord">
          <ac:chgData name="Trevor Henderson" userId="3381bef561e4fc63" providerId="LiveId" clId="{D616B606-622B-4BF7-9455-1FC4F550684C}" dt="2024-02-08T14:58:11.962" v="6589" actId="700"/>
          <ac:spMkLst>
            <pc:docMk/>
            <pc:sldMk cId="3333452679" sldId="273"/>
            <ac:spMk id="2" creationId="{CCC0419E-50F3-1F2F-1B8E-FED52940944C}"/>
          </ac:spMkLst>
        </pc:spChg>
        <pc:spChg chg="mod ord">
          <ac:chgData name="Trevor Henderson" userId="3381bef561e4fc63" providerId="LiveId" clId="{D616B606-622B-4BF7-9455-1FC4F550684C}" dt="2024-02-08T15:08:25.351" v="8394" actId="20577"/>
          <ac:spMkLst>
            <pc:docMk/>
            <pc:sldMk cId="3333452679" sldId="273"/>
            <ac:spMk id="3" creationId="{0CC31931-4847-F763-D4D1-1433E7E0CE49}"/>
          </ac:spMkLst>
        </pc:spChg>
        <pc:spChg chg="add del mod">
          <ac:chgData name="Trevor Henderson" userId="3381bef561e4fc63" providerId="LiveId" clId="{D616B606-622B-4BF7-9455-1FC4F550684C}" dt="2024-02-08T14:58:02.738" v="6586" actId="6264"/>
          <ac:spMkLst>
            <pc:docMk/>
            <pc:sldMk cId="3333452679" sldId="273"/>
            <ac:spMk id="4" creationId="{969FEAD8-9B3E-3B00-8579-DC393BB5904D}"/>
          </ac:spMkLst>
        </pc:spChg>
        <pc:spChg chg="add del mod">
          <ac:chgData name="Trevor Henderson" userId="3381bef561e4fc63" providerId="LiveId" clId="{D616B606-622B-4BF7-9455-1FC4F550684C}" dt="2024-02-07T21:24:19.977" v="6480"/>
          <ac:spMkLst>
            <pc:docMk/>
            <pc:sldMk cId="3333452679" sldId="273"/>
            <ac:spMk id="5" creationId="{23B560AE-B586-CB6A-7FDD-86AEEDB79862}"/>
          </ac:spMkLst>
        </pc:spChg>
        <pc:spChg chg="add del mod">
          <ac:chgData name="Trevor Henderson" userId="3381bef561e4fc63" providerId="LiveId" clId="{D616B606-622B-4BF7-9455-1FC4F550684C}" dt="2024-02-08T14:58:02.738" v="6586" actId="6264"/>
          <ac:spMkLst>
            <pc:docMk/>
            <pc:sldMk cId="3333452679" sldId="273"/>
            <ac:spMk id="5" creationId="{6DE30C67-5D70-8031-A4C9-4A5F9F2A28BF}"/>
          </ac:spMkLst>
        </pc:spChg>
        <pc:spChg chg="add del mod">
          <ac:chgData name="Trevor Henderson" userId="3381bef561e4fc63" providerId="LiveId" clId="{D616B606-622B-4BF7-9455-1FC4F550684C}" dt="2024-02-08T14:58:02.738" v="6586" actId="6264"/>
          <ac:spMkLst>
            <pc:docMk/>
            <pc:sldMk cId="3333452679" sldId="273"/>
            <ac:spMk id="6" creationId="{FD36ADDF-2D44-F8E5-5A4D-C96F9E961F22}"/>
          </ac:spMkLst>
        </pc:spChg>
        <pc:spChg chg="add del mod">
          <ac:chgData name="Trevor Henderson" userId="3381bef561e4fc63" providerId="LiveId" clId="{D616B606-622B-4BF7-9455-1FC4F550684C}" dt="2024-02-08T14:58:04.265" v="6587" actId="6264"/>
          <ac:spMkLst>
            <pc:docMk/>
            <pc:sldMk cId="3333452679" sldId="273"/>
            <ac:spMk id="8" creationId="{A63815A9-75AA-0663-DBCE-217118124FD4}"/>
          </ac:spMkLst>
        </pc:spChg>
        <pc:spChg chg="add del mod">
          <ac:chgData name="Trevor Henderson" userId="3381bef561e4fc63" providerId="LiveId" clId="{D616B606-622B-4BF7-9455-1FC4F550684C}" dt="2024-02-08T14:58:04.265" v="6587" actId="6264"/>
          <ac:spMkLst>
            <pc:docMk/>
            <pc:sldMk cId="3333452679" sldId="273"/>
            <ac:spMk id="9" creationId="{41126FFE-44F2-91D1-9884-FF7FB11EF23F}"/>
          </ac:spMkLst>
        </pc:spChg>
        <pc:spChg chg="add del mod">
          <ac:chgData name="Trevor Henderson" userId="3381bef561e4fc63" providerId="LiveId" clId="{D616B606-622B-4BF7-9455-1FC4F550684C}" dt="2024-02-08T14:58:04.265" v="6587" actId="6264"/>
          <ac:spMkLst>
            <pc:docMk/>
            <pc:sldMk cId="3333452679" sldId="273"/>
            <ac:spMk id="10" creationId="{A02852BC-C3BE-B97E-0E0B-71B257B29091}"/>
          </ac:spMkLst>
        </pc:spChg>
        <pc:spChg chg="add del mod">
          <ac:chgData name="Trevor Henderson" userId="3381bef561e4fc63" providerId="LiveId" clId="{D616B606-622B-4BF7-9455-1FC4F550684C}" dt="2024-02-08T14:58:05.551" v="6588" actId="6264"/>
          <ac:spMkLst>
            <pc:docMk/>
            <pc:sldMk cId="3333452679" sldId="273"/>
            <ac:spMk id="11" creationId="{A01C38DC-F6B9-B160-CF71-27220C47DE6D}"/>
          </ac:spMkLst>
        </pc:spChg>
        <pc:spChg chg="add del mod">
          <ac:chgData name="Trevor Henderson" userId="3381bef561e4fc63" providerId="LiveId" clId="{D616B606-622B-4BF7-9455-1FC4F550684C}" dt="2024-02-08T14:58:05.551" v="6588" actId="6264"/>
          <ac:spMkLst>
            <pc:docMk/>
            <pc:sldMk cId="3333452679" sldId="273"/>
            <ac:spMk id="12" creationId="{150B365A-64B5-A0BB-B60C-04D6B208CE7B}"/>
          </ac:spMkLst>
        </pc:spChg>
        <pc:spChg chg="add del mod">
          <ac:chgData name="Trevor Henderson" userId="3381bef561e4fc63" providerId="LiveId" clId="{D616B606-622B-4BF7-9455-1FC4F550684C}" dt="2024-02-08T14:58:05.551" v="6588" actId="6264"/>
          <ac:spMkLst>
            <pc:docMk/>
            <pc:sldMk cId="3333452679" sldId="273"/>
            <ac:spMk id="13" creationId="{CFAAD027-DDFA-13DC-2659-52F05C021658}"/>
          </ac:spMkLst>
        </pc:spChg>
        <pc:graphicFrameChg chg="add mod ord modGraphic">
          <ac:chgData name="Trevor Henderson" userId="3381bef561e4fc63" providerId="LiveId" clId="{D616B606-622B-4BF7-9455-1FC4F550684C}" dt="2024-02-08T15:06:10.288" v="7649" actId="1076"/>
          <ac:graphicFrameMkLst>
            <pc:docMk/>
            <pc:sldMk cId="3333452679" sldId="273"/>
            <ac:graphicFrameMk id="7" creationId="{EC415B6F-FB5C-E134-188F-5537AE661AD1}"/>
          </ac:graphicFrameMkLst>
        </pc:graphicFrameChg>
        <pc:picChg chg="del">
          <ac:chgData name="Trevor Henderson" userId="3381bef561e4fc63" providerId="LiveId" clId="{D616B606-622B-4BF7-9455-1FC4F550684C}" dt="2024-02-07T21:24:17.543" v="6479" actId="478"/>
          <ac:picMkLst>
            <pc:docMk/>
            <pc:sldMk cId="3333452679" sldId="273"/>
            <ac:picMk id="6" creationId="{681EB027-545B-A4F6-0B0F-100EA5E6CAB4}"/>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Colonial Motor Mart</a:t>
            </a:r>
          </a:p>
          <a:p>
            <a:pPr algn="ctr"/>
            <a:r>
              <a:rPr lang="en-US" sz="3200" dirty="0"/>
              <a:t>Trevor Henderson Class #N434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6456711" cy="3880773"/>
          </a:xfrm>
        </p:spPr>
        <p:txBody>
          <a:bodyPr/>
          <a:lstStyle/>
          <a:p>
            <a:r>
              <a:rPr lang="en-US" sz="1200" dirty="0">
                <a:latin typeface="Calibri" panose="020F0502020204030204" pitchFamily="34" charset="0"/>
                <a:ea typeface="Calibri" panose="020F0502020204030204" pitchFamily="34" charset="0"/>
                <a:cs typeface="Calibri" panose="020F0502020204030204" pitchFamily="34" charset="0"/>
              </a:rPr>
              <a:t>With us having multiple rooftops and a strong presence in the community, more and more businesses are electing to do business with us, and we need to make sure they are accommodated in a timely manner.  We are in a smaller town, so word of mouth goes a long way.  In order for us to continue our reputation as we have for the past 75 years, we need to make sure we are adapting our business model for the younger generation and making them feel appreciated and taken care of.  </a:t>
            </a:r>
          </a:p>
          <a:p>
            <a:r>
              <a:rPr lang="en-US" sz="1200" dirty="0">
                <a:latin typeface="Calibri" panose="020F0502020204030204" pitchFamily="34" charset="0"/>
                <a:ea typeface="Calibri" panose="020F0502020204030204" pitchFamily="34" charset="0"/>
                <a:cs typeface="Calibri" panose="020F0502020204030204" pitchFamily="34" charset="0"/>
              </a:rPr>
              <a:t>While EV is struggling in our current market, we all know it will be here whether we like it or not.  We have factory trained techs to work on these vehicles and make sure we are staying up on the latest technology.  </a:t>
            </a:r>
          </a:p>
          <a:p>
            <a:r>
              <a:rPr lang="en-US" sz="1200" dirty="0">
                <a:latin typeface="Calibri" panose="020F0502020204030204" pitchFamily="34" charset="0"/>
                <a:ea typeface="Calibri" panose="020F0502020204030204" pitchFamily="34" charset="0"/>
                <a:cs typeface="Calibri" panose="020F0502020204030204" pitchFamily="34" charset="0"/>
              </a:rPr>
              <a:t>With our town being smaller we feel that we need more people for pick up and drop off of customer cars to make it more convenient for the customer.  We do currently do this now, but we feel we can pick up a lot more business just being able to accommodate the customers in their daily routine.  </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5913247" cy="3880773"/>
          </a:xfrm>
        </p:spPr>
        <p:txBody>
          <a:bodyPr/>
          <a:lstStyle/>
          <a:p>
            <a:r>
              <a:rPr lang="en-US" sz="1200" dirty="0">
                <a:latin typeface="Calibri" panose="020F0502020204030204" pitchFamily="34" charset="0"/>
                <a:ea typeface="Calibri" panose="020F0502020204030204" pitchFamily="34" charset="0"/>
                <a:cs typeface="Calibri" panose="020F0502020204030204" pitchFamily="34" charset="0"/>
              </a:rPr>
              <a:t>Not stocking the proper parts in the parts department which limits the effectiveness of the service department in fixing the vehicle quickly without having to wait on parts.  This also hurts the techs proficiency if they are constantly waiting on the parts to come in.  </a:t>
            </a:r>
          </a:p>
          <a:p>
            <a:r>
              <a:rPr lang="en-US" sz="1200" dirty="0">
                <a:latin typeface="Calibri" panose="020F0502020204030204" pitchFamily="34" charset="0"/>
                <a:ea typeface="Calibri" panose="020F0502020204030204" pitchFamily="34" charset="0"/>
                <a:cs typeface="Calibri" panose="020F0502020204030204" pitchFamily="34" charset="0"/>
              </a:rPr>
              <a:t>Some of our technicians are getting older and approaching retirement in the next couple of years and while we have tried recruiting younger techs to come up through the ranks, we are struggling to find the right replacements.  </a:t>
            </a:r>
          </a:p>
          <a:p>
            <a:r>
              <a:rPr lang="en-US" sz="1200" dirty="0">
                <a:latin typeface="Calibri" panose="020F0502020204030204" pitchFamily="34" charset="0"/>
                <a:ea typeface="Calibri" panose="020F0502020204030204" pitchFamily="34" charset="0"/>
                <a:cs typeface="Calibri" panose="020F0502020204030204" pitchFamily="34" charset="0"/>
              </a:rPr>
              <a:t>Competitive market when it comes to competitive services so making sure we are capturing these customers and not losing them to Jiffy Lube and other shops nearby.  </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dirty="0">
                <a:latin typeface="Calibri" panose="020F0502020204030204" pitchFamily="34" charset="0"/>
                <a:ea typeface="Calibri" panose="020F0502020204030204" pitchFamily="34" charset="0"/>
                <a:cs typeface="Calibri" panose="020F0502020204030204" pitchFamily="34" charset="0"/>
              </a:rPr>
              <a:t>We are going to be working on two different objectives over the next 6 months to greatly impact our service department.  </a:t>
            </a:r>
          </a:p>
          <a:p>
            <a:r>
              <a:rPr lang="en-US" sz="1200" dirty="0">
                <a:latin typeface="Calibri" panose="020F0502020204030204" pitchFamily="34" charset="0"/>
                <a:ea typeface="Calibri" panose="020F0502020204030204" pitchFamily="34" charset="0"/>
                <a:cs typeface="Calibri" panose="020F0502020204030204" pitchFamily="34" charset="0"/>
              </a:rPr>
              <a:t>Raise FRH per RO from 1.69 to 2.2.  </a:t>
            </a:r>
          </a:p>
          <a:p>
            <a:r>
              <a:rPr lang="en-US" sz="1200" dirty="0">
                <a:latin typeface="Calibri" panose="020F0502020204030204" pitchFamily="34" charset="0"/>
                <a:ea typeface="Calibri" panose="020F0502020204030204" pitchFamily="34" charset="0"/>
                <a:cs typeface="Calibri" panose="020F0502020204030204" pitchFamily="34" charset="0"/>
              </a:rPr>
              <a:t>Increase tech proficiency from 82.5% to 100%.  </a:t>
            </a: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a:t>
            </a: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I will begin both of these objectives Feb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r>
              <a:rPr lang="en-US" sz="1200" dirty="0">
                <a:latin typeface="Calibri" panose="020F0502020204030204" pitchFamily="34" charset="0"/>
                <a:ea typeface="Calibri" panose="020F0502020204030204" pitchFamily="34" charset="0"/>
                <a:cs typeface="Calibri" panose="020F0502020204030204" pitchFamily="34" charset="0"/>
              </a:rPr>
              <a:t>, 2024. </a:t>
            </a: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We will complete this objective Aug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r>
              <a:rPr lang="en-US" sz="1200" dirty="0">
                <a:latin typeface="Calibri" panose="020F0502020204030204" pitchFamily="34" charset="0"/>
                <a:ea typeface="Calibri" panose="020F0502020204030204" pitchFamily="34" charset="0"/>
                <a:cs typeface="Calibri" panose="020F0502020204030204" pitchFamily="34" charset="0"/>
              </a:rPr>
              <a:t>, 2024.  </a:t>
            </a: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My service director and I will monitor both of these objectives on a monthly basis and meet with staff to show areas of 	improvement. </a:t>
            </a:r>
          </a:p>
          <a:p>
            <a:pPr marL="0" indent="0">
              <a:buNone/>
            </a:pP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Analysis-Strategies &amp; 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dirty="0">
                <a:latin typeface="Calibri" panose="020F0502020204030204" pitchFamily="34" charset="0"/>
                <a:ea typeface="Calibri" panose="020F0502020204030204" pitchFamily="34" charset="0"/>
                <a:cs typeface="Calibri" panose="020F0502020204030204" pitchFamily="34" charset="0"/>
              </a:rPr>
              <a:t>We will have meetings every week with everyone from the service and parts department showing them where we are numbers wise and what we aiming to get to.  Everyone must be able to know the current objectives and how we are going to get there.  </a:t>
            </a:r>
          </a:p>
          <a:p>
            <a:r>
              <a:rPr lang="en-US" sz="1200" dirty="0">
                <a:latin typeface="Calibri" panose="020F0502020204030204" pitchFamily="34" charset="0"/>
                <a:ea typeface="Calibri" panose="020F0502020204030204" pitchFamily="34" charset="0"/>
                <a:cs typeface="Calibri" panose="020F0502020204030204" pitchFamily="34" charset="0"/>
              </a:rPr>
              <a:t>Making sure we have the proper parts stocked in so that techs can do the job more efficiently.  </a:t>
            </a:r>
          </a:p>
          <a:p>
            <a:r>
              <a:rPr lang="en-US" sz="1200" dirty="0">
                <a:latin typeface="Calibri" panose="020F0502020204030204" pitchFamily="34" charset="0"/>
                <a:ea typeface="Calibri" panose="020F0502020204030204" pitchFamily="34" charset="0"/>
                <a:cs typeface="Calibri" panose="020F0502020204030204" pitchFamily="34" charset="0"/>
              </a:rPr>
              <a:t>We started using Dealer FX and we have already seen an improvement in tech proficiency simply because they are not walking around from each department with the RO in order to get prices and show the advisor and wait for customer to approve the work.  </a:t>
            </a:r>
          </a:p>
          <a:p>
            <a:r>
              <a:rPr lang="en-US" sz="1200" dirty="0">
                <a:latin typeface="Calibri" panose="020F0502020204030204" pitchFamily="34" charset="0"/>
                <a:ea typeface="Calibri" panose="020F0502020204030204" pitchFamily="34" charset="0"/>
                <a:cs typeface="Calibri" panose="020F0502020204030204" pitchFamily="34" charset="0"/>
              </a:rPr>
              <a:t>Better communication between parts and service on a daily occurrence.  Going over what parts we are waiting for and what parts are in so that we can get the work done on customers cars in a timely manner.  </a:t>
            </a:r>
          </a:p>
          <a:p>
            <a:r>
              <a:rPr lang="en-US" sz="1200" dirty="0">
                <a:latin typeface="Calibri" panose="020F0502020204030204" pitchFamily="34" charset="0"/>
                <a:ea typeface="Calibri" panose="020F0502020204030204" pitchFamily="34" charset="0"/>
                <a:cs typeface="Calibri" panose="020F0502020204030204" pitchFamily="34" charset="0"/>
              </a:rPr>
              <a:t>Having a parts runner to wheel out the parts to each tech for each job so the tech can continue to work on the vehicle and not have to worry about what he might be missing to complete the job.  </a:t>
            </a:r>
          </a:p>
          <a:p>
            <a:r>
              <a:rPr lang="en-US" sz="1200" dirty="0">
                <a:latin typeface="Calibri" panose="020F0502020204030204" pitchFamily="34" charset="0"/>
                <a:ea typeface="Calibri" panose="020F0502020204030204" pitchFamily="34" charset="0"/>
                <a:cs typeface="Calibri" panose="020F0502020204030204" pitchFamily="34" charset="0"/>
              </a:rPr>
              <a:t>Training weekly with service advisors to help eliminate 1-Line RO’s and generate more income for the service department.  This will be a joint effort with the techs as they need to do videos on each vehicle as well pointing out the good and bad for each vehicle.  This will help raise the FRH per RO to where it needs to be in order to reach NADA guide of 2.2-2.5.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156619154"/>
              </p:ext>
            </p:extLst>
          </p:nvPr>
        </p:nvGraphicFramePr>
        <p:xfrm>
          <a:off x="677334" y="1818624"/>
          <a:ext cx="9132492" cy="45951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Service Process</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Fixed Ops Director, Service Manager, Techs, Advisors, Parts</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Feb 1st and complete by August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endParaRPr lang="en-US" sz="1200" dirty="0">
                        <a:latin typeface="Calibri" panose="020F0502020204030204" pitchFamily="34" charset="0"/>
                        <a:ea typeface="Calibri" panose="020F0502020204030204" pitchFamily="34" charset="0"/>
                        <a:cs typeface="Calibri" panose="020F0502020204030204" pitchFamily="34" charset="0"/>
                      </a:endParaRPr>
                    </a:p>
                    <a:p>
                      <a:r>
                        <a:rPr lang="en-US" sz="1200" baseline="30000" dirty="0">
                          <a:latin typeface="Calibri" panose="020F0502020204030204" pitchFamily="34" charset="0"/>
                          <a:ea typeface="Calibri" panose="020F0502020204030204" pitchFamily="34" charset="0"/>
                          <a:cs typeface="Calibri" panose="020F0502020204030204" pitchFamily="34" charset="0"/>
                        </a:rPr>
                        <a:t> </a:t>
                      </a:r>
                      <a:endParaRPr lang="en-US" sz="1200" dirty="0">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400365483"/>
                  </a:ext>
                </a:extLst>
              </a:tr>
              <a:tr h="565004">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Bonus for techs that are 100% proficient</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Fixed Ops Director, Service Manager, Payroll</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Feb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r>
                        <a:rPr lang="en-US" sz="1200" dirty="0">
                          <a:latin typeface="Calibri" panose="020F0502020204030204" pitchFamily="34" charset="0"/>
                          <a:ea typeface="Calibri" panose="020F0502020204030204" pitchFamily="34" charset="0"/>
                          <a:cs typeface="Calibri" panose="020F0502020204030204" pitchFamily="34" charset="0"/>
                        </a:rPr>
                        <a:t> and review on a monthly basis </a:t>
                      </a:r>
                    </a:p>
                    <a:p>
                      <a:endParaRPr lang="en-US" sz="1200" dirty="0">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7845787"/>
                  </a:ext>
                </a:extLst>
              </a:tr>
              <a:tr h="565004">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Training with Service Advisors and Techs to increase FRH per RO</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Fixed Ops Director, Service Manager, Advisors, Techs</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Feb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r>
                        <a:rPr lang="en-US" sz="1200" dirty="0">
                          <a:latin typeface="Calibri" panose="020F0502020204030204" pitchFamily="34" charset="0"/>
                          <a:ea typeface="Calibri" panose="020F0502020204030204" pitchFamily="34" charset="0"/>
                          <a:cs typeface="Calibri" panose="020F0502020204030204" pitchFamily="34" charset="0"/>
                        </a:rPr>
                        <a:t> and review on a weekly basis with each individual</a:t>
                      </a:r>
                    </a:p>
                  </a:txBody>
                  <a:tcPr/>
                </a:tc>
                <a:extLst>
                  <a:ext uri="{0D108BD9-81ED-4DB2-BD59-A6C34878D82A}">
                    <a16:rowId xmlns:a16="http://schemas.microsoft.com/office/drawing/2014/main" val="1530126605"/>
                  </a:ext>
                </a:extLst>
              </a:tr>
              <a:tr h="565004">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100 RO Analysis on a Monthly Basis</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Fixed Ops Director</a:t>
                      </a:r>
                    </a:p>
                  </a:txBody>
                  <a:tcPr/>
                </a:tc>
                <a:tc>
                  <a:txBody>
                    <a:bodyPr/>
                    <a:lstStyle/>
                    <a:p>
                      <a:r>
                        <a:rPr lang="en-US" sz="1200" dirty="0">
                          <a:latin typeface="Calibri" panose="020F0502020204030204" pitchFamily="34" charset="0"/>
                          <a:ea typeface="Calibri" panose="020F0502020204030204" pitchFamily="34" charset="0"/>
                          <a:cs typeface="Calibri" panose="020F0502020204030204" pitchFamily="34" charset="0"/>
                        </a:rPr>
                        <a:t>Feb 1</a:t>
                      </a:r>
                      <a:r>
                        <a:rPr lang="en-US" sz="1200" baseline="30000" dirty="0">
                          <a:latin typeface="Calibri" panose="020F0502020204030204" pitchFamily="34" charset="0"/>
                          <a:ea typeface="Calibri" panose="020F0502020204030204" pitchFamily="34" charset="0"/>
                          <a:cs typeface="Calibri" panose="020F0502020204030204" pitchFamily="34" charset="0"/>
                        </a:rPr>
                        <a:t>st</a:t>
                      </a:r>
                      <a:r>
                        <a:rPr lang="en-US" sz="1200" dirty="0">
                          <a:latin typeface="Calibri" panose="020F0502020204030204" pitchFamily="34" charset="0"/>
                          <a:ea typeface="Calibri" panose="020F0502020204030204" pitchFamily="34" charset="0"/>
                          <a:cs typeface="Calibri" panose="020F0502020204030204" pitchFamily="34" charset="0"/>
                        </a:rPr>
                        <a:t> and review with everyone on a monthly basis </a:t>
                      </a:r>
                    </a:p>
                  </a:txBody>
                  <a:tcPr/>
                </a:tc>
                <a:extLst>
                  <a:ext uri="{0D108BD9-81ED-4DB2-BD59-A6C34878D82A}">
                    <a16:rowId xmlns:a16="http://schemas.microsoft.com/office/drawing/2014/main" val="1950345431"/>
                  </a:ext>
                </a:extLst>
              </a:tr>
              <a:tr h="565004">
                <a:tc>
                  <a:txBody>
                    <a:bodyPr/>
                    <a:lstStyle/>
                    <a:p>
                      <a:endParaRPr lang="en-US" sz="1200" dirty="0">
                        <a:latin typeface="Calibri" panose="020F0502020204030204" pitchFamily="34" charset="0"/>
                        <a:ea typeface="Calibri" panose="020F0502020204030204" pitchFamily="34" charset="0"/>
                        <a:cs typeface="Calibri" panose="020F0502020204030204" pitchFamily="34" charset="0"/>
                      </a:endParaRPr>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1200" dirty="0"/>
              <a:t>After going through this class and homework assessment it pointed out many things that we need to work on within our service department. We are headed in the right direction with the hiring of our Service Director, and he has already moved the needle in the 2 short months he has been here, but we have so much more room to grow.</a:t>
            </a:r>
          </a:p>
          <a:p>
            <a:r>
              <a:rPr lang="en-US" sz="1200" dirty="0"/>
              <a:t>I believe if we stay up on our action plan and have a solid game plan in place, we will achieve these goals with the six months timeframe and the results will be record breaking for our stores.  Like I said before we have a very loyal customer base and plenty more customers to gain within our market, so the earning potential is unlimited.    </a:t>
            </a:r>
          </a:p>
          <a:p>
            <a:r>
              <a:rPr lang="en-US" sz="1200" dirty="0"/>
              <a:t>We need to continue to get our shop up to 100% capacity and get our techs up to 100% proficiency and limit the amount of 1-Line RO’s within the shop to help us get there.  We have already instituted more training to take place weekly and the team has really bought in to the changes we are making within the service department.  It’s not about being a manager and telling them what to do but having the techs and advisors see the big picture and how we are going to our goals is key in helping everyone buy in.  </a:t>
            </a:r>
          </a:p>
          <a:p>
            <a:r>
              <a:rPr lang="en-US" sz="1200" dirty="0"/>
              <a:t>Being from front end primarily this has been a real eye opener for me.  I have learned a lot about the back end and how profitable these departments can be as well as keeping CSI at high levels.  It’s all about taking care of the customer and keeping their car in tip top shape.  Sales department sells the first car but with a  strong service department we can keep customers for life and improve the overall dealership as </a:t>
            </a:r>
            <a:r>
              <a:rPr lang="en-US" sz="1200"/>
              <a:t>a whole.  </a:t>
            </a:r>
            <a:endParaRPr lang="en-US" sz="1200"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200" dirty="0">
                <a:solidFill>
                  <a:srgbClr val="221E1F"/>
                </a:solidFill>
                <a:latin typeface="Calibri" panose="020F0502020204030204" pitchFamily="34" charset="0"/>
              </a:rPr>
              <a:t>Our dealerships current marketing practices have got better in the last 2 months with the help of us hiring a service director for our locations.  </a:t>
            </a:r>
          </a:p>
          <a:p>
            <a:pPr lvl="1"/>
            <a:r>
              <a:rPr lang="en-US" sz="1200" b="0" i="0" u="none" strike="noStrike" baseline="0" dirty="0">
                <a:solidFill>
                  <a:srgbClr val="221E1F"/>
                </a:solidFill>
                <a:latin typeface="Calibri" panose="020F0502020204030204" pitchFamily="34" charset="0"/>
              </a:rPr>
              <a:t>Tex</a:t>
            </a:r>
            <a:r>
              <a:rPr lang="en-US" sz="1200" dirty="0">
                <a:solidFill>
                  <a:srgbClr val="221E1F"/>
                </a:solidFill>
                <a:latin typeface="Calibri" panose="020F0502020204030204" pitchFamily="34" charset="0"/>
              </a:rPr>
              <a:t>ts and emails regarding overdue services on vehicles</a:t>
            </a:r>
          </a:p>
          <a:p>
            <a:pPr lvl="1"/>
            <a:r>
              <a:rPr lang="en-US" sz="1200" b="0" i="0" u="none" strike="noStrike" baseline="0" dirty="0">
                <a:solidFill>
                  <a:srgbClr val="221E1F"/>
                </a:solidFill>
                <a:latin typeface="Calibri" panose="020F0502020204030204" pitchFamily="34" charset="0"/>
              </a:rPr>
              <a:t>Coupons for Service Labor and Parts Discounts</a:t>
            </a:r>
          </a:p>
          <a:p>
            <a:pPr lvl="1"/>
            <a:r>
              <a:rPr lang="en-US" sz="1200" dirty="0">
                <a:solidFill>
                  <a:srgbClr val="221E1F"/>
                </a:solidFill>
                <a:latin typeface="Calibri" panose="020F0502020204030204" pitchFamily="34" charset="0"/>
              </a:rPr>
              <a:t>BDC Rep scheduling appointments for customers off manifest lists and from a company we use to market our customers in service.  </a:t>
            </a:r>
            <a:endParaRPr lang="en-US" sz="1200" b="0" i="0" u="none" strike="noStrike" baseline="0" dirty="0">
              <a:solidFill>
                <a:srgbClr val="221E1F"/>
              </a:solidFill>
              <a:latin typeface="Calibri" panose="020F0502020204030204" pitchFamily="34" charset="0"/>
            </a:endParaRPr>
          </a:p>
          <a:p>
            <a:r>
              <a:rPr lang="en-US" sz="1200" dirty="0">
                <a:latin typeface="Calibri" panose="020F0502020204030204" pitchFamily="34" charset="0"/>
                <a:ea typeface="Calibri" panose="020F0502020204030204" pitchFamily="34" charset="0"/>
                <a:cs typeface="Calibri" panose="020F0502020204030204" pitchFamily="34" charset="0"/>
              </a:rPr>
              <a:t>Ways to improve is making sure the shop is operating at full capacity and that the techs are proficient in their work now.  Getting people in a timely manner for an appointment and taking care of their wants and needs.  </a:t>
            </a:r>
          </a:p>
          <a:p>
            <a:r>
              <a:rPr lang="en-US" sz="1200" dirty="0">
                <a:latin typeface="Calibri" panose="020F0502020204030204" pitchFamily="34" charset="0"/>
                <a:ea typeface="Calibri" panose="020F0502020204030204" pitchFamily="34" charset="0"/>
                <a:cs typeface="Calibri" panose="020F0502020204030204" pitchFamily="34" charset="0"/>
              </a:rPr>
              <a:t>Plans to achieve the goal is to show techs their proficiencies and let me know the areas of weakness.  Training daily for techs and service advisors will help generate more income in the shop and have higher CSI scores.  </a:t>
            </a:r>
          </a:p>
          <a:p>
            <a:r>
              <a:rPr lang="en-US" sz="1200" dirty="0">
                <a:latin typeface="Calibri" panose="020F0502020204030204" pitchFamily="34" charset="0"/>
                <a:ea typeface="Calibri" panose="020F0502020204030204" pitchFamily="34" charset="0"/>
                <a:cs typeface="Calibri" panose="020F0502020204030204" pitchFamily="34" charset="0"/>
              </a:rPr>
              <a:t>We will evaluate these changes on a daily and weekly basis with whole service staff to ensure we are pushing for the common goal.  We don’t really have a customer problem within the store but capturing every single dollar we can with each customer to ensure the work is being done properly and fixed right the first time will only help with reviews and referrals for our shop.  </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 Dec MTD</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168983" y="1930400"/>
            <a:ext cx="4806686" cy="431800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200" dirty="0">
                <a:solidFill>
                  <a:srgbClr val="221E1F"/>
                </a:solidFill>
                <a:latin typeface="Calibri" panose="020F0502020204030204" pitchFamily="34" charset="0"/>
              </a:rPr>
              <a:t>Techs are currently paid at flat rate, and we are looking to bring in an entry level tech to do more oil changes.  </a:t>
            </a:r>
          </a:p>
          <a:p>
            <a:r>
              <a:rPr lang="en-US" sz="1200" dirty="0">
                <a:solidFill>
                  <a:srgbClr val="221E1F"/>
                </a:solidFill>
                <a:latin typeface="Calibri" panose="020F0502020204030204" pitchFamily="34" charset="0"/>
              </a:rPr>
              <a:t>The first thing that stood out in class was the amount of 1-line RO’s that we had in our case study of 25 RO’s vs now.  We are still training on a daily basis with techs and videos as well as upselling with the service advisor to generate less 1-line RO’s.    </a:t>
            </a:r>
          </a:p>
          <a:p>
            <a:pPr lvl="1"/>
            <a:r>
              <a:rPr lang="en-US" sz="1200" b="0" i="0" u="none" strike="noStrike" baseline="0" dirty="0">
                <a:solidFill>
                  <a:srgbClr val="221E1F"/>
                </a:solidFill>
                <a:latin typeface="Calibri" panose="020F0502020204030204" pitchFamily="34" charset="0"/>
              </a:rPr>
              <a:t>Internal RO’s are being discounted upfront because we purchase so many vehicles from auction being a used car store vs. new cars sold so we are trying to keep as much as possible.  </a:t>
            </a:r>
          </a:p>
          <a:p>
            <a:pPr lvl="1"/>
            <a:r>
              <a:rPr lang="en-US" sz="1200" dirty="0">
                <a:solidFill>
                  <a:srgbClr val="221E1F"/>
                </a:solidFill>
                <a:latin typeface="Calibri" panose="020F0502020204030204" pitchFamily="34" charset="0"/>
              </a:rPr>
              <a:t>Customer pay is good for the most part and where we expected it to be but limiting the number of 1-line RO’s will greatly impact the bottom line as well as techs pay.  </a:t>
            </a:r>
          </a:p>
          <a:p>
            <a:pPr marL="457200" lvl="1" indent="0">
              <a:buNone/>
            </a:pPr>
            <a:r>
              <a:rPr lang="en-US" sz="1200" dirty="0">
                <a:solidFill>
                  <a:srgbClr val="221E1F"/>
                </a:solidFill>
                <a:latin typeface="Calibri" panose="020F0502020204030204" pitchFamily="34" charset="0"/>
              </a:rPr>
              <a:t>Based on the cost of labor data provided we need to continue to eliminate 1-line RO’s and do videos on each vehicle that we service to provide the customer with all the options available in order to keep their car in good working standard.  In doing this the techs will generate more work and more income for themselves as well as the dealership.  We need to figure out a way to increase our Internal pay as well because we know that the front end sells from cost up.  Getting this money upfront will help us.   </a:t>
            </a:r>
          </a:p>
          <a:p>
            <a:pPr lvl="1"/>
            <a:endParaRPr lang="en-US" sz="1200" dirty="0">
              <a:solidFill>
                <a:srgbClr val="221E1F"/>
              </a:solidFill>
              <a:latin typeface="Calibri" panose="020F0502020204030204" pitchFamily="34" charset="0"/>
            </a:endParaRPr>
          </a:p>
          <a:p>
            <a:pPr lvl="1"/>
            <a:endParaRPr lang="en-US" sz="1000" dirty="0">
              <a:solidFill>
                <a:srgbClr val="221E1F"/>
              </a:solidFill>
              <a:latin typeface="Calibri" panose="020F0502020204030204" pitchFamily="34" charset="0"/>
            </a:endParaRPr>
          </a:p>
          <a:p>
            <a:pPr lvl="1"/>
            <a:endParaRPr lang="en-US" sz="1000" dirty="0">
              <a:solidFill>
                <a:srgbClr val="221E1F"/>
              </a:solidFill>
              <a:latin typeface="Calibri" panose="020F0502020204030204" pitchFamily="34" charset="0"/>
            </a:endParaRPr>
          </a:p>
        </p:txBody>
      </p:sp>
      <p:graphicFrame>
        <p:nvGraphicFramePr>
          <p:cNvPr id="6" name="Content Placeholder 5">
            <a:extLst>
              <a:ext uri="{FF2B5EF4-FFF2-40B4-BE49-F238E27FC236}">
                <a16:creationId xmlns:a16="http://schemas.microsoft.com/office/drawing/2014/main" id="{D3B08B46-8ACD-DF74-BA81-49466845E7B1}"/>
              </a:ext>
            </a:extLst>
          </p:cNvPr>
          <p:cNvGraphicFramePr>
            <a:graphicFrameLocks noGrp="1"/>
          </p:cNvGraphicFramePr>
          <p:nvPr>
            <p:ph sz="quarter" idx="4"/>
            <p:extLst>
              <p:ext uri="{D42A27DB-BD31-4B8C-83A1-F6EECF244321}">
                <p14:modId xmlns:p14="http://schemas.microsoft.com/office/powerpoint/2010/main" val="2362582192"/>
              </p:ext>
            </p:extLst>
          </p:nvPr>
        </p:nvGraphicFramePr>
        <p:xfrm>
          <a:off x="4975668" y="2608021"/>
          <a:ext cx="4806686" cy="3395965"/>
        </p:xfrm>
        <a:graphic>
          <a:graphicData uri="http://schemas.openxmlformats.org/drawingml/2006/table">
            <a:tbl>
              <a:tblPr>
                <a:tableStyleId>{5C22544A-7EE6-4342-B048-85BDC9FD1C3A}</a:tableStyleId>
              </a:tblPr>
              <a:tblGrid>
                <a:gridCol w="588199">
                  <a:extLst>
                    <a:ext uri="{9D8B030D-6E8A-4147-A177-3AD203B41FA5}">
                      <a16:colId xmlns:a16="http://schemas.microsoft.com/office/drawing/2014/main" val="1941765404"/>
                    </a:ext>
                  </a:extLst>
                </a:gridCol>
                <a:gridCol w="1047729">
                  <a:extLst>
                    <a:ext uri="{9D8B030D-6E8A-4147-A177-3AD203B41FA5}">
                      <a16:colId xmlns:a16="http://schemas.microsoft.com/office/drawing/2014/main" val="2477549184"/>
                    </a:ext>
                  </a:extLst>
                </a:gridCol>
                <a:gridCol w="1075301">
                  <a:extLst>
                    <a:ext uri="{9D8B030D-6E8A-4147-A177-3AD203B41FA5}">
                      <a16:colId xmlns:a16="http://schemas.microsoft.com/office/drawing/2014/main" val="1154320163"/>
                    </a:ext>
                  </a:extLst>
                </a:gridCol>
                <a:gridCol w="919059">
                  <a:extLst>
                    <a:ext uri="{9D8B030D-6E8A-4147-A177-3AD203B41FA5}">
                      <a16:colId xmlns:a16="http://schemas.microsoft.com/office/drawing/2014/main" val="1966667818"/>
                    </a:ext>
                  </a:extLst>
                </a:gridCol>
                <a:gridCol w="588199">
                  <a:extLst>
                    <a:ext uri="{9D8B030D-6E8A-4147-A177-3AD203B41FA5}">
                      <a16:colId xmlns:a16="http://schemas.microsoft.com/office/drawing/2014/main" val="4137006839"/>
                    </a:ext>
                  </a:extLst>
                </a:gridCol>
                <a:gridCol w="588199">
                  <a:extLst>
                    <a:ext uri="{9D8B030D-6E8A-4147-A177-3AD203B41FA5}">
                      <a16:colId xmlns:a16="http://schemas.microsoft.com/office/drawing/2014/main" val="1916002853"/>
                    </a:ext>
                  </a:extLst>
                </a:gridCol>
              </a:tblGrid>
              <a:tr h="195990">
                <a:tc gridSpan="6">
                  <a:txBody>
                    <a:bodyPr/>
                    <a:lstStyle/>
                    <a:p>
                      <a:pPr algn="ctr" fontAlgn="ctr"/>
                      <a:r>
                        <a:rPr lang="en-US" sz="800" u="none" strike="noStrike">
                          <a:effectLst/>
                        </a:rPr>
                        <a:t>    Service Department Sales And Gross  (Labor Only)              </a:t>
                      </a:r>
                      <a:endParaRPr lang="en-US" sz="800" b="1" i="0" u="none" strike="noStrike">
                        <a:solidFill>
                          <a:srgbClr val="000000"/>
                        </a:solidFill>
                        <a:effectLst/>
                        <a:latin typeface="Arial" panose="020B0604020202020204" pitchFamily="34" charset="0"/>
                      </a:endParaRPr>
                    </a:p>
                  </a:txBody>
                  <a:tcPr marL="7989" marR="7989" marT="7989"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3712623"/>
                  </a:ext>
                </a:extLst>
              </a:tr>
              <a:tr h="231623">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3807241428"/>
                  </a:ext>
                </a:extLst>
              </a:tr>
              <a:tr h="472157">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ctr" fontAlgn="b"/>
                      <a:r>
                        <a:rPr lang="en-US" sz="800" u="none" strike="noStrike">
                          <a:effectLst/>
                        </a:rPr>
                        <a:t>Category</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a:effectLst/>
                        </a:rPr>
                        <a:t>Sales</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dirty="0">
                          <a:effectLst/>
                        </a:rPr>
                        <a:t>Gross</a:t>
                      </a:r>
                      <a:endParaRPr lang="en-US" sz="800" b="0" i="0" u="none" strike="noStrike" dirty="0">
                        <a:solidFill>
                          <a:srgbClr val="FFFFFF"/>
                        </a:solidFill>
                        <a:effectLst/>
                        <a:latin typeface="Arial" panose="020B0604020202020204" pitchFamily="34" charset="0"/>
                      </a:endParaRPr>
                    </a:p>
                  </a:txBody>
                  <a:tcPr marL="7989" marR="7989" marT="7989" marB="0" anchor="b"/>
                </a:tc>
                <a:tc>
                  <a:txBody>
                    <a:bodyPr/>
                    <a:lstStyle/>
                    <a:p>
                      <a:pPr algn="ctr" fontAlgn="b"/>
                      <a:r>
                        <a:rPr lang="en-US" sz="800" u="none" strike="noStrike">
                          <a:effectLst/>
                        </a:rPr>
                        <a:t>Gross as % of Sales</a:t>
                      </a:r>
                      <a:endParaRPr lang="en-US" sz="800" b="0" i="0" u="none" strike="noStrike">
                        <a:solidFill>
                          <a:srgbClr val="FFFFFF"/>
                        </a:solidFill>
                        <a:effectLst/>
                        <a:latin typeface="Arial" panose="020B0604020202020204" pitchFamily="34" charset="0"/>
                      </a:endParaRPr>
                    </a:p>
                  </a:txBody>
                  <a:tcPr marL="7989" marR="7989" marT="7989" marB="0" anchor="b"/>
                </a:tc>
                <a:tc>
                  <a:txBody>
                    <a:bodyPr/>
                    <a:lstStyle/>
                    <a:p>
                      <a:pPr algn="ctr" fontAlgn="b"/>
                      <a:r>
                        <a:rPr lang="en-US" sz="700" u="none" strike="noStrike">
                          <a:effectLst/>
                        </a:rPr>
                        <a:t>%Sales Contribution</a:t>
                      </a:r>
                      <a:endParaRPr lang="en-US" sz="700" b="0" i="0" u="none" strike="noStrike">
                        <a:solidFill>
                          <a:srgbClr val="FFFFFF"/>
                        </a:solidFill>
                        <a:effectLst/>
                        <a:latin typeface="Arial" panose="020B0604020202020204" pitchFamily="34" charset="0"/>
                      </a:endParaRPr>
                    </a:p>
                  </a:txBody>
                  <a:tcPr marL="7989" marR="7989" marT="7989" marB="0" anchor="b"/>
                </a:tc>
                <a:extLst>
                  <a:ext uri="{0D108BD9-81ED-4DB2-BD59-A6C34878D82A}">
                    <a16:rowId xmlns:a16="http://schemas.microsoft.com/office/drawing/2014/main" val="3504842310"/>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Car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46,312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dirty="0">
                          <a:effectLst/>
                        </a:rPr>
                        <a:t> $              30,075 </a:t>
                      </a:r>
                      <a:endParaRPr lang="en-US" sz="900" b="0" i="0" u="none" strike="noStrike" dirty="0">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64.94%</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52.76%</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3667383939"/>
                  </a:ext>
                </a:extLst>
              </a:tr>
              <a:tr h="18708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616192377"/>
                  </a:ext>
                </a:extLst>
              </a:tr>
              <a:tr h="18708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Customer Other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3530616632"/>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Warranty</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12,141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8,926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73.52%</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13.83%</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4285407825"/>
                  </a:ext>
                </a:extLst>
              </a:tr>
              <a:tr h="187081">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Warranty Other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784165555"/>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Internal</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23,989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16,245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67.72%</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27.33%</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2115331024"/>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NVI / Road Ready</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dirty="0">
                          <a:effectLst/>
                        </a:rPr>
                        <a:t> $                      5,344 </a:t>
                      </a:r>
                      <a:endParaRPr lang="en-US" sz="900" b="0" i="0" u="none" strike="noStrike" dirty="0">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3,741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70.00%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6.09%</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4061971021"/>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Adj. Cost Of Labor</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(493)</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0.00%</a:t>
                      </a:r>
                      <a:endParaRPr lang="en-US" sz="900" b="0" i="0" u="none" strike="noStrike">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341490178"/>
                  </a:ext>
                </a:extLst>
              </a:tr>
              <a:tr h="32249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800" u="none" strike="noStrike">
                          <a:effectLst/>
                        </a:rPr>
                        <a:t>Total</a:t>
                      </a:r>
                      <a:endParaRPr lang="en-US" sz="800" b="1" i="0" u="none" strike="noStrike">
                        <a:solidFill>
                          <a:srgbClr val="000000"/>
                        </a:solidFill>
                        <a:effectLst/>
                        <a:latin typeface="Arial" panose="020B0604020202020204" pitchFamily="34" charset="0"/>
                      </a:endParaRPr>
                    </a:p>
                  </a:txBody>
                  <a:tcPr marL="7989" marR="7989" marT="7989" marB="0" anchor="b"/>
                </a:tc>
                <a:tc>
                  <a:txBody>
                    <a:bodyPr/>
                    <a:lstStyle/>
                    <a:p>
                      <a:pPr algn="l" fontAlgn="b"/>
                      <a:r>
                        <a:rPr lang="en-US" sz="900" u="none" strike="noStrike">
                          <a:effectLst/>
                        </a:rPr>
                        <a:t> $                    87,786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l" fontAlgn="b"/>
                      <a:r>
                        <a:rPr lang="en-US" sz="900" u="none" strike="noStrike">
                          <a:effectLst/>
                        </a:rPr>
                        <a:t> $              58,494 </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a:effectLst/>
                        </a:rPr>
                        <a:t>66.63%</a:t>
                      </a:r>
                      <a:endParaRPr lang="en-US" sz="900" b="0" i="0" u="none" strike="noStrike">
                        <a:solidFill>
                          <a:srgbClr val="000000"/>
                        </a:solidFill>
                        <a:effectLst/>
                        <a:latin typeface="Calibri" panose="020F0502020204030204" pitchFamily="34" charset="0"/>
                      </a:endParaRPr>
                    </a:p>
                  </a:txBody>
                  <a:tcPr marL="7989" marR="7989" marT="7989" marB="0" anchor="b"/>
                </a:tc>
                <a:tc>
                  <a:txBody>
                    <a:bodyPr/>
                    <a:lstStyle/>
                    <a:p>
                      <a:pPr algn="r" fontAlgn="b"/>
                      <a:r>
                        <a:rPr lang="en-US" sz="900" u="none" strike="noStrike" dirty="0">
                          <a:effectLst/>
                        </a:rPr>
                        <a:t>100.00%</a:t>
                      </a:r>
                      <a:endParaRPr lang="en-US" sz="900" b="0" i="0" u="none" strike="noStrike" dirty="0">
                        <a:solidFill>
                          <a:srgbClr val="000000"/>
                        </a:solidFill>
                        <a:effectLst/>
                        <a:latin typeface="Calibri" panose="020F0502020204030204" pitchFamily="34" charset="0"/>
                      </a:endParaRPr>
                    </a:p>
                  </a:txBody>
                  <a:tcPr marL="7989" marR="7989" marT="7989" marB="0" anchor="b"/>
                </a:tc>
                <a:extLst>
                  <a:ext uri="{0D108BD9-81ED-4DB2-BD59-A6C34878D82A}">
                    <a16:rowId xmlns:a16="http://schemas.microsoft.com/office/drawing/2014/main" val="133454451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Dec MTD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200" b="0" i="0" u="none" strike="noStrike" baseline="0" dirty="0">
                <a:solidFill>
                  <a:srgbClr val="221E1F"/>
                </a:solidFill>
                <a:latin typeface="Calibri" panose="020F0502020204030204" pitchFamily="34" charset="0"/>
              </a:rPr>
              <a:t>In reviewing the expense structure for our service department, we found a couple items that needed to be addressed.  </a:t>
            </a:r>
          </a:p>
          <a:p>
            <a:r>
              <a:rPr lang="en-US" sz="1200" dirty="0">
                <a:solidFill>
                  <a:srgbClr val="221E1F"/>
                </a:solidFill>
                <a:latin typeface="Calibri" panose="020F0502020204030204" pitchFamily="34" charset="0"/>
              </a:rPr>
              <a:t>The most glaring point was our service department is not profitable at all.  There are a couple reasons for this.  First, it’s the way the owner has the expenses set up within the stores.  Secondly, we are not selling all the available hours.</a:t>
            </a:r>
          </a:p>
          <a:p>
            <a:r>
              <a:rPr lang="en-US" sz="1200" b="0" i="0" u="none" strike="noStrike" baseline="0" dirty="0">
                <a:solidFill>
                  <a:srgbClr val="221E1F"/>
                </a:solidFill>
                <a:latin typeface="Calibri" panose="020F0502020204030204" pitchFamily="34" charset="0"/>
              </a:rPr>
              <a:t>We are discounting heavily on our internals (per the owner) which would allow us to make more money just on that side alone.  </a:t>
            </a:r>
          </a:p>
          <a:p>
            <a:r>
              <a:rPr lang="en-US" sz="1200" dirty="0">
                <a:solidFill>
                  <a:srgbClr val="221E1F"/>
                </a:solidFill>
                <a:latin typeface="Calibri" panose="020F0502020204030204" pitchFamily="34" charset="0"/>
              </a:rPr>
              <a:t>Personnel expenses are by far the highest but that is done internally from the owner in talking with him about this after coming back from class.  We have a body shop that is barely expensed at all and bring in all of our profit from that to our fixed side.  None of the managers in service are paid on net only gross so this works for us and the way our owner likes to have things done but again not trying to use that an excuse as to why we are not showing a profit in the service department.  NADA guide is 45-50% in personnel, but I don’t see that number for us coming down to there under our current structure.  We must continue to train daily so that we can sell more services to customers and improve tech proficiency.    </a:t>
            </a:r>
            <a:endParaRPr lang="en-US" sz="1200" b="0" i="0" u="none" strike="noStrike" baseline="0" dirty="0">
              <a:solidFill>
                <a:srgbClr val="221E1F"/>
              </a:solidFill>
              <a:latin typeface="Calibri" panose="020F0502020204030204" pitchFamily="34" charset="0"/>
            </a:endParaRPr>
          </a:p>
          <a:p>
            <a:endParaRPr lang="en-US" sz="1200" b="0" i="0" u="none" strike="noStrike" baseline="0" dirty="0">
              <a:solidFill>
                <a:srgbClr val="221E1F"/>
              </a:solidFill>
              <a:latin typeface="Calibri" panose="020F0502020204030204" pitchFamily="34" charset="0"/>
            </a:endParaRPr>
          </a:p>
          <a:p>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8DEA99D0-88CF-6787-E52D-E53776A25CFE}"/>
              </a:ext>
            </a:extLst>
          </p:cNvPr>
          <p:cNvGraphicFramePr>
            <a:graphicFrameLocks noGrp="1"/>
          </p:cNvGraphicFramePr>
          <p:nvPr>
            <p:ph sz="half" idx="2"/>
            <p:extLst>
              <p:ext uri="{D42A27DB-BD31-4B8C-83A1-F6EECF244321}">
                <p14:modId xmlns:p14="http://schemas.microsoft.com/office/powerpoint/2010/main" val="3652629087"/>
              </p:ext>
            </p:extLst>
          </p:nvPr>
        </p:nvGraphicFramePr>
        <p:xfrm>
          <a:off x="6095999" y="2068945"/>
          <a:ext cx="3823856" cy="4179455"/>
        </p:xfrm>
        <a:graphic>
          <a:graphicData uri="http://schemas.openxmlformats.org/drawingml/2006/table">
            <a:tbl>
              <a:tblPr>
                <a:tableStyleId>{5C22544A-7EE6-4342-B048-85BDC9FD1C3A}</a:tableStyleId>
              </a:tblPr>
              <a:tblGrid>
                <a:gridCol w="649143">
                  <a:extLst>
                    <a:ext uri="{9D8B030D-6E8A-4147-A177-3AD203B41FA5}">
                      <a16:colId xmlns:a16="http://schemas.microsoft.com/office/drawing/2014/main" val="744113511"/>
                    </a:ext>
                  </a:extLst>
                </a:gridCol>
                <a:gridCol w="1430141">
                  <a:extLst>
                    <a:ext uri="{9D8B030D-6E8A-4147-A177-3AD203B41FA5}">
                      <a16:colId xmlns:a16="http://schemas.microsoft.com/office/drawing/2014/main" val="3342662023"/>
                    </a:ext>
                  </a:extLst>
                </a:gridCol>
                <a:gridCol w="1095429">
                  <a:extLst>
                    <a:ext uri="{9D8B030D-6E8A-4147-A177-3AD203B41FA5}">
                      <a16:colId xmlns:a16="http://schemas.microsoft.com/office/drawing/2014/main" val="263637440"/>
                    </a:ext>
                  </a:extLst>
                </a:gridCol>
                <a:gridCol w="649143">
                  <a:extLst>
                    <a:ext uri="{9D8B030D-6E8A-4147-A177-3AD203B41FA5}">
                      <a16:colId xmlns:a16="http://schemas.microsoft.com/office/drawing/2014/main" val="212581107"/>
                    </a:ext>
                  </a:extLst>
                </a:gridCol>
              </a:tblGrid>
              <a:tr h="228612">
                <a:tc gridSpan="4">
                  <a:txBody>
                    <a:bodyPr/>
                    <a:lstStyle/>
                    <a:p>
                      <a:pPr algn="l" fontAlgn="b"/>
                      <a:r>
                        <a:rPr lang="en-US" sz="1000" u="none" strike="noStrike" dirty="0">
                          <a:effectLst/>
                        </a:rPr>
                        <a:t>                     Service Department Profit Centering    </a:t>
                      </a:r>
                      <a:r>
                        <a:rPr lang="en-US" sz="800" u="none" strike="noStrike" dirty="0">
                          <a:effectLst/>
                        </a:rPr>
                        <a:t> </a:t>
                      </a:r>
                      <a:endParaRPr lang="en-US" sz="1000" b="1" i="0" u="none" strike="noStrike" dirty="0">
                        <a:solidFill>
                          <a:srgbClr val="000000"/>
                        </a:solidFill>
                        <a:effectLst/>
                        <a:latin typeface="Arial" panose="020B0604020202020204" pitchFamily="34" charset="0"/>
                      </a:endParaRPr>
                    </a:p>
                  </a:txBody>
                  <a:tcPr marL="9525" marR="9525" marT="9525"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12035958"/>
                  </a:ext>
                </a:extLst>
              </a:tr>
              <a:tr h="270179">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63379597"/>
                  </a:ext>
                </a:extLst>
              </a:tr>
              <a:tr h="550748">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900" u="none" strike="noStrike">
                          <a:effectLst/>
                        </a:rPr>
                        <a:t>Expense Category</a:t>
                      </a:r>
                      <a:endParaRPr lang="en-US" sz="900" b="0" i="0" u="none" strike="noStrike">
                        <a:solidFill>
                          <a:srgbClr val="FFFFFF"/>
                        </a:solidFill>
                        <a:effectLst/>
                        <a:latin typeface="Arial" panose="020B0604020202020204" pitchFamily="34" charset="0"/>
                      </a:endParaRPr>
                    </a:p>
                  </a:txBody>
                  <a:tcPr marL="9525" marR="9525" marT="9525" marB="0" anchor="b"/>
                </a:tc>
                <a:tc>
                  <a:txBody>
                    <a:bodyPr/>
                    <a:lstStyle/>
                    <a:p>
                      <a:pPr algn="ctr" fontAlgn="b"/>
                      <a:r>
                        <a:rPr lang="en-US" sz="900" u="none" strike="noStrike">
                          <a:effectLst/>
                        </a:rPr>
                        <a:t>Dollar Amount</a:t>
                      </a:r>
                      <a:endParaRPr lang="en-US" sz="900" b="0" i="0" u="none" strike="noStrike">
                        <a:solidFill>
                          <a:srgbClr val="FFFFFF"/>
                        </a:solidFill>
                        <a:effectLst/>
                        <a:latin typeface="Arial" panose="020B06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536334123"/>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58,494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900" u="none" strike="noStrike">
                          <a:effectLst/>
                        </a:rPr>
                        <a:t>% of Gross</a:t>
                      </a:r>
                      <a:endParaRPr lang="en-US" sz="900" b="0" i="0" u="none" strike="noStrike">
                        <a:solidFill>
                          <a:srgbClr val="FFFFFF"/>
                        </a:solidFill>
                        <a:effectLst/>
                        <a:latin typeface="Arial" panose="020B0604020202020204" pitchFamily="34" charset="0"/>
                      </a:endParaRPr>
                    </a:p>
                  </a:txBody>
                  <a:tcPr marL="9525" marR="9525" marT="9525" marB="0" anchor="b"/>
                </a:tc>
                <a:extLst>
                  <a:ext uri="{0D108BD9-81ED-4DB2-BD59-A6C34878D82A}">
                    <a16:rowId xmlns:a16="http://schemas.microsoft.com/office/drawing/2014/main" val="1350706068"/>
                  </a:ext>
                </a:extLst>
              </a:tr>
              <a:tr h="218221">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944278865"/>
                  </a:ext>
                </a:extLst>
              </a:tr>
              <a:tr h="218221">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796193330"/>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46,196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78.98%</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5129785"/>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18,502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31.63%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82974293"/>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13,017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22.25%</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21433501"/>
                  </a:ext>
                </a:extLst>
              </a:tr>
              <a:tr h="218221">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623596205"/>
                  </a:ext>
                </a:extLst>
              </a:tr>
              <a:tr h="218221">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491750590"/>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77,715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a:effectLst/>
                        </a:rPr>
                        <a:t>132.86%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28304176"/>
                  </a:ext>
                </a:extLst>
              </a:tr>
              <a:tr h="376172">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a:effectLst/>
                        </a:rPr>
                        <a:t> $              (19,221)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u="none" strike="noStrike" dirty="0">
                          <a:effectLst/>
                        </a:rPr>
                        <a:t>-32.86%</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85459874"/>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200" dirty="0">
                <a:solidFill>
                  <a:srgbClr val="221E1F"/>
                </a:solidFill>
                <a:latin typeface="Calibri" panose="020F0502020204030204" pitchFamily="34" charset="0"/>
              </a:rPr>
              <a:t>Our tech proficiency is currently at 82.50% for the month of December.  NADA guide is to be at 125%.  </a:t>
            </a:r>
          </a:p>
          <a:p>
            <a:r>
              <a:rPr lang="en-US" sz="1200" b="0" i="0" u="none" strike="noStrike" baseline="0" dirty="0">
                <a:solidFill>
                  <a:srgbClr val="221E1F"/>
                </a:solidFill>
                <a:latin typeface="Calibri" panose="020F0502020204030204" pitchFamily="34" charset="0"/>
              </a:rPr>
              <a:t>We are trying to implement a nighttime crew to be open more hours and get more work done for each technician.  We don’t have a tech shortage at our store we just need to make sure we are doing everything we can to help get the most out of each tech.  </a:t>
            </a:r>
          </a:p>
          <a:p>
            <a:r>
              <a:rPr lang="en-US" sz="1200" dirty="0">
                <a:solidFill>
                  <a:srgbClr val="221E1F"/>
                </a:solidFill>
                <a:latin typeface="Calibri" panose="020F0502020204030204" pitchFamily="34" charset="0"/>
              </a:rPr>
              <a:t>We are now showing the techs their proficiency and how much more money can get generated for their paychecks as well as the stores service department by just trying to get to 100% to start.  Just getting to 100% would add an additional 20k to the gross.  </a:t>
            </a:r>
          </a:p>
          <a:p>
            <a:r>
              <a:rPr lang="en-US" sz="1200" b="0" i="0" u="none" strike="noStrike" baseline="0" dirty="0">
                <a:solidFill>
                  <a:srgbClr val="221E1F"/>
                </a:solidFill>
                <a:latin typeface="Calibri" panose="020F0502020204030204" pitchFamily="34" charset="0"/>
              </a:rPr>
              <a:t>In changing how we measure th</a:t>
            </a:r>
            <a:r>
              <a:rPr lang="en-US" sz="1200" dirty="0">
                <a:solidFill>
                  <a:srgbClr val="221E1F"/>
                </a:solidFill>
                <a:latin typeface="Calibri" panose="020F0502020204030204" pitchFamily="34" charset="0"/>
              </a:rPr>
              <a:t>e techs and how many more hours they can turn is going to help us get where we need to be.  We will continue to go over all of this on weekly basis with the techs and the new video tool we use from Dealer FX which tracks it as well.  </a:t>
            </a:r>
            <a:r>
              <a:rPr lang="en-US" sz="1200" b="0" i="0" u="none" strike="noStrike" baseline="0" dirty="0">
                <a:solidFill>
                  <a:srgbClr val="221E1F"/>
                </a:solidFill>
                <a:latin typeface="Calibri" panose="020F0502020204030204" pitchFamily="34" charset="0"/>
              </a:rPr>
              <a:t> </a:t>
            </a:r>
          </a:p>
          <a:p>
            <a:pPr marL="0" indent="0">
              <a:buNone/>
            </a:pPr>
            <a:endParaRPr lang="en-US" sz="12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6A044EC5-E413-DB89-7BA2-C0B35FAD1B3C}"/>
              </a:ext>
            </a:extLst>
          </p:cNvPr>
          <p:cNvGraphicFramePr>
            <a:graphicFrameLocks noGrp="1"/>
          </p:cNvGraphicFramePr>
          <p:nvPr>
            <p:ph sz="half" idx="2"/>
            <p:extLst>
              <p:ext uri="{D42A27DB-BD31-4B8C-83A1-F6EECF244321}">
                <p14:modId xmlns:p14="http://schemas.microsoft.com/office/powerpoint/2010/main" val="1846286085"/>
              </p:ext>
            </p:extLst>
          </p:nvPr>
        </p:nvGraphicFramePr>
        <p:xfrm>
          <a:off x="4975668" y="1413158"/>
          <a:ext cx="4682549" cy="4835242"/>
        </p:xfrm>
        <a:graphic>
          <a:graphicData uri="http://schemas.openxmlformats.org/drawingml/2006/table">
            <a:tbl>
              <a:tblPr>
                <a:tableStyleId>{5C22544A-7EE6-4342-B048-85BDC9FD1C3A}</a:tableStyleId>
              </a:tblPr>
              <a:tblGrid>
                <a:gridCol w="389536">
                  <a:extLst>
                    <a:ext uri="{9D8B030D-6E8A-4147-A177-3AD203B41FA5}">
                      <a16:colId xmlns:a16="http://schemas.microsoft.com/office/drawing/2014/main" val="3224774642"/>
                    </a:ext>
                  </a:extLst>
                </a:gridCol>
                <a:gridCol w="730380">
                  <a:extLst>
                    <a:ext uri="{9D8B030D-6E8A-4147-A177-3AD203B41FA5}">
                      <a16:colId xmlns:a16="http://schemas.microsoft.com/office/drawing/2014/main" val="1831622310"/>
                    </a:ext>
                  </a:extLst>
                </a:gridCol>
                <a:gridCol w="657343">
                  <a:extLst>
                    <a:ext uri="{9D8B030D-6E8A-4147-A177-3AD203B41FA5}">
                      <a16:colId xmlns:a16="http://schemas.microsoft.com/office/drawing/2014/main" val="2637385050"/>
                    </a:ext>
                  </a:extLst>
                </a:gridCol>
                <a:gridCol w="389536">
                  <a:extLst>
                    <a:ext uri="{9D8B030D-6E8A-4147-A177-3AD203B41FA5}">
                      <a16:colId xmlns:a16="http://schemas.microsoft.com/office/drawing/2014/main" val="1109177839"/>
                    </a:ext>
                  </a:extLst>
                </a:gridCol>
                <a:gridCol w="527497">
                  <a:extLst>
                    <a:ext uri="{9D8B030D-6E8A-4147-A177-3AD203B41FA5}">
                      <a16:colId xmlns:a16="http://schemas.microsoft.com/office/drawing/2014/main" val="3534293183"/>
                    </a:ext>
                  </a:extLst>
                </a:gridCol>
                <a:gridCol w="348959">
                  <a:extLst>
                    <a:ext uri="{9D8B030D-6E8A-4147-A177-3AD203B41FA5}">
                      <a16:colId xmlns:a16="http://schemas.microsoft.com/office/drawing/2014/main" val="3231061824"/>
                    </a:ext>
                  </a:extLst>
                </a:gridCol>
                <a:gridCol w="470690">
                  <a:extLst>
                    <a:ext uri="{9D8B030D-6E8A-4147-A177-3AD203B41FA5}">
                      <a16:colId xmlns:a16="http://schemas.microsoft.com/office/drawing/2014/main" val="2808416709"/>
                    </a:ext>
                  </a:extLst>
                </a:gridCol>
                <a:gridCol w="389536">
                  <a:extLst>
                    <a:ext uri="{9D8B030D-6E8A-4147-A177-3AD203B41FA5}">
                      <a16:colId xmlns:a16="http://schemas.microsoft.com/office/drawing/2014/main" val="1468473757"/>
                    </a:ext>
                  </a:extLst>
                </a:gridCol>
                <a:gridCol w="389536">
                  <a:extLst>
                    <a:ext uri="{9D8B030D-6E8A-4147-A177-3AD203B41FA5}">
                      <a16:colId xmlns:a16="http://schemas.microsoft.com/office/drawing/2014/main" val="1756500883"/>
                    </a:ext>
                  </a:extLst>
                </a:gridCol>
                <a:gridCol w="389536">
                  <a:extLst>
                    <a:ext uri="{9D8B030D-6E8A-4147-A177-3AD203B41FA5}">
                      <a16:colId xmlns:a16="http://schemas.microsoft.com/office/drawing/2014/main" val="1886634700"/>
                    </a:ext>
                  </a:extLst>
                </a:gridCol>
              </a:tblGrid>
              <a:tr h="14878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540989990"/>
                  </a:ext>
                </a:extLst>
              </a:tr>
              <a:tr h="175840">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gridSpan="7">
                  <a:txBody>
                    <a:bodyPr/>
                    <a:lstStyle/>
                    <a:p>
                      <a:pPr algn="ctr" fontAlgn="b"/>
                      <a:r>
                        <a:rPr lang="en-US" sz="800" u="none" strike="noStrike">
                          <a:effectLst/>
                        </a:rPr>
                        <a:t>NADA ACTUAL SERVICE ANALYSIS     </a:t>
                      </a:r>
                      <a:endParaRPr lang="en-US" sz="800" b="1"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892445095"/>
                  </a:ext>
                </a:extLst>
              </a:tr>
              <a:tr h="358445">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Performance</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055866278"/>
                  </a:ext>
                </a:extLst>
              </a:tr>
              <a:tr h="201541">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Labor Sales / Month</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Effective Labor Rate</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Hours Billed</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ctr" fontAlgn="b"/>
                      <a:r>
                        <a:rPr lang="en-US" sz="500" u="none" strike="noStrike">
                          <a:effectLst/>
                        </a:rPr>
                        <a:t> </a:t>
                      </a:r>
                      <a:endParaRPr lang="en-US" sz="500" b="1" i="1"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034155243"/>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Customer Car*</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46,312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108.40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427.2</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149544051"/>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Customer Truck*</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632850188"/>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Customer Other*</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0.00</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230180045"/>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Warranty</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12,141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126.52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96.0</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059574686"/>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Internal</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23,989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78.46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305.7</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78321553"/>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New Vehicle Prep</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5,344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126.52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42.2</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998649459"/>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Total</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87,786 </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871.2</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FFFFFF"/>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807670424"/>
                  </a:ext>
                </a:extLst>
              </a:tr>
              <a:tr h="14878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254606126"/>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POTENTIAL</a:t>
                      </a:r>
                      <a:endParaRPr lang="en-US" sz="600" b="1" i="1"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804515510"/>
                  </a:ext>
                </a:extLst>
              </a:tr>
              <a:tr h="244824">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                 87,786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871.18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 $      100.77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857564550"/>
                  </a:ext>
                </a:extLst>
              </a:tr>
              <a:tr h="19625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576705229"/>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596373156"/>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6.00</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8</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22</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1,056.0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516813957"/>
                  </a:ext>
                </a:extLst>
              </a:tr>
              <a:tr h="19625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extLst>
                  <a:ext uri="{0D108BD9-81ED-4DB2-BD59-A6C34878D82A}">
                    <a16:rowId xmlns:a16="http://schemas.microsoft.com/office/drawing/2014/main" val="1509313729"/>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dirty="0">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483322056"/>
                  </a:ext>
                </a:extLst>
              </a:tr>
              <a:tr h="23415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1,056.0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 $         100.77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5439" marR="5439" marT="5439" marB="0" anchor="b"/>
                </a:tc>
                <a:tc>
                  <a:txBody>
                    <a:bodyPr/>
                    <a:lstStyle/>
                    <a:p>
                      <a:pPr algn="l" fontAlgn="b"/>
                      <a:r>
                        <a:rPr lang="en-US" sz="600" u="none" strike="noStrike">
                          <a:effectLst/>
                        </a:rPr>
                        <a:t> $    106,410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133012.1</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4145670675"/>
                  </a:ext>
                </a:extLst>
              </a:tr>
              <a:tr h="211459">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5439" marR="5439" marT="5439" marB="0" anchor="b"/>
                </a:tc>
                <a:tc hMerge="1">
                  <a:txBody>
                    <a:bodyPr/>
                    <a:lstStyle/>
                    <a:p>
                      <a:endParaRPr lang="en-US"/>
                    </a:p>
                  </a:txBody>
                  <a:tcPr/>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895786442"/>
                  </a:ext>
                </a:extLst>
              </a:tr>
              <a:tr h="148788">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vMerge="1">
                  <a:txBody>
                    <a:bodyPr/>
                    <a:lstStyle/>
                    <a:p>
                      <a:endParaRPr lang="en-US"/>
                    </a:p>
                  </a:txBody>
                  <a:tcPr/>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v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471498245"/>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gridSpan="8">
                  <a:txBody>
                    <a:bodyPr/>
                    <a:lstStyle/>
                    <a:p>
                      <a:pPr algn="l" fontAlgn="b"/>
                      <a:r>
                        <a:rPr lang="en-US" sz="600" u="none" strike="noStrike">
                          <a:effectLst/>
                        </a:rPr>
                        <a:t>How proficient are your technicians ?</a:t>
                      </a:r>
                      <a:endParaRPr lang="en-US" sz="600" b="0" i="0" u="none" strike="noStrike">
                        <a:solidFill>
                          <a:srgbClr val="000000"/>
                        </a:solidFill>
                        <a:effectLst/>
                        <a:latin typeface="Calibri" panose="020F0502020204030204" pitchFamily="34" charset="0"/>
                      </a:endParaRPr>
                    </a:p>
                  </a:txBody>
                  <a:tcPr marL="5439" marR="5439" marT="5439"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033803602"/>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693067171"/>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871.2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700" u="none" strike="noStrike">
                          <a:effectLst/>
                        </a:rPr>
                        <a:t>÷</a:t>
                      </a:r>
                      <a:endParaRPr lang="en-US" sz="700" b="0" i="0" u="none" strike="noStrike">
                        <a:solidFill>
                          <a:srgbClr val="000000"/>
                        </a:solidFill>
                        <a:effectLst/>
                        <a:latin typeface="Arial" panose="020B0604020202020204" pitchFamily="34" charset="0"/>
                      </a:endParaRPr>
                    </a:p>
                  </a:txBody>
                  <a:tcPr marL="5439" marR="5439" marT="5439" marB="0" anchor="b"/>
                </a:tc>
                <a:tc>
                  <a:txBody>
                    <a:bodyPr/>
                    <a:lstStyle/>
                    <a:p>
                      <a:pPr algn="r" fontAlgn="b"/>
                      <a:r>
                        <a:rPr lang="en-US" sz="600" u="none" strike="noStrike">
                          <a:effectLst/>
                        </a:rPr>
                        <a:t>1,056.00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b"/>
                      <a:r>
                        <a:rPr lang="en-US" sz="600" u="none" strike="noStrike">
                          <a:effectLst/>
                        </a:rPr>
                        <a:t>=</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r" fontAlgn="b"/>
                      <a:r>
                        <a:rPr lang="en-US" sz="600" u="none" strike="noStrike">
                          <a:effectLst/>
                        </a:rPr>
                        <a:t>82.50%</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446978422"/>
                  </a:ext>
                </a:extLst>
              </a:tr>
              <a:tr h="196253">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5439" marR="5439" marT="5439" marB="0"/>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734802529"/>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1994733088"/>
                  </a:ext>
                </a:extLst>
              </a:tr>
              <a:tr h="135262">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2970657342"/>
                  </a:ext>
                </a:extLst>
              </a:tr>
              <a:tr h="142026">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a:effectLst/>
                        </a:rPr>
                        <a:t> </a:t>
                      </a:r>
                      <a:endParaRPr lang="en-US" sz="600" b="0" i="0" u="none" strike="noStrike">
                        <a:solidFill>
                          <a:srgbClr val="000000"/>
                        </a:solidFill>
                        <a:effectLst/>
                        <a:latin typeface="Calibri" panose="020F0502020204030204" pitchFamily="34" charset="0"/>
                      </a:endParaRPr>
                    </a:p>
                  </a:txBody>
                  <a:tcPr marL="5439" marR="5439" marT="5439" marB="0" anchor="b"/>
                </a:tc>
                <a:tc>
                  <a:txBody>
                    <a:bodyPr/>
                    <a:lstStyle/>
                    <a:p>
                      <a:pPr algn="l" fontAlgn="b"/>
                      <a:r>
                        <a:rPr lang="en-US" sz="600" u="none" strike="noStrike" dirty="0">
                          <a:effectLst/>
                        </a:rPr>
                        <a:t> </a:t>
                      </a:r>
                      <a:endParaRPr lang="en-US" sz="600" b="0" i="0" u="none" strike="noStrike" dirty="0">
                        <a:solidFill>
                          <a:srgbClr val="000000"/>
                        </a:solidFill>
                        <a:effectLst/>
                        <a:latin typeface="Calibri" panose="020F0502020204030204" pitchFamily="34" charset="0"/>
                      </a:endParaRPr>
                    </a:p>
                  </a:txBody>
                  <a:tcPr marL="5439" marR="5439" marT="5439" marB="0" anchor="b"/>
                </a:tc>
                <a:extLst>
                  <a:ext uri="{0D108BD9-81ED-4DB2-BD59-A6C34878D82A}">
                    <a16:rowId xmlns:a16="http://schemas.microsoft.com/office/drawing/2014/main" val="3356559317"/>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dirty="0"/>
            </a:br>
            <a:r>
              <a:rPr lang="en-US" dirty="0"/>
              <a:t>Facility</a:t>
            </a:r>
            <a:br>
              <a:rPr lang="en-US" dirty="0"/>
            </a:br>
            <a:br>
              <a:rPr lang="en-US" dirty="0"/>
            </a:br>
            <a:br>
              <a:rPr lang="en-US" dirty="0"/>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27952" y="1569462"/>
            <a:ext cx="4184035" cy="3880772"/>
          </a:xfrm>
        </p:spPr>
        <p:txBody>
          <a:bodyPr>
            <a:normAutofit fontScale="92500" lnSpcReduction="20000"/>
          </a:bodyPr>
          <a:lstStyle/>
          <a:p>
            <a:endParaRPr lang="en-US" dirty="0"/>
          </a:p>
          <a:p>
            <a:endParaRPr lang="en-US" dirty="0"/>
          </a:p>
          <a:p>
            <a:r>
              <a:rPr lang="en-US" sz="1200" dirty="0">
                <a:latin typeface="Calibri" panose="020F0502020204030204" pitchFamily="34" charset="0"/>
                <a:ea typeface="Calibri" panose="020F0502020204030204" pitchFamily="34" charset="0"/>
                <a:cs typeface="Calibri" panose="020F0502020204030204" pitchFamily="34" charset="0"/>
              </a:rPr>
              <a:t>Based off this calculation our shop potential is lacking very badly.  We are currently at 49.50%.  </a:t>
            </a:r>
          </a:p>
          <a:p>
            <a:r>
              <a:rPr lang="en-US" sz="1200" dirty="0">
                <a:latin typeface="Calibri" panose="020F0502020204030204" pitchFamily="34" charset="0"/>
                <a:ea typeface="Calibri" panose="020F0502020204030204" pitchFamily="34" charset="0"/>
                <a:cs typeface="Calibri" panose="020F0502020204030204" pitchFamily="34" charset="0"/>
              </a:rPr>
              <a:t>A big reason our shop is lacking is because we have multiple techs that have 2 lifts occupied for themselves.  This is set up this way internally because of the work they have.  Sometimes they are waiting on parts and other times they are waiting on the approval from the service advisor to go ahead and do the work.  Another reason for the delay is constantly walking bath and forth between the advisor and parts to begin the work.  </a:t>
            </a:r>
          </a:p>
          <a:p>
            <a:r>
              <a:rPr lang="en-US" sz="1200" dirty="0">
                <a:latin typeface="Calibri" panose="020F0502020204030204" pitchFamily="34" charset="0"/>
                <a:ea typeface="Calibri" panose="020F0502020204030204" pitchFamily="34" charset="0"/>
                <a:cs typeface="Calibri" panose="020F0502020204030204" pitchFamily="34" charset="0"/>
              </a:rPr>
              <a:t>We already have begun working on this with the installation of Dealer FX so they techs and advisors and parts counter are working on iPads and everything is submitted via tablet and videos to the customer.  This has already improved our speed time in the shop and not wasting steps and time walking between departments. </a:t>
            </a:r>
          </a:p>
          <a:p>
            <a:r>
              <a:rPr lang="en-US" sz="1200" dirty="0">
                <a:latin typeface="Calibri" panose="020F0502020204030204" pitchFamily="34" charset="0"/>
                <a:ea typeface="Calibri" panose="020F0502020204030204" pitchFamily="34" charset="0"/>
                <a:cs typeface="Calibri" panose="020F0502020204030204" pitchFamily="34" charset="0"/>
              </a:rPr>
              <a:t>We are also going to use a parts runner to wheel over all the parts to the technician to their bay so they don’t have to worry about carrying all the stuff over and should help with time and tech proficiency.    </a:t>
            </a:r>
          </a:p>
        </p:txBody>
      </p:sp>
      <p:graphicFrame>
        <p:nvGraphicFramePr>
          <p:cNvPr id="7" name="Content Placeholder 6">
            <a:extLst>
              <a:ext uri="{FF2B5EF4-FFF2-40B4-BE49-F238E27FC236}">
                <a16:creationId xmlns:a16="http://schemas.microsoft.com/office/drawing/2014/main" id="{EC415B6F-FB5C-E134-188F-5537AE661AD1}"/>
              </a:ext>
            </a:extLst>
          </p:cNvPr>
          <p:cNvGraphicFramePr>
            <a:graphicFrameLocks noGrp="1"/>
          </p:cNvGraphicFramePr>
          <p:nvPr>
            <p:ph sz="half" idx="2"/>
            <p:extLst>
              <p:ext uri="{D42A27DB-BD31-4B8C-83A1-F6EECF244321}">
                <p14:modId xmlns:p14="http://schemas.microsoft.com/office/powerpoint/2010/main" val="1129015036"/>
              </p:ext>
            </p:extLst>
          </p:nvPr>
        </p:nvGraphicFramePr>
        <p:xfrm>
          <a:off x="4975668" y="1930400"/>
          <a:ext cx="4184648" cy="3881437"/>
        </p:xfrm>
        <a:graphic>
          <a:graphicData uri="http://schemas.openxmlformats.org/drawingml/2006/table">
            <a:tbl>
              <a:tblPr>
                <a:tableStyleId>{5C22544A-7EE6-4342-B048-85BDC9FD1C3A}</a:tableStyleId>
              </a:tblPr>
              <a:tblGrid>
                <a:gridCol w="1644375">
                  <a:extLst>
                    <a:ext uri="{9D8B030D-6E8A-4147-A177-3AD203B41FA5}">
                      <a16:colId xmlns:a16="http://schemas.microsoft.com/office/drawing/2014/main" val="2064218032"/>
                    </a:ext>
                  </a:extLst>
                </a:gridCol>
                <a:gridCol w="1088689">
                  <a:extLst>
                    <a:ext uri="{9D8B030D-6E8A-4147-A177-3AD203B41FA5}">
                      <a16:colId xmlns:a16="http://schemas.microsoft.com/office/drawing/2014/main" val="3322102227"/>
                    </a:ext>
                  </a:extLst>
                </a:gridCol>
                <a:gridCol w="725792">
                  <a:extLst>
                    <a:ext uri="{9D8B030D-6E8A-4147-A177-3AD203B41FA5}">
                      <a16:colId xmlns:a16="http://schemas.microsoft.com/office/drawing/2014/main" val="2814992375"/>
                    </a:ext>
                  </a:extLst>
                </a:gridCol>
                <a:gridCol w="725792">
                  <a:extLst>
                    <a:ext uri="{9D8B030D-6E8A-4147-A177-3AD203B41FA5}">
                      <a16:colId xmlns:a16="http://schemas.microsoft.com/office/drawing/2014/main" val="1901887713"/>
                    </a:ext>
                  </a:extLst>
                </a:gridCol>
              </a:tblGrid>
              <a:tr h="198396">
                <a:tc gridSpan="4">
                  <a:txBody>
                    <a:bodyPr/>
                    <a:lstStyle/>
                    <a:p>
                      <a:pPr algn="ctr" fontAlgn="b"/>
                      <a:r>
                        <a:rPr lang="en-US" sz="800" u="none" strike="noStrike">
                          <a:effectLst/>
                        </a:rPr>
                        <a:t>FACILITY POTENTIAL</a:t>
                      </a:r>
                      <a:endParaRPr lang="en-US" sz="800" b="1" i="0" u="none" strike="noStrike">
                        <a:solidFill>
                          <a:srgbClr val="FFFFFF"/>
                        </a:solidFill>
                        <a:effectLst/>
                        <a:latin typeface="Arial" panose="020B0604020202020204" pitchFamily="34" charset="0"/>
                      </a:endParaRPr>
                    </a:p>
                  </a:txBody>
                  <a:tcPr marL="7631" marR="7631" marT="7631"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99716949"/>
                  </a:ext>
                </a:extLst>
              </a:tr>
              <a:tr h="404422">
                <a:tc>
                  <a:txBody>
                    <a:bodyPr/>
                    <a:lstStyle/>
                    <a:p>
                      <a:pPr algn="l" fontAlgn="b"/>
                      <a:r>
                        <a:rPr lang="en-US" sz="800" u="none" strike="noStrike">
                          <a:effectLst/>
                        </a:rPr>
                        <a:t>Number of Bays</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r" fontAlgn="b"/>
                      <a:r>
                        <a:rPr lang="en-US" sz="900" u="none" strike="noStrike">
                          <a:effectLst/>
                        </a:rPr>
                        <a:t>10</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3561481931"/>
                  </a:ext>
                </a:extLst>
              </a:tr>
              <a:tr h="16024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3141454432"/>
                  </a:ext>
                </a:extLst>
              </a:tr>
              <a:tr h="160243">
                <a:tc>
                  <a:txBody>
                    <a:bodyPr/>
                    <a:lstStyle/>
                    <a:p>
                      <a:pPr algn="l" fontAlgn="b"/>
                      <a:r>
                        <a:rPr lang="en-US" sz="800" u="none" strike="noStrike">
                          <a:effectLst/>
                        </a:rPr>
                        <a:t>Number of Days</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r" fontAlgn="b"/>
                      <a:r>
                        <a:rPr lang="en-US" sz="900" u="none" strike="noStrike">
                          <a:effectLst/>
                        </a:rPr>
                        <a:t>22</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4239933597"/>
                  </a:ext>
                </a:extLst>
              </a:tr>
              <a:tr h="16024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4078646257"/>
                  </a:ext>
                </a:extLst>
              </a:tr>
              <a:tr h="160243">
                <a:tc>
                  <a:txBody>
                    <a:bodyPr/>
                    <a:lstStyle/>
                    <a:p>
                      <a:pPr algn="l" fontAlgn="b"/>
                      <a:r>
                        <a:rPr lang="en-US" sz="800" u="none" strike="noStrike">
                          <a:effectLst/>
                        </a:rPr>
                        <a:t>Number of Hours</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r" fontAlgn="b"/>
                      <a:r>
                        <a:rPr lang="en-US" sz="900" u="none" strike="noStrike">
                          <a:effectLst/>
                        </a:rPr>
                        <a:t>8</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3176993241"/>
                  </a:ext>
                </a:extLst>
              </a:tr>
              <a:tr h="16024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ctr" fontAlgn="b"/>
                      <a:r>
                        <a:rPr lang="en-US" sz="800" u="none" strike="noStrike">
                          <a:effectLst/>
                        </a:rPr>
                        <a:t>x</a:t>
                      </a:r>
                      <a:endParaRPr lang="en-US" sz="800" b="1"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214282624"/>
                  </a:ext>
                </a:extLst>
              </a:tr>
              <a:tr h="276228">
                <a:tc>
                  <a:txBody>
                    <a:bodyPr/>
                    <a:lstStyle/>
                    <a:p>
                      <a:pPr algn="l" fontAlgn="b"/>
                      <a:r>
                        <a:rPr lang="en-US" sz="800" u="none" strike="noStrike">
                          <a:effectLst/>
                        </a:rPr>
                        <a:t>Effective Labor Rate</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             100.77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2167509000"/>
                  </a:ext>
                </a:extLst>
              </a:tr>
              <a:tr h="16024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r" fontAlgn="b"/>
                      <a:r>
                        <a:rPr lang="en-US" sz="600" u="none" strike="noStrike">
                          <a:effectLst/>
                        </a:rPr>
                        <a:t> </a:t>
                      </a:r>
                      <a:endParaRPr lang="en-US" sz="600" b="0" i="1"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768912465"/>
                  </a:ext>
                </a:extLst>
              </a:tr>
              <a:tr h="160243">
                <a:tc>
                  <a:txBody>
                    <a:bodyPr/>
                    <a:lstStyle/>
                    <a:p>
                      <a:pPr algn="l" fontAlgn="b"/>
                      <a:r>
                        <a:rPr lang="en-US" sz="800" u="none" strike="noStrike">
                          <a:effectLst/>
                        </a:rPr>
                        <a:t>FACILITY POTENTIAL</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          177,350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016752021"/>
                  </a:ext>
                </a:extLst>
              </a:tr>
              <a:tr h="16787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2763501612"/>
                  </a:ext>
                </a:extLst>
              </a:tr>
              <a:tr h="160243">
                <a:tc>
                  <a:txBody>
                    <a:bodyPr/>
                    <a:lstStyle/>
                    <a:p>
                      <a:pPr algn="l" fontAlgn="b"/>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2064585027"/>
                  </a:ext>
                </a:extLst>
              </a:tr>
              <a:tr h="167873">
                <a:tc gridSpan="4">
                  <a:txBody>
                    <a:bodyPr/>
                    <a:lstStyle/>
                    <a:p>
                      <a:pPr algn="ctr" fontAlgn="b"/>
                      <a:r>
                        <a:rPr lang="en-US" sz="800" u="none" strike="noStrike">
                          <a:effectLst/>
                        </a:rPr>
                        <a:t>FACILITY UTILIZATION</a:t>
                      </a:r>
                      <a:endParaRPr lang="en-US" sz="800" b="1" i="0" u="none" strike="noStrike">
                        <a:solidFill>
                          <a:srgbClr val="FFFFFF"/>
                        </a:solidFill>
                        <a:effectLst/>
                        <a:latin typeface="Arial" panose="020B0604020202020204" pitchFamily="34" charset="0"/>
                      </a:endParaRPr>
                    </a:p>
                  </a:txBody>
                  <a:tcPr marL="7631" marR="7631" marT="7631"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031578075"/>
                  </a:ext>
                </a:extLst>
              </a:tr>
              <a:tr h="276228">
                <a:tc>
                  <a:txBody>
                    <a:bodyPr/>
                    <a:lstStyle/>
                    <a:p>
                      <a:pPr algn="l" fontAlgn="b"/>
                      <a:r>
                        <a:rPr lang="en-US" sz="800" u="none" strike="noStrike">
                          <a:effectLst/>
                        </a:rPr>
                        <a:t>Total Labor Sales</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             87,786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680855627"/>
                  </a:ext>
                </a:extLst>
              </a:tr>
              <a:tr h="160243">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ctr" fontAlgn="b"/>
                      <a:r>
                        <a:rPr lang="en-US" sz="1000" u="none" strike="noStrike">
                          <a:effectLst/>
                        </a:rPr>
                        <a:t>÷</a:t>
                      </a:r>
                      <a:endParaRPr lang="en-US" sz="1000" b="0"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502013143"/>
                  </a:ext>
                </a:extLst>
              </a:tr>
              <a:tr h="152612">
                <a:tc>
                  <a:txBody>
                    <a:bodyPr/>
                    <a:lstStyle/>
                    <a:p>
                      <a:pPr algn="l" fontAlgn="b"/>
                      <a:r>
                        <a:rPr lang="en-US" sz="800" u="none" strike="noStrike">
                          <a:effectLst/>
                        </a:rPr>
                        <a:t>Facility Potential</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          177,350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941453162"/>
                  </a:ext>
                </a:extLst>
              </a:tr>
              <a:tr h="15261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r" fontAlgn="b"/>
                      <a:r>
                        <a:rPr lang="en-US" sz="600" u="none" strike="noStrike">
                          <a:effectLst/>
                        </a:rPr>
                        <a:t>equals</a:t>
                      </a:r>
                      <a:endParaRPr lang="en-US" sz="600" b="0" i="1" u="none" strike="noStrike">
                        <a:solidFill>
                          <a:srgbClr val="FFFFFF"/>
                        </a:solidFill>
                        <a:effectLst/>
                        <a:latin typeface="Arial" panose="020B060402020202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88988591"/>
                  </a:ext>
                </a:extLst>
              </a:tr>
              <a:tr h="251810">
                <a:tc>
                  <a:txBody>
                    <a:bodyPr/>
                    <a:lstStyle/>
                    <a:p>
                      <a:pPr algn="l" fontAlgn="b"/>
                      <a:r>
                        <a:rPr lang="en-US" sz="800" u="none" strike="noStrike">
                          <a:effectLst/>
                        </a:rPr>
                        <a:t>FACILITY UTILIZATION</a:t>
                      </a:r>
                      <a:endParaRPr lang="en-US" sz="800" b="0" i="0" u="none" strike="noStrike">
                        <a:solidFill>
                          <a:srgbClr val="FFFFFF"/>
                        </a:solidFill>
                        <a:effectLst/>
                        <a:latin typeface="Arial" panose="020B0604020202020204" pitchFamily="34" charset="0"/>
                      </a:endParaRPr>
                    </a:p>
                  </a:txBody>
                  <a:tcPr marL="7631" marR="7631" marT="7631" marB="0" anchor="b"/>
                </a:tc>
                <a:tc>
                  <a:txBody>
                    <a:bodyPr/>
                    <a:lstStyle/>
                    <a:p>
                      <a:pPr algn="r" fontAlgn="b"/>
                      <a:r>
                        <a:rPr lang="en-US" sz="900" u="none" strike="noStrike">
                          <a:effectLst/>
                        </a:rPr>
                        <a:t>49.50%</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3427880878"/>
                  </a:ext>
                </a:extLst>
              </a:tr>
              <a:tr h="152612">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3291913901"/>
                  </a:ext>
                </a:extLst>
              </a:tr>
              <a:tr h="238584">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7631" marR="7631" marT="7631" marB="0" anchor="b"/>
                </a:tc>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7631" marR="7631" marT="7631" marB="0" anchor="b"/>
                </a:tc>
                <a:extLst>
                  <a:ext uri="{0D108BD9-81ED-4DB2-BD59-A6C34878D82A}">
                    <a16:rowId xmlns:a16="http://schemas.microsoft.com/office/drawing/2014/main" val="173068232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sz="1200" dirty="0">
                <a:latin typeface="Calibri" panose="020F0502020204030204" pitchFamily="34" charset="0"/>
                <a:ea typeface="Calibri" panose="020F0502020204030204" pitchFamily="34" charset="0"/>
                <a:cs typeface="Calibri" panose="020F0502020204030204" pitchFamily="34" charset="0"/>
              </a:rPr>
              <a:t>Reviewing the 100 RO analysis showed us a few things that needs brought to our attention.  </a:t>
            </a:r>
          </a:p>
          <a:p>
            <a:r>
              <a:rPr lang="en-US" sz="1200" dirty="0">
                <a:latin typeface="Calibri" panose="020F0502020204030204" pitchFamily="34" charset="0"/>
                <a:ea typeface="Calibri" panose="020F0502020204030204" pitchFamily="34" charset="0"/>
                <a:cs typeface="Calibri" panose="020F0502020204030204" pitchFamily="34" charset="0"/>
              </a:rPr>
              <a:t>We knew our 1-Line RO’s have got better since our Service Director has come aboard with more training of service advisors and techs using dealer </a:t>
            </a:r>
            <a:r>
              <a:rPr lang="en-US" sz="1200" dirty="0" err="1">
                <a:latin typeface="Calibri" panose="020F0502020204030204" pitchFamily="34" charset="0"/>
                <a:ea typeface="Calibri" panose="020F0502020204030204" pitchFamily="34" charset="0"/>
                <a:cs typeface="Calibri" panose="020F0502020204030204" pitchFamily="34" charset="0"/>
              </a:rPr>
              <a:t>fx</a:t>
            </a:r>
            <a:r>
              <a:rPr lang="en-US" sz="1200" dirty="0">
                <a:latin typeface="Calibri" panose="020F0502020204030204" pitchFamily="34" charset="0"/>
                <a:ea typeface="Calibri" panose="020F0502020204030204" pitchFamily="34" charset="0"/>
                <a:cs typeface="Calibri" panose="020F0502020204030204" pitchFamily="34" charset="0"/>
              </a:rPr>
              <a:t> but we are still at 41%.  As you can see, we are servicing a lot of older vehicles so we should be able to find other stuff that needs to be fixed on that vehicle such as brakes, rotors, tires </a:t>
            </a:r>
            <a:r>
              <a:rPr lang="en-US" sz="1200" dirty="0" err="1">
                <a:latin typeface="Calibri" panose="020F0502020204030204" pitchFamily="34" charset="0"/>
                <a:ea typeface="Calibri" panose="020F0502020204030204" pitchFamily="34" charset="0"/>
                <a:cs typeface="Calibri" panose="020F0502020204030204" pitchFamily="34" charset="0"/>
              </a:rPr>
              <a:t>ect</a:t>
            </a:r>
            <a:r>
              <a:rPr lang="en-US" sz="1200" dirty="0">
                <a:latin typeface="Calibri" panose="020F0502020204030204" pitchFamily="34" charset="0"/>
                <a:ea typeface="Calibri" panose="020F0502020204030204" pitchFamily="34" charset="0"/>
                <a:cs typeface="Calibri" panose="020F0502020204030204" pitchFamily="34" charset="0"/>
              </a:rPr>
              <a:t>, In order to help with 1-Line RO’s.  </a:t>
            </a:r>
          </a:p>
          <a:p>
            <a:r>
              <a:rPr lang="en-US" sz="1200" dirty="0">
                <a:latin typeface="Calibri" panose="020F0502020204030204" pitchFamily="34" charset="0"/>
                <a:ea typeface="Calibri" panose="020F0502020204030204" pitchFamily="34" charset="0"/>
                <a:cs typeface="Calibri" panose="020F0502020204030204" pitchFamily="34" charset="0"/>
              </a:rPr>
              <a:t>Maintenance is the highest which was to be expected for us as we have been selling BG products lately to more and more customers.  Ken our service director believes if we can keep pushing more BG products for people who need them especially in the older vehicles that we would eliminate more 1-Line RO’s.  </a:t>
            </a:r>
          </a:p>
          <a:p>
            <a:r>
              <a:rPr lang="en-US" sz="1200" dirty="0">
                <a:latin typeface="Calibri" panose="020F0502020204030204" pitchFamily="34" charset="0"/>
                <a:ea typeface="Calibri" panose="020F0502020204030204" pitchFamily="34" charset="0"/>
                <a:cs typeface="Calibri" panose="020F0502020204030204" pitchFamily="34" charset="0"/>
              </a:rPr>
              <a:t>Asking for more service that is needed to every customer is also going to bump up our ELR which is currently at $99.09/hr.  Our current warranty rate is $134.40 so we have a difference where we can make up an additional $35 per repair order by selling 1-2 more services.  We feel this will probably exceed our current warranty rate.  </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7" name="Content Placeholder 6">
            <a:extLst>
              <a:ext uri="{FF2B5EF4-FFF2-40B4-BE49-F238E27FC236}">
                <a16:creationId xmlns:a16="http://schemas.microsoft.com/office/drawing/2014/main" id="{7181B6B5-7C17-BFB5-C12D-B9ED01A11B27}"/>
              </a:ext>
            </a:extLst>
          </p:cNvPr>
          <p:cNvGraphicFramePr>
            <a:graphicFrameLocks noGrp="1"/>
          </p:cNvGraphicFramePr>
          <p:nvPr>
            <p:ph sz="half" idx="2"/>
            <p:extLst>
              <p:ext uri="{D42A27DB-BD31-4B8C-83A1-F6EECF244321}">
                <p14:modId xmlns:p14="http://schemas.microsoft.com/office/powerpoint/2010/main" val="2081172186"/>
              </p:ext>
            </p:extLst>
          </p:nvPr>
        </p:nvGraphicFramePr>
        <p:xfrm>
          <a:off x="5621460" y="1475979"/>
          <a:ext cx="3984357" cy="3906042"/>
        </p:xfrm>
        <a:graphic>
          <a:graphicData uri="http://schemas.openxmlformats.org/drawingml/2006/table">
            <a:tbl>
              <a:tblPr/>
              <a:tblGrid>
                <a:gridCol w="408369">
                  <a:extLst>
                    <a:ext uri="{9D8B030D-6E8A-4147-A177-3AD203B41FA5}">
                      <a16:colId xmlns:a16="http://schemas.microsoft.com/office/drawing/2014/main" val="3420091834"/>
                    </a:ext>
                  </a:extLst>
                </a:gridCol>
                <a:gridCol w="435961">
                  <a:extLst>
                    <a:ext uri="{9D8B030D-6E8A-4147-A177-3AD203B41FA5}">
                      <a16:colId xmlns:a16="http://schemas.microsoft.com/office/drawing/2014/main" val="3499757057"/>
                    </a:ext>
                  </a:extLst>
                </a:gridCol>
                <a:gridCol w="496665">
                  <a:extLst>
                    <a:ext uri="{9D8B030D-6E8A-4147-A177-3AD203B41FA5}">
                      <a16:colId xmlns:a16="http://schemas.microsoft.com/office/drawing/2014/main" val="384985145"/>
                    </a:ext>
                  </a:extLst>
                </a:gridCol>
                <a:gridCol w="126926">
                  <a:extLst>
                    <a:ext uri="{9D8B030D-6E8A-4147-A177-3AD203B41FA5}">
                      <a16:colId xmlns:a16="http://schemas.microsoft.com/office/drawing/2014/main" val="3464697400"/>
                    </a:ext>
                  </a:extLst>
                </a:gridCol>
                <a:gridCol w="492986">
                  <a:extLst>
                    <a:ext uri="{9D8B030D-6E8A-4147-A177-3AD203B41FA5}">
                      <a16:colId xmlns:a16="http://schemas.microsoft.com/office/drawing/2014/main" val="3183465825"/>
                    </a:ext>
                  </a:extLst>
                </a:gridCol>
                <a:gridCol w="126926">
                  <a:extLst>
                    <a:ext uri="{9D8B030D-6E8A-4147-A177-3AD203B41FA5}">
                      <a16:colId xmlns:a16="http://schemas.microsoft.com/office/drawing/2014/main" val="3353049311"/>
                    </a:ext>
                  </a:extLst>
                </a:gridCol>
                <a:gridCol w="424924">
                  <a:extLst>
                    <a:ext uri="{9D8B030D-6E8A-4147-A177-3AD203B41FA5}">
                      <a16:colId xmlns:a16="http://schemas.microsoft.com/office/drawing/2014/main" val="847962202"/>
                    </a:ext>
                  </a:extLst>
                </a:gridCol>
                <a:gridCol w="502183">
                  <a:extLst>
                    <a:ext uri="{9D8B030D-6E8A-4147-A177-3AD203B41FA5}">
                      <a16:colId xmlns:a16="http://schemas.microsoft.com/office/drawing/2014/main" val="3278288083"/>
                    </a:ext>
                  </a:extLst>
                </a:gridCol>
                <a:gridCol w="469073">
                  <a:extLst>
                    <a:ext uri="{9D8B030D-6E8A-4147-A177-3AD203B41FA5}">
                      <a16:colId xmlns:a16="http://schemas.microsoft.com/office/drawing/2014/main" val="1798181591"/>
                    </a:ext>
                  </a:extLst>
                </a:gridCol>
                <a:gridCol w="500344">
                  <a:extLst>
                    <a:ext uri="{9D8B030D-6E8A-4147-A177-3AD203B41FA5}">
                      <a16:colId xmlns:a16="http://schemas.microsoft.com/office/drawing/2014/main" val="3844996486"/>
                    </a:ext>
                  </a:extLst>
                </a:gridCol>
              </a:tblGrid>
              <a:tr h="175756">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63514121"/>
                  </a:ext>
                </a:extLst>
              </a:tr>
              <a:tr h="118404">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87398321"/>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15875862"/>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50156474"/>
                  </a:ext>
                </a:extLst>
              </a:tr>
              <a:tr h="177606">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4,792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59.70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80.27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12104317"/>
                  </a:ext>
                </a:extLst>
              </a:tr>
              <a:tr h="177606">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6,904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109.06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17451521"/>
                  </a:ext>
                </a:extLst>
              </a:tr>
              <a:tr h="177606">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5,139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109.57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79679670"/>
                  </a:ext>
                </a:extLst>
              </a:tr>
              <a:tr h="177606">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16,835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169.90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99.09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23183272"/>
                  </a:ext>
                </a:extLst>
              </a:tr>
              <a:tr h="532819">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97424932"/>
                  </a:ext>
                </a:extLst>
              </a:tr>
              <a:tr h="355213">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99.09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4584254"/>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75805006"/>
                  </a:ext>
                </a:extLst>
              </a:tr>
              <a:tr h="11562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89338634"/>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4338.00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25.77%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5531861"/>
                  </a:ext>
                </a:extLst>
              </a:tr>
              <a:tr h="97128">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4338.00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25.53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70236777"/>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53285230"/>
                  </a:ext>
                </a:extLst>
              </a:tr>
              <a:tr h="11562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98904690"/>
                  </a:ext>
                </a:extLst>
              </a:tr>
              <a:tr h="97128">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16,834.59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168.34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27951522"/>
                  </a:ext>
                </a:extLst>
              </a:tr>
              <a:tr h="92503">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169.90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28412741"/>
                  </a:ext>
                </a:extLst>
              </a:tr>
              <a:tr h="92503">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63960748"/>
                  </a:ext>
                </a:extLst>
              </a:tr>
              <a:tr h="92503">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59.70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35.14%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25044708"/>
                  </a:ext>
                </a:extLst>
              </a:tr>
              <a:tr h="92503">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37.26%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18771986"/>
                  </a:ext>
                </a:extLst>
              </a:tr>
              <a:tr h="92503">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27.60%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4705294"/>
                  </a:ext>
                </a:extLst>
              </a:tr>
              <a:tr h="97128">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2707207"/>
                  </a:ext>
                </a:extLst>
              </a:tr>
              <a:tr h="97128">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18751040"/>
                  </a:ext>
                </a:extLst>
              </a:tr>
              <a:tr h="11562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369125103"/>
                  </a:ext>
                </a:extLst>
              </a:tr>
              <a:tr h="10637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4062590614"/>
                  </a:ext>
                </a:extLst>
              </a:tr>
              <a:tr h="97128">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37134066"/>
                  </a:ext>
                </a:extLst>
              </a:tr>
              <a:tr h="101754">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72.00%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222411293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6698251" cy="3880773"/>
          </a:xfrm>
        </p:spPr>
        <p:txBody>
          <a:bodyPr>
            <a:normAutofit/>
          </a:bodyPr>
          <a:lstStyle/>
          <a:p>
            <a:r>
              <a:rPr lang="en-US" sz="1200" dirty="0">
                <a:latin typeface="Calibri" panose="020F0502020204030204" pitchFamily="34" charset="0"/>
                <a:ea typeface="Calibri" panose="020F0502020204030204" pitchFamily="34" charset="0"/>
                <a:cs typeface="Calibri" panose="020F0502020204030204" pitchFamily="34" charset="0"/>
              </a:rPr>
              <a:t>We are a family owned and operated dealership for 3 generations with a strong customer retention in our community.  </a:t>
            </a:r>
          </a:p>
          <a:p>
            <a:r>
              <a:rPr lang="en-US" sz="1200" dirty="0">
                <a:latin typeface="Calibri" panose="020F0502020204030204" pitchFamily="34" charset="0"/>
                <a:ea typeface="Calibri" panose="020F0502020204030204" pitchFamily="34" charset="0"/>
                <a:cs typeface="Calibri" panose="020F0502020204030204" pitchFamily="34" charset="0"/>
              </a:rPr>
              <a:t>Loyal employees who have been here for years and continue to work here because of the positive work atmosphere. </a:t>
            </a:r>
          </a:p>
          <a:p>
            <a:r>
              <a:rPr lang="en-US" sz="1200" dirty="0">
                <a:latin typeface="Calibri" panose="020F0502020204030204" pitchFamily="34" charset="0"/>
                <a:ea typeface="Calibri" panose="020F0502020204030204" pitchFamily="34" charset="0"/>
                <a:cs typeface="Calibri" panose="020F0502020204030204" pitchFamily="34" charset="0"/>
              </a:rPr>
              <a:t>Constantly doing upgrades to the facilities especially in service to make sure we are up to date with technology and making sure our service employees have all the tools they need in order to be successful. </a:t>
            </a:r>
          </a:p>
          <a:p>
            <a:r>
              <a:rPr lang="en-US" sz="1200" dirty="0">
                <a:latin typeface="Calibri" panose="020F0502020204030204" pitchFamily="34" charset="0"/>
                <a:ea typeface="Calibri" panose="020F0502020204030204" pitchFamily="34" charset="0"/>
                <a:cs typeface="Calibri" panose="020F0502020204030204" pitchFamily="34" charset="0"/>
              </a:rPr>
              <a:t>Hiring of new service director who the employees have heavily gravitated to and respect because he has shown them, he is willing to go the extra mile to ensure customer satisfaction as well as their personal well being.  </a:t>
            </a:r>
          </a:p>
          <a:p>
            <a:r>
              <a:rPr lang="en-US" sz="1200" dirty="0">
                <a:latin typeface="Calibri" panose="020F0502020204030204" pitchFamily="34" charset="0"/>
                <a:ea typeface="Calibri" panose="020F0502020204030204" pitchFamily="34" charset="0"/>
                <a:cs typeface="Calibri" panose="020F0502020204030204" pitchFamily="34" charset="0"/>
              </a:rPr>
              <a:t>As stated, before strong customer retention and loyalty to our dealerships because of the way they are treated fairly and a strong presence in the community. </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Analysis-Weaknesses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802921"/>
            <a:ext cx="5930500" cy="4238441"/>
          </a:xfrm>
        </p:spPr>
        <p:txBody>
          <a:bodyPr/>
          <a:lstStyle/>
          <a:p>
            <a:endParaRPr lang="en-US" dirty="0"/>
          </a:p>
          <a:p>
            <a:r>
              <a:rPr lang="en-US" sz="1200" dirty="0">
                <a:latin typeface="Calibri" panose="020F0502020204030204" pitchFamily="34" charset="0"/>
                <a:ea typeface="Calibri" panose="020F0502020204030204" pitchFamily="34" charset="0"/>
                <a:cs typeface="Calibri" panose="020F0502020204030204" pitchFamily="34" charset="0"/>
              </a:rPr>
              <a:t>Parts availability to fix vehicles in a timely manner so that we don’t have loaner cars on the road for an extended period of time.  </a:t>
            </a:r>
          </a:p>
          <a:p>
            <a:r>
              <a:rPr lang="en-US" sz="1200" dirty="0">
                <a:latin typeface="Calibri" panose="020F0502020204030204" pitchFamily="34" charset="0"/>
                <a:ea typeface="Calibri" panose="020F0502020204030204" pitchFamily="34" charset="0"/>
                <a:cs typeface="Calibri" panose="020F0502020204030204" pitchFamily="34" charset="0"/>
              </a:rPr>
              <a:t>Scheduling of appointments to get competitive and maintenance work done can be a couple days out which was noted in class that we need the work now.  We should be able to accommodate the customer and that each customer is worth $1million dollars.</a:t>
            </a:r>
          </a:p>
          <a:p>
            <a:r>
              <a:rPr lang="en-US" sz="1200" dirty="0">
                <a:latin typeface="Calibri" panose="020F0502020204030204" pitchFamily="34" charset="0"/>
                <a:ea typeface="Calibri" panose="020F0502020204030204" pitchFamily="34" charset="0"/>
                <a:cs typeface="Calibri" panose="020F0502020204030204" pitchFamily="34" charset="0"/>
              </a:rPr>
              <a:t>Disconnect at times between parts and service of when parts arrive.  This is an issue as some parts will arrive and not communicated properly to service so that they can set up the appointment to get customer back in and sometimes can go a couple days before they are informed that the part is actually in.  </a:t>
            </a:r>
          </a:p>
          <a:p>
            <a:pPr marL="0" indent="0">
              <a:buNone/>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None/>
            </a:pPr>
            <a:r>
              <a:rPr lang="en-US" sz="1200" dirty="0">
                <a:latin typeface="Calibri" panose="020F0502020204030204" pitchFamily="34" charset="0"/>
                <a:ea typeface="Calibri" panose="020F0502020204030204" pitchFamily="34" charset="0"/>
                <a:cs typeface="Calibri" panose="020F0502020204030204" pitchFamily="34" charset="0"/>
              </a:rPr>
              <a:t>  </a:t>
            </a:r>
          </a:p>
          <a:p>
            <a:endParaRPr lang="en-US"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511</TotalTime>
  <Words>3629</Words>
  <Application>Microsoft Office PowerPoint</Application>
  <PresentationFormat>Widescreen</PresentationFormat>
  <Paragraphs>676</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Trebuchet MS</vt:lpstr>
      <vt:lpstr>Wingdings 3</vt:lpstr>
      <vt:lpstr>Facet</vt:lpstr>
      <vt:lpstr>NADA Service Homework </vt:lpstr>
      <vt:lpstr>   Marketing  </vt:lpstr>
      <vt:lpstr>  Analyze Cost of Labor – Dec MTD  </vt:lpstr>
      <vt:lpstr> Changes in Expense Structure Dec MTD    </vt:lpstr>
      <vt:lpstr> Productivity   </vt:lpstr>
      <vt:lpstr> Facility   </vt:lpstr>
      <vt:lpstr>Repair order analysis</vt:lpstr>
      <vt:lpstr>SWOT Analysis-Strengths</vt:lpstr>
      <vt:lpstr>SWOT Analysis-Weaknesses </vt:lpstr>
      <vt:lpstr>SWOT Analysis- Opportunities</vt:lpstr>
      <vt:lpstr>SWOT Analysis-Threats</vt:lpstr>
      <vt:lpstr>SWOT Analysis- Objectives</vt:lpstr>
      <vt:lpstr>SWOT Analysis-Strategies &amp; Tactics</vt:lpstr>
      <vt:lpstr>SWOT Analysis-Action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Trevor Henderson</cp:lastModifiedBy>
  <cp:revision>6</cp:revision>
  <dcterms:created xsi:type="dcterms:W3CDTF">2022-12-04T13:10:55Z</dcterms:created>
  <dcterms:modified xsi:type="dcterms:W3CDTF">2024-02-12T14:41:55Z</dcterms:modified>
</cp:coreProperties>
</file>