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4" d="100"/>
          <a:sy n="114" d="100"/>
        </p:scale>
        <p:origin x="47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2/12/2024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2/12/2024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2/12/2024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4050833"/>
            <a:ext cx="7766936" cy="1511068"/>
          </a:xfrm>
        </p:spPr>
        <p:txBody>
          <a:bodyPr>
            <a:normAutofit fontScale="92500" lnSpcReduction="20000"/>
          </a:bodyPr>
          <a:lstStyle/>
          <a:p>
            <a:pPr algn="ctr"/>
            <a:r>
              <a:rPr lang="en-US" sz="3200" b="1" u="sng" dirty="0"/>
              <a:t>N434 - </a:t>
            </a:r>
            <a:r>
              <a:rPr lang="en-US" sz="3200" b="1" u="sng" dirty="0" err="1"/>
              <a:t>Caskinette</a:t>
            </a:r>
            <a:r>
              <a:rPr lang="en-US" sz="3200" b="1" u="sng" dirty="0"/>
              <a:t> Ford</a:t>
            </a:r>
          </a:p>
          <a:p>
            <a:pPr marL="457200" indent="-457200" algn="ctr">
              <a:buFont typeface="Arial" panose="020B0604020202020204" pitchFamily="34" charset="0"/>
              <a:buChar char="•"/>
            </a:pPr>
            <a:r>
              <a:rPr lang="en-US" sz="3200" dirty="0"/>
              <a:t>Joe </a:t>
            </a:r>
            <a:r>
              <a:rPr lang="en-US" sz="3200" dirty="0" err="1"/>
              <a:t>Macutek</a:t>
            </a:r>
            <a:endParaRPr lang="en-US" sz="3200" dirty="0"/>
          </a:p>
          <a:p>
            <a:pPr marL="457200" indent="-457200" algn="ctr">
              <a:buFont typeface="Arial" panose="020B0604020202020204" pitchFamily="34" charset="0"/>
              <a:buChar char="•"/>
            </a:pPr>
            <a:r>
              <a:rPr lang="en-US" sz="3200" dirty="0"/>
              <a:t>Kurt Richardson</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a:bodyPr>
          <a:lstStyle/>
          <a:p>
            <a:r>
              <a:rPr lang="en-US" b="1" u="sng" dirty="0"/>
              <a:t>Opportunities</a:t>
            </a:r>
          </a:p>
          <a:p>
            <a:pPr>
              <a:buFont typeface="+mj-lt"/>
              <a:buAutoNum type="arabicPeriod"/>
            </a:pPr>
            <a:r>
              <a:rPr lang="en-US" dirty="0"/>
              <a:t>Expand on training for staff in service department by taking advantage of our relationship and subscription with NADA.</a:t>
            </a:r>
          </a:p>
          <a:p>
            <a:pPr>
              <a:buFont typeface="+mj-lt"/>
              <a:buAutoNum type="arabicPeriod"/>
            </a:pPr>
            <a:r>
              <a:rPr lang="en-US" dirty="0"/>
              <a:t>Dial in our marketing so we are targeting the right customers at the right time.</a:t>
            </a:r>
          </a:p>
          <a:p>
            <a:pPr>
              <a:buFont typeface="+mj-lt"/>
              <a:buAutoNum type="arabicPeriod"/>
            </a:pPr>
            <a:r>
              <a:rPr lang="en-US" dirty="0"/>
              <a:t>Continue to utilize out mentor program to train young and upcoming technicians. </a:t>
            </a:r>
          </a:p>
          <a:p>
            <a:pPr>
              <a:buFont typeface="+mj-lt"/>
              <a:buAutoNum type="arabicPeriod"/>
            </a:pPr>
            <a:r>
              <a:rPr lang="en-US" dirty="0"/>
              <a:t>Utilize our new service department to attract top technicians in the area.</a:t>
            </a:r>
          </a:p>
          <a:p>
            <a:pPr>
              <a:buFont typeface="+mj-lt"/>
              <a:buAutoNum type="arabicPeriod"/>
            </a:pPr>
            <a:r>
              <a:rPr lang="en-US" dirty="0"/>
              <a:t>Utilize our new service department to attract new customers.  </a:t>
            </a:r>
          </a:p>
          <a:p>
            <a:pPr>
              <a:buFont typeface="+mj-lt"/>
              <a:buAutoNum type="arabicPeriod"/>
            </a:pPr>
            <a:r>
              <a:rPr lang="en-US" dirty="0"/>
              <a:t>Expand on our new implemented mobile service offering.</a:t>
            </a:r>
          </a:p>
          <a:p>
            <a:pPr>
              <a:buFont typeface="+mj-lt"/>
              <a:buAutoNum type="arabicPeriod"/>
            </a:pPr>
            <a:r>
              <a:rPr lang="en-US" dirty="0"/>
              <a:t>Button up our pick up and delivery service to make it a seamless process for us and the customers.</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u="sng" dirty="0"/>
              <a:t>Threats</a:t>
            </a:r>
          </a:p>
          <a:p>
            <a:pPr>
              <a:buFont typeface="+mj-lt"/>
              <a:buAutoNum type="arabicPeriod"/>
            </a:pPr>
            <a:r>
              <a:rPr lang="en-US" dirty="0"/>
              <a:t>Technician shortages.</a:t>
            </a:r>
          </a:p>
          <a:p>
            <a:pPr>
              <a:buFont typeface="+mj-lt"/>
              <a:buAutoNum type="arabicPeriod"/>
            </a:pPr>
            <a:r>
              <a:rPr lang="en-US" dirty="0"/>
              <a:t>Hard working, reliable employee shortages.</a:t>
            </a:r>
          </a:p>
          <a:p>
            <a:pPr>
              <a:buFont typeface="+mj-lt"/>
              <a:buAutoNum type="arabicPeriod"/>
            </a:pPr>
            <a:r>
              <a:rPr lang="en-US" dirty="0"/>
              <a:t>Double digit dealerships in a 25 mile radius. </a:t>
            </a:r>
          </a:p>
          <a:p>
            <a:pPr>
              <a:buFont typeface="+mj-lt"/>
              <a:buAutoNum type="arabicPeriod"/>
            </a:pPr>
            <a:r>
              <a:rPr lang="en-US" dirty="0"/>
              <a:t>Handful of repair shops with lower labor costs in the same town as our dealership.</a:t>
            </a:r>
          </a:p>
          <a:p>
            <a:pPr>
              <a:buFont typeface="+mj-lt"/>
              <a:buAutoNum type="arabicPeriod"/>
            </a:pPr>
            <a:r>
              <a:rPr lang="en-US" dirty="0"/>
              <a:t>The EV model push – creates a sense of uncertainty and disinterest for our current staff/technicians.</a:t>
            </a:r>
          </a:p>
          <a:p>
            <a:pPr>
              <a:buFont typeface="+mj-lt"/>
              <a:buAutoNum type="arabicPeriod"/>
            </a:pPr>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u="sng" dirty="0"/>
              <a:t>Objectives</a:t>
            </a:r>
          </a:p>
          <a:p>
            <a:pPr>
              <a:buFont typeface="+mj-lt"/>
              <a:buAutoNum type="arabicPeriod"/>
            </a:pPr>
            <a:r>
              <a:rPr lang="en-US" dirty="0"/>
              <a:t>Increase the amount of multi-line repair orders.</a:t>
            </a:r>
          </a:p>
          <a:p>
            <a:pPr>
              <a:buFont typeface="+mj-lt"/>
              <a:buAutoNum type="arabicPeriod"/>
            </a:pPr>
            <a:r>
              <a:rPr lang="en-US" dirty="0"/>
              <a:t>Integrate new technology to help generate revenue including but not limited to video MPI’s.</a:t>
            </a:r>
          </a:p>
          <a:p>
            <a:pPr>
              <a:buFont typeface="+mj-lt"/>
              <a:buAutoNum type="arabicPeriod"/>
            </a:pPr>
            <a:r>
              <a:rPr lang="en-US" dirty="0"/>
              <a:t>Expand our service department menu of services by offering things such as -  paintless dent repairs, rim repairs, auto spa details, etc.</a:t>
            </a:r>
          </a:p>
          <a:p>
            <a:pPr>
              <a:buFont typeface="+mj-lt"/>
              <a:buAutoNum type="arabicPeriod"/>
            </a:pPr>
            <a:r>
              <a:rPr lang="en-US" dirty="0"/>
              <a:t>Attract the best possible employees</a:t>
            </a:r>
          </a:p>
          <a:p>
            <a:pPr lvl="1"/>
            <a:r>
              <a:rPr lang="en-US" dirty="0"/>
              <a:t>Competitive Pay</a:t>
            </a:r>
          </a:p>
          <a:p>
            <a:pPr lvl="1"/>
            <a:r>
              <a:rPr lang="en-US" dirty="0"/>
              <a:t>Benefit Packages</a:t>
            </a:r>
          </a:p>
          <a:p>
            <a:pPr lvl="1"/>
            <a:r>
              <a:rPr lang="en-US" dirty="0"/>
              <a:t>Strong and respected company culture</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u="sng" dirty="0"/>
              <a:t>Strategies</a:t>
            </a:r>
          </a:p>
          <a:p>
            <a:pPr>
              <a:buFont typeface="+mj-lt"/>
              <a:buAutoNum type="arabicPeriod"/>
            </a:pPr>
            <a:r>
              <a:rPr lang="en-US" dirty="0"/>
              <a:t>Present estimates to customers in a more professional tone as opposed to a “sales person” manner.</a:t>
            </a:r>
          </a:p>
          <a:p>
            <a:pPr>
              <a:buFont typeface="+mj-lt"/>
              <a:buAutoNum type="arabicPeriod"/>
            </a:pPr>
            <a:r>
              <a:rPr lang="en-US" dirty="0"/>
              <a:t>Research and discuss with appropriate companies who can help us integrate efficient and gross generating technology that will benefit us and the customer experience.</a:t>
            </a:r>
          </a:p>
          <a:p>
            <a:pPr>
              <a:buFont typeface="+mj-lt"/>
              <a:buAutoNum type="arabicPeriod"/>
            </a:pPr>
            <a:r>
              <a:rPr lang="en-US" dirty="0"/>
              <a:t>Meet with BDC to make sure we are getting the right mix of work scheduled between Competitive, Maintenance, Recall and Repair work.</a:t>
            </a:r>
          </a:p>
          <a:p>
            <a:pPr>
              <a:buFont typeface="+mj-lt"/>
              <a:buAutoNum type="arabicPeriod"/>
            </a:pPr>
            <a:r>
              <a:rPr lang="en-US" dirty="0"/>
              <a:t>Hold department meetings with management team and full staff to help achieve department weekly and monthly goals.  </a:t>
            </a:r>
          </a:p>
          <a:p>
            <a:pPr>
              <a:buFont typeface="+mj-lt"/>
              <a:buAutoNum type="arabicPeriod"/>
            </a:pPr>
            <a:endParaRPr lang="en-US" dirty="0"/>
          </a:p>
          <a:p>
            <a:pPr>
              <a:buFont typeface="+mj-lt"/>
              <a:buAutoNum type="arabicPeriod"/>
            </a:pPr>
            <a:endParaRPr lang="en-US" dirty="0"/>
          </a:p>
          <a:p>
            <a:pPr>
              <a:buFont typeface="+mj-lt"/>
              <a:buAutoNum type="arabicPeriod"/>
            </a:pPr>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u="sng" dirty="0"/>
              <a:t>Tactics</a:t>
            </a:r>
          </a:p>
          <a:p>
            <a:pPr>
              <a:buFont typeface="+mj-lt"/>
              <a:buAutoNum type="arabicPeriod"/>
            </a:pPr>
            <a:r>
              <a:rPr lang="en-US" dirty="0"/>
              <a:t>Start implementing proper and consistent training guidelines from management team to the service advisors and technicians.</a:t>
            </a:r>
          </a:p>
          <a:p>
            <a:pPr>
              <a:buFont typeface="+mj-lt"/>
              <a:buAutoNum type="arabicPeriod"/>
            </a:pPr>
            <a:r>
              <a:rPr lang="en-US" dirty="0"/>
              <a:t>Create service specials for loyal customers and new customers to help maintain and expand our customer base.</a:t>
            </a:r>
          </a:p>
          <a:p>
            <a:pPr>
              <a:buFont typeface="+mj-lt"/>
              <a:buAutoNum type="arabicPeriod"/>
            </a:pPr>
            <a:r>
              <a:rPr lang="en-US" dirty="0"/>
              <a:t>Utilize contacts and relationships in the industry to help button up our current processes and create new ones for a streamlined approach to increase customer experience.</a:t>
            </a:r>
          </a:p>
          <a:p>
            <a:pPr>
              <a:buFont typeface="+mj-lt"/>
              <a:buAutoNum type="arabicPeriod"/>
            </a:pPr>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b="1" u="sng"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750198965"/>
              </p:ext>
            </p:extLst>
          </p:nvPr>
        </p:nvGraphicFramePr>
        <p:xfrm>
          <a:off x="677334" y="1818624"/>
          <a:ext cx="9132492" cy="504556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Implementation of Training Program</a:t>
                      </a:r>
                    </a:p>
                  </a:txBody>
                  <a:tcPr/>
                </a:tc>
                <a:tc>
                  <a:txBody>
                    <a:bodyPr/>
                    <a:lstStyle/>
                    <a:p>
                      <a:r>
                        <a:rPr lang="en-US" dirty="0"/>
                        <a:t>Service Manager</a:t>
                      </a:r>
                    </a:p>
                  </a:txBody>
                  <a:tcPr/>
                </a:tc>
                <a:tc>
                  <a:txBody>
                    <a:bodyPr/>
                    <a:lstStyle/>
                    <a:p>
                      <a:r>
                        <a:rPr lang="en-US" dirty="0"/>
                        <a:t>March 30</a:t>
                      </a:r>
                      <a:r>
                        <a:rPr lang="en-US" baseline="30000" dirty="0"/>
                        <a:t>th</a:t>
                      </a:r>
                      <a:r>
                        <a:rPr lang="en-US" dirty="0"/>
                        <a:t> 2024/</a:t>
                      </a:r>
                    </a:p>
                    <a:p>
                      <a:r>
                        <a:rPr lang="en-US" dirty="0"/>
                        <a:t>End of Q2</a:t>
                      </a:r>
                    </a:p>
                  </a:txBody>
                  <a:tcPr/>
                </a:tc>
                <a:extLst>
                  <a:ext uri="{0D108BD9-81ED-4DB2-BD59-A6C34878D82A}">
                    <a16:rowId xmlns:a16="http://schemas.microsoft.com/office/drawing/2014/main" val="2400365483"/>
                  </a:ext>
                </a:extLst>
              </a:tr>
              <a:tr h="565004">
                <a:tc>
                  <a:txBody>
                    <a:bodyPr/>
                    <a:lstStyle/>
                    <a:p>
                      <a:r>
                        <a:rPr lang="en-US" dirty="0"/>
                        <a:t>Rotating Service Specials</a:t>
                      </a:r>
                    </a:p>
                  </a:txBody>
                  <a:tcPr/>
                </a:tc>
                <a:tc>
                  <a:txBody>
                    <a:bodyPr/>
                    <a:lstStyle/>
                    <a:p>
                      <a:r>
                        <a:rPr lang="en-US" dirty="0"/>
                        <a:t>Service Manager</a:t>
                      </a:r>
                    </a:p>
                  </a:txBody>
                  <a:tcPr/>
                </a:tc>
                <a:tc>
                  <a:txBody>
                    <a:bodyPr/>
                    <a:lstStyle/>
                    <a:p>
                      <a:r>
                        <a:rPr lang="en-US" dirty="0"/>
                        <a:t>March 30</a:t>
                      </a:r>
                      <a:r>
                        <a:rPr lang="en-US" baseline="30000" dirty="0"/>
                        <a:t>th</a:t>
                      </a:r>
                      <a:r>
                        <a:rPr lang="en-US" dirty="0"/>
                        <a:t> 2024/</a:t>
                      </a:r>
                    </a:p>
                    <a:p>
                      <a:r>
                        <a:rPr lang="en-US" dirty="0"/>
                        <a:t>End of Q1</a:t>
                      </a:r>
                    </a:p>
                  </a:txBody>
                  <a:tcPr/>
                </a:tc>
                <a:extLst>
                  <a:ext uri="{0D108BD9-81ED-4DB2-BD59-A6C34878D82A}">
                    <a16:rowId xmlns:a16="http://schemas.microsoft.com/office/drawing/2014/main" val="107845787"/>
                  </a:ext>
                </a:extLst>
              </a:tr>
              <a:tr h="565004">
                <a:tc>
                  <a:txBody>
                    <a:bodyPr/>
                    <a:lstStyle/>
                    <a:p>
                      <a:r>
                        <a:rPr lang="en-US" dirty="0"/>
                        <a:t>New Technology Programs</a:t>
                      </a:r>
                    </a:p>
                  </a:txBody>
                  <a:tcPr/>
                </a:tc>
                <a:tc>
                  <a:txBody>
                    <a:bodyPr/>
                    <a:lstStyle/>
                    <a:p>
                      <a:r>
                        <a:rPr lang="en-US" dirty="0"/>
                        <a:t>Service Manager</a:t>
                      </a:r>
                    </a:p>
                  </a:txBody>
                  <a:tcPr/>
                </a:tc>
                <a:tc>
                  <a:txBody>
                    <a:bodyPr/>
                    <a:lstStyle/>
                    <a:p>
                      <a:r>
                        <a:rPr lang="en-US" dirty="0"/>
                        <a:t>March 30</a:t>
                      </a:r>
                      <a:r>
                        <a:rPr lang="en-US" baseline="30000" dirty="0"/>
                        <a:t>th</a:t>
                      </a:r>
                      <a:r>
                        <a:rPr lang="en-US" dirty="0"/>
                        <a:t> 2024/</a:t>
                      </a:r>
                    </a:p>
                    <a:p>
                      <a:r>
                        <a:rPr lang="en-US" dirty="0"/>
                        <a:t>End of Q2</a:t>
                      </a:r>
                    </a:p>
                  </a:txBody>
                  <a:tcPr/>
                </a:tc>
                <a:extLst>
                  <a:ext uri="{0D108BD9-81ED-4DB2-BD59-A6C34878D82A}">
                    <a16:rowId xmlns:a16="http://schemas.microsoft.com/office/drawing/2014/main" val="1530126605"/>
                  </a:ext>
                </a:extLst>
              </a:tr>
              <a:tr h="565004">
                <a:tc>
                  <a:txBody>
                    <a:bodyPr/>
                    <a:lstStyle/>
                    <a:p>
                      <a:r>
                        <a:rPr lang="en-US" dirty="0"/>
                        <a:t>Department Meetings</a:t>
                      </a:r>
                    </a:p>
                  </a:txBody>
                  <a:tcPr/>
                </a:tc>
                <a:tc>
                  <a:txBody>
                    <a:bodyPr/>
                    <a:lstStyle/>
                    <a:p>
                      <a:r>
                        <a:rPr lang="en-US" dirty="0"/>
                        <a:t>Service Manager/Staff</a:t>
                      </a:r>
                    </a:p>
                  </a:txBody>
                  <a:tcPr/>
                </a:tc>
                <a:tc>
                  <a:txBody>
                    <a:bodyPr/>
                    <a:lstStyle/>
                    <a:p>
                      <a:r>
                        <a:rPr lang="en-US" dirty="0"/>
                        <a:t>March 30</a:t>
                      </a:r>
                      <a:r>
                        <a:rPr lang="en-US" baseline="30000" dirty="0"/>
                        <a:t>th</a:t>
                      </a:r>
                      <a:r>
                        <a:rPr lang="en-US" dirty="0"/>
                        <a:t> 2024/</a:t>
                      </a:r>
                    </a:p>
                    <a:p>
                      <a:r>
                        <a:rPr lang="en-US" dirty="0"/>
                        <a:t>End of Q1</a:t>
                      </a:r>
                    </a:p>
                  </a:txBody>
                  <a:tcPr/>
                </a:tc>
                <a:extLst>
                  <a:ext uri="{0D108BD9-81ED-4DB2-BD59-A6C34878D82A}">
                    <a16:rowId xmlns:a16="http://schemas.microsoft.com/office/drawing/2014/main" val="1950345431"/>
                  </a:ext>
                </a:extLst>
              </a:tr>
              <a:tr h="565004">
                <a:tc>
                  <a:txBody>
                    <a:bodyPr/>
                    <a:lstStyle/>
                    <a:p>
                      <a:r>
                        <a:rPr lang="en-US" dirty="0"/>
                        <a:t>BDC </a:t>
                      </a:r>
                      <a:r>
                        <a:rPr lang="en-US" dirty="0">
                          <a:sym typeface="Wingdings" panose="05000000000000000000" pitchFamily="2" charset="2"/>
                        </a:rPr>
                        <a:t> Proper Shop Mix</a:t>
                      </a:r>
                      <a:endParaRPr lang="en-US" dirty="0"/>
                    </a:p>
                  </a:txBody>
                  <a:tcPr/>
                </a:tc>
                <a:tc>
                  <a:txBody>
                    <a:bodyPr/>
                    <a:lstStyle/>
                    <a:p>
                      <a:r>
                        <a:rPr lang="en-US" dirty="0"/>
                        <a:t>Service Manager/Advisors/BDC </a:t>
                      </a:r>
                      <a:r>
                        <a:rPr lang="en-US" dirty="0" err="1"/>
                        <a:t>Mgr</a:t>
                      </a:r>
                      <a:endParaRPr lang="en-US" dirty="0"/>
                    </a:p>
                  </a:txBody>
                  <a:tcPr/>
                </a:tc>
                <a:tc>
                  <a:txBody>
                    <a:bodyPr/>
                    <a:lstStyle/>
                    <a:p>
                      <a:r>
                        <a:rPr lang="en-US" dirty="0"/>
                        <a:t>March 30</a:t>
                      </a:r>
                      <a:r>
                        <a:rPr lang="en-US" baseline="30000" dirty="0"/>
                        <a:t>th</a:t>
                      </a:r>
                      <a:r>
                        <a:rPr lang="en-US" dirty="0"/>
                        <a:t> 2024/</a:t>
                      </a:r>
                    </a:p>
                    <a:p>
                      <a:r>
                        <a:rPr lang="en-US" dirty="0"/>
                        <a:t>Halfway point of Q2</a:t>
                      </a:r>
                    </a:p>
                  </a:txBody>
                  <a:tcPr/>
                </a:tc>
                <a:extLst>
                  <a:ext uri="{0D108BD9-81ED-4DB2-BD59-A6C34878D82A}">
                    <a16:rowId xmlns:a16="http://schemas.microsoft.com/office/drawing/2014/main" val="1960891333"/>
                  </a:ext>
                </a:extLst>
              </a:tr>
              <a:tr h="565004">
                <a:tc>
                  <a:txBody>
                    <a:bodyPr/>
                    <a:lstStyle/>
                    <a:p>
                      <a:r>
                        <a:rPr lang="en-US" dirty="0"/>
                        <a:t>New Employee Attraction Plan</a:t>
                      </a:r>
                    </a:p>
                  </a:txBody>
                  <a:tcPr/>
                </a:tc>
                <a:tc>
                  <a:txBody>
                    <a:bodyPr/>
                    <a:lstStyle/>
                    <a:p>
                      <a:r>
                        <a:rPr lang="en-US" dirty="0"/>
                        <a:t>DP/GM/Service Manager</a:t>
                      </a:r>
                    </a:p>
                  </a:txBody>
                  <a:tcPr/>
                </a:tc>
                <a:tc>
                  <a:txBody>
                    <a:bodyPr/>
                    <a:lstStyle/>
                    <a:p>
                      <a:r>
                        <a:rPr lang="en-US" dirty="0"/>
                        <a:t>March 30</a:t>
                      </a:r>
                      <a:r>
                        <a:rPr lang="en-US" baseline="30000" dirty="0"/>
                        <a:t>th</a:t>
                      </a:r>
                      <a:r>
                        <a:rPr lang="en-US" dirty="0"/>
                        <a:t> 2024/</a:t>
                      </a:r>
                    </a:p>
                    <a:p>
                      <a:r>
                        <a:rPr lang="en-US" dirty="0"/>
                        <a:t>End of Q2</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b="1" u="sng" dirty="0"/>
              <a:t>Synopsis</a:t>
            </a:r>
          </a:p>
          <a:p>
            <a:pPr marL="0" indent="0">
              <a:buNone/>
            </a:pPr>
            <a:endParaRPr lang="en-US" dirty="0"/>
          </a:p>
          <a:p>
            <a:pPr marL="0" indent="0">
              <a:buNone/>
            </a:pPr>
            <a:r>
              <a:rPr lang="en-US" dirty="0"/>
              <a:t>	</a:t>
            </a:r>
            <a:r>
              <a:rPr lang="en-US" dirty="0" err="1"/>
              <a:t>Caskinette</a:t>
            </a:r>
            <a:r>
              <a:rPr lang="en-US" dirty="0"/>
              <a:t> Ford is in a good position with many opportunities in sight.  From the brand new service center opening in the Spring of 2024 to the many decisions that can be made to better ourselves as a company, there is only one thing in the way of prohibiting further success for us, ourselves.</a:t>
            </a:r>
          </a:p>
          <a:p>
            <a:pPr marL="0" indent="0">
              <a:buNone/>
            </a:pPr>
            <a:r>
              <a:rPr lang="en-US" dirty="0"/>
              <a:t>	As a service department – we need to embrace the countless amount of resources that are available to us that will help us grow as a department. From implementing a continuous training program, to work flow software, streamlined processes and more, these are all things that need to be taken serious, put in place and managed.</a:t>
            </a:r>
          </a:p>
          <a:p>
            <a:pPr marL="0" indent="0">
              <a:buNone/>
            </a:pPr>
            <a:r>
              <a:rPr lang="en-US" dirty="0"/>
              <a:t>	Understanding that doing these things and sticking to them not only benefits us as a department and dealership – these also benefit the customer and will be the gateway to expanding our footprint as a dealership and our customers experience.</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 advertise through Facebook</a:t>
            </a:r>
            <a:r>
              <a:rPr lang="en-US" dirty="0">
                <a:solidFill>
                  <a:srgbClr val="221E1F"/>
                </a:solidFill>
                <a:latin typeface="Calibri" panose="020F0502020204030204" pitchFamily="34" charset="0"/>
              </a:rPr>
              <a:t>, local radio/television and community events.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Advertise specific service specials to expand our service area footprint.</a:t>
            </a:r>
          </a:p>
          <a:p>
            <a:r>
              <a:rPr lang="en-US" sz="1800" b="0" i="0" u="none" strike="noStrike" baseline="0" dirty="0">
                <a:solidFill>
                  <a:srgbClr val="221E1F"/>
                </a:solidFill>
                <a:latin typeface="Calibri" panose="020F0502020204030204" pitchFamily="34" charset="0"/>
              </a:rPr>
              <a:t>Plans to achieve your goals: Rotate these specific service specials every 30 days and make sure they are season appropriate and coincide with any factory service/parts campaigns.</a:t>
            </a:r>
          </a:p>
          <a:p>
            <a:r>
              <a:rPr lang="en-US" sz="1800" b="0" i="0" u="none" strike="noStrike" baseline="0" dirty="0">
                <a:solidFill>
                  <a:srgbClr val="221E1F"/>
                </a:solidFill>
                <a:latin typeface="Calibri" panose="020F0502020204030204" pitchFamily="34" charset="0"/>
              </a:rPr>
              <a:t>Plans to evaluate your changes: Monitor the amount of business being scheduled and completed via a service special code to be used at time of billing/closing of ROs.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Main service shop which see’s between 25-30 appointments per day (not including walk ins, tow ins or deliveries)</a:t>
            </a:r>
          </a:p>
          <a:p>
            <a:r>
              <a:rPr lang="en-US" sz="1800" b="0" i="0" u="none" strike="noStrike" baseline="0" dirty="0">
                <a:solidFill>
                  <a:srgbClr val="221E1F"/>
                </a:solidFill>
                <a:latin typeface="Calibri" panose="020F0502020204030204" pitchFamily="34" charset="0"/>
              </a:rPr>
              <a:t>Goals for improvement: Improve our hours sold per month.</a:t>
            </a:r>
          </a:p>
          <a:p>
            <a:r>
              <a:rPr lang="en-US" sz="1800" b="0" i="0" u="none" strike="noStrike" baseline="0" dirty="0">
                <a:solidFill>
                  <a:srgbClr val="221E1F"/>
                </a:solidFill>
                <a:latin typeface="Calibri" panose="020F0502020204030204" pitchFamily="34" charset="0"/>
              </a:rPr>
              <a:t>Plans to achieve your goals: Integrate new technology that is available like Video MPI’s or implementing something as simple as retention programs such as tire specials or inquiring about additional vehicles to service in the customers house hold.</a:t>
            </a:r>
          </a:p>
          <a:p>
            <a:r>
              <a:rPr lang="en-US" sz="1800" b="0" i="0" u="none" strike="noStrike" baseline="0" dirty="0">
                <a:solidFill>
                  <a:srgbClr val="221E1F"/>
                </a:solidFill>
                <a:latin typeface="Calibri" panose="020F0502020204030204" pitchFamily="34" charset="0"/>
              </a:rPr>
              <a:t>Plans to evaluate your changes: Tracking the gross after the implementation of VMPI’s or retention tools.</a:t>
            </a:r>
          </a:p>
          <a:p>
            <a:endParaRPr lang="en-US" dirty="0"/>
          </a:p>
        </p:txBody>
      </p:sp>
      <p:graphicFrame>
        <p:nvGraphicFramePr>
          <p:cNvPr id="11" name="Content Placeholder 10">
            <a:extLst>
              <a:ext uri="{FF2B5EF4-FFF2-40B4-BE49-F238E27FC236}">
                <a16:creationId xmlns:a16="http://schemas.microsoft.com/office/drawing/2014/main" id="{B55D6F86-4C1F-8E4A-5BA8-A92FD0C3D6CA}"/>
              </a:ext>
            </a:extLst>
          </p:cNvPr>
          <p:cNvGraphicFramePr>
            <a:graphicFrameLocks noGrp="1"/>
          </p:cNvGraphicFramePr>
          <p:nvPr>
            <p:ph sz="quarter" idx="4"/>
            <p:extLst>
              <p:ext uri="{D42A27DB-BD31-4B8C-83A1-F6EECF244321}">
                <p14:modId xmlns:p14="http://schemas.microsoft.com/office/powerpoint/2010/main" val="1132278071"/>
              </p:ext>
            </p:extLst>
          </p:nvPr>
        </p:nvGraphicFramePr>
        <p:xfrm>
          <a:off x="5960392" y="1930400"/>
          <a:ext cx="5012406" cy="3219275"/>
        </p:xfrm>
        <a:graphic>
          <a:graphicData uri="http://schemas.openxmlformats.org/drawingml/2006/table">
            <a:tbl>
              <a:tblPr/>
              <a:tblGrid>
                <a:gridCol w="613373">
                  <a:extLst>
                    <a:ext uri="{9D8B030D-6E8A-4147-A177-3AD203B41FA5}">
                      <a16:colId xmlns:a16="http://schemas.microsoft.com/office/drawing/2014/main" val="2983857953"/>
                    </a:ext>
                  </a:extLst>
                </a:gridCol>
                <a:gridCol w="1092570">
                  <a:extLst>
                    <a:ext uri="{9D8B030D-6E8A-4147-A177-3AD203B41FA5}">
                      <a16:colId xmlns:a16="http://schemas.microsoft.com/office/drawing/2014/main" val="2570073076"/>
                    </a:ext>
                  </a:extLst>
                </a:gridCol>
                <a:gridCol w="1121322">
                  <a:extLst>
                    <a:ext uri="{9D8B030D-6E8A-4147-A177-3AD203B41FA5}">
                      <a16:colId xmlns:a16="http://schemas.microsoft.com/office/drawing/2014/main" val="3515792065"/>
                    </a:ext>
                  </a:extLst>
                </a:gridCol>
                <a:gridCol w="958395">
                  <a:extLst>
                    <a:ext uri="{9D8B030D-6E8A-4147-A177-3AD203B41FA5}">
                      <a16:colId xmlns:a16="http://schemas.microsoft.com/office/drawing/2014/main" val="2006659350"/>
                    </a:ext>
                  </a:extLst>
                </a:gridCol>
                <a:gridCol w="613373">
                  <a:extLst>
                    <a:ext uri="{9D8B030D-6E8A-4147-A177-3AD203B41FA5}">
                      <a16:colId xmlns:a16="http://schemas.microsoft.com/office/drawing/2014/main" val="580849829"/>
                    </a:ext>
                  </a:extLst>
                </a:gridCol>
                <a:gridCol w="613373">
                  <a:extLst>
                    <a:ext uri="{9D8B030D-6E8A-4147-A177-3AD203B41FA5}">
                      <a16:colId xmlns:a16="http://schemas.microsoft.com/office/drawing/2014/main" val="3961745900"/>
                    </a:ext>
                  </a:extLst>
                </a:gridCol>
              </a:tblGrid>
              <a:tr h="185792">
                <a:tc gridSpan="6">
                  <a:txBody>
                    <a:bodyPr/>
                    <a:lstStyle/>
                    <a:p>
                      <a:pPr algn="ctr" fontAlgn="ctr"/>
                      <a:r>
                        <a:rPr lang="en-US" sz="800" b="1" i="0" u="none" strike="noStrike">
                          <a:solidFill>
                            <a:srgbClr val="000000"/>
                          </a:solidFill>
                          <a:effectLst/>
                          <a:latin typeface="Arial" panose="020B0604020202020204" pitchFamily="34" charset="0"/>
                        </a:rPr>
                        <a:t>    Service Department Sales And Gross  (Labor Only)              </a:t>
                      </a:r>
                    </a:p>
                  </a:txBody>
                  <a:tcPr marL="7989" marR="7989" marT="7989" marB="0" anchor="ctr">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70472528"/>
                  </a:ext>
                </a:extLst>
              </a:tr>
              <a:tr h="219573">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08421716"/>
                  </a:ext>
                </a:extLst>
              </a:tr>
              <a:tr h="447591">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Category</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Sales</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Gross</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800" b="0" i="0" u="none" strike="noStrike">
                          <a:solidFill>
                            <a:srgbClr val="FFFFFF"/>
                          </a:solidFill>
                          <a:effectLst/>
                          <a:latin typeface="Arial" panose="020B0604020202020204" pitchFamily="34" charset="0"/>
                        </a:rPr>
                        <a:t>Gross as % of Sales</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700" b="0" i="0" u="none" strike="noStrike">
                          <a:solidFill>
                            <a:srgbClr val="FFFFFF"/>
                          </a:solidFill>
                          <a:effectLst/>
                          <a:latin typeface="Arial" panose="020B0604020202020204" pitchFamily="34" charset="0"/>
                        </a:rPr>
                        <a:t>%Sales Contribution</a:t>
                      </a:r>
                    </a:p>
                  </a:txBody>
                  <a:tcPr marL="7989" marR="7989" marT="7989"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2973023921"/>
                  </a:ext>
                </a:extLst>
              </a:tr>
              <a:tr h="305713">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Car</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57,867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43,632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75.40%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32.61%</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21704616"/>
                  </a:ext>
                </a:extLst>
              </a:tr>
              <a:tr h="177347">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889116309"/>
                  </a:ext>
                </a:extLst>
              </a:tr>
              <a:tr h="177347">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Customer Other</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36774514"/>
                  </a:ext>
                </a:extLst>
              </a:tr>
              <a:tr h="305713">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28,374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21,951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77.36%</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15.99%</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37987174"/>
                  </a:ext>
                </a:extLst>
              </a:tr>
              <a:tr h="305713">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Warranty ESP</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17,908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12,740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71.14%</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10.09%</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21721042"/>
                  </a:ext>
                </a:extLst>
              </a:tr>
              <a:tr h="305713">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Internal</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73,312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55,238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75.35%</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41.31%</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122387802"/>
                  </a:ext>
                </a:extLst>
              </a:tr>
              <a:tr h="177347">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NVI / Road Ready</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37746178"/>
                  </a:ext>
                </a:extLst>
              </a:tr>
              <a:tr h="305713">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Adj. Cost Of Labor</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(2,423)</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900" b="0" i="0" u="none" strike="noStrike">
                          <a:solidFill>
                            <a:srgbClr val="000000"/>
                          </a:solidFill>
                          <a:effectLst/>
                          <a:latin typeface="Calibri" panose="020F0502020204030204" pitchFamily="34" charset="0"/>
                        </a:rPr>
                        <a:t>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0.00%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627970057"/>
                  </a:ext>
                </a:extLst>
              </a:tr>
              <a:tr h="305713">
                <a:tc>
                  <a:txBody>
                    <a:bodyPr/>
                    <a:lstStyle/>
                    <a:p>
                      <a:pPr algn="l" fontAlgn="b"/>
                      <a:r>
                        <a:rPr lang="en-US" sz="900" b="0" i="0" u="none" strike="noStrike">
                          <a:solidFill>
                            <a:srgbClr val="000000"/>
                          </a:solidFill>
                          <a:effectLst/>
                          <a:latin typeface="Calibri" panose="020F0502020204030204" pitchFamily="34" charset="0"/>
                        </a:rPr>
                        <a:t> </a:t>
                      </a:r>
                    </a:p>
                  </a:txBody>
                  <a:tcPr marL="7989" marR="7989" marT="7989" marB="0" anchor="b">
                    <a:lnL>
                      <a:noFill/>
                    </a:lnL>
                    <a:lnR>
                      <a:noFill/>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800" b="1" i="0" u="none" strike="noStrike">
                          <a:solidFill>
                            <a:srgbClr val="000000"/>
                          </a:solidFill>
                          <a:effectLst/>
                          <a:latin typeface="Arial" panose="020B0604020202020204" pitchFamily="34" charset="0"/>
                        </a:rPr>
                        <a:t>Total</a:t>
                      </a:r>
                    </a:p>
                  </a:txBody>
                  <a:tcPr marL="7989" marR="7989" marT="7989"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900" b="0" i="0" u="none" strike="noStrike">
                          <a:solidFill>
                            <a:srgbClr val="000000"/>
                          </a:solidFill>
                          <a:effectLst/>
                          <a:latin typeface="Calibri" panose="020F0502020204030204" pitchFamily="34" charset="0"/>
                        </a:rPr>
                        <a:t> $                 177,461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            131,138 </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a:solidFill>
                            <a:srgbClr val="000000"/>
                          </a:solidFill>
                          <a:effectLst/>
                          <a:latin typeface="Calibri" panose="020F0502020204030204" pitchFamily="34" charset="0"/>
                        </a:rPr>
                        <a:t>73.90%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900" b="0" i="0" u="none" strike="noStrike" dirty="0">
                          <a:solidFill>
                            <a:srgbClr val="000000"/>
                          </a:solidFill>
                          <a:effectLst/>
                          <a:latin typeface="Calibri" panose="020F0502020204030204" pitchFamily="34" charset="0"/>
                        </a:rPr>
                        <a:t>100.00%</a:t>
                      </a:r>
                    </a:p>
                  </a:txBody>
                  <a:tcPr marL="7989" marR="7989" marT="7989"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614680405"/>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930400"/>
            <a:ext cx="4184035" cy="3880772"/>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One current practice is we utilize a uniform company and shop supply companies.</a:t>
            </a:r>
          </a:p>
          <a:p>
            <a:r>
              <a:rPr lang="en-US" sz="1800" b="0" i="0" u="none" strike="noStrike" baseline="0" dirty="0">
                <a:solidFill>
                  <a:srgbClr val="221E1F"/>
                </a:solidFill>
                <a:latin typeface="Calibri" panose="020F0502020204030204" pitchFamily="34" charset="0"/>
              </a:rPr>
              <a:t>Goals for improvement: </a:t>
            </a:r>
            <a:r>
              <a:rPr lang="en-US" dirty="0">
                <a:solidFill>
                  <a:srgbClr val="221E1F"/>
                </a:solidFill>
                <a:latin typeface="Calibri" panose="020F0502020204030204" pitchFamily="34" charset="0"/>
              </a:rPr>
              <a:t>Dial in and set a budget for money spent with these companies.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Never sign a multi year contract. Then renegotiate contracts every year and check over every invoice to make sure proper charges are being applied.</a:t>
            </a:r>
          </a:p>
          <a:p>
            <a:r>
              <a:rPr lang="en-US" sz="1800" b="0" i="0" u="none" strike="noStrike" baseline="0" dirty="0">
                <a:solidFill>
                  <a:srgbClr val="221E1F"/>
                </a:solidFill>
                <a:latin typeface="Calibri" panose="020F0502020204030204" pitchFamily="34" charset="0"/>
              </a:rPr>
              <a:t>Plans to evaluate your changes: </a:t>
            </a:r>
            <a:r>
              <a:rPr lang="en-US" dirty="0">
                <a:solidFill>
                  <a:srgbClr val="221E1F"/>
                </a:solidFill>
                <a:latin typeface="Calibri" panose="020F0502020204030204" pitchFamily="34" charset="0"/>
              </a:rPr>
              <a:t>Implement a process for how these companies are handled to minimize the dollars falling through the cracks.</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10" name="Content Placeholder 9">
            <a:extLst>
              <a:ext uri="{FF2B5EF4-FFF2-40B4-BE49-F238E27FC236}">
                <a16:creationId xmlns:a16="http://schemas.microsoft.com/office/drawing/2014/main" id="{E5D0C339-241E-5072-1C5B-63C19BB2AF0A}"/>
              </a:ext>
            </a:extLst>
          </p:cNvPr>
          <p:cNvGraphicFramePr>
            <a:graphicFrameLocks noGrp="1"/>
          </p:cNvGraphicFramePr>
          <p:nvPr>
            <p:ph sz="half" idx="2"/>
            <p:extLst>
              <p:ext uri="{D42A27DB-BD31-4B8C-83A1-F6EECF244321}">
                <p14:modId xmlns:p14="http://schemas.microsoft.com/office/powerpoint/2010/main" val="2356080157"/>
              </p:ext>
            </p:extLst>
          </p:nvPr>
        </p:nvGraphicFramePr>
        <p:xfrm>
          <a:off x="6869652" y="1930400"/>
          <a:ext cx="3594100" cy="3830955"/>
        </p:xfrm>
        <a:graphic>
          <a:graphicData uri="http://schemas.openxmlformats.org/drawingml/2006/table">
            <a:tbl>
              <a:tblPr/>
              <a:tblGrid>
                <a:gridCol w="610139">
                  <a:extLst>
                    <a:ext uri="{9D8B030D-6E8A-4147-A177-3AD203B41FA5}">
                      <a16:colId xmlns:a16="http://schemas.microsoft.com/office/drawing/2014/main" val="549740304"/>
                    </a:ext>
                  </a:extLst>
                </a:gridCol>
                <a:gridCol w="1344212">
                  <a:extLst>
                    <a:ext uri="{9D8B030D-6E8A-4147-A177-3AD203B41FA5}">
                      <a16:colId xmlns:a16="http://schemas.microsoft.com/office/drawing/2014/main" val="380197133"/>
                    </a:ext>
                  </a:extLst>
                </a:gridCol>
                <a:gridCol w="1029610">
                  <a:extLst>
                    <a:ext uri="{9D8B030D-6E8A-4147-A177-3AD203B41FA5}">
                      <a16:colId xmlns:a16="http://schemas.microsoft.com/office/drawing/2014/main" val="721216373"/>
                    </a:ext>
                  </a:extLst>
                </a:gridCol>
                <a:gridCol w="610139">
                  <a:extLst>
                    <a:ext uri="{9D8B030D-6E8A-4147-A177-3AD203B41FA5}">
                      <a16:colId xmlns:a16="http://schemas.microsoft.com/office/drawing/2014/main" val="2219004065"/>
                    </a:ext>
                  </a:extLst>
                </a:gridCol>
              </a:tblGrid>
              <a:tr h="209550">
                <a:tc gridSpan="4">
                  <a:txBody>
                    <a:bodyPr/>
                    <a:lstStyle/>
                    <a:p>
                      <a:pPr algn="l" fontAlgn="b"/>
                      <a:r>
                        <a:rPr lang="en-US" sz="1000" b="1" i="0" u="none" strike="noStrike">
                          <a:solidFill>
                            <a:srgbClr val="000000"/>
                          </a:solidFill>
                          <a:effectLst/>
                          <a:latin typeface="Arial" panose="020B0604020202020204" pitchFamily="34" charset="0"/>
                        </a:rPr>
                        <a:t>                     Service Department Profit Centering    </a:t>
                      </a:r>
                      <a:r>
                        <a:rPr lang="en-US" sz="800" b="1" i="0" u="none" strike="noStrike">
                          <a:solidFill>
                            <a:srgbClr val="000000"/>
                          </a:solidFill>
                          <a:effectLst/>
                          <a:latin typeface="Arial" panose="020B0604020202020204" pitchFamily="34" charset="0"/>
                        </a:rPr>
                        <a:t> </a:t>
                      </a:r>
                      <a:endParaRPr lang="en-US" sz="1000" b="1" i="0" u="none" strike="noStrike">
                        <a:solidFill>
                          <a:srgbClr val="000000"/>
                        </a:solidFill>
                        <a:effectLst/>
                        <a:latin typeface="Arial" panose="020B0604020202020204" pitchFamily="34" charset="0"/>
                      </a:endParaRPr>
                    </a:p>
                  </a:txBody>
                  <a:tcPr marL="9525" marR="9525" marT="9525"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9812402"/>
                  </a:ext>
                </a:extLst>
              </a:tr>
              <a:tr h="247650">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20339845"/>
                  </a:ext>
                </a:extLst>
              </a:tr>
              <a:tr h="504825">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FFFFFF"/>
                          </a:solidFill>
                          <a:effectLst/>
                          <a:latin typeface="Arial" panose="020B0604020202020204" pitchFamily="34" charset="0"/>
                        </a:rPr>
                        <a:t>Expense Category</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ctr" fontAlgn="b"/>
                      <a:r>
                        <a:rPr lang="en-US" sz="900" b="0" i="0" u="none" strike="noStrike">
                          <a:solidFill>
                            <a:srgbClr val="FFFFFF"/>
                          </a:solidFill>
                          <a:effectLst/>
                          <a:latin typeface="Arial" panose="020B0604020202020204" pitchFamily="34" charset="0"/>
                        </a:rPr>
                        <a:t>Dollar Amount</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4472C4"/>
                    </a:solidFill>
                  </a:tcPr>
                </a:tc>
                <a:extLst>
                  <a:ext uri="{0D108BD9-81ED-4DB2-BD59-A6C34878D82A}">
                    <a16:rowId xmlns:a16="http://schemas.microsoft.com/office/drawing/2014/main" val="902816685"/>
                  </a:ext>
                </a:extLst>
              </a:tr>
              <a:tr h="200025">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Department Gross</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131,138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latin typeface="Arial" panose="020B0604020202020204" pitchFamily="34" charset="0"/>
                        </a:rPr>
                        <a:t>% of Gross</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584384659"/>
                  </a:ext>
                </a:extLst>
              </a:tr>
              <a:tr h="200025">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Variable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70379436"/>
                  </a:ext>
                </a:extLst>
              </a:tr>
              <a:tr h="200025">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Selling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67,248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51.28%</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95763839"/>
                  </a:ext>
                </a:extLst>
              </a:tr>
              <a:tr h="200025">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Personnel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17875083"/>
                  </a:ext>
                </a:extLst>
              </a:tr>
              <a:tr h="200025">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Semi-Fixed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400781092"/>
                  </a:ext>
                </a:extLst>
              </a:tr>
              <a:tr h="200025">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Fixed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89,720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68.42%</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99343200"/>
                  </a:ext>
                </a:extLst>
              </a:tr>
              <a:tr h="200025">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Unallocated Expense</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0.00%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42093872"/>
                  </a:ext>
                </a:extLst>
              </a:tr>
              <a:tr h="200025">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Dealer's Salary</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4,860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100" b="0" i="0" u="none" strike="noStrike">
                          <a:solidFill>
                            <a:srgbClr val="000000"/>
                          </a:solidFill>
                          <a:effectLst/>
                          <a:latin typeface="Calibri" panose="020F0502020204030204" pitchFamily="34" charset="0"/>
                        </a:rPr>
                        <a:t>3.71%</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489000273"/>
                  </a:ext>
                </a:extLst>
              </a:tr>
              <a:tr h="209550">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Total Expenses</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161,828 </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a:solidFill>
                            <a:srgbClr val="000000"/>
                          </a:solidFill>
                          <a:effectLst/>
                          <a:latin typeface="Calibri" panose="020F0502020204030204" pitchFamily="34" charset="0"/>
                        </a:rPr>
                        <a:t>123.40%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262833585"/>
                  </a:ext>
                </a:extLst>
              </a:tr>
              <a:tr h="200025">
                <a:tc>
                  <a:txBody>
                    <a:bodyPr/>
                    <a:lstStyle/>
                    <a:p>
                      <a:pPr algn="l" fontAlgn="b"/>
                      <a:r>
                        <a:rPr lang="en-US" sz="1100" b="0" i="0" u="none" strike="noStrike">
                          <a:solidFill>
                            <a:srgbClr val="000000"/>
                          </a:solidFill>
                          <a:effectLst/>
                          <a:latin typeface="Calibri" panose="020F0502020204030204" pitchFamily="34" charset="0"/>
                        </a:rPr>
                        <a:t> </a:t>
                      </a:r>
                    </a:p>
                  </a:txBody>
                  <a:tcPr marL="9525" marR="9525" marT="9525" marB="0" anchor="b">
                    <a:lnL w="12700" cap="flat" cmpd="sng"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1100" b="0" i="0" u="none" strike="noStrike">
                          <a:solidFill>
                            <a:srgbClr val="000000"/>
                          </a:solidFill>
                          <a:effectLst/>
                          <a:latin typeface="Calibri" panose="020F0502020204030204" pitchFamily="34" charset="0"/>
                        </a:rPr>
                        <a:t>Net Profit</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 $              (30,690)</a:t>
                      </a:r>
                    </a:p>
                  </a:txBody>
                  <a:tcPr marL="9525" marR="9525" marT="9525"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100" b="0" i="0" u="none" strike="noStrike" dirty="0">
                          <a:solidFill>
                            <a:srgbClr val="000000"/>
                          </a:solidFill>
                          <a:effectLst/>
                          <a:latin typeface="Calibri" panose="020F0502020204030204" pitchFamily="34" charset="0"/>
                        </a:rPr>
                        <a:t>-23.40%</a:t>
                      </a:r>
                    </a:p>
                  </a:txBody>
                  <a:tcPr marL="9525" marR="9525" marT="9525" marB="0" anchor="b">
                    <a:lnL w="254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76557158"/>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930400"/>
            <a:ext cx="4184035" cy="3880772"/>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Main service department which includes retail, warranty, ESP and internal jobs.</a:t>
            </a:r>
          </a:p>
          <a:p>
            <a:r>
              <a:rPr lang="en-US" sz="1800" b="0" i="0" u="none" strike="noStrike" baseline="0" dirty="0">
                <a:solidFill>
                  <a:srgbClr val="221E1F"/>
                </a:solidFill>
                <a:latin typeface="Calibri" panose="020F0502020204030204" pitchFamily="34" charset="0"/>
              </a:rPr>
              <a:t>Goals for improvement: </a:t>
            </a:r>
            <a:r>
              <a:rPr lang="en-US" dirty="0">
                <a:solidFill>
                  <a:srgbClr val="221E1F"/>
                </a:solidFill>
                <a:latin typeface="Calibri" panose="020F0502020204030204" pitchFamily="34" charset="0"/>
              </a:rPr>
              <a:t>Bill more hours.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Integrate new processes from technology to communication between advisor, techs and parts.</a:t>
            </a:r>
          </a:p>
          <a:p>
            <a:r>
              <a:rPr lang="en-US" sz="1800" b="0" i="0" u="none" strike="noStrike" baseline="0" dirty="0">
                <a:solidFill>
                  <a:srgbClr val="221E1F"/>
                </a:solidFill>
                <a:latin typeface="Calibri" panose="020F0502020204030204" pitchFamily="34" charset="0"/>
              </a:rPr>
              <a:t>Plans to evaluate your changes: Track hours billed every day, weekly and monthly to be able to streamline our process. </a:t>
            </a:r>
          </a:p>
          <a:p>
            <a:endParaRPr lang="en-US" dirty="0"/>
          </a:p>
        </p:txBody>
      </p:sp>
      <p:graphicFrame>
        <p:nvGraphicFramePr>
          <p:cNvPr id="13" name="Content Placeholder 12">
            <a:extLst>
              <a:ext uri="{FF2B5EF4-FFF2-40B4-BE49-F238E27FC236}">
                <a16:creationId xmlns:a16="http://schemas.microsoft.com/office/drawing/2014/main" id="{17F92954-C73C-2ACB-F186-16F7DDF7D7F0}"/>
              </a:ext>
            </a:extLst>
          </p:cNvPr>
          <p:cNvGraphicFramePr>
            <a:graphicFrameLocks noGrp="1"/>
          </p:cNvGraphicFramePr>
          <p:nvPr>
            <p:ph sz="half" idx="2"/>
            <p:extLst>
              <p:ext uri="{D42A27DB-BD31-4B8C-83A1-F6EECF244321}">
                <p14:modId xmlns:p14="http://schemas.microsoft.com/office/powerpoint/2010/main" val="4191587205"/>
              </p:ext>
            </p:extLst>
          </p:nvPr>
        </p:nvGraphicFramePr>
        <p:xfrm>
          <a:off x="5945203" y="1930400"/>
          <a:ext cx="4184648" cy="4071597"/>
        </p:xfrm>
        <a:graphic>
          <a:graphicData uri="http://schemas.openxmlformats.org/drawingml/2006/table">
            <a:tbl>
              <a:tblPr/>
              <a:tblGrid>
                <a:gridCol w="784213">
                  <a:extLst>
                    <a:ext uri="{9D8B030D-6E8A-4147-A177-3AD203B41FA5}">
                      <a16:colId xmlns:a16="http://schemas.microsoft.com/office/drawing/2014/main" val="2577066909"/>
                    </a:ext>
                  </a:extLst>
                </a:gridCol>
                <a:gridCol w="705792">
                  <a:extLst>
                    <a:ext uri="{9D8B030D-6E8A-4147-A177-3AD203B41FA5}">
                      <a16:colId xmlns:a16="http://schemas.microsoft.com/office/drawing/2014/main" val="2314802208"/>
                    </a:ext>
                  </a:extLst>
                </a:gridCol>
                <a:gridCol w="418247">
                  <a:extLst>
                    <a:ext uri="{9D8B030D-6E8A-4147-A177-3AD203B41FA5}">
                      <a16:colId xmlns:a16="http://schemas.microsoft.com/office/drawing/2014/main" val="537764191"/>
                    </a:ext>
                  </a:extLst>
                </a:gridCol>
                <a:gridCol w="562019">
                  <a:extLst>
                    <a:ext uri="{9D8B030D-6E8A-4147-A177-3AD203B41FA5}">
                      <a16:colId xmlns:a16="http://schemas.microsoft.com/office/drawing/2014/main" val="3892520959"/>
                    </a:ext>
                  </a:extLst>
                </a:gridCol>
                <a:gridCol w="372501">
                  <a:extLst>
                    <a:ext uri="{9D8B030D-6E8A-4147-A177-3AD203B41FA5}">
                      <a16:colId xmlns:a16="http://schemas.microsoft.com/office/drawing/2014/main" val="4037504784"/>
                    </a:ext>
                  </a:extLst>
                </a:gridCol>
                <a:gridCol w="505382">
                  <a:extLst>
                    <a:ext uri="{9D8B030D-6E8A-4147-A177-3AD203B41FA5}">
                      <a16:colId xmlns:a16="http://schemas.microsoft.com/office/drawing/2014/main" val="3196384611"/>
                    </a:ext>
                  </a:extLst>
                </a:gridCol>
                <a:gridCol w="418247">
                  <a:extLst>
                    <a:ext uri="{9D8B030D-6E8A-4147-A177-3AD203B41FA5}">
                      <a16:colId xmlns:a16="http://schemas.microsoft.com/office/drawing/2014/main" val="1278311819"/>
                    </a:ext>
                  </a:extLst>
                </a:gridCol>
                <a:gridCol w="418247">
                  <a:extLst>
                    <a:ext uri="{9D8B030D-6E8A-4147-A177-3AD203B41FA5}">
                      <a16:colId xmlns:a16="http://schemas.microsoft.com/office/drawing/2014/main" val="864160504"/>
                    </a:ext>
                  </a:extLst>
                </a:gridCol>
              </a:tblGrid>
              <a:tr h="169648">
                <a:tc gridSpan="7">
                  <a:txBody>
                    <a:bodyPr/>
                    <a:lstStyle/>
                    <a:p>
                      <a:pPr algn="ctr" fontAlgn="b"/>
                      <a:r>
                        <a:rPr lang="en-US" sz="1000" b="1" i="0" u="none" strike="noStrike">
                          <a:solidFill>
                            <a:srgbClr val="000000"/>
                          </a:solidFill>
                          <a:effectLst/>
                          <a:latin typeface="Arial" panose="020B0604020202020204" pitchFamily="34" charset="0"/>
                        </a:rPr>
                        <a:t>NADA ACTUAL SERVICE ANALYSIS     </a:t>
                      </a:r>
                    </a:p>
                  </a:txBody>
                  <a:tcPr marL="6525" marR="6525" marT="6525" marB="0" anchor="b">
                    <a:lnL>
                      <a:noFill/>
                    </a:lnL>
                    <a:lnR>
                      <a:noFill/>
                    </a:lnR>
                    <a:lnT>
                      <a:noFill/>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extLst>
                  <a:ext uri="{0D108BD9-81ED-4DB2-BD59-A6C34878D82A}">
                    <a16:rowId xmlns:a16="http://schemas.microsoft.com/office/drawing/2014/main" val="4088001692"/>
                  </a:ext>
                </a:extLst>
              </a:tr>
              <a:tr h="345821">
                <a:tc>
                  <a:txBody>
                    <a:bodyPr/>
                    <a:lstStyle/>
                    <a:p>
                      <a:pPr algn="l" fontAlgn="b"/>
                      <a:r>
                        <a:rPr lang="en-US" sz="800" b="0" i="0" u="none" strike="noStrike">
                          <a:solidFill>
                            <a:srgbClr val="000000"/>
                          </a:solidFill>
                          <a:effectLst/>
                          <a:latin typeface="Calibri" panose="020F0502020204030204" pitchFamily="34" charset="0"/>
                        </a:rPr>
                        <a:t>Performance</a:t>
                      </a:r>
                    </a:p>
                  </a:txBody>
                  <a:tcPr marL="6525" marR="6525" marT="6525"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190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extLst>
                  <a:ext uri="{0D108BD9-81ED-4DB2-BD59-A6C34878D82A}">
                    <a16:rowId xmlns:a16="http://schemas.microsoft.com/office/drawing/2014/main" val="3103165879"/>
                  </a:ext>
                </a:extLst>
              </a:tr>
              <a:tr h="194443">
                <a:tc>
                  <a:txBody>
                    <a:bodyPr/>
                    <a:lstStyle/>
                    <a:p>
                      <a:pPr algn="ctr" fontAlgn="b"/>
                      <a:r>
                        <a:rPr lang="en-US" sz="600" b="1" i="1" u="none" strike="noStrike">
                          <a:solidFill>
                            <a:srgbClr val="FFFFFF"/>
                          </a:solidFill>
                          <a:effectLst/>
                          <a:latin typeface="Arial" panose="020B0604020202020204" pitchFamily="34" charset="0"/>
                        </a:rPr>
                        <a:t> </a:t>
                      </a:r>
                    </a:p>
                  </a:txBody>
                  <a:tcPr marL="6525" marR="6525" marT="6525"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latin typeface="Arial" panose="020B0604020202020204" pitchFamily="34" charset="0"/>
                        </a:rPr>
                        <a:t>Labor Sales / Month</a:t>
                      </a:r>
                    </a:p>
                  </a:txBody>
                  <a:tcPr marL="6525" marR="6525" marT="6525"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latin typeface="Arial" panose="020B0604020202020204" pitchFamily="34" charset="0"/>
                        </a:rPr>
                        <a:t> </a:t>
                      </a:r>
                    </a:p>
                  </a:txBody>
                  <a:tcPr marL="6525" marR="6525" marT="6525" marB="0" anchor="b">
                    <a:lnL>
                      <a:noFill/>
                    </a:lnL>
                    <a:lnR>
                      <a:noFill/>
                    </a:lnR>
                    <a:lnT w="190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600" b="1" i="1" u="none" strike="noStrike">
                          <a:solidFill>
                            <a:srgbClr val="FFFFFF"/>
                          </a:solidFill>
                          <a:effectLst/>
                          <a:latin typeface="Arial" panose="020B0604020202020204" pitchFamily="34" charset="0"/>
                        </a:rPr>
                        <a:t>Effective Labor Rate</a:t>
                      </a:r>
                    </a:p>
                  </a:txBody>
                  <a:tcPr marL="6525" marR="6525" marT="6525"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latin typeface="Arial" panose="020B0604020202020204" pitchFamily="34" charset="0"/>
                        </a:rPr>
                        <a:t> </a:t>
                      </a:r>
                    </a:p>
                  </a:txBody>
                  <a:tcPr marL="6525" marR="6525" marT="6525"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latin typeface="Arial" panose="020B0604020202020204" pitchFamily="34" charset="0"/>
                        </a:rPr>
                        <a:t>Hours Billed</a:t>
                      </a:r>
                    </a:p>
                  </a:txBody>
                  <a:tcPr marL="6525" marR="6525" marT="6525" marB="0" anchor="b">
                    <a:lnL>
                      <a:noFill/>
                    </a:lnL>
                    <a:lnR>
                      <a:noFill/>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600" b="1" i="1" u="none" strike="noStrike">
                          <a:solidFill>
                            <a:srgbClr val="FFFFFF"/>
                          </a:solidFill>
                          <a:effectLst/>
                          <a:latin typeface="Arial" panose="020B0604020202020204" pitchFamily="34" charset="0"/>
                        </a:rPr>
                        <a:t> </a:t>
                      </a:r>
                    </a:p>
                  </a:txBody>
                  <a:tcPr marL="6525" marR="6525" marT="6525"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462323884"/>
                  </a:ext>
                </a:extLst>
              </a:tr>
              <a:tr h="137023">
                <a:tc>
                  <a:txBody>
                    <a:bodyPr/>
                    <a:lstStyle/>
                    <a:p>
                      <a:pPr algn="l" fontAlgn="b"/>
                      <a:r>
                        <a:rPr lang="en-US" sz="700" b="0" i="0" u="none" strike="noStrike">
                          <a:solidFill>
                            <a:srgbClr val="000000"/>
                          </a:solidFill>
                          <a:effectLst/>
                          <a:latin typeface="Arial" panose="020B0604020202020204" pitchFamily="34" charset="0"/>
                        </a:rPr>
                        <a:t>Customer Car*</a:t>
                      </a:r>
                    </a:p>
                  </a:txBody>
                  <a:tcPr marL="6525" marR="6525" marT="6525"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solidFill>
                            <a:srgbClr val="000000"/>
                          </a:solidFill>
                          <a:effectLst/>
                          <a:latin typeface="Arial" panose="020B0604020202020204" pitchFamily="34" charset="0"/>
                        </a:rPr>
                        <a:t> $            57,867 </a:t>
                      </a:r>
                    </a:p>
                  </a:txBody>
                  <a:tcPr marL="6525" marR="6525" marT="6525"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Arial" panose="020B0604020202020204" pitchFamily="34" charset="0"/>
                        </a:rPr>
                        <a:t>÷</a:t>
                      </a:r>
                    </a:p>
                  </a:txBody>
                  <a:tcPr marL="6525" marR="6525" marT="6525" marB="0" anchor="b">
                    <a:lnL>
                      <a:noFill/>
                    </a:lnL>
                    <a:lnR>
                      <a:noFill/>
                    </a:lnR>
                    <a:lnT>
                      <a:noFill/>
                    </a:lnT>
                    <a:lnB>
                      <a:noFill/>
                    </a:lnB>
                    <a:noFill/>
                  </a:tcPr>
                </a:tc>
                <a:tc>
                  <a:txBody>
                    <a:bodyPr/>
                    <a:lstStyle/>
                    <a:p>
                      <a:pPr algn="r" fontAlgn="b"/>
                      <a:r>
                        <a:rPr lang="en-US" sz="700" b="0" i="0" u="none" strike="noStrike">
                          <a:solidFill>
                            <a:srgbClr val="000000"/>
                          </a:solidFill>
                          <a:effectLst/>
                          <a:latin typeface="Arial" panose="020B0604020202020204" pitchFamily="34" charset="0"/>
                        </a:rPr>
                        <a:t>149.00 </a:t>
                      </a:r>
                    </a:p>
                  </a:txBody>
                  <a:tcPr marL="6525" marR="6525" marT="6525"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latin typeface="Arial" panose="020B0604020202020204" pitchFamily="34" charset="0"/>
                        </a:rPr>
                        <a:t>=</a:t>
                      </a:r>
                    </a:p>
                  </a:txBody>
                  <a:tcPr marL="6525" marR="6525" marT="6525"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700" b="0" i="0" u="none" strike="noStrike">
                          <a:solidFill>
                            <a:srgbClr val="000000"/>
                          </a:solidFill>
                          <a:effectLst/>
                          <a:latin typeface="Arial" panose="020B0604020202020204" pitchFamily="34" charset="0"/>
                        </a:rPr>
                        <a:t>388.4</a:t>
                      </a:r>
                    </a:p>
                  </a:txBody>
                  <a:tcPr marL="6525" marR="6525" marT="6525"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panose="020B0604020202020204" pitchFamily="34" charset="0"/>
                        </a:rPr>
                        <a:t> </a:t>
                      </a:r>
                    </a:p>
                  </a:txBody>
                  <a:tcPr marL="6525" marR="6525" marT="6525" marB="0" anchor="b">
                    <a:lnL>
                      <a:noFill/>
                    </a:lnL>
                    <a:lnR w="19050" cap="flat" cmpd="sng" algn="ctr">
                      <a:solidFill>
                        <a:srgbClr val="000000"/>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184971715"/>
                  </a:ext>
                </a:extLst>
              </a:tr>
              <a:tr h="137023">
                <a:tc>
                  <a:txBody>
                    <a:bodyPr/>
                    <a:lstStyle/>
                    <a:p>
                      <a:pPr algn="l" fontAlgn="b"/>
                      <a:r>
                        <a:rPr lang="en-US" sz="700" b="0" i="0" u="none" strike="noStrike">
                          <a:solidFill>
                            <a:srgbClr val="000000"/>
                          </a:solidFill>
                          <a:effectLst/>
                          <a:latin typeface="Arial" panose="020B0604020202020204" pitchFamily="34" charset="0"/>
                        </a:rPr>
                        <a:t>Customer Truck*</a:t>
                      </a:r>
                    </a:p>
                  </a:txBody>
                  <a:tcPr marL="6525" marR="6525" marT="6525"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525" marR="6525" marT="6525"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Arial" panose="020B0604020202020204" pitchFamily="34" charset="0"/>
                        </a:rPr>
                        <a:t>÷</a:t>
                      </a:r>
                    </a:p>
                  </a:txBody>
                  <a:tcPr marL="6525" marR="6525" marT="6525" marB="0" anchor="b">
                    <a:lnL>
                      <a:noFill/>
                    </a:lnL>
                    <a:lnR>
                      <a:noFill/>
                    </a:lnR>
                    <a:lnT>
                      <a:noFill/>
                    </a:lnT>
                    <a:lnB>
                      <a:noFill/>
                    </a:lnB>
                    <a:noFill/>
                  </a:tcPr>
                </a:tc>
                <a:tc>
                  <a:txBody>
                    <a:bodyPr/>
                    <a:lstStyle/>
                    <a:p>
                      <a:pPr algn="l" fontAlgn="b"/>
                      <a:r>
                        <a:rPr lang="en-US" sz="700" b="0" i="0" u="none" strike="noStrike">
                          <a:solidFill>
                            <a:srgbClr val="000000"/>
                          </a:solidFill>
                          <a:effectLst/>
                          <a:latin typeface="Arial" panose="020B0604020202020204" pitchFamily="34" charset="0"/>
                        </a:rPr>
                        <a:t> </a:t>
                      </a:r>
                    </a:p>
                  </a:txBody>
                  <a:tcPr marL="6525" marR="6525" marT="6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latin typeface="Arial" panose="020B0604020202020204" pitchFamily="34" charset="0"/>
                        </a:rPr>
                        <a:t>=</a:t>
                      </a:r>
                    </a:p>
                  </a:txBody>
                  <a:tcPr marL="6525" marR="6525" marT="6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700" b="0" i="0" u="none" strike="noStrike">
                          <a:solidFill>
                            <a:srgbClr val="000000"/>
                          </a:solidFill>
                          <a:effectLst/>
                          <a:latin typeface="Arial" panose="020B0604020202020204" pitchFamily="34" charset="0"/>
                        </a:rPr>
                        <a:t>0.00</a:t>
                      </a:r>
                    </a:p>
                  </a:txBody>
                  <a:tcPr marL="6525" marR="6525" marT="6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panose="020B0604020202020204" pitchFamily="34" charset="0"/>
                        </a:rPr>
                        <a:t> </a:t>
                      </a:r>
                    </a:p>
                  </a:txBody>
                  <a:tcPr marL="6525" marR="6525" marT="6525"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810048877"/>
                  </a:ext>
                </a:extLst>
              </a:tr>
              <a:tr h="137023">
                <a:tc>
                  <a:txBody>
                    <a:bodyPr/>
                    <a:lstStyle/>
                    <a:p>
                      <a:pPr algn="l" fontAlgn="b"/>
                      <a:r>
                        <a:rPr lang="en-US" sz="700" b="0" i="0" u="none" strike="noStrike">
                          <a:solidFill>
                            <a:srgbClr val="000000"/>
                          </a:solidFill>
                          <a:effectLst/>
                          <a:latin typeface="Arial" panose="020B0604020202020204" pitchFamily="34" charset="0"/>
                        </a:rPr>
                        <a:t>Customer Other*</a:t>
                      </a:r>
                    </a:p>
                  </a:txBody>
                  <a:tcPr marL="6525" marR="6525" marT="6525"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525" marR="6525" marT="6525"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Arial" panose="020B0604020202020204" pitchFamily="34" charset="0"/>
                        </a:rPr>
                        <a:t>÷</a:t>
                      </a:r>
                    </a:p>
                  </a:txBody>
                  <a:tcPr marL="6525" marR="6525" marT="6525" marB="0" anchor="b">
                    <a:lnL>
                      <a:noFill/>
                    </a:lnL>
                    <a:lnR>
                      <a:noFill/>
                    </a:lnR>
                    <a:lnT>
                      <a:noFill/>
                    </a:lnT>
                    <a:lnB>
                      <a:noFill/>
                    </a:lnB>
                    <a:noFill/>
                  </a:tcPr>
                </a:tc>
                <a:tc>
                  <a:txBody>
                    <a:bodyPr/>
                    <a:lstStyle/>
                    <a:p>
                      <a:pPr algn="l" fontAlgn="b"/>
                      <a:r>
                        <a:rPr lang="en-US" sz="700" b="0" i="0" u="none" strike="noStrike">
                          <a:solidFill>
                            <a:srgbClr val="000000"/>
                          </a:solidFill>
                          <a:effectLst/>
                          <a:latin typeface="Arial" panose="020B0604020202020204" pitchFamily="34" charset="0"/>
                        </a:rPr>
                        <a:t> </a:t>
                      </a:r>
                    </a:p>
                  </a:txBody>
                  <a:tcPr marL="6525" marR="6525" marT="6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dirty="0">
                          <a:solidFill>
                            <a:srgbClr val="FFFFFF"/>
                          </a:solidFill>
                          <a:effectLst/>
                          <a:latin typeface="Arial" panose="020B0604020202020204" pitchFamily="34" charset="0"/>
                        </a:rPr>
                        <a:t>=</a:t>
                      </a:r>
                    </a:p>
                  </a:txBody>
                  <a:tcPr marL="6525" marR="6525" marT="6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700" b="0" i="0" u="none" strike="noStrike">
                          <a:solidFill>
                            <a:srgbClr val="000000"/>
                          </a:solidFill>
                          <a:effectLst/>
                          <a:latin typeface="Arial" panose="020B0604020202020204" pitchFamily="34" charset="0"/>
                        </a:rPr>
                        <a:t>0.00</a:t>
                      </a:r>
                    </a:p>
                  </a:txBody>
                  <a:tcPr marL="6525" marR="6525" marT="6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panose="020B0604020202020204" pitchFamily="34" charset="0"/>
                        </a:rPr>
                        <a:t> </a:t>
                      </a:r>
                    </a:p>
                  </a:txBody>
                  <a:tcPr marL="6525" marR="6525" marT="6525"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428858551"/>
                  </a:ext>
                </a:extLst>
              </a:tr>
              <a:tr h="137023">
                <a:tc>
                  <a:txBody>
                    <a:bodyPr/>
                    <a:lstStyle/>
                    <a:p>
                      <a:pPr algn="l" fontAlgn="b"/>
                      <a:r>
                        <a:rPr lang="en-US" sz="700" b="0" i="0" u="none" strike="noStrike">
                          <a:solidFill>
                            <a:srgbClr val="000000"/>
                          </a:solidFill>
                          <a:effectLst/>
                          <a:latin typeface="Arial" panose="020B0604020202020204" pitchFamily="34" charset="0"/>
                        </a:rPr>
                        <a:t>Warranty</a:t>
                      </a:r>
                    </a:p>
                  </a:txBody>
                  <a:tcPr marL="6525" marR="6525" marT="6525"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solidFill>
                            <a:srgbClr val="000000"/>
                          </a:solidFill>
                          <a:effectLst/>
                          <a:latin typeface="Arial" panose="020B0604020202020204" pitchFamily="34" charset="0"/>
                        </a:rPr>
                        <a:t> $            28,374 </a:t>
                      </a:r>
                    </a:p>
                  </a:txBody>
                  <a:tcPr marL="6525" marR="6525" marT="6525"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Arial" panose="020B0604020202020204" pitchFamily="34" charset="0"/>
                        </a:rPr>
                        <a:t>÷</a:t>
                      </a:r>
                    </a:p>
                  </a:txBody>
                  <a:tcPr marL="6525" marR="6525" marT="6525" marB="0" anchor="b">
                    <a:lnL>
                      <a:noFill/>
                    </a:lnL>
                    <a:lnR>
                      <a:noFill/>
                    </a:lnR>
                    <a:lnT>
                      <a:noFill/>
                    </a:lnT>
                    <a:lnB>
                      <a:noFill/>
                    </a:lnB>
                    <a:noFill/>
                  </a:tcPr>
                </a:tc>
                <a:tc>
                  <a:txBody>
                    <a:bodyPr/>
                    <a:lstStyle/>
                    <a:p>
                      <a:pPr algn="r" fontAlgn="b"/>
                      <a:r>
                        <a:rPr lang="en-US" sz="700" b="0" i="0" u="none" strike="noStrike">
                          <a:solidFill>
                            <a:srgbClr val="000000"/>
                          </a:solidFill>
                          <a:effectLst/>
                          <a:latin typeface="Arial" panose="020B0604020202020204" pitchFamily="34" charset="0"/>
                        </a:rPr>
                        <a:t>109.10 </a:t>
                      </a:r>
                    </a:p>
                  </a:txBody>
                  <a:tcPr marL="6525" marR="6525" marT="6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latin typeface="Arial" panose="020B0604020202020204" pitchFamily="34" charset="0"/>
                        </a:rPr>
                        <a:t>=</a:t>
                      </a:r>
                    </a:p>
                  </a:txBody>
                  <a:tcPr marL="6525" marR="6525" marT="6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700" b="0" i="0" u="none" strike="noStrike">
                          <a:solidFill>
                            <a:srgbClr val="000000"/>
                          </a:solidFill>
                          <a:effectLst/>
                          <a:latin typeface="Arial" panose="020B0604020202020204" pitchFamily="34" charset="0"/>
                        </a:rPr>
                        <a:t>260.1</a:t>
                      </a:r>
                    </a:p>
                  </a:txBody>
                  <a:tcPr marL="6525" marR="6525" marT="6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panose="020B0604020202020204" pitchFamily="34" charset="0"/>
                        </a:rPr>
                        <a:t> </a:t>
                      </a:r>
                    </a:p>
                  </a:txBody>
                  <a:tcPr marL="6525" marR="6525" marT="6525"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3687969726"/>
                  </a:ext>
                </a:extLst>
              </a:tr>
              <a:tr h="137023">
                <a:tc>
                  <a:txBody>
                    <a:bodyPr/>
                    <a:lstStyle/>
                    <a:p>
                      <a:pPr algn="l" fontAlgn="b"/>
                      <a:r>
                        <a:rPr lang="en-US" sz="700" b="0" i="0" u="none" strike="noStrike">
                          <a:solidFill>
                            <a:srgbClr val="000000"/>
                          </a:solidFill>
                          <a:effectLst/>
                          <a:latin typeface="Arial" panose="020B0604020202020204" pitchFamily="34" charset="0"/>
                        </a:rPr>
                        <a:t>Internal</a:t>
                      </a:r>
                    </a:p>
                  </a:txBody>
                  <a:tcPr marL="6525" marR="6525" marT="6525"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solidFill>
                            <a:srgbClr val="000000"/>
                          </a:solidFill>
                          <a:effectLst/>
                          <a:latin typeface="Arial" panose="020B0604020202020204" pitchFamily="34" charset="0"/>
                        </a:rPr>
                        <a:t> $            73,312 </a:t>
                      </a:r>
                    </a:p>
                  </a:txBody>
                  <a:tcPr marL="6525" marR="6525" marT="6525"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Arial" panose="020B0604020202020204" pitchFamily="34" charset="0"/>
                        </a:rPr>
                        <a:t>÷</a:t>
                      </a:r>
                    </a:p>
                  </a:txBody>
                  <a:tcPr marL="6525" marR="6525" marT="6525" marB="0" anchor="b">
                    <a:lnL>
                      <a:noFill/>
                    </a:lnL>
                    <a:lnR>
                      <a:noFill/>
                    </a:lnR>
                    <a:lnT>
                      <a:noFill/>
                    </a:lnT>
                    <a:lnB>
                      <a:noFill/>
                    </a:lnB>
                    <a:noFill/>
                  </a:tcPr>
                </a:tc>
                <a:tc>
                  <a:txBody>
                    <a:bodyPr/>
                    <a:lstStyle/>
                    <a:p>
                      <a:pPr algn="r" fontAlgn="b"/>
                      <a:r>
                        <a:rPr lang="en-US" sz="700" b="0" i="0" u="none" strike="noStrike">
                          <a:solidFill>
                            <a:srgbClr val="000000"/>
                          </a:solidFill>
                          <a:effectLst/>
                          <a:latin typeface="Arial" panose="020B0604020202020204" pitchFamily="34" charset="0"/>
                        </a:rPr>
                        <a:t>149.00 </a:t>
                      </a:r>
                    </a:p>
                  </a:txBody>
                  <a:tcPr marL="6525" marR="6525" marT="6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latin typeface="Arial" panose="020B0604020202020204" pitchFamily="34" charset="0"/>
                        </a:rPr>
                        <a:t>=</a:t>
                      </a:r>
                    </a:p>
                  </a:txBody>
                  <a:tcPr marL="6525" marR="6525" marT="6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700" b="0" i="0" u="none" strike="noStrike">
                          <a:solidFill>
                            <a:srgbClr val="000000"/>
                          </a:solidFill>
                          <a:effectLst/>
                          <a:latin typeface="Arial" panose="020B0604020202020204" pitchFamily="34" charset="0"/>
                        </a:rPr>
                        <a:t>492.0</a:t>
                      </a:r>
                    </a:p>
                  </a:txBody>
                  <a:tcPr marL="6525" marR="6525" marT="6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panose="020B0604020202020204" pitchFamily="34" charset="0"/>
                        </a:rPr>
                        <a:t> </a:t>
                      </a:r>
                    </a:p>
                  </a:txBody>
                  <a:tcPr marL="6525" marR="6525" marT="6525"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1980175833"/>
                  </a:ext>
                </a:extLst>
              </a:tr>
              <a:tr h="137023">
                <a:tc>
                  <a:txBody>
                    <a:bodyPr/>
                    <a:lstStyle/>
                    <a:p>
                      <a:pPr algn="l" fontAlgn="b"/>
                      <a:r>
                        <a:rPr lang="en-US" sz="700" b="0" i="0" u="none" strike="noStrike">
                          <a:solidFill>
                            <a:srgbClr val="000000"/>
                          </a:solidFill>
                          <a:effectLst/>
                          <a:latin typeface="Arial" panose="020B0604020202020204" pitchFamily="34" charset="0"/>
                        </a:rPr>
                        <a:t>New Vehicle Prep</a:t>
                      </a:r>
                    </a:p>
                  </a:txBody>
                  <a:tcPr marL="6525" marR="6525" marT="6525" marB="0" anchor="b">
                    <a:lnL w="190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solidFill>
                            <a:srgbClr val="000000"/>
                          </a:solidFill>
                          <a:effectLst/>
                          <a:latin typeface="Arial" panose="020B0604020202020204" pitchFamily="34" charset="0"/>
                        </a:rPr>
                        <a:t>   </a:t>
                      </a:r>
                    </a:p>
                  </a:txBody>
                  <a:tcPr marL="6525" marR="6525" marT="6525"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Arial" panose="020B0604020202020204" pitchFamily="34" charset="0"/>
                        </a:rPr>
                        <a:t>÷</a:t>
                      </a:r>
                    </a:p>
                  </a:txBody>
                  <a:tcPr marL="6525" marR="6525" marT="6525" marB="0" anchor="b">
                    <a:lnL>
                      <a:noFill/>
                    </a:lnL>
                    <a:lnR>
                      <a:noFill/>
                    </a:lnR>
                    <a:lnT>
                      <a:noFill/>
                    </a:lnT>
                    <a:lnB>
                      <a:noFill/>
                    </a:lnB>
                    <a:noFill/>
                  </a:tcPr>
                </a:tc>
                <a:tc>
                  <a:txBody>
                    <a:bodyPr/>
                    <a:lstStyle/>
                    <a:p>
                      <a:pPr algn="l" fontAlgn="b"/>
                      <a:r>
                        <a:rPr lang="en-US" sz="700" b="0" i="0" u="none" strike="noStrike">
                          <a:solidFill>
                            <a:srgbClr val="000000"/>
                          </a:solidFill>
                          <a:effectLst/>
                          <a:latin typeface="Arial" panose="020B0604020202020204" pitchFamily="34" charset="0"/>
                        </a:rPr>
                        <a:t> </a:t>
                      </a:r>
                    </a:p>
                  </a:txBody>
                  <a:tcPr marL="6525" marR="6525" marT="6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solidFill>
                            <a:srgbClr val="FFFFFF"/>
                          </a:solidFill>
                          <a:effectLst/>
                          <a:latin typeface="Arial" panose="020B0604020202020204" pitchFamily="34" charset="0"/>
                        </a:rPr>
                        <a:t>=</a:t>
                      </a:r>
                    </a:p>
                  </a:txBody>
                  <a:tcPr marL="6525" marR="6525" marT="6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700" b="0" i="0" u="none" strike="noStrike">
                          <a:solidFill>
                            <a:srgbClr val="000000"/>
                          </a:solidFill>
                          <a:effectLst/>
                          <a:latin typeface="Arial" panose="020B0604020202020204" pitchFamily="34" charset="0"/>
                        </a:rPr>
                        <a:t>0.00</a:t>
                      </a:r>
                    </a:p>
                  </a:txBody>
                  <a:tcPr marL="6525" marR="6525" marT="6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panose="020B0604020202020204" pitchFamily="34" charset="0"/>
                        </a:rPr>
                        <a:t> </a:t>
                      </a:r>
                    </a:p>
                  </a:txBody>
                  <a:tcPr marL="6525" marR="6525" marT="6525"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2759181119"/>
                  </a:ext>
                </a:extLst>
              </a:tr>
              <a:tr h="137023">
                <a:tc>
                  <a:txBody>
                    <a:bodyPr/>
                    <a:lstStyle/>
                    <a:p>
                      <a:pPr algn="l" fontAlgn="b"/>
                      <a:r>
                        <a:rPr lang="en-US" sz="700" b="0" i="0" u="none" strike="noStrike" dirty="0">
                          <a:solidFill>
                            <a:srgbClr val="000000"/>
                          </a:solidFill>
                          <a:effectLst/>
                          <a:latin typeface="Arial" panose="020B0604020202020204" pitchFamily="34" charset="0"/>
                        </a:rPr>
                        <a:t>Total</a:t>
                      </a:r>
                    </a:p>
                  </a:txBody>
                  <a:tcPr marL="6525" marR="6525" marT="6525"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solidFill>
                            <a:srgbClr val="000000"/>
                          </a:solidFill>
                          <a:effectLst/>
                          <a:latin typeface="Arial" panose="020B0604020202020204" pitchFamily="34" charset="0"/>
                        </a:rPr>
                        <a:t> $          159,553 </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panose="020B0604020202020204" pitchFamily="34" charset="0"/>
                        </a:rPr>
                        <a:t> </a:t>
                      </a:r>
                    </a:p>
                  </a:txBody>
                  <a:tcPr marL="6525" marR="6525" marT="6525" marB="0" anchor="b">
                    <a:lnL w="63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700" b="0" i="0" u="none" strike="noStrike">
                          <a:solidFill>
                            <a:srgbClr val="FFFFFF"/>
                          </a:solidFill>
                          <a:effectLst/>
                          <a:latin typeface="Arial" panose="020B0604020202020204" pitchFamily="34" charset="0"/>
                        </a:rPr>
                        <a:t> </a:t>
                      </a:r>
                    </a:p>
                  </a:txBody>
                  <a:tcPr marL="6525" marR="6525" marT="6525"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700" b="0" i="0" u="none" strike="noStrike">
                          <a:solidFill>
                            <a:srgbClr val="FFFFFF"/>
                          </a:solidFill>
                          <a:effectLst/>
                          <a:latin typeface="Arial" panose="020B0604020202020204" pitchFamily="34" charset="0"/>
                        </a:rPr>
                        <a:t> </a:t>
                      </a:r>
                    </a:p>
                  </a:txBody>
                  <a:tcPr marL="6525" marR="6525" marT="6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r" fontAlgn="b"/>
                      <a:r>
                        <a:rPr lang="en-US" sz="700" b="0" i="0" u="none" strike="noStrike">
                          <a:solidFill>
                            <a:srgbClr val="000000"/>
                          </a:solidFill>
                          <a:effectLst/>
                          <a:latin typeface="Arial" panose="020B0604020202020204" pitchFamily="34" charset="0"/>
                        </a:rPr>
                        <a:t>1140.5</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solidFill>
                            <a:srgbClr val="FFFFFF"/>
                          </a:solidFill>
                          <a:effectLst/>
                          <a:latin typeface="Arial" panose="020B0604020202020204" pitchFamily="34" charset="0"/>
                        </a:rPr>
                        <a:t> </a:t>
                      </a:r>
                    </a:p>
                  </a:txBody>
                  <a:tcPr marL="6525" marR="6525" marT="6525"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w="19050" cap="flat" cmpd="sng" algn="ctr">
                      <a:solidFill>
                        <a:srgbClr val="000000"/>
                      </a:solidFill>
                      <a:prstDash val="solid"/>
                      <a:round/>
                      <a:headEnd type="none" w="med" len="med"/>
                      <a:tailEnd type="none" w="med" len="med"/>
                    </a:lnL>
                    <a:lnR>
                      <a:noFill/>
                    </a:lnR>
                    <a:lnT>
                      <a:noFill/>
                    </a:lnT>
                    <a:lnB>
                      <a:noFill/>
                    </a:lnB>
                    <a:noFill/>
                  </a:tcPr>
                </a:tc>
                <a:extLst>
                  <a:ext uri="{0D108BD9-81ED-4DB2-BD59-A6C34878D82A}">
                    <a16:rowId xmlns:a16="http://schemas.microsoft.com/office/drawing/2014/main" val="4271576751"/>
                  </a:ext>
                </a:extLst>
              </a:tr>
              <a:tr h="143548">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w="19050" cap="flat" cmpd="sng" algn="ctr">
                      <a:solidFill>
                        <a:srgbClr val="000000"/>
                      </a:solidFill>
                      <a:prstDash val="solid"/>
                      <a:round/>
                      <a:headEnd type="none" w="med" len="med"/>
                      <a:tailEnd type="none" w="med" len="med"/>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extLst>
                  <a:ext uri="{0D108BD9-81ED-4DB2-BD59-A6C34878D82A}">
                    <a16:rowId xmlns:a16="http://schemas.microsoft.com/office/drawing/2014/main" val="3405587979"/>
                  </a:ext>
                </a:extLst>
              </a:tr>
              <a:tr h="137023">
                <a:tc>
                  <a:txBody>
                    <a:bodyPr/>
                    <a:lstStyle/>
                    <a:p>
                      <a:pPr algn="l" fontAlgn="b"/>
                      <a:r>
                        <a:rPr lang="en-US" sz="700" b="1" i="1" u="none" strike="noStrike">
                          <a:solidFill>
                            <a:srgbClr val="000000"/>
                          </a:solidFill>
                          <a:effectLst/>
                          <a:latin typeface="Arial" panose="020B0604020202020204" pitchFamily="34" charset="0"/>
                        </a:rPr>
                        <a:t>POTENTIAL</a:t>
                      </a:r>
                    </a:p>
                  </a:txBody>
                  <a:tcPr marL="6525" marR="6525" marT="6525" marB="0" anchor="b">
                    <a:lnL>
                      <a:noFill/>
                    </a:lnL>
                    <a:lnR>
                      <a:noFill/>
                    </a:lnR>
                    <a:lnT>
                      <a:noFill/>
                    </a:lnT>
                    <a:lnB>
                      <a:noFill/>
                    </a:lnB>
                    <a:solidFill>
                      <a:srgbClr val="FFFFFF"/>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extLst>
                  <a:ext uri="{0D108BD9-81ED-4DB2-BD59-A6C34878D82A}">
                    <a16:rowId xmlns:a16="http://schemas.microsoft.com/office/drawing/2014/main" val="595504819"/>
                  </a:ext>
                </a:extLst>
              </a:tr>
              <a:tr h="143548">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dirty="0">
                          <a:solidFill>
                            <a:srgbClr val="000000"/>
                          </a:solidFill>
                          <a:effectLst/>
                          <a:latin typeface="Calibri" panose="020F0502020204030204" pitchFamily="34" charset="0"/>
                        </a:rPr>
                        <a:t> $              159,553 </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Arial" panose="020B0604020202020204" pitchFamily="34" charset="0"/>
                        </a:rPr>
                        <a:t>÷</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800" b="0" i="0" u="none" strike="noStrike">
                          <a:solidFill>
                            <a:srgbClr val="000000"/>
                          </a:solidFill>
                          <a:effectLst/>
                          <a:latin typeface="Calibri" panose="020F0502020204030204" pitchFamily="34" charset="0"/>
                        </a:rPr>
                        <a:t>1140.47 </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800" b="0" i="0" u="none" strike="noStrike">
                          <a:solidFill>
                            <a:srgbClr val="000000"/>
                          </a:solidFill>
                          <a:effectLst/>
                          <a:latin typeface="Calibri" panose="020F0502020204030204" pitchFamily="34" charset="0"/>
                        </a:rPr>
                        <a:t>=</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800" b="0" i="0" u="none" strike="noStrike">
                          <a:solidFill>
                            <a:srgbClr val="000000"/>
                          </a:solidFill>
                          <a:effectLst/>
                          <a:latin typeface="Calibri" panose="020F0502020204030204" pitchFamily="34" charset="0"/>
                        </a:rPr>
                        <a:t> $      139.90 </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extLst>
                  <a:ext uri="{0D108BD9-81ED-4DB2-BD59-A6C34878D82A}">
                    <a16:rowId xmlns:a16="http://schemas.microsoft.com/office/drawing/2014/main" val="1981208186"/>
                  </a:ext>
                </a:extLst>
              </a:tr>
              <a:tr h="130498">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Total labor sales for month</a:t>
                      </a:r>
                    </a:p>
                  </a:txBody>
                  <a:tcPr marL="6525" marR="6525" marT="6525"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solidFill>
                            <a:srgbClr val="000000"/>
                          </a:solidFill>
                          <a:effectLst/>
                          <a:latin typeface="Arial" panose="020B0604020202020204" pitchFamily="34" charset="0"/>
                        </a:rPr>
                        <a:t>Total hours billed</a:t>
                      </a:r>
                    </a:p>
                  </a:txBody>
                  <a:tcPr marL="6525" marR="6525" marT="6525"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6525" marR="6525" marT="6525"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extLst>
                  <a:ext uri="{0D108BD9-81ED-4DB2-BD59-A6C34878D82A}">
                    <a16:rowId xmlns:a16="http://schemas.microsoft.com/office/drawing/2014/main" val="4201354380"/>
                  </a:ext>
                </a:extLst>
              </a:tr>
              <a:tr h="137023">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12654632"/>
                  </a:ext>
                </a:extLst>
              </a:tr>
              <a:tr h="130498">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800" b="0" i="0" u="none" strike="noStrike">
                          <a:solidFill>
                            <a:srgbClr val="000000"/>
                          </a:solidFill>
                          <a:effectLst/>
                          <a:latin typeface="Calibri" panose="020F0502020204030204" pitchFamily="34" charset="0"/>
                        </a:rPr>
                        <a:t>11.00</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1" i="0" u="none" strike="noStrike">
                          <a:solidFill>
                            <a:srgbClr val="000000"/>
                          </a:solidFill>
                          <a:effectLst/>
                          <a:latin typeface="Arial" panose="020B0604020202020204" pitchFamily="34" charset="0"/>
                        </a:rPr>
                        <a:t>x</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800" b="0" i="0" u="none" strike="noStrike">
                          <a:solidFill>
                            <a:srgbClr val="000000"/>
                          </a:solidFill>
                          <a:effectLst/>
                          <a:latin typeface="Calibri" panose="020F0502020204030204" pitchFamily="34" charset="0"/>
                        </a:rPr>
                        <a:t>8</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1" i="0" u="none" strike="noStrike">
                          <a:solidFill>
                            <a:srgbClr val="000000"/>
                          </a:solidFill>
                          <a:effectLst/>
                          <a:latin typeface="Arial" panose="020B0604020202020204" pitchFamily="34" charset="0"/>
                        </a:rPr>
                        <a:t>x</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800" b="0" i="0" u="none" strike="noStrike">
                          <a:solidFill>
                            <a:srgbClr val="000000"/>
                          </a:solidFill>
                          <a:effectLst/>
                          <a:latin typeface="Calibri" panose="020F0502020204030204" pitchFamily="34" charset="0"/>
                        </a:rPr>
                        <a:t>23</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0" i="0" u="none" strike="noStrike">
                          <a:solidFill>
                            <a:srgbClr val="000000"/>
                          </a:solidFill>
                          <a:effectLst/>
                          <a:latin typeface="Arial" panose="020B0604020202020204" pitchFamily="34" charset="0"/>
                        </a:rPr>
                        <a:t>=</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800" b="0" i="0" u="none" strike="noStrike">
                          <a:solidFill>
                            <a:srgbClr val="000000"/>
                          </a:solidFill>
                          <a:effectLst/>
                          <a:latin typeface="Calibri" panose="020F0502020204030204" pitchFamily="34" charset="0"/>
                        </a:rPr>
                        <a:t>2,024.0 </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49695419"/>
                  </a:ext>
                </a:extLst>
              </a:tr>
              <a:tr h="173563">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 Service mechanical technicians</a:t>
                      </a:r>
                    </a:p>
                  </a:txBody>
                  <a:tcPr marL="6525" marR="6525" marT="6525"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 Hours per day for one tech</a:t>
                      </a:r>
                    </a:p>
                  </a:txBody>
                  <a:tcPr marL="6525" marR="6525" marT="6525"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gridSpan="2">
                  <a:txBody>
                    <a:bodyPr/>
                    <a:lstStyle/>
                    <a:p>
                      <a:pPr algn="l" fontAlgn="b"/>
                      <a:r>
                        <a:rPr lang="en-US" sz="500" b="0" i="0" u="none" strike="noStrike">
                          <a:solidFill>
                            <a:srgbClr val="000000"/>
                          </a:solidFill>
                          <a:effectLst/>
                          <a:latin typeface="Arial" panose="020B0604020202020204" pitchFamily="34" charset="0"/>
                        </a:rPr>
                        <a:t>Working Days/Month</a:t>
                      </a:r>
                    </a:p>
                  </a:txBody>
                  <a:tcPr marL="6525" marR="6525" marT="6525"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a:txBody>
                    <a:bodyPr/>
                    <a:lstStyle/>
                    <a:p>
                      <a:pPr algn="l" fontAlgn="b"/>
                      <a:r>
                        <a:rPr lang="en-US" sz="500" b="0" i="0" u="none" strike="noStrike">
                          <a:solidFill>
                            <a:srgbClr val="000000"/>
                          </a:solidFill>
                          <a:effectLst/>
                          <a:latin typeface="Arial" panose="020B0604020202020204" pitchFamily="34" charset="0"/>
                        </a:rPr>
                        <a:t>Clock Hour Aval</a:t>
                      </a:r>
                    </a:p>
                  </a:txBody>
                  <a:tcPr marL="6525" marR="6525" marT="6525" marB="0" anchor="b">
                    <a:lnL>
                      <a:noFill/>
                    </a:lnL>
                    <a:lnR>
                      <a:noFill/>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3455470138"/>
                  </a:ext>
                </a:extLst>
              </a:tr>
              <a:tr h="130498">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086002311"/>
                  </a:ext>
                </a:extLst>
              </a:tr>
              <a:tr h="130498">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800" b="0" i="0" u="none" strike="noStrike">
                          <a:solidFill>
                            <a:srgbClr val="000000"/>
                          </a:solidFill>
                          <a:effectLst/>
                          <a:latin typeface="Calibri" panose="020F0502020204030204" pitchFamily="34" charset="0"/>
                        </a:rPr>
                        <a:t>2,024.0 </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1" i="0" u="none" strike="noStrike">
                          <a:solidFill>
                            <a:srgbClr val="000000"/>
                          </a:solidFill>
                          <a:effectLst/>
                          <a:latin typeface="Arial" panose="020B0604020202020204" pitchFamily="34" charset="0"/>
                        </a:rPr>
                        <a:t>x</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800" b="0" i="0" u="none" strike="noStrike">
                          <a:solidFill>
                            <a:srgbClr val="000000"/>
                          </a:solidFill>
                          <a:effectLst/>
                          <a:latin typeface="Calibri" panose="020F0502020204030204" pitchFamily="34" charset="0"/>
                        </a:rPr>
                        <a:t> $         139.90 </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1" i="0" u="none" strike="noStrike">
                          <a:solidFill>
                            <a:srgbClr val="000000"/>
                          </a:solidFill>
                          <a:effectLst/>
                          <a:latin typeface="Arial" panose="020B0604020202020204" pitchFamily="34" charset="0"/>
                        </a:rPr>
                        <a:t>=</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b"/>
                      <a:r>
                        <a:rPr lang="en-US" sz="800" b="0" i="0" u="none" strike="noStrike">
                          <a:solidFill>
                            <a:srgbClr val="000000"/>
                          </a:solidFill>
                          <a:effectLst/>
                          <a:latin typeface="Calibri" panose="020F0502020204030204" pitchFamily="34" charset="0"/>
                        </a:rPr>
                        <a:t> $    283,160 </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800" b="0" i="0" u="none" strike="noStrike">
                          <a:solidFill>
                            <a:srgbClr val="000000"/>
                          </a:solidFill>
                          <a:effectLst/>
                          <a:latin typeface="Calibri" panose="020F0502020204030204" pitchFamily="34" charset="0"/>
                        </a:rPr>
                        <a:t>353950</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57617642"/>
                  </a:ext>
                </a:extLst>
              </a:tr>
              <a:tr h="204013">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tc>
                  <a:txBody>
                    <a:bodyPr/>
                    <a:lstStyle/>
                    <a:p>
                      <a:pPr algn="r" fontAlgn="b"/>
                      <a:r>
                        <a:rPr lang="en-US" sz="500" b="0" i="0" u="none" strike="noStrike">
                          <a:solidFill>
                            <a:srgbClr val="000000"/>
                          </a:solidFill>
                          <a:effectLst/>
                          <a:latin typeface="Arial" panose="020B0604020202020204" pitchFamily="34" charset="0"/>
                        </a:rPr>
                        <a:t>Clock Hours Available</a:t>
                      </a:r>
                    </a:p>
                  </a:txBody>
                  <a:tcPr marL="6525" marR="6525" marT="6525" marB="0" anchor="b">
                    <a:lnL>
                      <a:noFill/>
                    </a:lnL>
                    <a:lnR>
                      <a:noFill/>
                    </a:lnR>
                    <a:lnT w="6350" cap="flat" cmpd="sng" algn="ctr">
                      <a:solidFill>
                        <a:srgbClr val="000000"/>
                      </a:solidFill>
                      <a:prstDash val="solid"/>
                      <a:round/>
                      <a:headEnd type="none" w="med" len="med"/>
                      <a:tailEnd type="none" w="med" len="med"/>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tc gridSpan="2">
                  <a:txBody>
                    <a:bodyPr/>
                    <a:lstStyle/>
                    <a:p>
                      <a:pPr algn="l" fontAlgn="b"/>
                      <a:r>
                        <a:rPr lang="en-US" sz="500" b="0" i="0" u="none" strike="noStrike">
                          <a:solidFill>
                            <a:srgbClr val="000000"/>
                          </a:solidFill>
                          <a:effectLst/>
                          <a:latin typeface="Arial" panose="020B0604020202020204" pitchFamily="34" charset="0"/>
                        </a:rPr>
                        <a:t>Effective Labor Rate</a:t>
                      </a:r>
                    </a:p>
                  </a:txBody>
                  <a:tcPr marL="6525" marR="6525" marT="6525" marB="0" anchor="b">
                    <a:lnL>
                      <a:noFill/>
                    </a:lnL>
                    <a:lnR>
                      <a:noFill/>
                    </a:lnR>
                    <a:lnT w="635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rowSpan="2">
                  <a:txBody>
                    <a:bodyPr/>
                    <a:lstStyle/>
                    <a:p>
                      <a:pPr algn="ctr" fontAlgn="b"/>
                      <a:r>
                        <a:rPr lang="en-US" sz="500" b="0" i="0" u="none" strike="noStrike">
                          <a:solidFill>
                            <a:srgbClr val="000000"/>
                          </a:solidFill>
                          <a:effectLst/>
                          <a:latin typeface="Arial" panose="020B0604020202020204" pitchFamily="34" charset="0"/>
                        </a:rPr>
                        <a:t>Labor sales potential @100%</a:t>
                      </a:r>
                    </a:p>
                  </a:txBody>
                  <a:tcPr marL="6525" marR="6525" marT="6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tc rowSpan="2">
                  <a:txBody>
                    <a:bodyPr/>
                    <a:lstStyle/>
                    <a:p>
                      <a:pPr algn="ctr" fontAlgn="b"/>
                      <a:r>
                        <a:rPr lang="en-US" sz="500" b="0" i="0" u="none" strike="noStrike">
                          <a:solidFill>
                            <a:srgbClr val="000000"/>
                          </a:solidFill>
                          <a:effectLst/>
                          <a:latin typeface="Calibri" panose="020F0502020204030204" pitchFamily="34" charset="0"/>
                        </a:rPr>
                        <a:t>Labor sales potential @ 125%</a:t>
                      </a:r>
                    </a:p>
                  </a:txBody>
                  <a:tcPr marL="6525" marR="6525" marT="6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44816527"/>
                  </a:ext>
                </a:extLst>
              </a:tr>
              <a:tr h="143548">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12700" cap="flat" cmpd="sng" algn="ctr">
                      <a:solidFill>
                        <a:srgbClr val="000000"/>
                      </a:solidFill>
                      <a:prstDash val="solid"/>
                      <a:round/>
                      <a:headEnd type="none" w="med" len="med"/>
                      <a:tailEnd type="none" w="med" len="med"/>
                    </a:lnB>
                    <a:noFill/>
                  </a:tcPr>
                </a:tc>
                <a:tc vMerge="1">
                  <a:txBody>
                    <a:bodyPr/>
                    <a:lstStyle/>
                    <a:p>
                      <a:endParaRPr lang="en-US"/>
                    </a:p>
                  </a:txBody>
                  <a:tcPr/>
                </a:tc>
                <a:extLst>
                  <a:ext uri="{0D108BD9-81ED-4DB2-BD59-A6C34878D82A}">
                    <a16:rowId xmlns:a16="http://schemas.microsoft.com/office/drawing/2014/main" val="2115658930"/>
                  </a:ext>
                </a:extLst>
              </a:tr>
              <a:tr h="130498">
                <a:tc gridSpan="8">
                  <a:txBody>
                    <a:bodyPr/>
                    <a:lstStyle/>
                    <a:p>
                      <a:pPr algn="l" fontAlgn="b"/>
                      <a:r>
                        <a:rPr lang="en-US" sz="800" b="0" i="0" u="none" strike="noStrike">
                          <a:solidFill>
                            <a:srgbClr val="000000"/>
                          </a:solidFill>
                          <a:effectLst/>
                          <a:latin typeface="Calibri" panose="020F0502020204030204" pitchFamily="34" charset="0"/>
                        </a:rPr>
                        <a:t>How proficient are your technicians ?</a:t>
                      </a:r>
                    </a:p>
                  </a:txBody>
                  <a:tcPr marL="6525" marR="6525" marT="6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53209227"/>
                  </a:ext>
                </a:extLst>
              </a:tr>
              <a:tr h="130498">
                <a:tc>
                  <a:txBody>
                    <a:bodyPr/>
                    <a:lstStyle/>
                    <a:p>
                      <a:pPr algn="l" fontAlgn="b"/>
                      <a:r>
                        <a:rPr lang="en-US" sz="800" b="0" i="0" u="none" strike="noStrike">
                          <a:solidFill>
                            <a:srgbClr val="000000"/>
                          </a:solidFill>
                          <a:effectLst/>
                          <a:latin typeface="Calibri" panose="020F0502020204030204" pitchFamily="34" charset="0"/>
                        </a:rPr>
                        <a:t> </a:t>
                      </a:r>
                    </a:p>
                  </a:txBody>
                  <a:tcPr marL="6525" marR="6525" marT="6525" marB="0" anchor="b">
                    <a:lnL w="1270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w="6350" cap="flat" cmpd="sng" algn="ctr">
                      <a:solidFill>
                        <a:srgbClr val="000000"/>
                      </a:solidFill>
                      <a:prstDash val="solid"/>
                      <a:round/>
                      <a:headEnd type="none" w="med" len="med"/>
                      <a:tailEnd type="none" w="med" len="med"/>
                    </a:lnB>
                    <a:no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a:noFill/>
                    </a:lnL>
                    <a:lnR>
                      <a:noFill/>
                    </a:lnR>
                    <a:lnT>
                      <a:noFill/>
                    </a:lnT>
                    <a:lnB>
                      <a:noFill/>
                    </a:lnB>
                    <a:noFill/>
                  </a:tcPr>
                </a:tc>
                <a:tc>
                  <a:txBody>
                    <a:bodyPr/>
                    <a:lstStyle/>
                    <a:p>
                      <a:pPr algn="l" fontAlgn="b"/>
                      <a:r>
                        <a:rPr lang="en-US" sz="800" b="0" i="0" u="none" strike="noStrike">
                          <a:solidFill>
                            <a:srgbClr val="000000"/>
                          </a:solidFill>
                          <a:effectLst/>
                          <a:latin typeface="Calibri" panose="020F0502020204030204" pitchFamily="34" charset="0"/>
                        </a:rPr>
                        <a:t> </a:t>
                      </a:r>
                    </a:p>
                  </a:txBody>
                  <a:tcPr marL="6525" marR="6525" marT="6525" marB="0" anchor="b">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486002932"/>
                  </a:ext>
                </a:extLst>
              </a:tr>
              <a:tr h="137023">
                <a:tc>
                  <a:txBody>
                    <a:bodyPr/>
                    <a:lstStyle/>
                    <a:p>
                      <a:pPr algn="l" fontAlgn="b"/>
                      <a:r>
                        <a:rPr lang="en-US" sz="800" b="0" i="0" u="none" strike="noStrike">
                          <a:solidFill>
                            <a:srgbClr val="000000"/>
                          </a:solidFill>
                          <a:effectLst/>
                          <a:latin typeface="Calibri" panose="020F0502020204030204" pitchFamily="34" charset="0"/>
                        </a:rPr>
                        <a:t> </a:t>
                      </a:r>
                    </a:p>
                  </a:txBody>
                  <a:tcPr marL="6525" marR="6525" marT="6525"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800" b="0" i="0" u="none" strike="noStrike">
                          <a:solidFill>
                            <a:srgbClr val="000000"/>
                          </a:solidFill>
                          <a:effectLst/>
                          <a:latin typeface="Calibri" panose="020F0502020204030204" pitchFamily="34" charset="0"/>
                        </a:rPr>
                        <a:t>1,140.5 </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Arial" panose="020B0604020202020204" pitchFamily="34" charset="0"/>
                        </a:rPr>
                        <a:t>÷</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800" b="0" i="0" u="none" strike="noStrike">
                          <a:solidFill>
                            <a:srgbClr val="000000"/>
                          </a:solidFill>
                          <a:effectLst/>
                          <a:latin typeface="Calibri" panose="020F0502020204030204" pitchFamily="34" charset="0"/>
                        </a:rPr>
                        <a:t>2,024.00 </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800" b="0" i="0" u="none" strike="noStrike">
                          <a:solidFill>
                            <a:srgbClr val="000000"/>
                          </a:solidFill>
                          <a:effectLst/>
                          <a:latin typeface="Calibri" panose="020F0502020204030204" pitchFamily="34" charset="0"/>
                        </a:rPr>
                        <a:t>=</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r" fontAlgn="b"/>
                      <a:r>
                        <a:rPr lang="en-US" sz="800" b="0" i="0" u="none" strike="noStrike">
                          <a:solidFill>
                            <a:srgbClr val="000000"/>
                          </a:solidFill>
                          <a:effectLst/>
                          <a:latin typeface="Calibri" panose="020F0502020204030204" pitchFamily="34" charset="0"/>
                        </a:rPr>
                        <a:t>56.35%</a:t>
                      </a:r>
                    </a:p>
                  </a:txBody>
                  <a:tcPr marL="6525" marR="6525" marT="6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800" b="0" i="0" u="none" strike="noStrike">
                        <a:solidFill>
                          <a:srgbClr val="000000"/>
                        </a:solidFill>
                        <a:effectLst/>
                        <a:latin typeface="Calibri" panose="020F0502020204030204" pitchFamily="34" charset="0"/>
                      </a:endParaRPr>
                    </a:p>
                  </a:txBody>
                  <a:tcPr marL="6525" marR="6525" marT="6525" marB="0" anchor="b">
                    <a:lnL w="6350" cap="flat" cmpd="sng" algn="ctr">
                      <a:solidFill>
                        <a:srgbClr val="000000"/>
                      </a:solidFill>
                      <a:prstDash val="solid"/>
                      <a:round/>
                      <a:headEnd type="none" w="med" len="med"/>
                      <a:tailEnd type="none" w="med" len="med"/>
                    </a:lnL>
                    <a:lnR>
                      <a:noFill/>
                    </a:lnR>
                    <a:lnT>
                      <a:noFill/>
                    </a:lnT>
                    <a:lnB>
                      <a:noFill/>
                    </a:lnB>
                    <a:noFill/>
                  </a:tcPr>
                </a:tc>
                <a:tc>
                  <a:txBody>
                    <a:bodyPr/>
                    <a:lstStyle/>
                    <a:p>
                      <a:pPr algn="l" fontAlgn="b"/>
                      <a:r>
                        <a:rPr lang="en-US" sz="800" b="0" i="0" u="none" strike="noStrike">
                          <a:solidFill>
                            <a:srgbClr val="000000"/>
                          </a:solidFill>
                          <a:effectLst/>
                          <a:latin typeface="Calibri" panose="020F0502020204030204" pitchFamily="34" charset="0"/>
                        </a:rPr>
                        <a:t> </a:t>
                      </a:r>
                    </a:p>
                  </a:txBody>
                  <a:tcPr marL="6525" marR="6525" marT="6525" marB="0" anchor="b">
                    <a:lnL>
                      <a:noFill/>
                    </a:lnL>
                    <a:lnR w="1270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75018050"/>
                  </a:ext>
                </a:extLst>
              </a:tr>
              <a:tr h="173563">
                <a:tc>
                  <a:txBody>
                    <a:bodyPr/>
                    <a:lstStyle/>
                    <a:p>
                      <a:pPr algn="l" fontAlgn="b"/>
                      <a:r>
                        <a:rPr lang="en-US" sz="800" b="0" i="0" u="none" strike="noStrike">
                          <a:solidFill>
                            <a:srgbClr val="000000"/>
                          </a:solidFill>
                          <a:effectLst/>
                          <a:latin typeface="Calibri" panose="020F0502020204030204" pitchFamily="34" charset="0"/>
                        </a:rPr>
                        <a:t> </a:t>
                      </a:r>
                    </a:p>
                  </a:txBody>
                  <a:tcPr marL="6525" marR="6525" marT="6525"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Billed</a:t>
                      </a:r>
                    </a:p>
                  </a:txBody>
                  <a:tcPr marL="6525" marR="6525" marT="6525"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 </a:t>
                      </a:r>
                    </a:p>
                  </a:txBody>
                  <a:tcPr marL="6525" marR="6525" marT="652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Hours Available</a:t>
                      </a:r>
                    </a:p>
                  </a:txBody>
                  <a:tcPr marL="6525" marR="6525" marT="6525"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 </a:t>
                      </a:r>
                    </a:p>
                  </a:txBody>
                  <a:tcPr marL="6525" marR="6525" marT="652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ctr" fontAlgn="t"/>
                      <a:r>
                        <a:rPr lang="en-US" sz="500" b="0" i="0" u="none" strike="noStrike">
                          <a:solidFill>
                            <a:srgbClr val="000000"/>
                          </a:solidFill>
                          <a:effectLst/>
                          <a:latin typeface="Arial" panose="020B0604020202020204" pitchFamily="34" charset="0"/>
                        </a:rPr>
                        <a:t>Tech Proficiency</a:t>
                      </a:r>
                    </a:p>
                  </a:txBody>
                  <a:tcPr marL="6525" marR="6525" marT="6525"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a:solidFill>
                            <a:srgbClr val="000000"/>
                          </a:solidFill>
                          <a:effectLst/>
                          <a:latin typeface="Calibri" panose="020F0502020204030204" pitchFamily="34" charset="0"/>
                        </a:rPr>
                        <a:t> </a:t>
                      </a:r>
                    </a:p>
                  </a:txBody>
                  <a:tcPr marL="6525" marR="6525" marT="6525"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r>
                        <a:rPr lang="en-US" sz="800" b="0" i="0" u="none" strike="noStrike" dirty="0">
                          <a:solidFill>
                            <a:srgbClr val="000000"/>
                          </a:solidFill>
                          <a:effectLst/>
                          <a:latin typeface="Calibri" panose="020F0502020204030204" pitchFamily="34" charset="0"/>
                        </a:rPr>
                        <a:t> </a:t>
                      </a:r>
                    </a:p>
                  </a:txBody>
                  <a:tcPr marL="6525" marR="6525" marT="6525"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99046585"/>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930400"/>
            <a:ext cx="4184035" cy="3880772"/>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7:30AM to 5:30PM Mon thru Friday and 7:30AM to 4:00PM Saturday.  Tech’s typically don’t start until 8:00sh and start packing up in the 4:00 hour.</a:t>
            </a:r>
          </a:p>
          <a:p>
            <a:r>
              <a:rPr lang="en-US" sz="1800" b="0" i="0" u="none" strike="noStrike" baseline="0" dirty="0">
                <a:solidFill>
                  <a:srgbClr val="221E1F"/>
                </a:solidFill>
                <a:latin typeface="Calibri" panose="020F0502020204030204" pitchFamily="34" charset="0"/>
              </a:rPr>
              <a:t>Goals for improvement: Increase the technician staff.</a:t>
            </a:r>
          </a:p>
          <a:p>
            <a:r>
              <a:rPr lang="en-US" sz="1800" b="0" i="0" u="none" strike="noStrike" baseline="0" dirty="0">
                <a:solidFill>
                  <a:srgbClr val="221E1F"/>
                </a:solidFill>
                <a:latin typeface="Calibri" panose="020F0502020204030204" pitchFamily="34" charset="0"/>
              </a:rPr>
              <a:t>Plans to achieve your goals:  Start with finding a few more technicians to help expand our Saturday work load with hopes it leads to making afternoon hours more proficient. </a:t>
            </a:r>
          </a:p>
          <a:p>
            <a:r>
              <a:rPr lang="en-US" sz="1800" b="0" i="0" u="none" strike="noStrike" baseline="0" dirty="0">
                <a:solidFill>
                  <a:srgbClr val="221E1F"/>
                </a:solidFill>
                <a:latin typeface="Calibri" panose="020F0502020204030204" pitchFamily="34" charset="0"/>
              </a:rPr>
              <a:t>Plans to evaluate your changes: Track the data and adjust the factors accordingly. </a:t>
            </a:r>
          </a:p>
          <a:p>
            <a:endParaRPr lang="en-US" dirty="0"/>
          </a:p>
        </p:txBody>
      </p:sp>
      <p:graphicFrame>
        <p:nvGraphicFramePr>
          <p:cNvPr id="7" name="Content Placeholder 6">
            <a:extLst>
              <a:ext uri="{FF2B5EF4-FFF2-40B4-BE49-F238E27FC236}">
                <a16:creationId xmlns:a16="http://schemas.microsoft.com/office/drawing/2014/main" id="{0FA1200E-08B9-3D6E-7840-B101782806F1}"/>
              </a:ext>
            </a:extLst>
          </p:cNvPr>
          <p:cNvGraphicFramePr>
            <a:graphicFrameLocks noGrp="1"/>
          </p:cNvGraphicFramePr>
          <p:nvPr>
            <p:ph sz="half" idx="2"/>
            <p:extLst>
              <p:ext uri="{D42A27DB-BD31-4B8C-83A1-F6EECF244321}">
                <p14:modId xmlns:p14="http://schemas.microsoft.com/office/powerpoint/2010/main" val="4199700497"/>
              </p:ext>
            </p:extLst>
          </p:nvPr>
        </p:nvGraphicFramePr>
        <p:xfrm>
          <a:off x="7160893" y="1935018"/>
          <a:ext cx="2910947" cy="3881435"/>
        </p:xfrm>
        <a:graphic>
          <a:graphicData uri="http://schemas.openxmlformats.org/drawingml/2006/table">
            <a:tbl>
              <a:tblPr/>
              <a:tblGrid>
                <a:gridCol w="1143868">
                  <a:extLst>
                    <a:ext uri="{9D8B030D-6E8A-4147-A177-3AD203B41FA5}">
                      <a16:colId xmlns:a16="http://schemas.microsoft.com/office/drawing/2014/main" val="4144005907"/>
                    </a:ext>
                  </a:extLst>
                </a:gridCol>
                <a:gridCol w="757319">
                  <a:extLst>
                    <a:ext uri="{9D8B030D-6E8A-4147-A177-3AD203B41FA5}">
                      <a16:colId xmlns:a16="http://schemas.microsoft.com/office/drawing/2014/main" val="2465784977"/>
                    </a:ext>
                  </a:extLst>
                </a:gridCol>
                <a:gridCol w="504880">
                  <a:extLst>
                    <a:ext uri="{9D8B030D-6E8A-4147-A177-3AD203B41FA5}">
                      <a16:colId xmlns:a16="http://schemas.microsoft.com/office/drawing/2014/main" val="2419935903"/>
                    </a:ext>
                  </a:extLst>
                </a:gridCol>
                <a:gridCol w="504880">
                  <a:extLst>
                    <a:ext uri="{9D8B030D-6E8A-4147-A177-3AD203B41FA5}">
                      <a16:colId xmlns:a16="http://schemas.microsoft.com/office/drawing/2014/main" val="2332792382"/>
                    </a:ext>
                  </a:extLst>
                </a:gridCol>
              </a:tblGrid>
              <a:tr h="204922">
                <a:tc gridSpan="4">
                  <a:txBody>
                    <a:bodyPr/>
                    <a:lstStyle/>
                    <a:p>
                      <a:pPr algn="ctr" fontAlgn="b"/>
                      <a:r>
                        <a:rPr lang="en-US" sz="800" b="1" i="0" u="none" strike="noStrike">
                          <a:solidFill>
                            <a:srgbClr val="FFFFFF"/>
                          </a:solidFill>
                          <a:effectLst/>
                          <a:latin typeface="Arial" panose="020B0604020202020204" pitchFamily="34" charset="0"/>
                        </a:rPr>
                        <a:t>FACILITY POTENTIAL</a:t>
                      </a:r>
                    </a:p>
                  </a:txBody>
                  <a:tcPr marL="7882" marR="7882" marT="788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00836571"/>
                  </a:ext>
                </a:extLst>
              </a:tr>
              <a:tr h="417726">
                <a:tc>
                  <a:txBody>
                    <a:bodyPr/>
                    <a:lstStyle/>
                    <a:p>
                      <a:pPr algn="l" fontAlgn="b"/>
                      <a:r>
                        <a:rPr lang="en-US" sz="800" b="0" i="0" u="none" strike="noStrike">
                          <a:solidFill>
                            <a:srgbClr val="FFFFFF"/>
                          </a:solidFill>
                          <a:effectLst/>
                          <a:latin typeface="Arial" panose="020B0604020202020204" pitchFamily="34" charset="0"/>
                        </a:rPr>
                        <a:t>Number of Bays</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dirty="0">
                          <a:solidFill>
                            <a:srgbClr val="000000"/>
                          </a:solidFill>
                          <a:effectLst/>
                          <a:latin typeface="Calibri" panose="020F0502020204030204" pitchFamily="34" charset="0"/>
                        </a:rPr>
                        <a:t>12</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882118801"/>
                  </a:ext>
                </a:extLst>
              </a:tr>
              <a:tr h="165514">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latin typeface="Arial" panose="020B0604020202020204" pitchFamily="34" charset="0"/>
                        </a:rPr>
                        <a:t>x</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886903602"/>
                  </a:ext>
                </a:extLst>
              </a:tr>
              <a:tr h="165514">
                <a:tc>
                  <a:txBody>
                    <a:bodyPr/>
                    <a:lstStyle/>
                    <a:p>
                      <a:pPr algn="l" fontAlgn="b"/>
                      <a:r>
                        <a:rPr lang="en-US" sz="800" b="0" i="0" u="none" strike="noStrike">
                          <a:solidFill>
                            <a:srgbClr val="FFFFFF"/>
                          </a:solidFill>
                          <a:effectLst/>
                          <a:latin typeface="Arial" panose="020B0604020202020204" pitchFamily="34" charset="0"/>
                        </a:rPr>
                        <a:t>Number of Days</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panose="020F0502020204030204" pitchFamily="34" charset="0"/>
                        </a:rPr>
                        <a:t>23</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064617114"/>
                  </a:ext>
                </a:extLst>
              </a:tr>
              <a:tr h="165514">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latin typeface="Arial" panose="020B0604020202020204" pitchFamily="34" charset="0"/>
                        </a:rPr>
                        <a:t>x</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269949415"/>
                  </a:ext>
                </a:extLst>
              </a:tr>
              <a:tr h="165514">
                <a:tc>
                  <a:txBody>
                    <a:bodyPr/>
                    <a:lstStyle/>
                    <a:p>
                      <a:pPr algn="l" fontAlgn="b"/>
                      <a:r>
                        <a:rPr lang="en-US" sz="800" b="0" i="0" u="none" strike="noStrike" dirty="0">
                          <a:solidFill>
                            <a:srgbClr val="FFFFFF"/>
                          </a:solidFill>
                          <a:effectLst/>
                          <a:latin typeface="Arial" panose="020B0604020202020204" pitchFamily="34" charset="0"/>
                        </a:rPr>
                        <a:t>Number of Hours</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panose="020F0502020204030204" pitchFamily="34" charset="0"/>
                        </a:rPr>
                        <a:t>10</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390391237"/>
                  </a:ext>
                </a:extLst>
              </a:tr>
              <a:tr h="165514">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800" b="1" i="0" u="none" strike="noStrike">
                          <a:solidFill>
                            <a:srgbClr val="FFFFFF"/>
                          </a:solidFill>
                          <a:effectLst/>
                          <a:latin typeface="Arial" panose="020B0604020202020204" pitchFamily="34" charset="0"/>
                        </a:rPr>
                        <a:t>x</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1666799228"/>
                  </a:ext>
                </a:extLst>
              </a:tr>
              <a:tr h="285315">
                <a:tc>
                  <a:txBody>
                    <a:bodyPr/>
                    <a:lstStyle/>
                    <a:p>
                      <a:pPr algn="l" fontAlgn="b"/>
                      <a:r>
                        <a:rPr lang="en-US" sz="800" b="0" i="0" u="none" strike="noStrike">
                          <a:solidFill>
                            <a:srgbClr val="FFFFFF"/>
                          </a:solidFill>
                          <a:effectLst/>
                          <a:latin typeface="Arial" panose="020B0604020202020204" pitchFamily="34" charset="0"/>
                        </a:rPr>
                        <a:t>Effective Labor Rate</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139.90 </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918271622"/>
                  </a:ext>
                </a:extLst>
              </a:tr>
              <a:tr h="165514">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latin typeface="Arial" panose="020B0604020202020204" pitchFamily="34" charset="0"/>
                        </a:rPr>
                        <a:t> </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506306616"/>
                  </a:ext>
                </a:extLst>
              </a:tr>
              <a:tr h="165514">
                <a:tc>
                  <a:txBody>
                    <a:bodyPr/>
                    <a:lstStyle/>
                    <a:p>
                      <a:pPr algn="l" fontAlgn="b"/>
                      <a:r>
                        <a:rPr lang="en-US" sz="800" b="0" i="0" u="none" strike="noStrike">
                          <a:solidFill>
                            <a:srgbClr val="FFFFFF"/>
                          </a:solidFill>
                          <a:effectLst/>
                          <a:latin typeface="Arial" panose="020B0604020202020204" pitchFamily="34" charset="0"/>
                        </a:rPr>
                        <a:t>FACILITY POTENTIAL</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386,127 </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064073505"/>
                  </a:ext>
                </a:extLst>
              </a:tr>
              <a:tr h="173396">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636025064"/>
                  </a:ext>
                </a:extLst>
              </a:tr>
              <a:tr h="165514">
                <a:tc>
                  <a:txBody>
                    <a:bodyPr/>
                    <a:lstStyle/>
                    <a:p>
                      <a:pPr algn="l" fontAlgn="b"/>
                      <a:endParaRPr lang="en-US" sz="900" b="0" i="0" u="none" strike="noStrike">
                        <a:solidFill>
                          <a:srgbClr val="000000"/>
                        </a:solidFill>
                        <a:effectLst/>
                        <a:latin typeface="Calibri" panose="020F0502020204030204" pitchFamily="34" charset="0"/>
                      </a:endParaRPr>
                    </a:p>
                  </a:txBody>
                  <a:tcPr marL="7882" marR="7882" marT="788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882" marR="7882" marT="788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882" marR="7882" marT="788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l" fontAlgn="b"/>
                      <a:endParaRPr lang="en-US" sz="900" b="0" i="0" u="none" strike="noStrike">
                        <a:solidFill>
                          <a:srgbClr val="000000"/>
                        </a:solidFill>
                        <a:effectLst/>
                        <a:latin typeface="Calibri" panose="020F0502020204030204" pitchFamily="34" charset="0"/>
                      </a:endParaRPr>
                    </a:p>
                  </a:txBody>
                  <a:tcPr marL="7882" marR="7882" marT="7882"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47458633"/>
                  </a:ext>
                </a:extLst>
              </a:tr>
              <a:tr h="173396">
                <a:tc gridSpan="4">
                  <a:txBody>
                    <a:bodyPr/>
                    <a:lstStyle/>
                    <a:p>
                      <a:pPr algn="ctr" fontAlgn="b"/>
                      <a:r>
                        <a:rPr lang="en-US" sz="800" b="1" i="0" u="none" strike="noStrike">
                          <a:solidFill>
                            <a:srgbClr val="FFFFFF"/>
                          </a:solidFill>
                          <a:effectLst/>
                          <a:latin typeface="Arial" panose="020B0604020202020204" pitchFamily="34" charset="0"/>
                        </a:rPr>
                        <a:t>FACILITY UTILIZATION</a:t>
                      </a:r>
                    </a:p>
                  </a:txBody>
                  <a:tcPr marL="7882" marR="7882" marT="7882"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4472C4"/>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6608614"/>
                  </a:ext>
                </a:extLst>
              </a:tr>
              <a:tr h="157632">
                <a:tc>
                  <a:txBody>
                    <a:bodyPr/>
                    <a:lstStyle/>
                    <a:p>
                      <a:pPr algn="l" fontAlgn="b"/>
                      <a:r>
                        <a:rPr lang="en-US" sz="800" b="0" i="0" u="none" strike="noStrike">
                          <a:solidFill>
                            <a:srgbClr val="FFFFFF"/>
                          </a:solidFill>
                          <a:effectLst/>
                          <a:latin typeface="Arial" panose="020B0604020202020204" pitchFamily="34" charset="0"/>
                        </a:rPr>
                        <a:t>Total Labor Sales</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159,553 </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708181113"/>
                  </a:ext>
                </a:extLst>
              </a:tr>
              <a:tr h="165514">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ctr" fontAlgn="b"/>
                      <a:r>
                        <a:rPr lang="en-US" sz="1000" b="0" i="0" u="none" strike="noStrike">
                          <a:solidFill>
                            <a:srgbClr val="FFFFFF"/>
                          </a:solidFill>
                          <a:effectLst/>
                          <a:latin typeface="Arial" panose="020B0604020202020204" pitchFamily="34" charset="0"/>
                        </a:rPr>
                        <a:t>÷</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36168036"/>
                  </a:ext>
                </a:extLst>
              </a:tr>
              <a:tr h="157632">
                <a:tc>
                  <a:txBody>
                    <a:bodyPr/>
                    <a:lstStyle/>
                    <a:p>
                      <a:pPr algn="l" fontAlgn="b"/>
                      <a:r>
                        <a:rPr lang="en-US" sz="800" b="0" i="0" u="none" strike="noStrike">
                          <a:solidFill>
                            <a:srgbClr val="FFFFFF"/>
                          </a:solidFill>
                          <a:effectLst/>
                          <a:latin typeface="Arial" panose="020B0604020202020204" pitchFamily="34" charset="0"/>
                        </a:rPr>
                        <a:t>Facility Potential</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          386,127 </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880089082"/>
                  </a:ext>
                </a:extLst>
              </a:tr>
              <a:tr h="157632">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r" fontAlgn="b"/>
                      <a:r>
                        <a:rPr lang="en-US" sz="700" b="0" i="1" u="none" strike="noStrike">
                          <a:solidFill>
                            <a:srgbClr val="FFFFFF"/>
                          </a:solidFill>
                          <a:effectLst/>
                          <a:latin typeface="Arial" panose="020B0604020202020204" pitchFamily="34" charset="0"/>
                        </a:rPr>
                        <a:t>equals</a:t>
                      </a:r>
                    </a:p>
                  </a:txBody>
                  <a:tcPr marL="7882" marR="7882" marT="788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727852039"/>
                  </a:ext>
                </a:extLst>
              </a:tr>
              <a:tr h="260094">
                <a:tc>
                  <a:txBody>
                    <a:bodyPr/>
                    <a:lstStyle/>
                    <a:p>
                      <a:pPr algn="l" fontAlgn="b"/>
                      <a:r>
                        <a:rPr lang="en-US" sz="800" b="0" i="0" u="none" strike="noStrike">
                          <a:solidFill>
                            <a:srgbClr val="FFFFFF"/>
                          </a:solidFill>
                          <a:effectLst/>
                          <a:latin typeface="Arial" panose="020B0604020202020204" pitchFamily="34" charset="0"/>
                        </a:rPr>
                        <a:t>FACILITY UTILIZATION</a:t>
                      </a:r>
                    </a:p>
                  </a:txBody>
                  <a:tcPr marL="7882" marR="7882" marT="7882"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4472C4"/>
                    </a:solidFill>
                  </a:tcPr>
                </a:tc>
                <a:tc>
                  <a:txBody>
                    <a:bodyPr/>
                    <a:lstStyle/>
                    <a:p>
                      <a:pPr algn="r" fontAlgn="b"/>
                      <a:r>
                        <a:rPr lang="en-US" sz="900" b="0" i="0" u="none" strike="noStrike">
                          <a:solidFill>
                            <a:srgbClr val="000000"/>
                          </a:solidFill>
                          <a:effectLst/>
                          <a:latin typeface="Calibri" panose="020F0502020204030204" pitchFamily="34" charset="0"/>
                        </a:rPr>
                        <a:t>41.32%</a:t>
                      </a:r>
                    </a:p>
                  </a:txBody>
                  <a:tcPr marL="7882" marR="7882" marT="7882"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63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2859231950"/>
                  </a:ext>
                </a:extLst>
              </a:tr>
              <a:tr h="157632">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w="6350" cap="flat" cmpd="sng" algn="ctr">
                      <a:solidFill>
                        <a:srgbClr val="000000"/>
                      </a:solidFill>
                      <a:prstDash val="solid"/>
                      <a:round/>
                      <a:headEnd type="none" w="med" len="med"/>
                      <a:tailEnd type="none" w="med" len="med"/>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a:noFill/>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a:noFill/>
                    </a:lnB>
                    <a:solidFill>
                      <a:srgbClr val="4472C4"/>
                    </a:solidFill>
                  </a:tcPr>
                </a:tc>
                <a:extLst>
                  <a:ext uri="{0D108BD9-81ED-4DB2-BD59-A6C34878D82A}">
                    <a16:rowId xmlns:a16="http://schemas.microsoft.com/office/drawing/2014/main" val="3749290598"/>
                  </a:ext>
                </a:extLst>
              </a:tr>
              <a:tr h="246432">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a:solidFill>
                            <a:srgbClr val="000000"/>
                          </a:solidFill>
                          <a:effectLst/>
                          <a:latin typeface="Calibri" panose="020F0502020204030204" pitchFamily="34" charset="0"/>
                        </a:rPr>
                        <a:t> </a:t>
                      </a:r>
                    </a:p>
                  </a:txBody>
                  <a:tcPr marL="7882" marR="7882" marT="7882" marB="0" anchor="b">
                    <a:lnL>
                      <a:noFill/>
                    </a:lnL>
                    <a:lnR>
                      <a:noFill/>
                    </a:lnR>
                    <a:lnT>
                      <a:noFill/>
                    </a:lnT>
                    <a:lnB w="19050" cap="flat" cmpd="sng" algn="ctr">
                      <a:solidFill>
                        <a:srgbClr val="000000"/>
                      </a:solidFill>
                      <a:prstDash val="solid"/>
                      <a:round/>
                      <a:headEnd type="none" w="med" len="med"/>
                      <a:tailEnd type="none" w="med" len="med"/>
                    </a:lnB>
                    <a:solidFill>
                      <a:srgbClr val="4472C4"/>
                    </a:solidFill>
                  </a:tcPr>
                </a:tc>
                <a:tc>
                  <a:txBody>
                    <a:bodyPr/>
                    <a:lstStyle/>
                    <a:p>
                      <a:pPr algn="l" fontAlgn="b"/>
                      <a:r>
                        <a:rPr lang="en-US" sz="900" b="0" i="0" u="none" strike="noStrike" dirty="0">
                          <a:solidFill>
                            <a:srgbClr val="000000"/>
                          </a:solidFill>
                          <a:effectLst/>
                          <a:latin typeface="Calibri" panose="020F0502020204030204" pitchFamily="34" charset="0"/>
                        </a:rPr>
                        <a:t> </a:t>
                      </a:r>
                    </a:p>
                  </a:txBody>
                  <a:tcPr marL="7882" marR="7882" marT="7882"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4472C4"/>
                    </a:solidFill>
                  </a:tcPr>
                </a:tc>
                <a:extLst>
                  <a:ext uri="{0D108BD9-81ED-4DB2-BD59-A6C34878D82A}">
                    <a16:rowId xmlns:a16="http://schemas.microsoft.com/office/drawing/2014/main" val="527458357"/>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a:bodyPr>
          <a:lstStyle/>
          <a:p>
            <a:r>
              <a:rPr lang="en-US" dirty="0"/>
              <a:t>This analysis was generated from 100 Ros over the course of a month and a half towards the end of 2023.</a:t>
            </a:r>
          </a:p>
          <a:p>
            <a:r>
              <a:rPr lang="en-US" dirty="0"/>
              <a:t>Our competitive and maintenance sales are substantially lower than the repair sales.  This presents an opportunity for us to put our heads together to see what can be put together to start increasing these market category rates.  </a:t>
            </a:r>
          </a:p>
          <a:p>
            <a:pPr lvl="1"/>
            <a:r>
              <a:rPr lang="en-US" dirty="0"/>
              <a:t>Initial campaigns should target those in need of, but not limited to - LOF, Brakes, Rotations, Alignments, A/C Recharges, etc. </a:t>
            </a:r>
          </a:p>
        </p:txBody>
      </p:sp>
      <p:pic>
        <p:nvPicPr>
          <p:cNvPr id="16" name="Content Placeholder 15">
            <a:extLst>
              <a:ext uri="{FF2B5EF4-FFF2-40B4-BE49-F238E27FC236}">
                <a16:creationId xmlns:a16="http://schemas.microsoft.com/office/drawing/2014/main" id="{BEB70F11-7A6A-FB2E-131D-DE57DCB212A2}"/>
              </a:ext>
            </a:extLst>
          </p:cNvPr>
          <p:cNvPicPr>
            <a:picLocks noGrp="1" noChangeAspect="1"/>
          </p:cNvPicPr>
          <p:nvPr>
            <p:ph sz="half" idx="2"/>
          </p:nvPr>
        </p:nvPicPr>
        <p:blipFill>
          <a:blip r:embed="rId2"/>
          <a:stretch>
            <a:fillRect/>
          </a:stretch>
        </p:blipFill>
        <p:spPr>
          <a:xfrm>
            <a:off x="5878090" y="2160589"/>
            <a:ext cx="4184650" cy="3565344"/>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b="1" u="sng" dirty="0"/>
              <a:t>Strengths</a:t>
            </a:r>
          </a:p>
          <a:p>
            <a:pPr>
              <a:buFont typeface="+mj-lt"/>
              <a:buAutoNum type="arabicPeriod"/>
            </a:pPr>
            <a:r>
              <a:rPr lang="en-US" dirty="0"/>
              <a:t>Established Ford dealership that is in a community based area and located just off a military base.</a:t>
            </a:r>
          </a:p>
          <a:p>
            <a:pPr>
              <a:buFont typeface="+mj-lt"/>
              <a:buAutoNum type="arabicPeriod"/>
            </a:pPr>
            <a:r>
              <a:rPr lang="en-US" dirty="0"/>
              <a:t>Dealer Principle who is committed to reinvesting in the dealership from a new, state of the art service department to training for the service department employees. </a:t>
            </a:r>
          </a:p>
          <a:p>
            <a:pPr>
              <a:buFont typeface="+mj-lt"/>
              <a:buAutoNum type="arabicPeriod"/>
            </a:pPr>
            <a:r>
              <a:rPr lang="en-US" dirty="0"/>
              <a:t>New General Manager within last 5 years - with over 30 years in the business who has brought new ideas and processes that has contributed to a increased gross profit.</a:t>
            </a:r>
          </a:p>
          <a:p>
            <a:pPr>
              <a:buFont typeface="+mj-lt"/>
              <a:buAutoNum type="arabicPeriod"/>
            </a:pPr>
            <a:r>
              <a:rPr lang="en-US" dirty="0"/>
              <a:t>Experienced Service Department management teams with over 2 decades in the industry.  </a:t>
            </a:r>
          </a:p>
          <a:p>
            <a:pPr>
              <a:buFont typeface="+mj-lt"/>
              <a:buAutoNum type="arabicPeriod"/>
            </a:pPr>
            <a:r>
              <a:rPr lang="en-US" dirty="0"/>
              <a:t>3 master certified technicians with numerous years left and are willing to help us and train the next generation of technicians coming through.</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u="sng" dirty="0"/>
              <a:t>Weaknesses</a:t>
            </a:r>
          </a:p>
          <a:p>
            <a:pPr>
              <a:buFont typeface="+mj-lt"/>
              <a:buAutoNum type="arabicPeriod"/>
            </a:pPr>
            <a:r>
              <a:rPr lang="en-US" dirty="0"/>
              <a:t>Frequent staff turn over the last handful of years.</a:t>
            </a:r>
          </a:p>
          <a:p>
            <a:pPr>
              <a:buFont typeface="+mj-lt"/>
              <a:buAutoNum type="arabicPeriod"/>
            </a:pPr>
            <a:r>
              <a:rPr lang="en-US" dirty="0"/>
              <a:t>Tough to find the right employees – mainly for the front of the department.</a:t>
            </a:r>
          </a:p>
          <a:p>
            <a:pPr>
              <a:buFont typeface="+mj-lt"/>
              <a:buAutoNum type="arabicPeriod"/>
            </a:pPr>
            <a:r>
              <a:rPr lang="en-US" dirty="0"/>
              <a:t>No availability of experienced service technicians. </a:t>
            </a:r>
          </a:p>
          <a:p>
            <a:pPr>
              <a:buFont typeface="+mj-lt"/>
              <a:buAutoNum type="arabicPeriod"/>
            </a:pPr>
            <a:r>
              <a:rPr lang="en-US" dirty="0"/>
              <a:t>Sub par relationship with the parts department.</a:t>
            </a:r>
          </a:p>
          <a:p>
            <a:pPr lvl="1"/>
            <a:r>
              <a:rPr lang="en-US" dirty="0"/>
              <a:t>Wrong part 1</a:t>
            </a:r>
            <a:r>
              <a:rPr lang="en-US" baseline="30000" dirty="0"/>
              <a:t>st</a:t>
            </a:r>
            <a:r>
              <a:rPr lang="en-US" dirty="0"/>
              <a:t> time</a:t>
            </a:r>
          </a:p>
          <a:p>
            <a:pPr lvl="1"/>
            <a:r>
              <a:rPr lang="en-US" dirty="0"/>
              <a:t>Poor communication between tech’s/writers/parts</a:t>
            </a:r>
          </a:p>
          <a:p>
            <a:pPr lvl="1"/>
            <a:r>
              <a:rPr lang="en-US" dirty="0"/>
              <a:t>Complaints about prices</a:t>
            </a:r>
          </a:p>
          <a:p>
            <a:pPr>
              <a:buFont typeface="+mj-lt"/>
              <a:buAutoNum type="arabicPeriod"/>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423</TotalTime>
  <Words>1879</Words>
  <Application>Microsoft Office PowerPoint</Application>
  <PresentationFormat>Widescreen</PresentationFormat>
  <Paragraphs>410</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Trebuchet MS</vt:lpstr>
      <vt:lpstr>Wingdings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Kurt Richardson</cp:lastModifiedBy>
  <cp:revision>8</cp:revision>
  <dcterms:created xsi:type="dcterms:W3CDTF">2022-12-04T13:10:55Z</dcterms:created>
  <dcterms:modified xsi:type="dcterms:W3CDTF">2024-02-12T21:56:31Z</dcterms:modified>
</cp:coreProperties>
</file>