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40CCE6-F638-44F5-9ECD-D59BEC5749D3}"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5BF9285B-FEBA-4E31-B3B5-1570D6DB5634}">
      <dgm:prSet/>
      <dgm:spPr/>
      <dgm:t>
        <a:bodyPr/>
        <a:lstStyle/>
        <a:p>
          <a:r>
            <a:rPr lang="en-US" dirty="0"/>
            <a:t>At this time, we only do digital marketing in our specific market on GM vehicles only.</a:t>
          </a:r>
        </a:p>
      </dgm:t>
    </dgm:pt>
    <dgm:pt modelId="{DF46A42C-53A3-41D3-89CF-6A57872B3281}" type="parTrans" cxnId="{888A78F4-2EA2-4B42-BF71-D349EBD7AA76}">
      <dgm:prSet/>
      <dgm:spPr/>
      <dgm:t>
        <a:bodyPr/>
        <a:lstStyle/>
        <a:p>
          <a:endParaRPr lang="en-US"/>
        </a:p>
      </dgm:t>
    </dgm:pt>
    <dgm:pt modelId="{434F332E-8770-44B8-A7C3-70916FFE6AE3}" type="sibTrans" cxnId="{888A78F4-2EA2-4B42-BF71-D349EBD7AA76}">
      <dgm:prSet/>
      <dgm:spPr/>
      <dgm:t>
        <a:bodyPr/>
        <a:lstStyle/>
        <a:p>
          <a:endParaRPr lang="en-US"/>
        </a:p>
      </dgm:t>
    </dgm:pt>
    <dgm:pt modelId="{F3B3E232-6399-4CC0-9FD4-6FEDB8775F84}">
      <dgm:prSet/>
      <dgm:spPr/>
      <dgm:t>
        <a:bodyPr/>
        <a:lstStyle/>
        <a:p>
          <a:r>
            <a:rPr lang="en-US" b="0" i="0" baseline="0" dirty="0"/>
            <a:t>Over the next 6 months we will monthly track RO count and RO dollars spent on any customers targeted through our new marketing plan.</a:t>
          </a:r>
          <a:endParaRPr lang="en-US" dirty="0"/>
        </a:p>
      </dgm:t>
    </dgm:pt>
    <dgm:pt modelId="{FF317985-8BCE-4AEE-9612-C59E1EB0BED1}" type="parTrans" cxnId="{1A816F71-1CA3-4E69-BF72-284050683BA3}">
      <dgm:prSet/>
      <dgm:spPr/>
      <dgm:t>
        <a:bodyPr/>
        <a:lstStyle/>
        <a:p>
          <a:endParaRPr lang="en-US"/>
        </a:p>
      </dgm:t>
    </dgm:pt>
    <dgm:pt modelId="{C94AA4F3-9386-4CEE-A530-64ED7A3C693B}" type="sibTrans" cxnId="{1A816F71-1CA3-4E69-BF72-284050683BA3}">
      <dgm:prSet/>
      <dgm:spPr/>
      <dgm:t>
        <a:bodyPr/>
        <a:lstStyle/>
        <a:p>
          <a:endParaRPr lang="en-US"/>
        </a:p>
      </dgm:t>
    </dgm:pt>
    <dgm:pt modelId="{D9B235FE-9E8F-4680-B114-5E0FC974CB52}">
      <dgm:prSet/>
      <dgm:spPr/>
      <dgm:t>
        <a:bodyPr/>
        <a:lstStyle/>
        <a:p>
          <a:r>
            <a:rPr lang="en-US" b="0" i="0" baseline="0" dirty="0"/>
            <a:t>We will be expanding our marketing to include neighboring areas and other makes and models.</a:t>
          </a:r>
          <a:endParaRPr lang="en-US" dirty="0"/>
        </a:p>
      </dgm:t>
    </dgm:pt>
    <dgm:pt modelId="{8F512B80-6E18-4535-A7BA-139D5A7651CC}" type="sibTrans" cxnId="{4D6FC5DF-6D29-43B4-8DD3-952261169E8D}">
      <dgm:prSet/>
      <dgm:spPr/>
      <dgm:t>
        <a:bodyPr/>
        <a:lstStyle/>
        <a:p>
          <a:endParaRPr lang="en-US"/>
        </a:p>
      </dgm:t>
    </dgm:pt>
    <dgm:pt modelId="{AA444E2B-DD83-4D69-B940-3F089563EFB5}" type="parTrans" cxnId="{4D6FC5DF-6D29-43B4-8DD3-952261169E8D}">
      <dgm:prSet/>
      <dgm:spPr/>
      <dgm:t>
        <a:bodyPr/>
        <a:lstStyle/>
        <a:p>
          <a:endParaRPr lang="en-US"/>
        </a:p>
      </dgm:t>
    </dgm:pt>
    <dgm:pt modelId="{C3A4F183-9B17-4209-B81F-9118BB6E9C3E}" type="pres">
      <dgm:prSet presAssocID="{9B40CCE6-F638-44F5-9ECD-D59BEC5749D3}" presName="outerComposite" presStyleCnt="0">
        <dgm:presLayoutVars>
          <dgm:chMax val="5"/>
          <dgm:dir/>
          <dgm:resizeHandles val="exact"/>
        </dgm:presLayoutVars>
      </dgm:prSet>
      <dgm:spPr/>
    </dgm:pt>
    <dgm:pt modelId="{3467DB78-50FF-4814-8954-0AA2A3C5FCE4}" type="pres">
      <dgm:prSet presAssocID="{9B40CCE6-F638-44F5-9ECD-D59BEC5749D3}" presName="dummyMaxCanvas" presStyleCnt="0">
        <dgm:presLayoutVars/>
      </dgm:prSet>
      <dgm:spPr/>
    </dgm:pt>
    <dgm:pt modelId="{8039EB88-E619-44B3-A030-B8B1F7DFB258}" type="pres">
      <dgm:prSet presAssocID="{9B40CCE6-F638-44F5-9ECD-D59BEC5749D3}" presName="ThreeNodes_1" presStyleLbl="node1" presStyleIdx="0" presStyleCnt="3">
        <dgm:presLayoutVars>
          <dgm:bulletEnabled val="1"/>
        </dgm:presLayoutVars>
      </dgm:prSet>
      <dgm:spPr/>
    </dgm:pt>
    <dgm:pt modelId="{E84370DF-E678-4722-8478-6D48524A374E}" type="pres">
      <dgm:prSet presAssocID="{9B40CCE6-F638-44F5-9ECD-D59BEC5749D3}" presName="ThreeNodes_2" presStyleLbl="node1" presStyleIdx="1" presStyleCnt="3">
        <dgm:presLayoutVars>
          <dgm:bulletEnabled val="1"/>
        </dgm:presLayoutVars>
      </dgm:prSet>
      <dgm:spPr/>
    </dgm:pt>
    <dgm:pt modelId="{4F9B393D-DBBC-493A-8CDB-C37AA377B75C}" type="pres">
      <dgm:prSet presAssocID="{9B40CCE6-F638-44F5-9ECD-D59BEC5749D3}" presName="ThreeNodes_3" presStyleLbl="node1" presStyleIdx="2" presStyleCnt="3">
        <dgm:presLayoutVars>
          <dgm:bulletEnabled val="1"/>
        </dgm:presLayoutVars>
      </dgm:prSet>
      <dgm:spPr/>
    </dgm:pt>
    <dgm:pt modelId="{91F6B634-7570-4695-9D18-55798E83C659}" type="pres">
      <dgm:prSet presAssocID="{9B40CCE6-F638-44F5-9ECD-D59BEC5749D3}" presName="ThreeConn_1-2" presStyleLbl="fgAccFollowNode1" presStyleIdx="0" presStyleCnt="2">
        <dgm:presLayoutVars>
          <dgm:bulletEnabled val="1"/>
        </dgm:presLayoutVars>
      </dgm:prSet>
      <dgm:spPr/>
    </dgm:pt>
    <dgm:pt modelId="{3F43D31A-0AE4-449E-A3EF-4B0E530064F9}" type="pres">
      <dgm:prSet presAssocID="{9B40CCE6-F638-44F5-9ECD-D59BEC5749D3}" presName="ThreeConn_2-3" presStyleLbl="fgAccFollowNode1" presStyleIdx="1" presStyleCnt="2">
        <dgm:presLayoutVars>
          <dgm:bulletEnabled val="1"/>
        </dgm:presLayoutVars>
      </dgm:prSet>
      <dgm:spPr/>
    </dgm:pt>
    <dgm:pt modelId="{C6F7AA35-D4FF-473B-ABE7-5A95391B1043}" type="pres">
      <dgm:prSet presAssocID="{9B40CCE6-F638-44F5-9ECD-D59BEC5749D3}" presName="ThreeNodes_1_text" presStyleLbl="node1" presStyleIdx="2" presStyleCnt="3">
        <dgm:presLayoutVars>
          <dgm:bulletEnabled val="1"/>
        </dgm:presLayoutVars>
      </dgm:prSet>
      <dgm:spPr/>
    </dgm:pt>
    <dgm:pt modelId="{570A5A39-BA74-40D1-A934-368370CCBE20}" type="pres">
      <dgm:prSet presAssocID="{9B40CCE6-F638-44F5-9ECD-D59BEC5749D3}" presName="ThreeNodes_2_text" presStyleLbl="node1" presStyleIdx="2" presStyleCnt="3">
        <dgm:presLayoutVars>
          <dgm:bulletEnabled val="1"/>
        </dgm:presLayoutVars>
      </dgm:prSet>
      <dgm:spPr/>
    </dgm:pt>
    <dgm:pt modelId="{4BF0DDC6-F0A6-420C-89C5-3B0E9084CD6A}" type="pres">
      <dgm:prSet presAssocID="{9B40CCE6-F638-44F5-9ECD-D59BEC5749D3}" presName="ThreeNodes_3_text" presStyleLbl="node1" presStyleIdx="2" presStyleCnt="3">
        <dgm:presLayoutVars>
          <dgm:bulletEnabled val="1"/>
        </dgm:presLayoutVars>
      </dgm:prSet>
      <dgm:spPr/>
    </dgm:pt>
  </dgm:ptLst>
  <dgm:cxnLst>
    <dgm:cxn modelId="{24F92B06-1311-4105-ADBC-2B30490AD2AC}" type="presOf" srcId="{F3B3E232-6399-4CC0-9FD4-6FEDB8775F84}" destId="{4F9B393D-DBBC-493A-8CDB-C37AA377B75C}" srcOrd="0" destOrd="0" presId="urn:microsoft.com/office/officeart/2005/8/layout/vProcess5"/>
    <dgm:cxn modelId="{F67AB80A-CA28-4280-B019-2D35C116A82B}" type="presOf" srcId="{434F332E-8770-44B8-A7C3-70916FFE6AE3}" destId="{91F6B634-7570-4695-9D18-55798E83C659}" srcOrd="0" destOrd="0" presId="urn:microsoft.com/office/officeart/2005/8/layout/vProcess5"/>
    <dgm:cxn modelId="{C7653D0E-F7CA-47D6-B7E2-562359F0C488}" type="presOf" srcId="{D9B235FE-9E8F-4680-B114-5E0FC974CB52}" destId="{570A5A39-BA74-40D1-A934-368370CCBE20}" srcOrd="1" destOrd="0" presId="urn:microsoft.com/office/officeart/2005/8/layout/vProcess5"/>
    <dgm:cxn modelId="{85760D0F-F254-4070-992F-1614EA91B10C}" type="presOf" srcId="{5BF9285B-FEBA-4E31-B3B5-1570D6DB5634}" destId="{8039EB88-E619-44B3-A030-B8B1F7DFB258}" srcOrd="0" destOrd="0" presId="urn:microsoft.com/office/officeart/2005/8/layout/vProcess5"/>
    <dgm:cxn modelId="{1713C814-E5E5-4153-BBB5-C260D7E4EBD4}" type="presOf" srcId="{5BF9285B-FEBA-4E31-B3B5-1570D6DB5634}" destId="{C6F7AA35-D4FF-473B-ABE7-5A95391B1043}" srcOrd="1" destOrd="0" presId="urn:microsoft.com/office/officeart/2005/8/layout/vProcess5"/>
    <dgm:cxn modelId="{9C257715-7F18-4CFB-9A60-7FA476AC2492}" type="presOf" srcId="{8F512B80-6E18-4535-A7BA-139D5A7651CC}" destId="{3F43D31A-0AE4-449E-A3EF-4B0E530064F9}" srcOrd="0" destOrd="0" presId="urn:microsoft.com/office/officeart/2005/8/layout/vProcess5"/>
    <dgm:cxn modelId="{1A816F71-1CA3-4E69-BF72-284050683BA3}" srcId="{9B40CCE6-F638-44F5-9ECD-D59BEC5749D3}" destId="{F3B3E232-6399-4CC0-9FD4-6FEDB8775F84}" srcOrd="2" destOrd="0" parTransId="{FF317985-8BCE-4AEE-9612-C59E1EB0BED1}" sibTransId="{C94AA4F3-9386-4CEE-A530-64ED7A3C693B}"/>
    <dgm:cxn modelId="{15944C89-B0AC-4EBB-B483-C5024F45196C}" type="presOf" srcId="{9B40CCE6-F638-44F5-9ECD-D59BEC5749D3}" destId="{C3A4F183-9B17-4209-B81F-9118BB6E9C3E}" srcOrd="0" destOrd="0" presId="urn:microsoft.com/office/officeart/2005/8/layout/vProcess5"/>
    <dgm:cxn modelId="{D17ACD89-EC13-4C95-906A-86DDEB10AF8D}" type="presOf" srcId="{F3B3E232-6399-4CC0-9FD4-6FEDB8775F84}" destId="{4BF0DDC6-F0A6-420C-89C5-3B0E9084CD6A}" srcOrd="1" destOrd="0" presId="urn:microsoft.com/office/officeart/2005/8/layout/vProcess5"/>
    <dgm:cxn modelId="{EE5992C8-FA00-4F86-8640-D67C2BECE4FB}" type="presOf" srcId="{D9B235FE-9E8F-4680-B114-5E0FC974CB52}" destId="{E84370DF-E678-4722-8478-6D48524A374E}" srcOrd="0" destOrd="0" presId="urn:microsoft.com/office/officeart/2005/8/layout/vProcess5"/>
    <dgm:cxn modelId="{4D6FC5DF-6D29-43B4-8DD3-952261169E8D}" srcId="{9B40CCE6-F638-44F5-9ECD-D59BEC5749D3}" destId="{D9B235FE-9E8F-4680-B114-5E0FC974CB52}" srcOrd="1" destOrd="0" parTransId="{AA444E2B-DD83-4D69-B940-3F089563EFB5}" sibTransId="{8F512B80-6E18-4535-A7BA-139D5A7651CC}"/>
    <dgm:cxn modelId="{888A78F4-2EA2-4B42-BF71-D349EBD7AA76}" srcId="{9B40CCE6-F638-44F5-9ECD-D59BEC5749D3}" destId="{5BF9285B-FEBA-4E31-B3B5-1570D6DB5634}" srcOrd="0" destOrd="0" parTransId="{DF46A42C-53A3-41D3-89CF-6A57872B3281}" sibTransId="{434F332E-8770-44B8-A7C3-70916FFE6AE3}"/>
    <dgm:cxn modelId="{4C52BAEE-DC79-4C7B-9152-960C57AB1907}" type="presParOf" srcId="{C3A4F183-9B17-4209-B81F-9118BB6E9C3E}" destId="{3467DB78-50FF-4814-8954-0AA2A3C5FCE4}" srcOrd="0" destOrd="0" presId="urn:microsoft.com/office/officeart/2005/8/layout/vProcess5"/>
    <dgm:cxn modelId="{F63C65C4-8225-4475-B0A6-5202BAA43444}" type="presParOf" srcId="{C3A4F183-9B17-4209-B81F-9118BB6E9C3E}" destId="{8039EB88-E619-44B3-A030-B8B1F7DFB258}" srcOrd="1" destOrd="0" presId="urn:microsoft.com/office/officeart/2005/8/layout/vProcess5"/>
    <dgm:cxn modelId="{C5689250-6C46-4A8A-AD17-9A80AB77D0C9}" type="presParOf" srcId="{C3A4F183-9B17-4209-B81F-9118BB6E9C3E}" destId="{E84370DF-E678-4722-8478-6D48524A374E}" srcOrd="2" destOrd="0" presId="urn:microsoft.com/office/officeart/2005/8/layout/vProcess5"/>
    <dgm:cxn modelId="{6C1EAF47-51A1-4479-9A04-539953F391B2}" type="presParOf" srcId="{C3A4F183-9B17-4209-B81F-9118BB6E9C3E}" destId="{4F9B393D-DBBC-493A-8CDB-C37AA377B75C}" srcOrd="3" destOrd="0" presId="urn:microsoft.com/office/officeart/2005/8/layout/vProcess5"/>
    <dgm:cxn modelId="{8C0D2AFF-157C-4C01-9958-0903DFE39CC9}" type="presParOf" srcId="{C3A4F183-9B17-4209-B81F-9118BB6E9C3E}" destId="{91F6B634-7570-4695-9D18-55798E83C659}" srcOrd="4" destOrd="0" presId="urn:microsoft.com/office/officeart/2005/8/layout/vProcess5"/>
    <dgm:cxn modelId="{EC501799-E4DD-491A-A399-D7A773787C36}" type="presParOf" srcId="{C3A4F183-9B17-4209-B81F-9118BB6E9C3E}" destId="{3F43D31A-0AE4-449E-A3EF-4B0E530064F9}" srcOrd="5" destOrd="0" presId="urn:microsoft.com/office/officeart/2005/8/layout/vProcess5"/>
    <dgm:cxn modelId="{D0A5C3AB-4793-4D0E-96B3-657E44554664}" type="presParOf" srcId="{C3A4F183-9B17-4209-B81F-9118BB6E9C3E}" destId="{C6F7AA35-D4FF-473B-ABE7-5A95391B1043}" srcOrd="6" destOrd="0" presId="urn:microsoft.com/office/officeart/2005/8/layout/vProcess5"/>
    <dgm:cxn modelId="{5B6B9D4C-957F-4B34-B7AD-1175D8A21705}" type="presParOf" srcId="{C3A4F183-9B17-4209-B81F-9118BB6E9C3E}" destId="{570A5A39-BA74-40D1-A934-368370CCBE20}" srcOrd="7" destOrd="0" presId="urn:microsoft.com/office/officeart/2005/8/layout/vProcess5"/>
    <dgm:cxn modelId="{B5E81368-F5BB-4579-8507-C029B2772A4D}" type="presParOf" srcId="{C3A4F183-9B17-4209-B81F-9118BB6E9C3E}" destId="{4BF0DDC6-F0A6-420C-89C5-3B0E9084CD6A}"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39EB88-E619-44B3-A030-B8B1F7DFB258}">
      <dsp:nvSpPr>
        <dsp:cNvPr id="0" name=""/>
        <dsp:cNvSpPr/>
      </dsp:nvSpPr>
      <dsp:spPr>
        <a:xfrm>
          <a:off x="0" y="0"/>
          <a:ext cx="8175413" cy="1228044"/>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At this time, we only do digital marketing in our specific market on GM vehicles only.</a:t>
          </a:r>
        </a:p>
      </dsp:txBody>
      <dsp:txXfrm>
        <a:off x="35968" y="35968"/>
        <a:ext cx="6850257" cy="1156108"/>
      </dsp:txXfrm>
    </dsp:sp>
    <dsp:sp modelId="{E84370DF-E678-4722-8478-6D48524A374E}">
      <dsp:nvSpPr>
        <dsp:cNvPr id="0" name=""/>
        <dsp:cNvSpPr/>
      </dsp:nvSpPr>
      <dsp:spPr>
        <a:xfrm>
          <a:off x="721359" y="1432718"/>
          <a:ext cx="8175413" cy="1228044"/>
        </a:xfrm>
        <a:prstGeom prst="roundRect">
          <a:avLst>
            <a:gd name="adj" fmla="val 10000"/>
          </a:avLst>
        </a:prstGeom>
        <a:solidFill>
          <a:schemeClr val="accent2">
            <a:hueOff val="-1482143"/>
            <a:satOff val="7100"/>
            <a:lumOff val="656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kern="1200" baseline="0" dirty="0"/>
            <a:t>We will be expanding our marketing to include neighboring areas and other makes and models.</a:t>
          </a:r>
          <a:endParaRPr lang="en-US" sz="2300" kern="1200" dirty="0"/>
        </a:p>
      </dsp:txBody>
      <dsp:txXfrm>
        <a:off x="757327" y="1468686"/>
        <a:ext cx="6583888" cy="1156108"/>
      </dsp:txXfrm>
    </dsp:sp>
    <dsp:sp modelId="{4F9B393D-DBBC-493A-8CDB-C37AA377B75C}">
      <dsp:nvSpPr>
        <dsp:cNvPr id="0" name=""/>
        <dsp:cNvSpPr/>
      </dsp:nvSpPr>
      <dsp:spPr>
        <a:xfrm>
          <a:off x="1442719" y="2865437"/>
          <a:ext cx="8175413" cy="1228044"/>
        </a:xfrm>
        <a:prstGeom prst="roundRect">
          <a:avLst>
            <a:gd name="adj" fmla="val 10000"/>
          </a:avLst>
        </a:prstGeom>
        <a:solidFill>
          <a:schemeClr val="accent2">
            <a:hueOff val="-2964286"/>
            <a:satOff val="14200"/>
            <a:lumOff val="1313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kern="1200" baseline="0" dirty="0"/>
            <a:t>Over the next 6 months we will monthly track RO count and RO dollars spent on any customers targeted through our new marketing plan.</a:t>
          </a:r>
          <a:endParaRPr lang="en-US" sz="2300" kern="1200" dirty="0"/>
        </a:p>
      </dsp:txBody>
      <dsp:txXfrm>
        <a:off x="1478687" y="2901405"/>
        <a:ext cx="6583888" cy="1156108"/>
      </dsp:txXfrm>
    </dsp:sp>
    <dsp:sp modelId="{91F6B634-7570-4695-9D18-55798E83C659}">
      <dsp:nvSpPr>
        <dsp:cNvPr id="0" name=""/>
        <dsp:cNvSpPr/>
      </dsp:nvSpPr>
      <dsp:spPr>
        <a:xfrm>
          <a:off x="7377184" y="931267"/>
          <a:ext cx="798228" cy="798228"/>
        </a:xfrm>
        <a:prstGeom prst="downArrow">
          <a:avLst>
            <a:gd name="adj1" fmla="val 55000"/>
            <a:gd name="adj2" fmla="val 45000"/>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7556785" y="931267"/>
        <a:ext cx="439026" cy="600667"/>
      </dsp:txXfrm>
    </dsp:sp>
    <dsp:sp modelId="{3F43D31A-0AE4-449E-A3EF-4B0E530064F9}">
      <dsp:nvSpPr>
        <dsp:cNvPr id="0" name=""/>
        <dsp:cNvSpPr/>
      </dsp:nvSpPr>
      <dsp:spPr>
        <a:xfrm>
          <a:off x="8098544" y="2355798"/>
          <a:ext cx="798228" cy="798228"/>
        </a:xfrm>
        <a:prstGeom prst="downArrow">
          <a:avLst>
            <a:gd name="adj1" fmla="val 55000"/>
            <a:gd name="adj2" fmla="val 45000"/>
          </a:avLst>
        </a:prstGeom>
        <a:solidFill>
          <a:schemeClr val="accent2">
            <a:tint val="40000"/>
            <a:alpha val="90000"/>
            <a:hueOff val="-4091839"/>
            <a:satOff val="45107"/>
            <a:lumOff val="4296"/>
            <a:alphaOff val="0"/>
          </a:schemeClr>
        </a:solidFill>
        <a:ln w="19050" cap="rnd" cmpd="sng" algn="ctr">
          <a:solidFill>
            <a:schemeClr val="accent2">
              <a:tint val="40000"/>
              <a:alpha val="90000"/>
              <a:hueOff val="-4091839"/>
              <a:satOff val="45107"/>
              <a:lumOff val="42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278145" y="2355798"/>
        <a:ext cx="439026" cy="600667"/>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600199" y="4571999"/>
            <a:ext cx="7673801" cy="1087656"/>
          </a:xfrm>
        </p:spPr>
        <p:txBody>
          <a:bodyPr>
            <a:normAutofit/>
          </a:bodyPr>
          <a:lstStyle/>
          <a:p>
            <a:pPr algn="l"/>
            <a:r>
              <a:rPr lang="en-US" sz="4800" dirty="0"/>
              <a:t>NADA class N434</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674795" y="5659655"/>
            <a:ext cx="7599205" cy="611896"/>
          </a:xfrm>
        </p:spPr>
        <p:txBody>
          <a:bodyPr>
            <a:normAutofit fontScale="85000" lnSpcReduction="20000"/>
          </a:bodyPr>
          <a:lstStyle/>
          <a:p>
            <a:pPr algn="l"/>
            <a:r>
              <a:rPr lang="en-US" dirty="0"/>
              <a:t>Michael Carlson  								November, 2023 statement</a:t>
            </a:r>
          </a:p>
          <a:p>
            <a:pPr algn="l"/>
            <a:r>
              <a:rPr lang="en-US" dirty="0"/>
              <a:t>Christian Swan</a:t>
            </a:r>
          </a:p>
          <a:p>
            <a:pPr algn="l"/>
            <a:endParaRPr lang="en-US" dirty="0"/>
          </a:p>
        </p:txBody>
      </p:sp>
      <p:pic>
        <p:nvPicPr>
          <p:cNvPr id="5" name="Picture 4" descr="A logo on a black background&#10;&#10;Description automatically generated">
            <a:extLst>
              <a:ext uri="{FF2B5EF4-FFF2-40B4-BE49-F238E27FC236}">
                <a16:creationId xmlns:a16="http://schemas.microsoft.com/office/drawing/2014/main" id="{5CDA8DE1-88D8-AF40-D55D-C2A8C507DB8E}"/>
              </a:ext>
            </a:extLst>
          </p:cNvPr>
          <p:cNvPicPr>
            <a:picLocks noChangeAspect="1"/>
          </p:cNvPicPr>
          <p:nvPr/>
        </p:nvPicPr>
        <p:blipFill>
          <a:blip r:embed="rId2"/>
          <a:stretch>
            <a:fillRect/>
          </a:stretch>
        </p:blipFill>
        <p:spPr>
          <a:xfrm>
            <a:off x="1600201" y="609600"/>
            <a:ext cx="6475302" cy="3642357"/>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 1.  The Raleigh Durham area is one of the fastest growing areas in the United</a:t>
            </a:r>
          </a:p>
          <a:p>
            <a:pPr marL="457200" lvl="1" indent="0">
              <a:buNone/>
            </a:pPr>
            <a:r>
              <a:rPr lang="en-US" dirty="0"/>
              <a:t>     States.</a:t>
            </a:r>
          </a:p>
          <a:p>
            <a:pPr marL="800100" lvl="1" indent="-342900">
              <a:buAutoNum type="arabicPeriod" startAt="2"/>
            </a:pPr>
            <a:r>
              <a:rPr lang="en-US" dirty="0"/>
              <a:t>We will be building a new service drive and adding 10 bays in the next year.</a:t>
            </a:r>
          </a:p>
          <a:p>
            <a:pPr marL="800100" lvl="1" indent="-342900">
              <a:buAutoNum type="arabicPeriod" startAt="2"/>
            </a:pPr>
            <a:r>
              <a:rPr lang="en-US" dirty="0"/>
              <a:t>We will start working on all makes and models and will advertise for this.</a:t>
            </a:r>
          </a:p>
          <a:p>
            <a:pPr marL="800100" lvl="1" indent="-342900">
              <a:buAutoNum type="arabicPeriod" startAt="2"/>
            </a:pPr>
            <a:r>
              <a:rPr lang="en-US" dirty="0"/>
              <a:t>We will raise our internal rate to match our customer pay rate.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  1.  Service department is in a very competitive market.  Our competing </a:t>
            </a:r>
          </a:p>
          <a:p>
            <a:pPr lvl="1"/>
            <a:r>
              <a:rPr lang="en-US" dirty="0"/>
              <a:t>dealerships are a twice the size we are and newer.</a:t>
            </a:r>
          </a:p>
          <a:p>
            <a:pPr lvl="1"/>
            <a:endParaRPr lang="en-US" dirty="0"/>
          </a:p>
          <a:p>
            <a:pPr marL="457200" lvl="1" indent="0">
              <a:buNone/>
            </a:pPr>
            <a:r>
              <a:rPr lang="en-US" dirty="0"/>
              <a:t> 2.  Cost of running the service department is going up drastically over the past couple </a:t>
            </a:r>
          </a:p>
          <a:p>
            <a:pPr marL="457200" lvl="1" indent="0">
              <a:buNone/>
            </a:pPr>
            <a:r>
              <a:rPr lang="en-US" dirty="0"/>
              <a:t>      years.</a:t>
            </a:r>
          </a:p>
          <a:p>
            <a:pPr marL="457200" lvl="1" indent="0">
              <a:buNone/>
            </a:pPr>
            <a:endParaRPr lang="en-US" dirty="0"/>
          </a:p>
          <a:p>
            <a:pPr marL="800100" lvl="1" indent="-342900">
              <a:buAutoNum type="arabicPeriod" startAt="3"/>
            </a:pPr>
            <a:r>
              <a:rPr lang="en-US" dirty="0"/>
              <a:t>Independent shops are attracting customers due to better hours and pricing.</a:t>
            </a:r>
          </a:p>
          <a:p>
            <a:pPr marL="800100" lvl="1" indent="-342900">
              <a:buAutoNum type="arabicPeriod" startAt="3"/>
            </a:pP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  Improve gross profit on repair order labor</a:t>
            </a:r>
          </a:p>
          <a:p>
            <a:r>
              <a:rPr lang="en-US" dirty="0"/>
              <a:t>2.  Improve technician proficiency</a:t>
            </a:r>
          </a:p>
          <a:p>
            <a:r>
              <a:rPr lang="en-US" dirty="0"/>
              <a:t>3.  Lower the amount of 1 line repair orders</a:t>
            </a:r>
          </a:p>
          <a:p>
            <a:r>
              <a:rPr lang="en-US" dirty="0"/>
              <a:t>4.  Increase customer pay hours per RO average</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1.  Have shop meeting with technicians and advisors every morning.</a:t>
            </a:r>
          </a:p>
          <a:p>
            <a:r>
              <a:rPr lang="en-US" dirty="0"/>
              <a:t>2.  Working on all makes and models to increase sales.</a:t>
            </a:r>
          </a:p>
          <a:p>
            <a:r>
              <a:rPr lang="en-US" dirty="0"/>
              <a:t>3.  Increase the amount of hours to be scheduled daily.</a:t>
            </a:r>
          </a:p>
          <a:p>
            <a:r>
              <a:rPr lang="en-US" dirty="0"/>
              <a:t>4.  Install tire wall to show we are in the tire business, one stop shop.</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1.  Set up a Matrix for customer pay labor.</a:t>
            </a:r>
          </a:p>
          <a:p>
            <a:r>
              <a:rPr lang="en-US" dirty="0"/>
              <a:t>2.  Track key areas for technicians and advisor and post on white board daily.</a:t>
            </a:r>
          </a:p>
          <a:p>
            <a:r>
              <a:rPr lang="en-US" dirty="0"/>
              <a:t>3.  Set up bonus structure for technicians based on proficiency levels.</a:t>
            </a:r>
          </a:p>
          <a:p>
            <a:r>
              <a:rPr lang="en-US" dirty="0"/>
              <a:t>4.  Set up bonus structure for service advisors for 1 line RO % being below 15%</a:t>
            </a:r>
          </a:p>
          <a:p>
            <a:r>
              <a:rPr lang="en-US" dirty="0"/>
              <a:t>5.  Service manager have daily meeting before day starts with techs and </a:t>
            </a:r>
          </a:p>
          <a:p>
            <a:pPr lvl="1"/>
            <a:r>
              <a:rPr lang="en-US" dirty="0"/>
              <a:t>Service advisors going over previous day and goals for that day.</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091341"/>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Set up labor matrix</a:t>
                      </a:r>
                    </a:p>
                  </a:txBody>
                  <a:tcPr/>
                </a:tc>
                <a:tc>
                  <a:txBody>
                    <a:bodyPr/>
                    <a:lstStyle/>
                    <a:p>
                      <a:r>
                        <a:rPr lang="en-US" dirty="0"/>
                        <a:t>Service Mgr.</a:t>
                      </a:r>
                    </a:p>
                  </a:txBody>
                  <a:tcPr/>
                </a:tc>
                <a:tc>
                  <a:txBody>
                    <a:bodyPr/>
                    <a:lstStyle/>
                    <a:p>
                      <a:r>
                        <a:rPr lang="en-US" dirty="0"/>
                        <a:t>2-1-2024</a:t>
                      </a:r>
                    </a:p>
                  </a:txBody>
                  <a:tcPr/>
                </a:tc>
                <a:extLst>
                  <a:ext uri="{0D108BD9-81ED-4DB2-BD59-A6C34878D82A}">
                    <a16:rowId xmlns:a16="http://schemas.microsoft.com/office/drawing/2014/main" val="2400365483"/>
                  </a:ext>
                </a:extLst>
              </a:tr>
              <a:tr h="565004">
                <a:tc>
                  <a:txBody>
                    <a:bodyPr/>
                    <a:lstStyle/>
                    <a:p>
                      <a:r>
                        <a:rPr lang="en-US" dirty="0"/>
                        <a:t>Adjust hours available to schedule</a:t>
                      </a:r>
                    </a:p>
                  </a:txBody>
                  <a:tcPr/>
                </a:tc>
                <a:tc>
                  <a:txBody>
                    <a:bodyPr/>
                    <a:lstStyle/>
                    <a:p>
                      <a:r>
                        <a:rPr lang="en-US" dirty="0"/>
                        <a:t>Service Mgr.</a:t>
                      </a:r>
                    </a:p>
                  </a:txBody>
                  <a:tcPr/>
                </a:tc>
                <a:tc>
                  <a:txBody>
                    <a:bodyPr/>
                    <a:lstStyle/>
                    <a:p>
                      <a:r>
                        <a:rPr lang="en-US" dirty="0"/>
                        <a:t>2-1-2024</a:t>
                      </a:r>
                    </a:p>
                  </a:txBody>
                  <a:tcPr/>
                </a:tc>
                <a:extLst>
                  <a:ext uri="{0D108BD9-81ED-4DB2-BD59-A6C34878D82A}">
                    <a16:rowId xmlns:a16="http://schemas.microsoft.com/office/drawing/2014/main" val="107845787"/>
                  </a:ext>
                </a:extLst>
              </a:tr>
              <a:tr h="565004">
                <a:tc>
                  <a:txBody>
                    <a:bodyPr/>
                    <a:lstStyle/>
                    <a:p>
                      <a:r>
                        <a:rPr lang="en-US" dirty="0"/>
                        <a:t>Track technician and service advisor key areas daily.</a:t>
                      </a:r>
                    </a:p>
                  </a:txBody>
                  <a:tcPr/>
                </a:tc>
                <a:tc>
                  <a:txBody>
                    <a:bodyPr/>
                    <a:lstStyle/>
                    <a:p>
                      <a:r>
                        <a:rPr lang="en-US" dirty="0"/>
                        <a:t>Service Mgr.</a:t>
                      </a:r>
                    </a:p>
                  </a:txBody>
                  <a:tcPr/>
                </a:tc>
                <a:tc>
                  <a:txBody>
                    <a:bodyPr/>
                    <a:lstStyle/>
                    <a:p>
                      <a:r>
                        <a:rPr lang="en-US" dirty="0"/>
                        <a:t>2-1-2024</a:t>
                      </a:r>
                    </a:p>
                  </a:txBody>
                  <a:tcPr/>
                </a:tc>
                <a:extLst>
                  <a:ext uri="{0D108BD9-81ED-4DB2-BD59-A6C34878D82A}">
                    <a16:rowId xmlns:a16="http://schemas.microsoft.com/office/drawing/2014/main" val="1530126605"/>
                  </a:ext>
                </a:extLst>
              </a:tr>
              <a:tr h="565004">
                <a:tc>
                  <a:txBody>
                    <a:bodyPr/>
                    <a:lstStyle/>
                    <a:p>
                      <a:r>
                        <a:rPr lang="en-US" dirty="0"/>
                        <a:t>Create bonus pay plan for technicians</a:t>
                      </a:r>
                    </a:p>
                  </a:txBody>
                  <a:tcPr/>
                </a:tc>
                <a:tc>
                  <a:txBody>
                    <a:bodyPr/>
                    <a:lstStyle/>
                    <a:p>
                      <a:r>
                        <a:rPr lang="en-US" dirty="0"/>
                        <a:t>GM</a:t>
                      </a:r>
                    </a:p>
                  </a:txBody>
                  <a:tcPr/>
                </a:tc>
                <a:tc>
                  <a:txBody>
                    <a:bodyPr/>
                    <a:lstStyle/>
                    <a:p>
                      <a:r>
                        <a:rPr lang="en-US" dirty="0"/>
                        <a:t>2-1-2024</a:t>
                      </a:r>
                    </a:p>
                  </a:txBody>
                  <a:tcPr/>
                </a:tc>
                <a:extLst>
                  <a:ext uri="{0D108BD9-81ED-4DB2-BD59-A6C34878D82A}">
                    <a16:rowId xmlns:a16="http://schemas.microsoft.com/office/drawing/2014/main" val="1950345431"/>
                  </a:ext>
                </a:extLst>
              </a:tr>
              <a:tr h="565004">
                <a:tc>
                  <a:txBody>
                    <a:bodyPr/>
                    <a:lstStyle/>
                    <a:p>
                      <a:r>
                        <a:rPr lang="en-US" dirty="0"/>
                        <a:t>Weekly parts and service manager meeting.</a:t>
                      </a:r>
                    </a:p>
                  </a:txBody>
                  <a:tcPr/>
                </a:tc>
                <a:tc>
                  <a:txBody>
                    <a:bodyPr/>
                    <a:lstStyle/>
                    <a:p>
                      <a:r>
                        <a:rPr lang="en-US" dirty="0"/>
                        <a:t>GM</a:t>
                      </a:r>
                    </a:p>
                  </a:txBody>
                  <a:tcPr/>
                </a:tc>
                <a:tc>
                  <a:txBody>
                    <a:bodyPr/>
                    <a:lstStyle/>
                    <a:p>
                      <a:r>
                        <a:rPr lang="en-US" dirty="0"/>
                        <a:t>ongoing</a:t>
                      </a:r>
                    </a:p>
                  </a:txBody>
                  <a:tcPr/>
                </a:tc>
                <a:extLst>
                  <a:ext uri="{0D108BD9-81ED-4DB2-BD59-A6C34878D82A}">
                    <a16:rowId xmlns:a16="http://schemas.microsoft.com/office/drawing/2014/main" val="1960891333"/>
                  </a:ext>
                </a:extLst>
              </a:tr>
              <a:tr h="565004">
                <a:tc>
                  <a:txBody>
                    <a:bodyPr/>
                    <a:lstStyle/>
                    <a:p>
                      <a:r>
                        <a:rPr lang="en-US" dirty="0"/>
                        <a:t>Advertise about working on all makes and models.</a:t>
                      </a:r>
                    </a:p>
                  </a:txBody>
                  <a:tcPr/>
                </a:tc>
                <a:tc>
                  <a:txBody>
                    <a:bodyPr/>
                    <a:lstStyle/>
                    <a:p>
                      <a:r>
                        <a:rPr lang="en-US" dirty="0"/>
                        <a:t>GM and Service Mgr.</a:t>
                      </a:r>
                    </a:p>
                  </a:txBody>
                  <a:tcPr/>
                </a:tc>
                <a:tc>
                  <a:txBody>
                    <a:bodyPr/>
                    <a:lstStyle/>
                    <a:p>
                      <a:r>
                        <a:rPr lang="en-US" dirty="0"/>
                        <a:t>3-1-2024</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After looking at all of the data from our service department we have found that for us to continue to grow we will have to expand our capacity and make sure that our technicians and service advisors are well trained and generating labor sales at guide or better to succeed.</a:t>
            </a:r>
          </a:p>
          <a:p>
            <a:r>
              <a:rPr lang="en-US" dirty="0"/>
              <a:t>With the construction of a new service drive and expanded shop we will be able to better serve our customers in a timely manner.  Our labor costs will drop as we promote technicians and move them to flat rate.</a:t>
            </a:r>
          </a:p>
          <a:p>
            <a:r>
              <a:rPr lang="en-US" dirty="0"/>
              <a:t>As we have been taught in class, cash is oxygen, and our service department supplies the cash for the dealership to thrive in good and bad times.  We must make sure we are utilizing all of our facility and personnel to make sure we thrive in the future.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286933" y="609600"/>
            <a:ext cx="10197494" cy="1099457"/>
          </a:xfrm>
        </p:spPr>
        <p:txBody>
          <a:bodyPr>
            <a:normAutofit/>
          </a:bodyPr>
          <a:lstStyle/>
          <a:p>
            <a:pPr>
              <a:lnSpc>
                <a:spcPct val="90000"/>
              </a:lnSpc>
            </a:pPr>
            <a:br>
              <a:rPr lang="en-US" sz="1700" b="0" i="0" u="none" strike="noStrike" baseline="0">
                <a:latin typeface="Calibri" panose="020F0502020204030204" pitchFamily="34" charset="0"/>
              </a:rPr>
            </a:br>
            <a:r>
              <a:rPr lang="en-US" sz="1700" b="0" i="0" u="none" strike="noStrike" baseline="0">
                <a:latin typeface="Calibri" panose="020F0502020204030204" pitchFamily="34" charset="0"/>
              </a:rPr>
              <a:t> </a:t>
            </a:r>
            <a:br>
              <a:rPr lang="en-US" sz="1700" b="0" i="0" u="none" strike="noStrike" baseline="0">
                <a:latin typeface="Calibri" panose="020F0502020204030204" pitchFamily="34" charset="0"/>
              </a:rPr>
            </a:br>
            <a:r>
              <a:rPr lang="en-US" sz="1700" b="1" i="0" u="none" strike="noStrike" baseline="0">
                <a:latin typeface="Calibri" panose="020F0502020204030204" pitchFamily="34" charset="0"/>
              </a:rPr>
              <a:t>Marketing</a:t>
            </a:r>
            <a:r>
              <a:rPr lang="en-US" sz="1700" b="0" i="0" u="none" strike="noStrike" baseline="0">
                <a:latin typeface="Calibri" panose="020F0502020204030204" pitchFamily="34" charset="0"/>
              </a:rPr>
              <a:t> </a:t>
            </a:r>
            <a:br>
              <a:rPr lang="en-US" sz="1700" b="0" i="0" u="none" strike="noStrike" baseline="0">
                <a:latin typeface="Calibri" panose="020F0502020204030204" pitchFamily="34" charset="0"/>
              </a:rPr>
            </a:br>
            <a:endParaRPr lang="en-US" sz="1700"/>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FB124158-6486-B418-DC6A-B93975F8890C}"/>
              </a:ext>
            </a:extLst>
          </p:cNvPr>
          <p:cNvGraphicFramePr>
            <a:graphicFrameLocks noGrp="1"/>
          </p:cNvGraphicFramePr>
          <p:nvPr>
            <p:ph idx="1"/>
            <p:extLst>
              <p:ext uri="{D42A27DB-BD31-4B8C-83A1-F6EECF244321}">
                <p14:modId xmlns:p14="http://schemas.microsoft.com/office/powerpoint/2010/main" val="2946646363"/>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flipV="1">
            <a:off x="4742042" y="2817090"/>
            <a:ext cx="3178113" cy="83801"/>
          </a:xfr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6" y="1847273"/>
            <a:ext cx="3800428" cy="4635981"/>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currently running 75.38%</a:t>
            </a:r>
          </a:p>
          <a:p>
            <a:r>
              <a:rPr lang="en-US" dirty="0">
                <a:solidFill>
                  <a:srgbClr val="221E1F"/>
                </a:solidFill>
                <a:latin typeface="Calibri" panose="020F0502020204030204" pitchFamily="34" charset="0"/>
              </a:rPr>
              <a:t>overall gross profit on labor.</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 is to achieve 77.0% </a:t>
            </a:r>
          </a:p>
          <a:p>
            <a:r>
              <a:rPr lang="en-US" dirty="0">
                <a:solidFill>
                  <a:srgbClr val="221E1F"/>
                </a:solidFill>
                <a:latin typeface="Calibri" panose="020F0502020204030204" pitchFamily="34" charset="0"/>
              </a:rPr>
              <a:t>overall gross profit on labor.</a:t>
            </a:r>
            <a:endParaRPr lang="en-US" sz="1800" b="0" i="0" u="none" strike="noStrike" baseline="0" dirty="0">
              <a:solidFill>
                <a:srgbClr val="221E1F"/>
              </a:solidFill>
              <a:latin typeface="Calibri" panose="020F0502020204030204" pitchFamily="34" charset="0"/>
            </a:endParaRPr>
          </a:p>
          <a:p>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be focusing on Internal</a:t>
            </a:r>
          </a:p>
          <a:p>
            <a:r>
              <a:rPr lang="en-US" sz="1800" b="0" i="0" u="none" strike="noStrike" baseline="0" dirty="0">
                <a:solidFill>
                  <a:srgbClr val="221E1F"/>
                </a:solidFill>
                <a:latin typeface="Calibri" panose="020F0502020204030204" pitchFamily="34" charset="0"/>
              </a:rPr>
              <a:t>labor charges to make sure they mirror our customer pay labor gross.</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be tracking our Internal labor gross % daily and adjust as needed to hit our goal.</a:t>
            </a:r>
          </a:p>
          <a:p>
            <a:endParaRPr lang="en-US" dirty="0"/>
          </a:p>
        </p:txBody>
      </p:sp>
      <p:pic>
        <p:nvPicPr>
          <p:cNvPr id="4" name="Picture 3">
            <a:extLst>
              <a:ext uri="{FF2B5EF4-FFF2-40B4-BE49-F238E27FC236}">
                <a16:creationId xmlns:a16="http://schemas.microsoft.com/office/drawing/2014/main" id="{F83308A7-F921-5C16-DE7D-6C83DD92ED2C}"/>
              </a:ext>
            </a:extLst>
          </p:cNvPr>
          <p:cNvPicPr>
            <a:picLocks noChangeAspect="1"/>
          </p:cNvPicPr>
          <p:nvPr/>
        </p:nvPicPr>
        <p:blipFill>
          <a:blip r:embed="rId3"/>
          <a:stretch>
            <a:fillRect/>
          </a:stretch>
        </p:blipFill>
        <p:spPr>
          <a:xfrm>
            <a:off x="4742042" y="2454979"/>
            <a:ext cx="5000625" cy="233362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currently profitable, but </a:t>
            </a:r>
          </a:p>
          <a:p>
            <a:r>
              <a:rPr lang="en-US" dirty="0">
                <a:solidFill>
                  <a:srgbClr val="221E1F"/>
                </a:solidFill>
                <a:latin typeface="Calibri" panose="020F0502020204030204" pitchFamily="34" charset="0"/>
              </a:rPr>
              <a:t>our personnel expenses are too </a:t>
            </a:r>
          </a:p>
          <a:p>
            <a:r>
              <a:rPr lang="en-US" dirty="0">
                <a:solidFill>
                  <a:srgbClr val="221E1F"/>
                </a:solidFill>
                <a:latin typeface="Calibri" panose="020F0502020204030204" pitchFamily="34" charset="0"/>
              </a:rPr>
              <a:t>high compared to department </a:t>
            </a:r>
          </a:p>
          <a:p>
            <a:r>
              <a:rPr lang="en-US" dirty="0">
                <a:solidFill>
                  <a:srgbClr val="221E1F"/>
                </a:solidFill>
                <a:latin typeface="Calibri" panose="020F0502020204030204" pitchFamily="34" charset="0"/>
              </a:rPr>
              <a:t>gross.</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have 8 apprentice technicians that are affecting our personnel expenses.</a:t>
            </a:r>
          </a:p>
          <a:p>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Effective 4-1-2024 6 of the 8 apprentices will be going to flat rate pay plan.  </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be monitoring our personnel expenses monthly and making sure we are utilizing our personnel in the best way to </a:t>
            </a:r>
            <a:r>
              <a:rPr lang="en-US" dirty="0">
                <a:solidFill>
                  <a:srgbClr val="221E1F"/>
                </a:solidFill>
                <a:latin typeface="Calibri" panose="020F0502020204030204" pitchFamily="34" charset="0"/>
              </a:rPr>
              <a:t>ensure we are profitable.</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flipH="1" flipV="1">
            <a:off x="4835525" y="2430731"/>
            <a:ext cx="57564" cy="45719"/>
          </a:xfrm>
        </p:spPr>
      </p:pic>
      <p:pic>
        <p:nvPicPr>
          <p:cNvPr id="4" name="Picture 3">
            <a:extLst>
              <a:ext uri="{FF2B5EF4-FFF2-40B4-BE49-F238E27FC236}">
                <a16:creationId xmlns:a16="http://schemas.microsoft.com/office/drawing/2014/main" id="{533CAF0D-2372-C01D-8BD2-C4C93E3A6F3C}"/>
              </a:ext>
            </a:extLst>
          </p:cNvPr>
          <p:cNvPicPr>
            <a:picLocks noChangeAspect="1"/>
          </p:cNvPicPr>
          <p:nvPr/>
        </p:nvPicPr>
        <p:blipFill>
          <a:blip r:embed="rId3"/>
          <a:stretch>
            <a:fillRect/>
          </a:stretch>
        </p:blipFill>
        <p:spPr>
          <a:xfrm>
            <a:off x="4835524" y="2160589"/>
            <a:ext cx="4273575" cy="2579191"/>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5" y="1442906"/>
            <a:ext cx="3164824" cy="4598455"/>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our tech proficiency is </a:t>
            </a:r>
          </a:p>
          <a:p>
            <a:r>
              <a:rPr lang="en-US" sz="1800" b="0" i="0" u="none" strike="noStrike" baseline="0" dirty="0">
                <a:solidFill>
                  <a:srgbClr val="221E1F"/>
                </a:solidFill>
                <a:latin typeface="Calibri" panose="020F0502020204030204" pitchFamily="34" charset="0"/>
              </a:rPr>
              <a:t>at 66.16%.</a:t>
            </a:r>
          </a:p>
          <a:p>
            <a:r>
              <a:rPr lang="en-US" sz="1800" b="0" i="0" u="none" strike="noStrike" baseline="0" dirty="0">
                <a:solidFill>
                  <a:srgbClr val="221E1F"/>
                </a:solidFill>
                <a:latin typeface="Calibri" panose="020F0502020204030204" pitchFamily="34" charset="0"/>
              </a:rPr>
              <a:t>Our goal is to achieve 100% tech proficiency by 3-31-2014.</a:t>
            </a:r>
          </a:p>
          <a:p>
            <a:r>
              <a:rPr lang="en-US" sz="1800" b="0" i="0" u="none" strike="noStrike" baseline="0" dirty="0">
                <a:solidFill>
                  <a:srgbClr val="221E1F"/>
                </a:solidFill>
                <a:latin typeface="Calibri" panose="020F0502020204030204" pitchFamily="34" charset="0"/>
              </a:rPr>
              <a:t>We will be utilizing parts personnel to stage parts for technicians next job at their bay to alleviate a wait time in parts dept.</a:t>
            </a:r>
          </a:p>
          <a:p>
            <a:r>
              <a:rPr lang="en-US" sz="1800" b="0" i="0" u="none" strike="noStrike" baseline="0" dirty="0">
                <a:solidFill>
                  <a:srgbClr val="221E1F"/>
                </a:solidFill>
                <a:latin typeface="Calibri" panose="020F0502020204030204" pitchFamily="34" charset="0"/>
              </a:rPr>
              <a:t>We will be tracking technician proficiency weekly and have a spiff program in place to reward technicians as their personal proficiency % rises.</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flipV="1">
            <a:off x="5341868" y="2225242"/>
            <a:ext cx="164872" cy="134093"/>
          </a:xfrm>
        </p:spPr>
      </p:pic>
      <p:pic>
        <p:nvPicPr>
          <p:cNvPr id="4" name="Picture 3">
            <a:extLst>
              <a:ext uri="{FF2B5EF4-FFF2-40B4-BE49-F238E27FC236}">
                <a16:creationId xmlns:a16="http://schemas.microsoft.com/office/drawing/2014/main" id="{6F4D19E5-24AA-070A-9566-A7886DBDF478}"/>
              </a:ext>
            </a:extLst>
          </p:cNvPr>
          <p:cNvPicPr>
            <a:picLocks noChangeAspect="1"/>
          </p:cNvPicPr>
          <p:nvPr/>
        </p:nvPicPr>
        <p:blipFill>
          <a:blip r:embed="rId3"/>
          <a:stretch>
            <a:fillRect/>
          </a:stretch>
        </p:blipFill>
        <p:spPr>
          <a:xfrm>
            <a:off x="4127383" y="402631"/>
            <a:ext cx="5320570" cy="481665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currently at 75.61% for facility utilization.</a:t>
            </a:r>
          </a:p>
          <a:p>
            <a:r>
              <a:rPr lang="en-US" dirty="0">
                <a:solidFill>
                  <a:srgbClr val="221E1F"/>
                </a:solidFill>
                <a:latin typeface="Calibri" panose="020F0502020204030204" pitchFamily="34" charset="0"/>
              </a:rPr>
              <a:t>Our goal is to get to 100% facility utilization by 6-30-2024.</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be adding 10 bays and promoting 8 technicians to flat rate in the next 6 months.  Also targeted marketing to add business.</a:t>
            </a:r>
          </a:p>
          <a:p>
            <a:r>
              <a:rPr lang="en-US" sz="1800" b="0" i="0" u="none" strike="noStrike" baseline="0" dirty="0">
                <a:solidFill>
                  <a:srgbClr val="221E1F"/>
                </a:solidFill>
                <a:latin typeface="Calibri" panose="020F0502020204030204" pitchFamily="34" charset="0"/>
              </a:rPr>
              <a:t>We will be tracking this monthly.</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457969" y="1863797"/>
            <a:ext cx="54781" cy="66603"/>
          </a:xfrm>
        </p:spPr>
      </p:pic>
      <p:pic>
        <p:nvPicPr>
          <p:cNvPr id="4" name="Picture 3">
            <a:extLst>
              <a:ext uri="{FF2B5EF4-FFF2-40B4-BE49-F238E27FC236}">
                <a16:creationId xmlns:a16="http://schemas.microsoft.com/office/drawing/2014/main" id="{CE0FDC6D-617A-C38E-10E7-A48D66E92D83}"/>
              </a:ext>
            </a:extLst>
          </p:cNvPr>
          <p:cNvPicPr>
            <a:picLocks noChangeAspect="1"/>
          </p:cNvPicPr>
          <p:nvPr/>
        </p:nvPicPr>
        <p:blipFill>
          <a:blip r:embed="rId3"/>
          <a:stretch>
            <a:fillRect/>
          </a:stretch>
        </p:blipFill>
        <p:spPr>
          <a:xfrm>
            <a:off x="5360565" y="1104900"/>
            <a:ext cx="3674378" cy="46482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After discussing our findings with the service manager, we have signed up for ongoing training of our service consultants through a outside company.  This company will be assessing each advisor’s strengths and weaknesses and putting together a plan to grow each advisor’s potential for sales growth and customer satisfaction.</a:t>
            </a:r>
          </a:p>
          <a:p>
            <a:r>
              <a:rPr lang="en-US" dirty="0"/>
              <a:t>We will start with concentrating on 1 line RO’s and hours per RO avg. on customer pay tickets.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flipV="1">
            <a:off x="4757016" y="2117838"/>
            <a:ext cx="56311" cy="45719"/>
          </a:xfrm>
        </p:spPr>
      </p:pic>
      <p:pic>
        <p:nvPicPr>
          <p:cNvPr id="4" name="Picture 3">
            <a:extLst>
              <a:ext uri="{FF2B5EF4-FFF2-40B4-BE49-F238E27FC236}">
                <a16:creationId xmlns:a16="http://schemas.microsoft.com/office/drawing/2014/main" id="{88F7B6A9-C96D-1F2F-E783-C536103BA563}"/>
              </a:ext>
            </a:extLst>
          </p:cNvPr>
          <p:cNvPicPr>
            <a:picLocks noChangeAspect="1"/>
          </p:cNvPicPr>
          <p:nvPr/>
        </p:nvPicPr>
        <p:blipFill>
          <a:blip r:embed="rId3"/>
          <a:stretch>
            <a:fillRect/>
          </a:stretch>
        </p:blipFill>
        <p:spPr>
          <a:xfrm>
            <a:off x="5184396" y="1367406"/>
            <a:ext cx="4546833" cy="440161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1.  Single point Chevrolet dealership with strong roots in community.</a:t>
            </a:r>
          </a:p>
          <a:p>
            <a:r>
              <a:rPr lang="en-US" dirty="0"/>
              <a:t>2.  Family owned since 1928,</a:t>
            </a:r>
          </a:p>
          <a:p>
            <a:r>
              <a:rPr lang="en-US" dirty="0"/>
              <a:t>3.  Has won Mark of Excellence award from General Motors every year since </a:t>
            </a:r>
          </a:p>
          <a:p>
            <a:r>
              <a:rPr lang="en-US" dirty="0"/>
              <a:t>     2015.</a:t>
            </a:r>
          </a:p>
          <a:p>
            <a:r>
              <a:rPr lang="en-US" dirty="0"/>
              <a:t>4.  Has won Dealership of the year award from General Motors in 2019.</a:t>
            </a:r>
          </a:p>
          <a:p>
            <a:r>
              <a:rPr lang="en-US" dirty="0"/>
              <a:t>5.  Service and Parts departments growing every year for 9+ years.</a:t>
            </a:r>
          </a:p>
          <a:p>
            <a:r>
              <a:rPr lang="en-US" dirty="0"/>
              <a:t>6.  Building new service drive and adding 10 service bays in the next year.</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1. Only having 1 store limits what we can do compared to large auto groups in      	   our area.</a:t>
            </a:r>
          </a:p>
          <a:p>
            <a:r>
              <a:rPr lang="en-US" dirty="0"/>
              <a:t>2.  Limited number of bays compared to the amount of work we have.</a:t>
            </a:r>
          </a:p>
          <a:p>
            <a:r>
              <a:rPr lang="en-US" dirty="0"/>
              <a:t>3.  Not working on all makes and models.</a:t>
            </a:r>
          </a:p>
          <a:p>
            <a:r>
              <a:rPr lang="en-US" dirty="0"/>
              <a:t>4.  Hours of operation don’t mirror the sales department.</a:t>
            </a:r>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3238</TotalTime>
  <Words>1117</Words>
  <Application>Microsoft Office PowerPoint</Application>
  <PresentationFormat>Widescreen</PresentationFormat>
  <Paragraphs>135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class N434</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Mike Carlson</cp:lastModifiedBy>
  <cp:revision>32</cp:revision>
  <dcterms:created xsi:type="dcterms:W3CDTF">2022-12-04T13:10:55Z</dcterms:created>
  <dcterms:modified xsi:type="dcterms:W3CDTF">2024-02-01T19:06:55Z</dcterms:modified>
</cp:coreProperties>
</file>