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59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dirty="0"/>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7157CC2-0FC8-4686-B024-99790E0F5162}" type="datetimeFigureOut">
              <a:rPr lang="en-US" dirty="0"/>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dirty="0"/>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dirty="0"/>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dirty="0"/>
              <a:t>2/27/2024</a:t>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dirty="0"/>
              <a:t>2/27/2024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dirty="0"/>
              <a:t>2/27/2024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77919A6-33EB-49BD-A62F-1FA56B9F9712}" type="datetimeFigureOut">
              <a:rPr lang="en-US" dirty="0"/>
              <a:t>2/27/2024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dirty="0"/>
              <a:t>2/27/2024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A16AA21-1863-4931-97CB-99D0A168701B}" type="datetimeFigureOut">
              <a:rPr lang="en-US" dirty="0"/>
              <a:t>2/27/2024</a:t>
            </a:fld>
            <a:endParaRPr lang="en-US" dirty="0"/>
          </a:p>
        </p:txBody>
      </p:sp>
      <p:sp>
        <p:nvSpPr>
          <p:cNvPr id="6" name="Footer Placeholder 5"/>
          <p:cNvSpPr>
            <a:spLocks noGrp="1"/>
          </p:cNvSpPr>
          <p:nvPr>
            <p:ph type="ftr" sz="quarter" idx="11"/>
          </p:nvPr>
        </p:nvSpPr>
        <p:spPr/>
        <p:txBody>
          <a:bodyPr/>
          <a:lstStyle/>
          <a:p>
            <a:endParaRPr lang="en-US" dirty="0"/>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772C379-9A7C-4C87-A116-CBE9F58B04C5}" type="datetimeFigureOut">
              <a:rPr lang="en-US" dirty="0"/>
              <a:t>2/27/2024</a:t>
            </a:fld>
            <a:endParaRPr lang="en-US" dirty="0"/>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dirty="0"/>
              <a:t>2/27/2024</a:t>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sldNum="0" hdr="0" ftr="0" dt="0"/>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00357-CBE5-CF2A-CE34-0AB3B3CF9B42}"/>
              </a:ext>
            </a:extLst>
          </p:cNvPr>
          <p:cNvSpPr>
            <a:spLocks noGrp="1"/>
          </p:cNvSpPr>
          <p:nvPr>
            <p:ph type="ctrTitle"/>
          </p:nvPr>
        </p:nvSpPr>
        <p:spPr/>
        <p:txBody>
          <a:bodyPr/>
          <a:lstStyle/>
          <a:p>
            <a:r>
              <a:rPr lang="en-US" dirty="0"/>
              <a:t>Nada Service Homework</a:t>
            </a:r>
          </a:p>
        </p:txBody>
      </p:sp>
      <p:sp>
        <p:nvSpPr>
          <p:cNvPr id="3" name="Subtitle 2">
            <a:extLst>
              <a:ext uri="{FF2B5EF4-FFF2-40B4-BE49-F238E27FC236}">
                <a16:creationId xmlns:a16="http://schemas.microsoft.com/office/drawing/2014/main" id="{B8F46D9C-CA20-C372-B8B0-A437D8496608}"/>
              </a:ext>
            </a:extLst>
          </p:cNvPr>
          <p:cNvSpPr>
            <a:spLocks noGrp="1"/>
          </p:cNvSpPr>
          <p:nvPr>
            <p:ph type="subTitle" idx="1"/>
          </p:nvPr>
        </p:nvSpPr>
        <p:spPr/>
        <p:txBody>
          <a:bodyPr>
            <a:normAutofit fontScale="92500" lnSpcReduction="20000"/>
          </a:bodyPr>
          <a:lstStyle/>
          <a:p>
            <a:r>
              <a:rPr lang="en-US" dirty="0"/>
              <a:t>Adam Griffith </a:t>
            </a:r>
          </a:p>
          <a:p>
            <a:r>
              <a:rPr lang="en-US" dirty="0"/>
              <a:t>Class 434</a:t>
            </a:r>
          </a:p>
          <a:p>
            <a:r>
              <a:rPr lang="en-US" dirty="0"/>
              <a:t>Time Frame Used: January 2024. </a:t>
            </a:r>
          </a:p>
        </p:txBody>
      </p:sp>
    </p:spTree>
    <p:extLst>
      <p:ext uri="{BB962C8B-B14F-4D97-AF65-F5344CB8AC3E}">
        <p14:creationId xmlns:p14="http://schemas.microsoft.com/office/powerpoint/2010/main" val="3146017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D6122C-7AF2-C274-8883-DF8F6766B7BD}"/>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48475574-254D-C29B-F668-8B9EE47527C5}"/>
              </a:ext>
            </a:extLst>
          </p:cNvPr>
          <p:cNvSpPr>
            <a:spLocks noGrp="1"/>
          </p:cNvSpPr>
          <p:nvPr>
            <p:ph idx="1"/>
          </p:nvPr>
        </p:nvSpPr>
        <p:spPr/>
        <p:txBody>
          <a:bodyPr/>
          <a:lstStyle/>
          <a:p>
            <a:r>
              <a:rPr lang="en-US" b="1" u="sng" dirty="0"/>
              <a:t>Opportunities</a:t>
            </a:r>
          </a:p>
          <a:p>
            <a:pPr marL="457200" indent="-457200">
              <a:buFont typeface="+mj-lt"/>
              <a:buAutoNum type="arabicPeriod"/>
            </a:pPr>
            <a:r>
              <a:rPr lang="en-US" dirty="0"/>
              <a:t>Start advertising that we work on all makes and models.</a:t>
            </a:r>
          </a:p>
          <a:p>
            <a:pPr marL="457200" indent="-457200">
              <a:buFont typeface="+mj-lt"/>
              <a:buAutoNum type="arabicPeriod"/>
            </a:pPr>
            <a:r>
              <a:rPr lang="en-US" dirty="0"/>
              <a:t>Better service advertising and creating service specials.</a:t>
            </a:r>
          </a:p>
          <a:p>
            <a:pPr marL="457200" indent="-457200">
              <a:buFont typeface="+mj-lt"/>
              <a:buAutoNum type="arabicPeriod"/>
            </a:pPr>
            <a:r>
              <a:rPr lang="en-US" dirty="0"/>
              <a:t>Look into a better scheduling tool such as X-Time or something similar.</a:t>
            </a:r>
          </a:p>
          <a:p>
            <a:pPr marL="457200" indent="-457200">
              <a:buFont typeface="+mj-lt"/>
              <a:buAutoNum type="arabicPeriod"/>
            </a:pPr>
            <a:r>
              <a:rPr lang="en-US" dirty="0"/>
              <a:t>More sales by using video MPI.</a:t>
            </a:r>
          </a:p>
          <a:p>
            <a:pPr marL="457200" indent="-457200">
              <a:buFont typeface="+mj-lt"/>
              <a:buAutoNum type="arabicPeriod"/>
            </a:pPr>
            <a:r>
              <a:rPr lang="en-US" dirty="0"/>
              <a:t>Bring the customers back to the shop to look at their vehicle if they’re waiting.</a:t>
            </a:r>
          </a:p>
        </p:txBody>
      </p:sp>
    </p:spTree>
    <p:extLst>
      <p:ext uri="{BB962C8B-B14F-4D97-AF65-F5344CB8AC3E}">
        <p14:creationId xmlns:p14="http://schemas.microsoft.com/office/powerpoint/2010/main" val="4207609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FBEFEB-A514-4192-F4A7-05DEA91ED5E8}"/>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E2EE45B6-EFBF-A5F2-9997-89776F733B89}"/>
              </a:ext>
            </a:extLst>
          </p:cNvPr>
          <p:cNvSpPr>
            <a:spLocks noGrp="1"/>
          </p:cNvSpPr>
          <p:nvPr>
            <p:ph idx="1"/>
          </p:nvPr>
        </p:nvSpPr>
        <p:spPr/>
        <p:txBody>
          <a:bodyPr/>
          <a:lstStyle/>
          <a:p>
            <a:r>
              <a:rPr lang="en-US" b="1" u="sng" dirty="0"/>
              <a:t>Threats</a:t>
            </a:r>
          </a:p>
          <a:p>
            <a:pPr marL="457200" indent="-457200">
              <a:buFont typeface="+mj-lt"/>
              <a:buAutoNum type="arabicPeriod"/>
            </a:pPr>
            <a:r>
              <a:rPr lang="en-US" dirty="0"/>
              <a:t>Facility. The shop needs to be cleaned up, painted, updated, and the parking lot needs to have some holes filled. This would improve the employee workplace, hopefully aiding in retention and customer perception of the store. </a:t>
            </a:r>
          </a:p>
          <a:p>
            <a:pPr marL="457200" indent="-457200">
              <a:buFont typeface="+mj-lt"/>
              <a:buAutoNum type="arabicPeriod"/>
            </a:pPr>
            <a:r>
              <a:rPr lang="en-US" dirty="0"/>
              <a:t>Not getting back to customers in a timely manner to get their vehicle back in once parts show up.  This results in unhappy customers and low CSI. </a:t>
            </a:r>
          </a:p>
          <a:p>
            <a:pPr marL="457200" indent="-457200">
              <a:buFont typeface="+mj-lt"/>
              <a:buAutoNum type="arabicPeriod"/>
            </a:pPr>
            <a:r>
              <a:rPr lang="en-US" dirty="0"/>
              <a:t>Hard time finding techs.  </a:t>
            </a:r>
          </a:p>
          <a:p>
            <a:pPr marL="457200" indent="-457200">
              <a:buFont typeface="+mj-lt"/>
              <a:buAutoNum type="arabicPeriod"/>
            </a:pPr>
            <a:r>
              <a:rPr lang="en-US" dirty="0"/>
              <a:t>Other dealerships or service shops trying to steal techs </a:t>
            </a:r>
          </a:p>
        </p:txBody>
      </p:sp>
    </p:spTree>
    <p:extLst>
      <p:ext uri="{BB962C8B-B14F-4D97-AF65-F5344CB8AC3E}">
        <p14:creationId xmlns:p14="http://schemas.microsoft.com/office/powerpoint/2010/main" val="2034921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30A44-A7B0-AB76-43D8-3B73C62A69C7}"/>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99A8347-7757-72DD-4867-62503143F47D}"/>
              </a:ext>
            </a:extLst>
          </p:cNvPr>
          <p:cNvSpPr>
            <a:spLocks noGrp="1"/>
          </p:cNvSpPr>
          <p:nvPr>
            <p:ph idx="1"/>
          </p:nvPr>
        </p:nvSpPr>
        <p:spPr/>
        <p:txBody>
          <a:bodyPr/>
          <a:lstStyle/>
          <a:p>
            <a:r>
              <a:rPr lang="en-US" b="1" u="sng" dirty="0"/>
              <a:t>Objectives</a:t>
            </a:r>
          </a:p>
          <a:p>
            <a:pPr marL="457200" indent="-457200">
              <a:buFont typeface="+mj-lt"/>
              <a:buAutoNum type="arabicPeriod"/>
            </a:pPr>
            <a:r>
              <a:rPr lang="en-US" dirty="0"/>
              <a:t>Improve maintenance recommending on the lube rack so we’re not just changing oil. </a:t>
            </a:r>
          </a:p>
          <a:p>
            <a:pPr marL="457200" indent="-457200">
              <a:buFont typeface="+mj-lt"/>
              <a:buAutoNum type="arabicPeriod"/>
            </a:pPr>
            <a:r>
              <a:rPr lang="en-US" dirty="0"/>
              <a:t>Decrease our number of one line RO’s. Currently around 80%.</a:t>
            </a:r>
          </a:p>
          <a:p>
            <a:pPr marL="457200" indent="-457200">
              <a:buFont typeface="+mj-lt"/>
              <a:buAutoNum type="arabicPeriod"/>
            </a:pPr>
            <a:r>
              <a:rPr lang="en-US" dirty="0"/>
              <a:t>Get our flat rate to hourly tech ratio inline. </a:t>
            </a:r>
          </a:p>
          <a:p>
            <a:pPr marL="457200" indent="-457200">
              <a:buFont typeface="+mj-lt"/>
              <a:buAutoNum type="arabicPeriod"/>
            </a:pPr>
            <a:r>
              <a:rPr lang="en-US" dirty="0"/>
              <a:t>Improve our hours per RO.</a:t>
            </a:r>
          </a:p>
          <a:p>
            <a:pPr marL="457200" indent="-457200">
              <a:buFont typeface="+mj-lt"/>
              <a:buAutoNum type="arabicPeriod"/>
            </a:pPr>
            <a:r>
              <a:rPr lang="en-US" dirty="0"/>
              <a:t>Increase our shop Proficiency and decrease our unapplied time. </a:t>
            </a:r>
          </a:p>
          <a:p>
            <a:pPr marL="457200" indent="-457200">
              <a:buFont typeface="+mj-lt"/>
              <a:buAutoNum type="arabicPeriod"/>
            </a:pPr>
            <a:r>
              <a:rPr lang="en-US" dirty="0"/>
              <a:t>Cut our monthly service policy in half. </a:t>
            </a:r>
          </a:p>
          <a:p>
            <a:pPr marL="457200" indent="-457200">
              <a:buFont typeface="+mj-lt"/>
              <a:buAutoNum type="arabicPeriod"/>
            </a:pPr>
            <a:endParaRPr lang="en-US" dirty="0"/>
          </a:p>
          <a:p>
            <a:pPr marL="457200" indent="-457200">
              <a:buFont typeface="+mj-lt"/>
              <a:buAutoNum type="arabicPeriod"/>
            </a:pPr>
            <a:endParaRPr lang="en-US" b="1" u="sng" dirty="0"/>
          </a:p>
        </p:txBody>
      </p:sp>
    </p:spTree>
    <p:extLst>
      <p:ext uri="{BB962C8B-B14F-4D97-AF65-F5344CB8AC3E}">
        <p14:creationId xmlns:p14="http://schemas.microsoft.com/office/powerpoint/2010/main" val="944171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76430-1BC6-CFF6-1220-EE9BC1EE7FC2}"/>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C5B90F9-EF15-E24F-2B1A-FFB9C23EBBA0}"/>
              </a:ext>
            </a:extLst>
          </p:cNvPr>
          <p:cNvSpPr>
            <a:spLocks noGrp="1"/>
          </p:cNvSpPr>
          <p:nvPr>
            <p:ph idx="1"/>
          </p:nvPr>
        </p:nvSpPr>
        <p:spPr/>
        <p:txBody>
          <a:bodyPr/>
          <a:lstStyle/>
          <a:p>
            <a:r>
              <a:rPr lang="en-US" b="1" u="sng" dirty="0"/>
              <a:t>Strategies</a:t>
            </a:r>
          </a:p>
          <a:p>
            <a:pPr marL="457200" indent="-457200">
              <a:buFont typeface="+mj-lt"/>
              <a:buAutoNum type="arabicPeriod"/>
            </a:pPr>
            <a:r>
              <a:rPr lang="en-US" dirty="0"/>
              <a:t>Look into a better scheduling tool such as X-time or something similar. </a:t>
            </a:r>
          </a:p>
          <a:p>
            <a:pPr marL="457200" indent="-457200">
              <a:buFont typeface="+mj-lt"/>
              <a:buAutoNum type="arabicPeriod"/>
            </a:pPr>
            <a:r>
              <a:rPr lang="en-US" dirty="0"/>
              <a:t>Create banners, pamphlets, and website slides promoting the service department and our monthly specials. </a:t>
            </a:r>
          </a:p>
          <a:p>
            <a:pPr marL="457200" indent="-457200">
              <a:buFont typeface="+mj-lt"/>
              <a:buAutoNum type="arabicPeriod"/>
            </a:pPr>
            <a:r>
              <a:rPr lang="en-US" dirty="0"/>
              <a:t>Train our lube rack staff in what to look for and how to recommend maintenance work. </a:t>
            </a:r>
          </a:p>
          <a:p>
            <a:pPr marL="457200" indent="-457200">
              <a:buFont typeface="+mj-lt"/>
              <a:buAutoNum type="arabicPeriod"/>
            </a:pPr>
            <a:r>
              <a:rPr lang="en-US" dirty="0"/>
              <a:t>Implement 1 on 1’s with our Service Manager and the techs. Go over things like goals, current performance, and expectations. </a:t>
            </a:r>
          </a:p>
          <a:p>
            <a:pPr marL="457200" indent="-457200">
              <a:buFont typeface="+mj-lt"/>
              <a:buAutoNum type="arabicPeriod"/>
            </a:pPr>
            <a:r>
              <a:rPr lang="en-US" dirty="0"/>
              <a:t>Create and implement a menu for service advisors to work off of when presenting to the customer and recommending work.  </a:t>
            </a:r>
          </a:p>
        </p:txBody>
      </p:sp>
    </p:spTree>
    <p:extLst>
      <p:ext uri="{BB962C8B-B14F-4D97-AF65-F5344CB8AC3E}">
        <p14:creationId xmlns:p14="http://schemas.microsoft.com/office/powerpoint/2010/main" val="4313917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71544-F220-32BB-2EE4-8CC0DA71D728}"/>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42D01D2-6FA4-1589-441B-7CFB6B9ED669}"/>
              </a:ext>
            </a:extLst>
          </p:cNvPr>
          <p:cNvSpPr>
            <a:spLocks noGrp="1"/>
          </p:cNvSpPr>
          <p:nvPr>
            <p:ph idx="1"/>
          </p:nvPr>
        </p:nvSpPr>
        <p:spPr/>
        <p:txBody>
          <a:bodyPr/>
          <a:lstStyle/>
          <a:p>
            <a:r>
              <a:rPr lang="en-US" dirty="0"/>
              <a:t>Tactics</a:t>
            </a:r>
          </a:p>
          <a:p>
            <a:pPr marL="457200" indent="-457200">
              <a:buFont typeface="+mj-lt"/>
              <a:buAutoNum type="arabicPeriod"/>
            </a:pPr>
            <a:r>
              <a:rPr lang="en-US" dirty="0"/>
              <a:t>We increased our door rate from $150 to $160 in February.  After surveying other dealerships in our market we found this to be reasonable. </a:t>
            </a:r>
          </a:p>
          <a:p>
            <a:pPr marL="457200" indent="-457200">
              <a:buFont typeface="+mj-lt"/>
              <a:buAutoNum type="arabicPeriod"/>
            </a:pPr>
            <a:r>
              <a:rPr lang="en-US" dirty="0"/>
              <a:t>Email and direct mail marketing/advertising service specials.</a:t>
            </a:r>
          </a:p>
          <a:p>
            <a:pPr marL="457200" indent="-457200">
              <a:buFont typeface="+mj-lt"/>
              <a:buAutoNum type="arabicPeriod"/>
            </a:pPr>
            <a:r>
              <a:rPr lang="en-US" dirty="0"/>
              <a:t>Advertise that we work and all makes and models.</a:t>
            </a:r>
          </a:p>
          <a:p>
            <a:pPr marL="457200" indent="-457200">
              <a:buFont typeface="+mj-lt"/>
              <a:buAutoNum type="arabicPeriod"/>
            </a:pPr>
            <a:r>
              <a:rPr lang="en-US" dirty="0"/>
              <a:t>Work on a better scheduling system.</a:t>
            </a:r>
          </a:p>
          <a:p>
            <a:pPr marL="457200" indent="-457200">
              <a:buFont typeface="+mj-lt"/>
              <a:buAutoNum type="arabicPeriod"/>
            </a:pPr>
            <a:r>
              <a:rPr lang="en-US" dirty="0"/>
              <a:t>If we can clean up the shop, and keep in clean, start talking about adding A/C. </a:t>
            </a:r>
          </a:p>
        </p:txBody>
      </p:sp>
    </p:spTree>
    <p:extLst>
      <p:ext uri="{BB962C8B-B14F-4D97-AF65-F5344CB8AC3E}">
        <p14:creationId xmlns:p14="http://schemas.microsoft.com/office/powerpoint/2010/main" val="3974829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37C77-DBE3-1915-60F8-11FE5F35D179}"/>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5607407F-935F-79B4-9DAD-896856BBEAE1}"/>
              </a:ext>
            </a:extLst>
          </p:cNvPr>
          <p:cNvSpPr>
            <a:spLocks noGrp="1"/>
          </p:cNvSpPr>
          <p:nvPr>
            <p:ph idx="1"/>
          </p:nvPr>
        </p:nvSpPr>
        <p:spPr/>
        <p:txBody>
          <a:bodyPr/>
          <a:lstStyle/>
          <a:p>
            <a:r>
              <a:rPr lang="en-US" b="1" u="sng" dirty="0"/>
              <a:t>Action Plan</a:t>
            </a:r>
          </a:p>
        </p:txBody>
      </p:sp>
      <p:graphicFrame>
        <p:nvGraphicFramePr>
          <p:cNvPr id="4" name="Table 3">
            <a:extLst>
              <a:ext uri="{FF2B5EF4-FFF2-40B4-BE49-F238E27FC236}">
                <a16:creationId xmlns:a16="http://schemas.microsoft.com/office/drawing/2014/main" id="{8D0F9C20-4AE7-1BFF-678C-12AC9FED57D7}"/>
              </a:ext>
            </a:extLst>
          </p:cNvPr>
          <p:cNvGraphicFramePr>
            <a:graphicFrameLocks noGrp="1"/>
          </p:cNvGraphicFramePr>
          <p:nvPr>
            <p:extLst>
              <p:ext uri="{D42A27DB-BD31-4B8C-83A1-F6EECF244321}">
                <p14:modId xmlns:p14="http://schemas.microsoft.com/office/powerpoint/2010/main" val="3023269353"/>
              </p:ext>
            </p:extLst>
          </p:nvPr>
        </p:nvGraphicFramePr>
        <p:xfrm>
          <a:off x="1063752" y="2557430"/>
          <a:ext cx="10321425" cy="4196304"/>
        </p:xfrm>
        <a:graphic>
          <a:graphicData uri="http://schemas.openxmlformats.org/drawingml/2006/table">
            <a:tbl>
              <a:tblPr firstRow="1" bandRow="1">
                <a:tableStyleId>{5C22544A-7EE6-4342-B048-85BDC9FD1C3A}</a:tableStyleId>
              </a:tblPr>
              <a:tblGrid>
                <a:gridCol w="3440475">
                  <a:extLst>
                    <a:ext uri="{9D8B030D-6E8A-4147-A177-3AD203B41FA5}">
                      <a16:colId xmlns:a16="http://schemas.microsoft.com/office/drawing/2014/main" val="3888931646"/>
                    </a:ext>
                  </a:extLst>
                </a:gridCol>
                <a:gridCol w="3440475">
                  <a:extLst>
                    <a:ext uri="{9D8B030D-6E8A-4147-A177-3AD203B41FA5}">
                      <a16:colId xmlns:a16="http://schemas.microsoft.com/office/drawing/2014/main" val="3527969200"/>
                    </a:ext>
                  </a:extLst>
                </a:gridCol>
                <a:gridCol w="3440475">
                  <a:extLst>
                    <a:ext uri="{9D8B030D-6E8A-4147-A177-3AD203B41FA5}">
                      <a16:colId xmlns:a16="http://schemas.microsoft.com/office/drawing/2014/main" val="2802255537"/>
                    </a:ext>
                  </a:extLst>
                </a:gridCol>
              </a:tblGrid>
              <a:tr h="48602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2358272595"/>
                  </a:ext>
                </a:extLst>
              </a:tr>
              <a:tr h="486024">
                <a:tc>
                  <a:txBody>
                    <a:bodyPr/>
                    <a:lstStyle/>
                    <a:p>
                      <a:r>
                        <a:rPr lang="en-US" dirty="0"/>
                        <a:t>1 on 1’s with Techs</a:t>
                      </a:r>
                    </a:p>
                  </a:txBody>
                  <a:tcPr/>
                </a:tc>
                <a:tc>
                  <a:txBody>
                    <a:bodyPr/>
                    <a:lstStyle/>
                    <a:p>
                      <a:r>
                        <a:rPr lang="en-US" dirty="0"/>
                        <a:t>Service Manager</a:t>
                      </a:r>
                    </a:p>
                  </a:txBody>
                  <a:tcPr/>
                </a:tc>
                <a:tc>
                  <a:txBody>
                    <a:bodyPr/>
                    <a:lstStyle/>
                    <a:p>
                      <a:r>
                        <a:rPr lang="en-US" dirty="0"/>
                        <a:t>Monthly</a:t>
                      </a:r>
                    </a:p>
                  </a:txBody>
                  <a:tcPr/>
                </a:tc>
                <a:extLst>
                  <a:ext uri="{0D108BD9-81ED-4DB2-BD59-A6C34878D82A}">
                    <a16:rowId xmlns:a16="http://schemas.microsoft.com/office/drawing/2014/main" val="691992159"/>
                  </a:ext>
                </a:extLst>
              </a:tr>
              <a:tr h="486024">
                <a:tc>
                  <a:txBody>
                    <a:bodyPr/>
                    <a:lstStyle/>
                    <a:p>
                      <a:r>
                        <a:rPr lang="en-US" dirty="0"/>
                        <a:t>Advertise Service</a:t>
                      </a:r>
                    </a:p>
                  </a:txBody>
                  <a:tcPr/>
                </a:tc>
                <a:tc>
                  <a:txBody>
                    <a:bodyPr/>
                    <a:lstStyle/>
                    <a:p>
                      <a:r>
                        <a:rPr lang="en-US" dirty="0"/>
                        <a:t>Marketing Director</a:t>
                      </a:r>
                    </a:p>
                  </a:txBody>
                  <a:tcPr/>
                </a:tc>
                <a:tc>
                  <a:txBody>
                    <a:bodyPr/>
                    <a:lstStyle/>
                    <a:p>
                      <a:r>
                        <a:rPr lang="en-US" dirty="0"/>
                        <a:t>Monthly</a:t>
                      </a:r>
                    </a:p>
                  </a:txBody>
                  <a:tcPr/>
                </a:tc>
                <a:extLst>
                  <a:ext uri="{0D108BD9-81ED-4DB2-BD59-A6C34878D82A}">
                    <a16:rowId xmlns:a16="http://schemas.microsoft.com/office/drawing/2014/main" val="3866808302"/>
                  </a:ext>
                </a:extLst>
              </a:tr>
              <a:tr h="486024">
                <a:tc>
                  <a:txBody>
                    <a:bodyPr/>
                    <a:lstStyle/>
                    <a:p>
                      <a:r>
                        <a:rPr lang="en-US" dirty="0"/>
                        <a:t>Warranty Labor Rate Study</a:t>
                      </a:r>
                    </a:p>
                  </a:txBody>
                  <a:tcPr/>
                </a:tc>
                <a:tc>
                  <a:txBody>
                    <a:bodyPr/>
                    <a:lstStyle/>
                    <a:p>
                      <a:r>
                        <a:rPr lang="en-US" dirty="0"/>
                        <a:t>Service Director</a:t>
                      </a:r>
                    </a:p>
                  </a:txBody>
                  <a:tcPr/>
                </a:tc>
                <a:tc>
                  <a:txBody>
                    <a:bodyPr/>
                    <a:lstStyle/>
                    <a:p>
                      <a:r>
                        <a:rPr lang="en-US" dirty="0"/>
                        <a:t>June, 2024</a:t>
                      </a:r>
                    </a:p>
                  </a:txBody>
                  <a:tcPr/>
                </a:tc>
                <a:extLst>
                  <a:ext uri="{0D108BD9-81ED-4DB2-BD59-A6C34878D82A}">
                    <a16:rowId xmlns:a16="http://schemas.microsoft.com/office/drawing/2014/main" val="4259022823"/>
                  </a:ext>
                </a:extLst>
              </a:tr>
              <a:tr h="486024">
                <a:tc>
                  <a:txBody>
                    <a:bodyPr/>
                    <a:lstStyle/>
                    <a:p>
                      <a:r>
                        <a:rPr lang="en-US" dirty="0"/>
                        <a:t>Weekly Fixed Ops Meeting</a:t>
                      </a:r>
                    </a:p>
                  </a:txBody>
                  <a:tcPr/>
                </a:tc>
                <a:tc>
                  <a:txBody>
                    <a:bodyPr/>
                    <a:lstStyle/>
                    <a:p>
                      <a:r>
                        <a:rPr lang="en-US" dirty="0"/>
                        <a:t>General Manager</a:t>
                      </a:r>
                    </a:p>
                  </a:txBody>
                  <a:tcPr/>
                </a:tc>
                <a:tc>
                  <a:txBody>
                    <a:bodyPr/>
                    <a:lstStyle/>
                    <a:p>
                      <a:r>
                        <a:rPr lang="en-US" dirty="0"/>
                        <a:t>Weekly</a:t>
                      </a:r>
                    </a:p>
                  </a:txBody>
                  <a:tcPr/>
                </a:tc>
                <a:extLst>
                  <a:ext uri="{0D108BD9-81ED-4DB2-BD59-A6C34878D82A}">
                    <a16:rowId xmlns:a16="http://schemas.microsoft.com/office/drawing/2014/main" val="623399793"/>
                  </a:ext>
                </a:extLst>
              </a:tr>
              <a:tr h="486024">
                <a:tc>
                  <a:txBody>
                    <a:bodyPr/>
                    <a:lstStyle/>
                    <a:p>
                      <a:endParaRPr lang="en-US" dirty="0"/>
                    </a:p>
                    <a:p>
                      <a:r>
                        <a:rPr lang="en-US" dirty="0"/>
                        <a:t>Lube Rack Training</a:t>
                      </a:r>
                    </a:p>
                  </a:txBody>
                  <a:tcPr/>
                </a:tc>
                <a:tc>
                  <a:txBody>
                    <a:bodyPr/>
                    <a:lstStyle/>
                    <a:p>
                      <a:r>
                        <a:rPr lang="en-US" dirty="0"/>
                        <a:t>Service Director/Service Manager</a:t>
                      </a:r>
                    </a:p>
                  </a:txBody>
                  <a:tcPr/>
                </a:tc>
                <a:tc>
                  <a:txBody>
                    <a:bodyPr/>
                    <a:lstStyle/>
                    <a:p>
                      <a:r>
                        <a:rPr lang="en-US" dirty="0"/>
                        <a:t>April, 2024</a:t>
                      </a:r>
                    </a:p>
                  </a:txBody>
                  <a:tcPr/>
                </a:tc>
                <a:extLst>
                  <a:ext uri="{0D108BD9-81ED-4DB2-BD59-A6C34878D82A}">
                    <a16:rowId xmlns:a16="http://schemas.microsoft.com/office/drawing/2014/main" val="2856909435"/>
                  </a:ext>
                </a:extLst>
              </a:tr>
              <a:tr h="486024">
                <a:tc>
                  <a:txBody>
                    <a:bodyPr/>
                    <a:lstStyle/>
                    <a:p>
                      <a:r>
                        <a:rPr lang="en-US" dirty="0"/>
                        <a:t>Service Packaging Promotions</a:t>
                      </a:r>
                    </a:p>
                  </a:txBody>
                  <a:tcPr/>
                </a:tc>
                <a:tc>
                  <a:txBody>
                    <a:bodyPr/>
                    <a:lstStyle/>
                    <a:p>
                      <a:r>
                        <a:rPr lang="en-US" dirty="0"/>
                        <a:t>Marketing Director</a:t>
                      </a:r>
                    </a:p>
                  </a:txBody>
                  <a:tcPr/>
                </a:tc>
                <a:tc>
                  <a:txBody>
                    <a:bodyPr/>
                    <a:lstStyle/>
                    <a:p>
                      <a:r>
                        <a:rPr lang="en-US" dirty="0"/>
                        <a:t>April, 2024</a:t>
                      </a:r>
                    </a:p>
                  </a:txBody>
                  <a:tcPr/>
                </a:tc>
                <a:extLst>
                  <a:ext uri="{0D108BD9-81ED-4DB2-BD59-A6C34878D82A}">
                    <a16:rowId xmlns:a16="http://schemas.microsoft.com/office/drawing/2014/main" val="3761350289"/>
                  </a:ext>
                </a:extLst>
              </a:tr>
              <a:tr h="486024">
                <a:tc>
                  <a:txBody>
                    <a:bodyPr/>
                    <a:lstStyle/>
                    <a:p>
                      <a:r>
                        <a:rPr lang="en-US" sz="1600" dirty="0"/>
                        <a:t>Create Tool Allowance Program</a:t>
                      </a:r>
                    </a:p>
                  </a:txBody>
                  <a:tcPr/>
                </a:tc>
                <a:tc>
                  <a:txBody>
                    <a:bodyPr/>
                    <a:lstStyle/>
                    <a:p>
                      <a:r>
                        <a:rPr lang="en-US" dirty="0"/>
                        <a:t>Service Director/Manager</a:t>
                      </a:r>
                    </a:p>
                  </a:txBody>
                  <a:tcPr/>
                </a:tc>
                <a:tc>
                  <a:txBody>
                    <a:bodyPr/>
                    <a:lstStyle/>
                    <a:p>
                      <a:r>
                        <a:rPr lang="en-US" dirty="0"/>
                        <a:t>April, 2024</a:t>
                      </a:r>
                    </a:p>
                  </a:txBody>
                  <a:tcPr/>
                </a:tc>
                <a:extLst>
                  <a:ext uri="{0D108BD9-81ED-4DB2-BD59-A6C34878D82A}">
                    <a16:rowId xmlns:a16="http://schemas.microsoft.com/office/drawing/2014/main" val="2265488672"/>
                  </a:ext>
                </a:extLst>
              </a:tr>
            </a:tbl>
          </a:graphicData>
        </a:graphic>
      </p:graphicFrame>
    </p:spTree>
    <p:extLst>
      <p:ext uri="{BB962C8B-B14F-4D97-AF65-F5344CB8AC3E}">
        <p14:creationId xmlns:p14="http://schemas.microsoft.com/office/powerpoint/2010/main" val="4276876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7C6939-53E9-AE89-743F-D25F03B7A367}"/>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0DE1BD9B-522B-C7E2-904E-C32590203119}"/>
              </a:ext>
            </a:extLst>
          </p:cNvPr>
          <p:cNvSpPr>
            <a:spLocks noGrp="1"/>
          </p:cNvSpPr>
          <p:nvPr>
            <p:ph idx="1"/>
          </p:nvPr>
        </p:nvSpPr>
        <p:spPr/>
        <p:txBody>
          <a:bodyPr>
            <a:normAutofit lnSpcReduction="10000"/>
          </a:bodyPr>
          <a:lstStyle/>
          <a:p>
            <a:r>
              <a:rPr lang="en-US" sz="1400" b="1" u="sng" dirty="0"/>
              <a:t>Synopsis:</a:t>
            </a:r>
            <a:r>
              <a:rPr lang="en-US" sz="1400" dirty="0"/>
              <a:t>  We have a lot of things that we can work on in our shop, but we also have a tremendous opportunity to grow and be more profitable.  </a:t>
            </a:r>
          </a:p>
          <a:p>
            <a:pPr marL="0" indent="0">
              <a:buNone/>
            </a:pPr>
            <a:r>
              <a:rPr lang="en-US" sz="1400" dirty="0"/>
              <a:t>80% of the 100 RO’s that we studied were 1 line RO’s. We’ve got to get our lube rack trained to recommend additional service other then just change oil. Our mainline techs need to be doing MPI’s on every vehicle they service and recommending needed action. With that, our service advisors need to be comfortable presenting a menu and doing so 100% of the time to our customers. Our goal will be to get our hours per RO from 1.2 to 2 initially. </a:t>
            </a:r>
          </a:p>
          <a:p>
            <a:pPr marL="0" indent="0">
              <a:buNone/>
            </a:pPr>
            <a:r>
              <a:rPr lang="en-US" sz="1400" dirty="0"/>
              <a:t>We will market and advertise our service department with monthly specials. We’ll use direct mail, email campaigns, pamphlets and website banners to promote available service bundles and specials.  </a:t>
            </a:r>
          </a:p>
          <a:p>
            <a:pPr marL="0" indent="0">
              <a:buNone/>
            </a:pPr>
            <a:r>
              <a:rPr lang="en-US" sz="1400" dirty="0"/>
              <a:t>In March, we are taking two of our hourly techs and they’ll be going to flat rate. This will help with our flat rate to hourly tech ratio, and hopefully help us with our unapplied time. The work is there and the techs have been with us long enough to make the switch. The implementation of weekly 1 on 1’s between the tech’s and advisors will start in March. This will help us keep better track of current proficiency and will let the tech’s know what they’re pacing to produce for the month.  </a:t>
            </a:r>
          </a:p>
          <a:p>
            <a:pPr marL="0" indent="0">
              <a:buNone/>
            </a:pPr>
            <a:r>
              <a:rPr lang="en-US" sz="1400" dirty="0"/>
              <a:t>We need to cut down our service policy. In January it was 7.5% of gross, or $12,135. This number needs to be closer to $4000 a month or less.  We’ve scheduled weekly fixed ops meetings to go over policy and talk about where this money is coming from and why.  We’ll make adjustments accordingly and brainstorm resolutions until we get a handle on this. </a:t>
            </a:r>
          </a:p>
          <a:p>
            <a:pPr marL="0" indent="0">
              <a:buNone/>
            </a:pPr>
            <a:r>
              <a:rPr lang="en-US" sz="1400" dirty="0"/>
              <a:t>We’ve got a good group that works well together. We need to get back to selling and making sure that we are over communicating with one another and our customers. We look forward to a bright and profitable future.</a:t>
            </a:r>
          </a:p>
        </p:txBody>
      </p:sp>
    </p:spTree>
    <p:extLst>
      <p:ext uri="{BB962C8B-B14F-4D97-AF65-F5344CB8AC3E}">
        <p14:creationId xmlns:p14="http://schemas.microsoft.com/office/powerpoint/2010/main" val="34053213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9E34D-FDF7-6738-987B-665C666B4DBE}"/>
              </a:ext>
            </a:extLst>
          </p:cNvPr>
          <p:cNvSpPr>
            <a:spLocks noGrp="1"/>
          </p:cNvSpPr>
          <p:nvPr>
            <p:ph type="title"/>
          </p:nvPr>
        </p:nvSpPr>
        <p:spPr/>
        <p:txBody>
          <a:bodyPr/>
          <a:lstStyle/>
          <a:p>
            <a:r>
              <a:rPr lang="en-US" dirty="0"/>
              <a:t>Marketing our service department</a:t>
            </a:r>
          </a:p>
        </p:txBody>
      </p:sp>
      <p:sp>
        <p:nvSpPr>
          <p:cNvPr id="3" name="Content Placeholder 2">
            <a:extLst>
              <a:ext uri="{FF2B5EF4-FFF2-40B4-BE49-F238E27FC236}">
                <a16:creationId xmlns:a16="http://schemas.microsoft.com/office/drawing/2014/main" id="{7282A828-2D5B-AD24-BD54-58F94A09828B}"/>
              </a:ext>
            </a:extLst>
          </p:cNvPr>
          <p:cNvSpPr>
            <a:spLocks noGrp="1"/>
          </p:cNvSpPr>
          <p:nvPr>
            <p:ph idx="1"/>
          </p:nvPr>
        </p:nvSpPr>
        <p:spPr/>
        <p:txBody>
          <a:bodyPr>
            <a:normAutofit/>
          </a:bodyPr>
          <a:lstStyle/>
          <a:p>
            <a:r>
              <a:rPr lang="en-US" sz="1600" b="1" u="sng" dirty="0"/>
              <a:t>Current Practices</a:t>
            </a:r>
            <a:r>
              <a:rPr lang="en-US" sz="1600" dirty="0"/>
              <a:t>: Currently we market our service department by advertising on our dealership homepage, dynamic retargeting through Facebook talking about our specials, and we have YouTube campaigns running that offer our pickup and delivery service. </a:t>
            </a:r>
          </a:p>
          <a:p>
            <a:r>
              <a:rPr lang="en-US" sz="1600" b="1" u="sng" dirty="0"/>
              <a:t>Goals for Improvement:</a:t>
            </a:r>
            <a:r>
              <a:rPr lang="en-US" sz="1600" dirty="0"/>
              <a:t> Our goals for improvement are to make sure that we have different, up to date specials every month. Similar to sales, run different mail, as well as email campaigns with service offers and send them out to our customers. Also, create banners in our service lane and in our waiting room with service bundles. (A good, better, best service bundle)</a:t>
            </a:r>
          </a:p>
          <a:p>
            <a:r>
              <a:rPr lang="en-US" sz="1600" b="1" u="sng" dirty="0"/>
              <a:t>Plans to Achieve Your Goals:</a:t>
            </a:r>
            <a:r>
              <a:rPr lang="en-US" sz="1600" dirty="0"/>
              <a:t>  To achieve our goals our Service Manager, Marketing Director, and myself will meet at the beginning of each month to go over current months marketing/advertising game plan and specials.  We’ll make sure they’re up to date and give us our best chance at driving traffic to the department. </a:t>
            </a:r>
          </a:p>
          <a:p>
            <a:r>
              <a:rPr lang="en-US" sz="1600" b="1" u="sng" dirty="0"/>
              <a:t>Plans to Evaluate Your Changes:</a:t>
            </a:r>
            <a:r>
              <a:rPr lang="en-US" sz="1600" dirty="0"/>
              <a:t>  We will evaluate our changes by measuring RO volume, hours per RO, website clicks, and gross profit increase or decrease from the time changes were made. </a:t>
            </a:r>
            <a:endParaRPr lang="en-US" sz="1600" b="1" u="sng" dirty="0"/>
          </a:p>
        </p:txBody>
      </p:sp>
    </p:spTree>
    <p:extLst>
      <p:ext uri="{BB962C8B-B14F-4D97-AF65-F5344CB8AC3E}">
        <p14:creationId xmlns:p14="http://schemas.microsoft.com/office/powerpoint/2010/main" val="3146215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BABF5-9EBE-BDBB-8F6E-8F3AA16BF5A8}"/>
              </a:ext>
            </a:extLst>
          </p:cNvPr>
          <p:cNvSpPr>
            <a:spLocks noGrp="1"/>
          </p:cNvSpPr>
          <p:nvPr>
            <p:ph type="title"/>
          </p:nvPr>
        </p:nvSpPr>
        <p:spPr/>
        <p:txBody>
          <a:bodyPr/>
          <a:lstStyle/>
          <a:p>
            <a:r>
              <a:rPr lang="en-US" dirty="0"/>
              <a:t>Analyze Cost of Labor</a:t>
            </a:r>
          </a:p>
        </p:txBody>
      </p:sp>
      <p:sp>
        <p:nvSpPr>
          <p:cNvPr id="5" name="TextBox 4">
            <a:extLst>
              <a:ext uri="{FF2B5EF4-FFF2-40B4-BE49-F238E27FC236}">
                <a16:creationId xmlns:a16="http://schemas.microsoft.com/office/drawing/2014/main" id="{222DAD35-D9DD-F663-2343-B58E04DB6A01}"/>
              </a:ext>
            </a:extLst>
          </p:cNvPr>
          <p:cNvSpPr txBox="1"/>
          <p:nvPr/>
        </p:nvSpPr>
        <p:spPr>
          <a:xfrm>
            <a:off x="762000" y="1829621"/>
            <a:ext cx="6726577" cy="5078313"/>
          </a:xfrm>
          <a:prstGeom prst="rect">
            <a:avLst/>
          </a:prstGeom>
          <a:noFill/>
        </p:spPr>
        <p:txBody>
          <a:bodyPr wrap="square" rtlCol="0">
            <a:spAutoFit/>
          </a:bodyPr>
          <a:lstStyle/>
          <a:p>
            <a:pPr marL="285750" indent="-285750">
              <a:buFont typeface="Arial" panose="020B0604020202020204" pitchFamily="34" charset="0"/>
              <a:buChar char="•"/>
            </a:pPr>
            <a:r>
              <a:rPr lang="en-US" b="1" u="sng" dirty="0"/>
              <a:t>Current Practices: </a:t>
            </a:r>
            <a:r>
              <a:rPr lang="en-US" dirty="0"/>
              <a:t>We currently have 7 flat rate technicians and 9 hourly technicians including our lube rack. Our labor rate is $150</a:t>
            </a:r>
          </a:p>
          <a:p>
            <a:endParaRPr lang="en-US" b="1" u="sng" dirty="0"/>
          </a:p>
          <a:p>
            <a:pPr marL="285750" indent="-285750">
              <a:buFont typeface="Arial" panose="020B0604020202020204" pitchFamily="34" charset="0"/>
              <a:buChar char="•"/>
            </a:pPr>
            <a:r>
              <a:rPr lang="en-US" b="1" u="sng" dirty="0"/>
              <a:t>Goals for Improvement:</a:t>
            </a:r>
            <a:r>
              <a:rPr lang="en-US" dirty="0"/>
              <a:t>  Our goal will be to get our ratio of productive to non-productive staff closer to 1.5-1. Also, increase our labor rate. Get Gross % to 76% or higher. </a:t>
            </a:r>
            <a:endParaRPr lang="en-US" b="1" u="sng" dirty="0"/>
          </a:p>
          <a:p>
            <a:endParaRPr lang="en-US" b="1" u="sng" dirty="0"/>
          </a:p>
          <a:p>
            <a:pPr marL="285750" indent="-285750">
              <a:buFont typeface="Arial" panose="020B0604020202020204" pitchFamily="34" charset="0"/>
              <a:buChar char="•"/>
            </a:pPr>
            <a:r>
              <a:rPr lang="en-US" b="1" u="sng" dirty="0"/>
              <a:t>Plans to Achieve Your Goals:</a:t>
            </a:r>
            <a:r>
              <a:rPr lang="en-US" dirty="0"/>
              <a:t>  In March, 2024 we will be moving two of our hourly technicians to flat rate. We’ll then have 9 flat rate and 7 hourly technicians. Our door rate will move to $160 in March. Conduct a warranty labor rate study and apply for an increase. </a:t>
            </a:r>
          </a:p>
          <a:p>
            <a:endParaRPr lang="en-US" dirty="0"/>
          </a:p>
          <a:p>
            <a:pPr marL="285750" indent="-285750">
              <a:buFont typeface="Arial" panose="020B0604020202020204" pitchFamily="34" charset="0"/>
              <a:buChar char="•"/>
            </a:pPr>
            <a:r>
              <a:rPr lang="en-US" b="1" u="sng" dirty="0"/>
              <a:t>Plans to Evaluate Your Changes:</a:t>
            </a:r>
            <a:r>
              <a:rPr lang="en-US" dirty="0"/>
              <a:t> Our goal will be to get to $200,000 in Labor Gross for the month of March. Cut our unapplied time to be almost non existent. </a:t>
            </a:r>
            <a:endParaRPr lang="en-US" b="1" u="sng" dirty="0"/>
          </a:p>
          <a:p>
            <a:pPr marL="285750" indent="-285750">
              <a:buFont typeface="Arial" panose="020B0604020202020204" pitchFamily="34" charset="0"/>
              <a:buChar char="•"/>
            </a:pPr>
            <a:endParaRPr lang="en-US" b="1" u="sng" dirty="0"/>
          </a:p>
        </p:txBody>
      </p:sp>
      <p:graphicFrame>
        <p:nvGraphicFramePr>
          <p:cNvPr id="8" name="Content Placeholder 7">
            <a:extLst>
              <a:ext uri="{FF2B5EF4-FFF2-40B4-BE49-F238E27FC236}">
                <a16:creationId xmlns:a16="http://schemas.microsoft.com/office/drawing/2014/main" id="{6A7F2E77-A616-8C71-AB85-FAB27D9F746A}"/>
              </a:ext>
            </a:extLst>
          </p:cNvPr>
          <p:cNvGraphicFramePr>
            <a:graphicFrameLocks noGrp="1"/>
          </p:cNvGraphicFramePr>
          <p:nvPr>
            <p:ph idx="1"/>
            <p:extLst>
              <p:ext uri="{D42A27DB-BD31-4B8C-83A1-F6EECF244321}">
                <p14:modId xmlns:p14="http://schemas.microsoft.com/office/powerpoint/2010/main" val="1984730346"/>
              </p:ext>
            </p:extLst>
          </p:nvPr>
        </p:nvGraphicFramePr>
        <p:xfrm>
          <a:off x="7488577" y="1829621"/>
          <a:ext cx="4051860" cy="3839360"/>
        </p:xfrm>
        <a:graphic>
          <a:graphicData uri="http://schemas.openxmlformats.org/drawingml/2006/table">
            <a:tbl>
              <a:tblPr>
                <a:tableStyleId>{5C22544A-7EE6-4342-B048-85BDC9FD1C3A}</a:tableStyleId>
              </a:tblPr>
              <a:tblGrid>
                <a:gridCol w="458972">
                  <a:extLst>
                    <a:ext uri="{9D8B030D-6E8A-4147-A177-3AD203B41FA5}">
                      <a16:colId xmlns:a16="http://schemas.microsoft.com/office/drawing/2014/main" val="2491027351"/>
                    </a:ext>
                  </a:extLst>
                </a:gridCol>
                <a:gridCol w="846229">
                  <a:extLst>
                    <a:ext uri="{9D8B030D-6E8A-4147-A177-3AD203B41FA5}">
                      <a16:colId xmlns:a16="http://schemas.microsoft.com/office/drawing/2014/main" val="3056298080"/>
                    </a:ext>
                  </a:extLst>
                </a:gridCol>
                <a:gridCol w="860572">
                  <a:extLst>
                    <a:ext uri="{9D8B030D-6E8A-4147-A177-3AD203B41FA5}">
                      <a16:colId xmlns:a16="http://schemas.microsoft.com/office/drawing/2014/main" val="397506575"/>
                    </a:ext>
                  </a:extLst>
                </a:gridCol>
                <a:gridCol w="738657">
                  <a:extLst>
                    <a:ext uri="{9D8B030D-6E8A-4147-A177-3AD203B41FA5}">
                      <a16:colId xmlns:a16="http://schemas.microsoft.com/office/drawing/2014/main" val="453095983"/>
                    </a:ext>
                  </a:extLst>
                </a:gridCol>
                <a:gridCol w="573715">
                  <a:extLst>
                    <a:ext uri="{9D8B030D-6E8A-4147-A177-3AD203B41FA5}">
                      <a16:colId xmlns:a16="http://schemas.microsoft.com/office/drawing/2014/main" val="3321206486"/>
                    </a:ext>
                  </a:extLst>
                </a:gridCol>
                <a:gridCol w="573715">
                  <a:extLst>
                    <a:ext uri="{9D8B030D-6E8A-4147-A177-3AD203B41FA5}">
                      <a16:colId xmlns:a16="http://schemas.microsoft.com/office/drawing/2014/main" val="150229297"/>
                    </a:ext>
                  </a:extLst>
                </a:gridCol>
              </a:tblGrid>
              <a:tr h="188743">
                <a:tc gridSpan="6">
                  <a:txBody>
                    <a:bodyPr/>
                    <a:lstStyle/>
                    <a:p>
                      <a:pPr algn="ctr" fontAlgn="ctr"/>
                      <a:r>
                        <a:rPr lang="en-US" sz="1000" u="none" strike="noStrike">
                          <a:effectLst/>
                        </a:rPr>
                        <a:t>    Service Department Sales And Gross  (Labor Only)              </a:t>
                      </a:r>
                      <a:endParaRPr lang="en-US" sz="1000" b="1" i="0" u="none" strike="noStrike">
                        <a:solidFill>
                          <a:srgbClr val="000000"/>
                        </a:solidFill>
                        <a:effectLst/>
                        <a:latin typeface="Arial" panose="020B0604020202020204" pitchFamily="34" charset="0"/>
                      </a:endParaRPr>
                    </a:p>
                  </a:txBody>
                  <a:tcPr marL="7620" marR="7620" marT="762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491437275"/>
                  </a:ext>
                </a:extLst>
              </a:tr>
              <a:tr h="225039">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099293962"/>
                  </a:ext>
                </a:extLst>
              </a:tr>
              <a:tr h="493635">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000" u="none" strike="noStrike">
                          <a:effectLst/>
                        </a:rPr>
                        <a:t>Category</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1000" u="none" strike="noStrike">
                          <a:effectLst/>
                        </a:rPr>
                        <a:t>Sales</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1000" u="none" strike="noStrike">
                          <a:effectLst/>
                        </a:rPr>
                        <a:t>Gross</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1000" u="none" strike="noStrike">
                          <a:effectLst/>
                        </a:rPr>
                        <a:t>Gross as % of Sales</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800" u="none" strike="noStrike">
                          <a:effectLst/>
                        </a:rPr>
                        <a:t>%Sales Contribution</a:t>
                      </a:r>
                      <a:endParaRPr lang="en-US" sz="800" b="0" i="0" u="none" strike="noStrike">
                        <a:solidFill>
                          <a:srgbClr val="FFFFFF"/>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1706360049"/>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Customer Car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106,624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77,159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72.37%</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46.85%</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527417735"/>
                  </a:ext>
                </a:extLst>
              </a:tr>
              <a:tr h="18874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Customer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664947250"/>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Customer Other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1,436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56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3.90%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0.63%</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067102573"/>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Warranty</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30,562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23,740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77.68%</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13.43%</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897780915"/>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Warranty Other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655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514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78.47%</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0.29%</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745278386"/>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Internal</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88,292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70,405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79.74%</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38.80%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446010445"/>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NVI / Road Ready</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24632185"/>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Adj. Cost Of Labor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(9,496)</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59317658"/>
                  </a:ext>
                </a:extLst>
              </a:tr>
              <a:tr h="32667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000" u="none" strike="noStrike">
                          <a:effectLst/>
                        </a:rPr>
                        <a:t>Total</a:t>
                      </a:r>
                      <a:endParaRPr lang="en-US" sz="1000" b="1" i="0" u="none" strike="noStrike">
                        <a:solidFill>
                          <a:srgbClr val="000000"/>
                        </a:solidFill>
                        <a:effectLst/>
                        <a:latin typeface="Arial" panose="020B0604020202020204" pitchFamily="34" charset="0"/>
                      </a:endParaRPr>
                    </a:p>
                  </a:txBody>
                  <a:tcPr marL="7620" marR="7620" marT="7620" marB="0" anchor="b"/>
                </a:tc>
                <a:tc>
                  <a:txBody>
                    <a:bodyPr/>
                    <a:lstStyle/>
                    <a:p>
                      <a:pPr algn="l" fontAlgn="b"/>
                      <a:r>
                        <a:rPr lang="en-US" sz="1100" u="none" strike="noStrike">
                          <a:effectLst/>
                        </a:rPr>
                        <a:t> $                 227,569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162,378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71.35%</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dirty="0">
                          <a:effectLst/>
                        </a:rPr>
                        <a:t>100.00%</a:t>
                      </a:r>
                      <a:endParaRPr lang="en-US"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632807273"/>
                  </a:ext>
                </a:extLst>
              </a:tr>
            </a:tbl>
          </a:graphicData>
        </a:graphic>
      </p:graphicFrame>
    </p:spTree>
    <p:extLst>
      <p:ext uri="{BB962C8B-B14F-4D97-AF65-F5344CB8AC3E}">
        <p14:creationId xmlns:p14="http://schemas.microsoft.com/office/powerpoint/2010/main" val="1221306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70C53A-5314-F2F8-A96C-4143C2A72337}"/>
              </a:ext>
            </a:extLst>
          </p:cNvPr>
          <p:cNvSpPr>
            <a:spLocks noGrp="1"/>
          </p:cNvSpPr>
          <p:nvPr>
            <p:ph type="title"/>
          </p:nvPr>
        </p:nvSpPr>
        <p:spPr/>
        <p:txBody>
          <a:bodyPr/>
          <a:lstStyle/>
          <a:p>
            <a:r>
              <a:rPr lang="en-US" dirty="0"/>
              <a:t>Changes in Expense Structure</a:t>
            </a:r>
          </a:p>
        </p:txBody>
      </p:sp>
      <p:graphicFrame>
        <p:nvGraphicFramePr>
          <p:cNvPr id="4" name="Content Placeholder 3">
            <a:extLst>
              <a:ext uri="{FF2B5EF4-FFF2-40B4-BE49-F238E27FC236}">
                <a16:creationId xmlns:a16="http://schemas.microsoft.com/office/drawing/2014/main" id="{0862611D-647E-5D48-EB09-82B2C0EC3EA0}"/>
              </a:ext>
            </a:extLst>
          </p:cNvPr>
          <p:cNvGraphicFramePr>
            <a:graphicFrameLocks noGrp="1"/>
          </p:cNvGraphicFramePr>
          <p:nvPr>
            <p:ph idx="1"/>
            <p:extLst>
              <p:ext uri="{D42A27DB-BD31-4B8C-83A1-F6EECF244321}">
                <p14:modId xmlns:p14="http://schemas.microsoft.com/office/powerpoint/2010/main" val="922629710"/>
              </p:ext>
            </p:extLst>
          </p:nvPr>
        </p:nvGraphicFramePr>
        <p:xfrm>
          <a:off x="8017622" y="1932716"/>
          <a:ext cx="3657600" cy="4091940"/>
        </p:xfrm>
        <a:graphic>
          <a:graphicData uri="http://schemas.openxmlformats.org/drawingml/2006/table">
            <a:tbl>
              <a:tblPr>
                <a:tableStyleId>{5C22544A-7EE6-4342-B048-85BDC9FD1C3A}</a:tableStyleId>
              </a:tblPr>
              <a:tblGrid>
                <a:gridCol w="585216">
                  <a:extLst>
                    <a:ext uri="{9D8B030D-6E8A-4147-A177-3AD203B41FA5}">
                      <a16:colId xmlns:a16="http://schemas.microsoft.com/office/drawing/2014/main" val="3589959870"/>
                    </a:ext>
                  </a:extLst>
                </a:gridCol>
                <a:gridCol w="1325880">
                  <a:extLst>
                    <a:ext uri="{9D8B030D-6E8A-4147-A177-3AD203B41FA5}">
                      <a16:colId xmlns:a16="http://schemas.microsoft.com/office/drawing/2014/main" val="3216981295"/>
                    </a:ext>
                  </a:extLst>
                </a:gridCol>
                <a:gridCol w="1014984">
                  <a:extLst>
                    <a:ext uri="{9D8B030D-6E8A-4147-A177-3AD203B41FA5}">
                      <a16:colId xmlns:a16="http://schemas.microsoft.com/office/drawing/2014/main" val="1086568775"/>
                    </a:ext>
                  </a:extLst>
                </a:gridCol>
                <a:gridCol w="731520">
                  <a:extLst>
                    <a:ext uri="{9D8B030D-6E8A-4147-A177-3AD203B41FA5}">
                      <a16:colId xmlns:a16="http://schemas.microsoft.com/office/drawing/2014/main" val="2719802423"/>
                    </a:ext>
                  </a:extLst>
                </a:gridCol>
              </a:tblGrid>
              <a:tr h="198120">
                <a:tc gridSpan="3">
                  <a:txBody>
                    <a:bodyPr/>
                    <a:lstStyle/>
                    <a:p>
                      <a:pPr algn="l" fontAlgn="b"/>
                      <a:r>
                        <a:rPr lang="en-US" sz="1000" u="none" strike="noStrike">
                          <a:effectLst/>
                        </a:rPr>
                        <a:t>                     Service Department Profit Centering    </a:t>
                      </a:r>
                      <a:r>
                        <a:rPr lang="en-US" sz="800" u="none" strike="noStrike">
                          <a:effectLst/>
                        </a:rPr>
                        <a:t> </a:t>
                      </a:r>
                      <a:endParaRPr lang="en-US" sz="1000" b="1" i="0" u="none" strike="noStrike">
                        <a:solidFill>
                          <a:srgbClr val="000000"/>
                        </a:solidFill>
                        <a:effectLs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tc>
                  <a:txBody>
                    <a:bodyPr/>
                    <a:lstStyle/>
                    <a:p>
                      <a:pPr algn="l" fontAlgn="b"/>
                      <a:endParaRPr lang="en-US" sz="1000" b="1" i="0" u="none" strike="noStrike">
                        <a:solidFill>
                          <a:srgbClr val="000000"/>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2095998217"/>
                  </a:ext>
                </a:extLst>
              </a:tr>
              <a:tr h="23622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340731401"/>
                  </a:ext>
                </a:extLst>
              </a:tr>
              <a:tr h="51816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900" u="none" strike="noStrike">
                          <a:effectLst/>
                        </a:rPr>
                        <a:t>Expense Category</a:t>
                      </a:r>
                      <a:endParaRPr lang="en-US" sz="9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900" u="none" strike="noStrike">
                          <a:effectLst/>
                        </a:rPr>
                        <a:t>Dollar Amount</a:t>
                      </a:r>
                      <a:endParaRPr lang="en-US" sz="900" b="0" i="0" u="none" strike="noStrike">
                        <a:solidFill>
                          <a:srgbClr val="FFFFFF"/>
                        </a:solidFill>
                        <a:effectLst/>
                        <a:latin typeface="Arial" panose="020B060402020202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88270771"/>
                  </a:ext>
                </a:extLst>
              </a:tr>
              <a:tr h="19050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162,378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900" u="none" strike="noStrike">
                          <a:effectLst/>
                        </a:rPr>
                        <a:t>% of Gross</a:t>
                      </a:r>
                      <a:endParaRPr lang="en-US" sz="900" b="0" i="0" u="none" strike="noStrike">
                        <a:solidFill>
                          <a:srgbClr val="FFFFFF"/>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3461543196"/>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872416417"/>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101,500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62.51%</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471012679"/>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552967673"/>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Semi-Fixed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95779571"/>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57,695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35.53%</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2849071373"/>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Unallocated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754907657"/>
                  </a:ext>
                </a:extLst>
              </a:tr>
              <a:tr h="19050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Dealer's Salary</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3,220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1.98%</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401951469"/>
                  </a:ext>
                </a:extLst>
              </a:tr>
              <a:tr h="19812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162,415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100.02%</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281049221"/>
                  </a:ext>
                </a:extLst>
              </a:tr>
              <a:tr h="190500">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(37)</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dirty="0">
                          <a:effectLst/>
                        </a:rPr>
                        <a:t>-0.02%</a:t>
                      </a:r>
                      <a:endParaRPr lang="en-US"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92524632"/>
                  </a:ext>
                </a:extLst>
              </a:tr>
            </a:tbl>
          </a:graphicData>
        </a:graphic>
      </p:graphicFrame>
      <p:sp>
        <p:nvSpPr>
          <p:cNvPr id="5" name="TextBox 4">
            <a:extLst>
              <a:ext uri="{FF2B5EF4-FFF2-40B4-BE49-F238E27FC236}">
                <a16:creationId xmlns:a16="http://schemas.microsoft.com/office/drawing/2014/main" id="{E9FDBB95-35C6-58A8-A978-AE7ED21BD007}"/>
              </a:ext>
            </a:extLst>
          </p:cNvPr>
          <p:cNvSpPr txBox="1"/>
          <p:nvPr/>
        </p:nvSpPr>
        <p:spPr>
          <a:xfrm>
            <a:off x="618565" y="1810871"/>
            <a:ext cx="7207623" cy="4247317"/>
          </a:xfrm>
          <a:prstGeom prst="rect">
            <a:avLst/>
          </a:prstGeom>
          <a:noFill/>
        </p:spPr>
        <p:txBody>
          <a:bodyPr wrap="square" rtlCol="0">
            <a:spAutoFit/>
          </a:bodyPr>
          <a:lstStyle/>
          <a:p>
            <a:pPr marL="285750" indent="-285750">
              <a:buFont typeface="Arial" panose="020B0604020202020204" pitchFamily="34" charset="0"/>
              <a:buChar char="•"/>
            </a:pPr>
            <a:r>
              <a:rPr lang="en-US" b="1" u="sng" dirty="0"/>
              <a:t>Current Practices:</a:t>
            </a:r>
            <a:r>
              <a:rPr lang="en-US" dirty="0"/>
              <a:t>  We ran 8.1% of gross in Service Training and 7.5% of gross in service policy for the month of January 2024. </a:t>
            </a:r>
          </a:p>
          <a:p>
            <a:endParaRPr lang="en-US" b="1" u="sng" dirty="0"/>
          </a:p>
          <a:p>
            <a:pPr marL="285750" indent="-285750">
              <a:buFont typeface="Arial" panose="020B0604020202020204" pitchFamily="34" charset="0"/>
              <a:buChar char="•"/>
            </a:pPr>
            <a:r>
              <a:rPr lang="en-US" b="1" u="sng" dirty="0"/>
              <a:t>Goals for Improvement:</a:t>
            </a:r>
            <a:r>
              <a:rPr lang="en-US" dirty="0"/>
              <a:t>  Sell more labor! Is it a gross issue or an expense issue? Also, cut service policy in half.  </a:t>
            </a:r>
          </a:p>
          <a:p>
            <a:endParaRPr lang="en-US" b="1" u="sng" dirty="0"/>
          </a:p>
          <a:p>
            <a:pPr marL="285750" indent="-285750">
              <a:buFont typeface="Arial" panose="020B0604020202020204" pitchFamily="34" charset="0"/>
              <a:buChar char="•"/>
            </a:pPr>
            <a:r>
              <a:rPr lang="en-US" b="1" u="sng" dirty="0"/>
              <a:t>Plan to Achieve Your Goals:</a:t>
            </a:r>
            <a:r>
              <a:rPr lang="en-US" dirty="0"/>
              <a:t>  We are meeting weekly as service management to go over policy.  What is being charged there and why. Brainstorm a plan to charge back the tech for be backs and accidents in the shop to hopefully reduce such high policy.  </a:t>
            </a:r>
          </a:p>
          <a:p>
            <a:endParaRPr lang="en-US" b="1" u="sng" dirty="0"/>
          </a:p>
          <a:p>
            <a:pPr marL="285750" indent="-285750">
              <a:buFont typeface="Arial" panose="020B0604020202020204" pitchFamily="34" charset="0"/>
              <a:buChar char="•"/>
            </a:pPr>
            <a:r>
              <a:rPr lang="en-US" b="1" u="sng" dirty="0"/>
              <a:t>Plan to Evaluate Your Changes:</a:t>
            </a:r>
            <a:r>
              <a:rPr lang="en-US" dirty="0"/>
              <a:t>  Meet weekly to go over where we’re at for the month with expense and policy.   </a:t>
            </a:r>
            <a:endParaRPr lang="en-US" b="1" u="sng" dirty="0"/>
          </a:p>
        </p:txBody>
      </p:sp>
    </p:spTree>
    <p:extLst>
      <p:ext uri="{BB962C8B-B14F-4D97-AF65-F5344CB8AC3E}">
        <p14:creationId xmlns:p14="http://schemas.microsoft.com/office/powerpoint/2010/main" val="26463312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607A20-58DD-0C8D-B4DB-8202D2F3D19A}"/>
              </a:ext>
            </a:extLst>
          </p:cNvPr>
          <p:cNvSpPr>
            <a:spLocks noGrp="1"/>
          </p:cNvSpPr>
          <p:nvPr>
            <p:ph type="title"/>
          </p:nvPr>
        </p:nvSpPr>
        <p:spPr/>
        <p:txBody>
          <a:bodyPr/>
          <a:lstStyle/>
          <a:p>
            <a:r>
              <a:rPr lang="en-US" dirty="0"/>
              <a:t>Productivity</a:t>
            </a:r>
          </a:p>
        </p:txBody>
      </p:sp>
      <p:graphicFrame>
        <p:nvGraphicFramePr>
          <p:cNvPr id="4" name="Content Placeholder 3">
            <a:extLst>
              <a:ext uri="{FF2B5EF4-FFF2-40B4-BE49-F238E27FC236}">
                <a16:creationId xmlns:a16="http://schemas.microsoft.com/office/drawing/2014/main" id="{1CC73DA7-87C6-F9F5-8241-F9E6C8D9582B}"/>
              </a:ext>
            </a:extLst>
          </p:cNvPr>
          <p:cNvGraphicFramePr>
            <a:graphicFrameLocks noGrp="1"/>
          </p:cNvGraphicFramePr>
          <p:nvPr>
            <p:ph idx="1"/>
            <p:extLst>
              <p:ext uri="{D42A27DB-BD31-4B8C-83A1-F6EECF244321}">
                <p14:modId xmlns:p14="http://schemas.microsoft.com/office/powerpoint/2010/main" val="3043747127"/>
              </p:ext>
            </p:extLst>
          </p:nvPr>
        </p:nvGraphicFramePr>
        <p:xfrm>
          <a:off x="6427694" y="1676400"/>
          <a:ext cx="5450540" cy="4948514"/>
        </p:xfrm>
        <a:graphic>
          <a:graphicData uri="http://schemas.openxmlformats.org/drawingml/2006/table">
            <a:tbl>
              <a:tblPr>
                <a:tableStyleId>{5C22544A-7EE6-4342-B048-85BDC9FD1C3A}</a:tableStyleId>
              </a:tblPr>
              <a:tblGrid>
                <a:gridCol w="447223">
                  <a:extLst>
                    <a:ext uri="{9D8B030D-6E8A-4147-A177-3AD203B41FA5}">
                      <a16:colId xmlns:a16="http://schemas.microsoft.com/office/drawing/2014/main" val="2398348324"/>
                    </a:ext>
                  </a:extLst>
                </a:gridCol>
                <a:gridCol w="857179">
                  <a:extLst>
                    <a:ext uri="{9D8B030D-6E8A-4147-A177-3AD203B41FA5}">
                      <a16:colId xmlns:a16="http://schemas.microsoft.com/office/drawing/2014/main" val="3702709116"/>
                    </a:ext>
                  </a:extLst>
                </a:gridCol>
                <a:gridCol w="773326">
                  <a:extLst>
                    <a:ext uri="{9D8B030D-6E8A-4147-A177-3AD203B41FA5}">
                      <a16:colId xmlns:a16="http://schemas.microsoft.com/office/drawing/2014/main" val="1786956970"/>
                    </a:ext>
                  </a:extLst>
                </a:gridCol>
                <a:gridCol w="447223">
                  <a:extLst>
                    <a:ext uri="{9D8B030D-6E8A-4147-A177-3AD203B41FA5}">
                      <a16:colId xmlns:a16="http://schemas.microsoft.com/office/drawing/2014/main" val="1024287248"/>
                    </a:ext>
                  </a:extLst>
                </a:gridCol>
                <a:gridCol w="624250">
                  <a:extLst>
                    <a:ext uri="{9D8B030D-6E8A-4147-A177-3AD203B41FA5}">
                      <a16:colId xmlns:a16="http://schemas.microsoft.com/office/drawing/2014/main" val="4203754827"/>
                    </a:ext>
                  </a:extLst>
                </a:gridCol>
                <a:gridCol w="409956">
                  <a:extLst>
                    <a:ext uri="{9D8B030D-6E8A-4147-A177-3AD203B41FA5}">
                      <a16:colId xmlns:a16="http://schemas.microsoft.com/office/drawing/2014/main" val="1473091385"/>
                    </a:ext>
                  </a:extLst>
                </a:gridCol>
                <a:gridCol w="549714">
                  <a:extLst>
                    <a:ext uri="{9D8B030D-6E8A-4147-A177-3AD203B41FA5}">
                      <a16:colId xmlns:a16="http://schemas.microsoft.com/office/drawing/2014/main" val="1111437866"/>
                    </a:ext>
                  </a:extLst>
                </a:gridCol>
                <a:gridCol w="447223">
                  <a:extLst>
                    <a:ext uri="{9D8B030D-6E8A-4147-A177-3AD203B41FA5}">
                      <a16:colId xmlns:a16="http://schemas.microsoft.com/office/drawing/2014/main" val="920108120"/>
                    </a:ext>
                  </a:extLst>
                </a:gridCol>
                <a:gridCol w="447223">
                  <a:extLst>
                    <a:ext uri="{9D8B030D-6E8A-4147-A177-3AD203B41FA5}">
                      <a16:colId xmlns:a16="http://schemas.microsoft.com/office/drawing/2014/main" val="1079585948"/>
                    </a:ext>
                  </a:extLst>
                </a:gridCol>
                <a:gridCol w="447223">
                  <a:extLst>
                    <a:ext uri="{9D8B030D-6E8A-4147-A177-3AD203B41FA5}">
                      <a16:colId xmlns:a16="http://schemas.microsoft.com/office/drawing/2014/main" val="3323505795"/>
                    </a:ext>
                  </a:extLst>
                </a:gridCol>
              </a:tblGrid>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736041247"/>
                  </a:ext>
                </a:extLst>
              </a:tr>
              <a:tr h="18277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gridSpan="7">
                  <a:txBody>
                    <a:bodyPr/>
                    <a:lstStyle/>
                    <a:p>
                      <a:pPr algn="ctr" fontAlgn="b"/>
                      <a:r>
                        <a:rPr lang="en-US" sz="900" u="none" strike="noStrike">
                          <a:effectLst/>
                        </a:rPr>
                        <a:t>NADA ACTUAL SERVICE ANALYSIS     </a:t>
                      </a:r>
                      <a:endParaRPr lang="en-US" sz="900" b="1" i="0" u="none" strike="noStrike">
                        <a:solidFill>
                          <a:srgbClr val="000000"/>
                        </a:solidFill>
                        <a:effectLst/>
                        <a:latin typeface="Arial" panose="020B0604020202020204" pitchFamily="34" charset="0"/>
                      </a:endParaRPr>
                    </a:p>
                  </a:txBody>
                  <a:tcPr marL="4935" marR="4935" marT="493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2827320601"/>
                  </a:ext>
                </a:extLst>
              </a:tr>
              <a:tr h="400929">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Performance</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702798635"/>
                  </a:ext>
                </a:extLst>
              </a:tr>
              <a:tr h="224408">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600" u="none" strike="noStrike">
                          <a:effectLst/>
                        </a:rPr>
                        <a:t> </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Labor Sales / Month</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 </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Effective Labor Rate</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 </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Hours Billed</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 </a:t>
                      </a:r>
                      <a:endParaRPr lang="en-US" sz="600" b="1" i="1"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297873384"/>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Customer Car*</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          106,624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150.00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710.8</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766808805"/>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Customer Truck*</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952751498"/>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Customer Other*</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              1,436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150.00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9.6</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119103740"/>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Warranty</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            30,562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166.67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183.4</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2435079823"/>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Internal</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            88,292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150.00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588.6</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418035357"/>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New Vehicle Prep</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868196941"/>
                  </a:ext>
                </a:extLst>
              </a:tr>
              <a:tr h="14740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Total</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          226,914 </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r" fontAlgn="b"/>
                      <a:r>
                        <a:rPr lang="en-US" sz="600" u="none" strike="noStrike">
                          <a:effectLst/>
                        </a:rPr>
                        <a:t>1492.4</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275880921"/>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2618169848"/>
                  </a:ext>
                </a:extLst>
              </a:tr>
              <a:tr h="14740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600" u="none" strike="noStrike">
                          <a:effectLst/>
                        </a:rPr>
                        <a:t>POTENTIAL</a:t>
                      </a:r>
                      <a:endParaRPr lang="en-US" sz="600" b="1" i="1" u="none" strike="noStrike">
                        <a:solidFill>
                          <a:srgbClr val="000000"/>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153829053"/>
                  </a:ext>
                </a:extLst>
              </a:tr>
              <a:tr h="260827">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              226,914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700" u="none" strike="noStrike">
                          <a:effectLst/>
                        </a:rPr>
                        <a:t>1492.38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700" u="none" strike="noStrike">
                          <a:effectLst/>
                        </a:rPr>
                        <a:t> $      152.05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4079128823"/>
                  </a:ext>
                </a:extLst>
              </a:tr>
              <a:tr h="194569">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500" u="none" strike="noStrike">
                          <a:effectLst/>
                        </a:rPr>
                        <a:t>Total labor sales for month</a:t>
                      </a:r>
                      <a:endParaRPr lang="en-US" sz="5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500" u="none" strike="noStrike">
                          <a:effectLst/>
                        </a:rPr>
                        <a:t>Total hours billed</a:t>
                      </a:r>
                      <a:endParaRPr lang="en-US" sz="5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4935" marR="4935" marT="4935" marB="0" anchor="b"/>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845606432"/>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504346504"/>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700" u="none" strike="noStrike">
                          <a:effectLst/>
                        </a:rPr>
                        <a:t>15.00</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700" u="none" strike="noStrike">
                          <a:effectLst/>
                        </a:rPr>
                        <a:t>22</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700" u="none" strike="noStrike">
                          <a:effectLst/>
                        </a:rPr>
                        <a:t>2,640.0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452440106"/>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gridSpan="2">
                  <a:txBody>
                    <a:bodyPr/>
                    <a:lstStyle/>
                    <a:p>
                      <a:pPr algn="l" fontAlgn="b"/>
                      <a:r>
                        <a:rPr lang="en-US" sz="500" u="none" strike="noStrike">
                          <a:effectLst/>
                        </a:rPr>
                        <a:t># Service mechanical technicians</a:t>
                      </a:r>
                      <a:endParaRPr lang="en-US" sz="500" b="0" i="0" u="none" strike="noStrike">
                        <a:solidFill>
                          <a:srgbClr val="000000"/>
                        </a:solidFill>
                        <a:effectLst/>
                        <a:latin typeface="Arial" panose="020B0604020202020204" pitchFamily="34" charset="0"/>
                      </a:endParaRPr>
                    </a:p>
                  </a:txBody>
                  <a:tcPr marL="4935" marR="4935" marT="4935" marB="0" anchor="b"/>
                </a:tc>
                <a:tc hMerge="1">
                  <a:txBody>
                    <a:bodyPr/>
                    <a:lstStyle/>
                    <a:p>
                      <a:endParaRPr lang="en-US"/>
                    </a:p>
                  </a:txBody>
                  <a:tcPr/>
                </a:tc>
                <a:tc gridSpan="2">
                  <a:txBody>
                    <a:bodyPr/>
                    <a:lstStyle/>
                    <a:p>
                      <a:pPr algn="l" fontAlgn="b"/>
                      <a:r>
                        <a:rPr lang="en-US" sz="500" u="none" strike="noStrike">
                          <a:effectLst/>
                        </a:rPr>
                        <a:t># Hours per day for one tech</a:t>
                      </a:r>
                      <a:endParaRPr lang="en-US" sz="500" b="0" i="0" u="none" strike="noStrike">
                        <a:solidFill>
                          <a:srgbClr val="000000"/>
                        </a:solidFill>
                        <a:effectLst/>
                        <a:latin typeface="Arial" panose="020B0604020202020204" pitchFamily="34" charset="0"/>
                      </a:endParaRPr>
                    </a:p>
                  </a:txBody>
                  <a:tcPr marL="4935" marR="4935" marT="4935" marB="0" anchor="b"/>
                </a:tc>
                <a:tc hMerge="1">
                  <a:txBody>
                    <a:bodyPr/>
                    <a:lstStyle/>
                    <a:p>
                      <a:endParaRPr lang="en-US"/>
                    </a:p>
                  </a:txBody>
                  <a:tcPr/>
                </a:tc>
                <a:tc gridSpan="2">
                  <a:txBody>
                    <a:bodyPr/>
                    <a:lstStyle/>
                    <a:p>
                      <a:pPr algn="l" fontAlgn="b"/>
                      <a:r>
                        <a:rPr lang="en-US" sz="500" u="none" strike="noStrike">
                          <a:effectLst/>
                        </a:rPr>
                        <a:t>Working Days/Month</a:t>
                      </a:r>
                      <a:endParaRPr lang="en-US" sz="500" b="0" i="0" u="none" strike="noStrike">
                        <a:solidFill>
                          <a:srgbClr val="000000"/>
                        </a:solidFill>
                        <a:effectLst/>
                        <a:latin typeface="Arial" panose="020B0604020202020204" pitchFamily="34" charset="0"/>
                      </a:endParaRPr>
                    </a:p>
                  </a:txBody>
                  <a:tcPr marL="4935" marR="4935" marT="4935" marB="0" anchor="b"/>
                </a:tc>
                <a:tc hMerge="1">
                  <a:txBody>
                    <a:bodyPr/>
                    <a:lstStyle/>
                    <a:p>
                      <a:endParaRPr lang="en-US"/>
                    </a:p>
                  </a:txBody>
                  <a:tcPr/>
                </a:tc>
                <a:tc gridSpan="2">
                  <a:txBody>
                    <a:bodyPr/>
                    <a:lstStyle/>
                    <a:p>
                      <a:pPr algn="l" fontAlgn="b"/>
                      <a:r>
                        <a:rPr lang="en-US" sz="500" u="none" strike="noStrike">
                          <a:effectLst/>
                        </a:rPr>
                        <a:t>Clock Hour Aval</a:t>
                      </a:r>
                      <a:endParaRPr lang="en-US" sz="500" b="0" i="0" u="none" strike="noStrike">
                        <a:solidFill>
                          <a:srgbClr val="000000"/>
                        </a:solidFill>
                        <a:effectLst/>
                        <a:latin typeface="Arial" panose="020B0604020202020204" pitchFamily="34" charset="0"/>
                      </a:endParaRPr>
                    </a:p>
                  </a:txBody>
                  <a:tcPr marL="4935" marR="4935" marT="4935" marB="0" anchor="b"/>
                </a:tc>
                <a:tc hMerge="1">
                  <a:txBody>
                    <a:bodyPr/>
                    <a:lstStyle/>
                    <a:p>
                      <a:endParaRPr lang="en-US"/>
                    </a:p>
                  </a:txBody>
                  <a:tcPr/>
                </a:tc>
                <a:extLst>
                  <a:ext uri="{0D108BD9-81ED-4DB2-BD59-A6C34878D82A}">
                    <a16:rowId xmlns:a16="http://schemas.microsoft.com/office/drawing/2014/main" val="2765098005"/>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559529029"/>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700" u="none" strike="noStrike">
                          <a:effectLst/>
                        </a:rPr>
                        <a:t>2,640.0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700" u="none" strike="noStrike">
                          <a:effectLst/>
                        </a:rPr>
                        <a:t> $         152.05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4935" marR="4935" marT="4935" marB="0" anchor="b"/>
                </a:tc>
                <a:tc>
                  <a:txBody>
                    <a:bodyPr/>
                    <a:lstStyle/>
                    <a:p>
                      <a:pPr algn="l" fontAlgn="b"/>
                      <a:r>
                        <a:rPr lang="en-US" sz="700" u="none" strike="noStrike">
                          <a:effectLst/>
                        </a:rPr>
                        <a:t> $    401,407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700" u="none" strike="noStrike">
                          <a:effectLst/>
                        </a:rPr>
                        <a:t>501759.2</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686101414"/>
                  </a:ext>
                </a:extLst>
              </a:tr>
              <a:tr h="22994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500" u="none" strike="noStrike">
                          <a:effectLst/>
                        </a:rPr>
                        <a:t>Clock Hours Available</a:t>
                      </a:r>
                      <a:endParaRPr lang="en-US" sz="5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rowSpan="2">
                  <a:txBody>
                    <a:bodyPr/>
                    <a:lstStyle/>
                    <a:p>
                      <a:pPr algn="ctr" fontAlgn="b"/>
                      <a:r>
                        <a:rPr lang="en-US" sz="500" u="none" strike="noStrike">
                          <a:effectLst/>
                        </a:rPr>
                        <a:t>Labor sales potential @100%</a:t>
                      </a:r>
                      <a:endParaRPr lang="en-US" sz="500" b="0" i="0" u="none" strike="noStrike">
                        <a:solidFill>
                          <a:srgbClr val="000000"/>
                        </a:solidFill>
                        <a:effectLst/>
                        <a:latin typeface="Arial" panose="020B060402020202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rowSpan="2">
                  <a:txBody>
                    <a:bodyPr/>
                    <a:lstStyle/>
                    <a:p>
                      <a:pPr algn="ctr" fontAlgn="b"/>
                      <a:r>
                        <a:rPr lang="en-US" sz="500" u="none" strike="noStrike">
                          <a:effectLst/>
                        </a:rPr>
                        <a:t>Labor sales potential @ 125%</a:t>
                      </a:r>
                      <a:endParaRPr lang="en-US" sz="5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599718331"/>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v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v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087851380"/>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gridSpan="8">
                  <a:txBody>
                    <a:bodyPr/>
                    <a:lstStyle/>
                    <a:p>
                      <a:pPr algn="l" fontAlgn="b"/>
                      <a:r>
                        <a:rPr lang="en-US" sz="700" u="none" strike="noStrike">
                          <a:effectLst/>
                        </a:rPr>
                        <a:t>How proficient are your technicians ?</a:t>
                      </a:r>
                      <a:endParaRPr lang="en-US" sz="700" b="0" i="0" u="none" strike="noStrike">
                        <a:solidFill>
                          <a:srgbClr val="000000"/>
                        </a:solidFill>
                        <a:effectLst/>
                        <a:latin typeface="Calibri" panose="020F0502020204030204" pitchFamily="34" charset="0"/>
                      </a:endParaRPr>
                    </a:p>
                  </a:txBody>
                  <a:tcPr marL="4935" marR="4935" marT="493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4254329579"/>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507289721"/>
                  </a:ext>
                </a:extLst>
              </a:tr>
              <a:tr h="15329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700" u="none" strike="noStrike">
                          <a:effectLst/>
                        </a:rPr>
                        <a:t>1,660.0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935" marR="4935" marT="4935" marB="0" anchor="b"/>
                </a:tc>
                <a:tc>
                  <a:txBody>
                    <a:bodyPr/>
                    <a:lstStyle/>
                    <a:p>
                      <a:pPr algn="r" fontAlgn="b"/>
                      <a:r>
                        <a:rPr lang="en-US" sz="700" u="none" strike="noStrike">
                          <a:effectLst/>
                        </a:rPr>
                        <a:t>2,212.00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r" fontAlgn="b"/>
                      <a:r>
                        <a:rPr lang="en-US" sz="700" u="none" strike="noStrike">
                          <a:effectLst/>
                        </a:rPr>
                        <a:t>75.05%</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668254744"/>
                  </a:ext>
                </a:extLst>
              </a:tr>
              <a:tr h="194569">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t"/>
                      <a:r>
                        <a:rPr lang="en-US" sz="500" u="none" strike="noStrike">
                          <a:effectLst/>
                        </a:rPr>
                        <a:t>Hours Billed</a:t>
                      </a:r>
                      <a:endParaRPr lang="en-US" sz="500" b="0" i="0" u="none" strike="noStrike">
                        <a:solidFill>
                          <a:srgbClr val="000000"/>
                        </a:solidFill>
                        <a:effectLst/>
                        <a:latin typeface="Arial" panose="020B0604020202020204" pitchFamily="34" charset="0"/>
                      </a:endParaRPr>
                    </a:p>
                  </a:txBody>
                  <a:tcPr marL="4935" marR="4935" marT="4935"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t"/>
                      <a:r>
                        <a:rPr lang="en-US" sz="500" u="none" strike="noStrike">
                          <a:effectLst/>
                        </a:rPr>
                        <a:t>Hours Available</a:t>
                      </a:r>
                      <a:endParaRPr lang="en-US" sz="500" b="0" i="0" u="none" strike="noStrike">
                        <a:solidFill>
                          <a:srgbClr val="000000"/>
                        </a:solidFill>
                        <a:effectLst/>
                        <a:latin typeface="Arial" panose="020B0604020202020204" pitchFamily="34" charset="0"/>
                      </a:endParaRPr>
                    </a:p>
                  </a:txBody>
                  <a:tcPr marL="4935" marR="4935" marT="4935"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ctr" fontAlgn="t"/>
                      <a:r>
                        <a:rPr lang="en-US" sz="500" u="none" strike="noStrike">
                          <a:effectLst/>
                        </a:rPr>
                        <a:t>Tech Proficiency</a:t>
                      </a:r>
                      <a:endParaRPr lang="en-US" sz="500" b="0" i="0" u="none" strike="noStrike">
                        <a:solidFill>
                          <a:srgbClr val="000000"/>
                        </a:solidFill>
                        <a:effectLst/>
                        <a:latin typeface="Arial" panose="020B0604020202020204" pitchFamily="34" charset="0"/>
                      </a:endParaRPr>
                    </a:p>
                  </a:txBody>
                  <a:tcPr marL="4935" marR="4935" marT="4935"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901129526"/>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3949250163"/>
                  </a:ext>
                </a:extLst>
              </a:tr>
              <a:tr h="141504">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4028650959"/>
                  </a:ext>
                </a:extLst>
              </a:tr>
              <a:tr h="14740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935" marR="4935" marT="4935" marB="0" anchor="b"/>
                </a:tc>
                <a:tc>
                  <a:txBody>
                    <a:bodyPr/>
                    <a:lstStyle/>
                    <a:p>
                      <a:pPr algn="l" fontAlgn="b"/>
                      <a:r>
                        <a:rPr lang="en-US" sz="700" u="none" strike="noStrike" dirty="0">
                          <a:effectLst/>
                        </a:rPr>
                        <a:t> </a:t>
                      </a:r>
                      <a:endParaRPr lang="en-US" sz="700" b="0" i="0" u="none" strike="noStrike" dirty="0">
                        <a:solidFill>
                          <a:srgbClr val="000000"/>
                        </a:solidFill>
                        <a:effectLst/>
                        <a:latin typeface="Calibri" panose="020F0502020204030204" pitchFamily="34" charset="0"/>
                      </a:endParaRPr>
                    </a:p>
                  </a:txBody>
                  <a:tcPr marL="4935" marR="4935" marT="4935" marB="0" anchor="b"/>
                </a:tc>
                <a:extLst>
                  <a:ext uri="{0D108BD9-81ED-4DB2-BD59-A6C34878D82A}">
                    <a16:rowId xmlns:a16="http://schemas.microsoft.com/office/drawing/2014/main" val="1525930387"/>
                  </a:ext>
                </a:extLst>
              </a:tr>
            </a:tbl>
          </a:graphicData>
        </a:graphic>
      </p:graphicFrame>
      <p:sp>
        <p:nvSpPr>
          <p:cNvPr id="5" name="TextBox 4">
            <a:extLst>
              <a:ext uri="{FF2B5EF4-FFF2-40B4-BE49-F238E27FC236}">
                <a16:creationId xmlns:a16="http://schemas.microsoft.com/office/drawing/2014/main" id="{3CD0A747-B55B-6F85-F89C-86DD9210A408}"/>
              </a:ext>
            </a:extLst>
          </p:cNvPr>
          <p:cNvSpPr txBox="1"/>
          <p:nvPr/>
        </p:nvSpPr>
        <p:spPr>
          <a:xfrm>
            <a:off x="430306" y="1676400"/>
            <a:ext cx="5916706" cy="5078313"/>
          </a:xfrm>
          <a:prstGeom prst="rect">
            <a:avLst/>
          </a:prstGeom>
          <a:noFill/>
        </p:spPr>
        <p:txBody>
          <a:bodyPr wrap="square" rtlCol="0">
            <a:spAutoFit/>
          </a:bodyPr>
          <a:lstStyle/>
          <a:p>
            <a:pPr marL="285750" indent="-285750">
              <a:buFont typeface="Arial" panose="020B0604020202020204" pitchFamily="34" charset="0"/>
              <a:buChar char="•"/>
            </a:pPr>
            <a:r>
              <a:rPr lang="en-US" b="1" u="sng" dirty="0"/>
              <a:t>Current Practices:</a:t>
            </a:r>
            <a:r>
              <a:rPr lang="en-US" dirty="0"/>
              <a:t>  We currently have 10 Techs and 5 Lube Rack Techs for 15 total.  75% Proficient as a shop.</a:t>
            </a:r>
          </a:p>
          <a:p>
            <a:pPr marL="285750" indent="-285750">
              <a:buFont typeface="Arial" panose="020B0604020202020204" pitchFamily="34" charset="0"/>
              <a:buChar char="•"/>
            </a:pPr>
            <a:r>
              <a:rPr lang="en-US" b="1" u="sng" dirty="0"/>
              <a:t>Goals for Improvement:</a:t>
            </a:r>
            <a:r>
              <a:rPr lang="en-US" dirty="0"/>
              <a:t>  MPI on every vehicle that comes in the shop. Decrease our 1 line Ro’s and increase our hours per RO. Get to 100% proficiency in the shop including lube rack. </a:t>
            </a:r>
          </a:p>
          <a:p>
            <a:pPr marL="285750" indent="-285750">
              <a:buFont typeface="Arial" panose="020B0604020202020204" pitchFamily="34" charset="0"/>
              <a:buChar char="•"/>
            </a:pPr>
            <a:r>
              <a:rPr lang="en-US" b="1" u="sng" dirty="0"/>
              <a:t>Plans to Achieve Goals:</a:t>
            </a:r>
            <a:r>
              <a:rPr lang="en-US" dirty="0"/>
              <a:t>  Track and do 1 on 1’s with techs on their proficiency weekly and monthly. Show them their earning potential if they were 100% or greater. MPI 100% of the time. Use video. Need to get the lube rack selling not just changing oil. Training for lube rack advisor and team. Parts Dept. running parts.</a:t>
            </a:r>
          </a:p>
          <a:p>
            <a:pPr marL="285750" indent="-285750">
              <a:buFont typeface="Arial" panose="020B0604020202020204" pitchFamily="34" charset="0"/>
              <a:buChar char="•"/>
            </a:pPr>
            <a:r>
              <a:rPr lang="en-US" b="1" u="sng" dirty="0"/>
              <a:t>Plan to Evaluate Your Changes:</a:t>
            </a:r>
            <a:r>
              <a:rPr lang="en-US" dirty="0"/>
              <a:t> 1 on 1 forms filled out by service manager and signed by tech. Track MPI penetration per RO. Do periodic RO study's with service manager to gauge performance.    </a:t>
            </a:r>
            <a:endParaRPr lang="en-US" b="1" u="sng" dirty="0"/>
          </a:p>
        </p:txBody>
      </p:sp>
    </p:spTree>
    <p:extLst>
      <p:ext uri="{BB962C8B-B14F-4D97-AF65-F5344CB8AC3E}">
        <p14:creationId xmlns:p14="http://schemas.microsoft.com/office/powerpoint/2010/main" val="39037812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665CE-8CE1-A75A-8A06-3F373C762B75}"/>
              </a:ext>
            </a:extLst>
          </p:cNvPr>
          <p:cNvSpPr>
            <a:spLocks noGrp="1"/>
          </p:cNvSpPr>
          <p:nvPr>
            <p:ph type="title"/>
          </p:nvPr>
        </p:nvSpPr>
        <p:spPr/>
        <p:txBody>
          <a:bodyPr/>
          <a:lstStyle/>
          <a:p>
            <a:r>
              <a:rPr lang="en-US" dirty="0"/>
              <a:t>Facility</a:t>
            </a:r>
          </a:p>
        </p:txBody>
      </p:sp>
      <p:graphicFrame>
        <p:nvGraphicFramePr>
          <p:cNvPr id="4" name="Content Placeholder 3">
            <a:extLst>
              <a:ext uri="{FF2B5EF4-FFF2-40B4-BE49-F238E27FC236}">
                <a16:creationId xmlns:a16="http://schemas.microsoft.com/office/drawing/2014/main" id="{2B1D0E27-AC19-987B-470D-0B2FCF840CA7}"/>
              </a:ext>
            </a:extLst>
          </p:cNvPr>
          <p:cNvGraphicFramePr>
            <a:graphicFrameLocks noGrp="1"/>
          </p:cNvGraphicFramePr>
          <p:nvPr>
            <p:ph idx="1"/>
            <p:extLst>
              <p:ext uri="{D42A27DB-BD31-4B8C-83A1-F6EECF244321}">
                <p14:modId xmlns:p14="http://schemas.microsoft.com/office/powerpoint/2010/main" val="3599586518"/>
              </p:ext>
            </p:extLst>
          </p:nvPr>
        </p:nvGraphicFramePr>
        <p:xfrm>
          <a:off x="8337743" y="1798909"/>
          <a:ext cx="3071146" cy="4175330"/>
        </p:xfrm>
        <a:graphic>
          <a:graphicData uri="http://schemas.openxmlformats.org/drawingml/2006/table">
            <a:tbl>
              <a:tblPr>
                <a:tableStyleId>{5C22544A-7EE6-4342-B048-85BDC9FD1C3A}</a:tableStyleId>
              </a:tblPr>
              <a:tblGrid>
                <a:gridCol w="1219746">
                  <a:extLst>
                    <a:ext uri="{9D8B030D-6E8A-4147-A177-3AD203B41FA5}">
                      <a16:colId xmlns:a16="http://schemas.microsoft.com/office/drawing/2014/main" val="3703052239"/>
                    </a:ext>
                  </a:extLst>
                </a:gridCol>
                <a:gridCol w="805904">
                  <a:extLst>
                    <a:ext uri="{9D8B030D-6E8A-4147-A177-3AD203B41FA5}">
                      <a16:colId xmlns:a16="http://schemas.microsoft.com/office/drawing/2014/main" val="1701422121"/>
                    </a:ext>
                  </a:extLst>
                </a:gridCol>
                <a:gridCol w="522748">
                  <a:extLst>
                    <a:ext uri="{9D8B030D-6E8A-4147-A177-3AD203B41FA5}">
                      <a16:colId xmlns:a16="http://schemas.microsoft.com/office/drawing/2014/main" val="785501782"/>
                    </a:ext>
                  </a:extLst>
                </a:gridCol>
                <a:gridCol w="522748">
                  <a:extLst>
                    <a:ext uri="{9D8B030D-6E8A-4147-A177-3AD203B41FA5}">
                      <a16:colId xmlns:a16="http://schemas.microsoft.com/office/drawing/2014/main" val="3362373024"/>
                    </a:ext>
                  </a:extLst>
                </a:gridCol>
              </a:tblGrid>
              <a:tr h="169893">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742100183"/>
                  </a:ext>
                </a:extLst>
              </a:tr>
              <a:tr h="202565">
                <a:tc gridSpan="4">
                  <a:txBody>
                    <a:bodyPr/>
                    <a:lstStyle/>
                    <a:p>
                      <a:pPr algn="ctr" fontAlgn="b"/>
                      <a:r>
                        <a:rPr lang="en-US" sz="900" u="none" strike="noStrike">
                          <a:effectLst/>
                        </a:rPr>
                        <a:t>FACILITY POTENTIAL</a:t>
                      </a:r>
                      <a:endParaRPr lang="en-US" sz="900" b="1" i="0" u="none" strike="noStrike">
                        <a:solidFill>
                          <a:srgbClr val="FFFFFF"/>
                        </a:solidFill>
                        <a:effectLst/>
                        <a:latin typeface="Arial" panose="020B0604020202020204" pitchFamily="34" charset="0"/>
                      </a:endParaRPr>
                    </a:p>
                  </a:txBody>
                  <a:tcPr marL="6534" marR="6534" marT="6534"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4278658"/>
                  </a:ext>
                </a:extLst>
              </a:tr>
              <a:tr h="444336">
                <a:tc>
                  <a:txBody>
                    <a:bodyPr/>
                    <a:lstStyle/>
                    <a:p>
                      <a:pPr algn="l" fontAlgn="b"/>
                      <a:r>
                        <a:rPr lang="en-US" sz="900" u="none" strike="noStrike">
                          <a:effectLst/>
                        </a:rPr>
                        <a:t>Number of Bays</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r" fontAlgn="b"/>
                      <a:r>
                        <a:rPr lang="en-US" sz="900" u="none" strike="noStrike">
                          <a:effectLst/>
                        </a:rPr>
                        <a:t>25</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991315458"/>
                  </a:ext>
                </a:extLst>
              </a:tr>
              <a:tr h="163359">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ctr" fontAlgn="b"/>
                      <a:r>
                        <a:rPr lang="en-US" sz="900" u="none" strike="noStrike">
                          <a:effectLst/>
                        </a:rPr>
                        <a:t>x</a:t>
                      </a:r>
                      <a:endParaRPr lang="en-US" sz="900" b="1"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3649739736"/>
                  </a:ext>
                </a:extLst>
              </a:tr>
              <a:tr h="169893">
                <a:tc>
                  <a:txBody>
                    <a:bodyPr/>
                    <a:lstStyle/>
                    <a:p>
                      <a:pPr algn="l" fontAlgn="b"/>
                      <a:r>
                        <a:rPr lang="en-US" sz="900" u="none" strike="noStrike">
                          <a:effectLst/>
                        </a:rPr>
                        <a:t>Number of Days</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r" fontAlgn="b"/>
                      <a:r>
                        <a:rPr lang="en-US" sz="900" u="none" strike="noStrike">
                          <a:effectLst/>
                        </a:rPr>
                        <a:t>22</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450225186"/>
                  </a:ext>
                </a:extLst>
              </a:tr>
              <a:tr h="16989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ctr" fontAlgn="b"/>
                      <a:r>
                        <a:rPr lang="en-US" sz="900" u="none" strike="noStrike">
                          <a:effectLst/>
                        </a:rPr>
                        <a:t>x</a:t>
                      </a:r>
                      <a:endParaRPr lang="en-US" sz="900" b="1"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3044100703"/>
                  </a:ext>
                </a:extLst>
              </a:tr>
              <a:tr h="169893">
                <a:tc>
                  <a:txBody>
                    <a:bodyPr/>
                    <a:lstStyle/>
                    <a:p>
                      <a:pPr algn="l" fontAlgn="b"/>
                      <a:r>
                        <a:rPr lang="en-US" sz="900" u="none" strike="noStrike">
                          <a:effectLst/>
                        </a:rPr>
                        <a:t>Number of Hours</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r" fontAlgn="b"/>
                      <a:r>
                        <a:rPr lang="en-US" sz="900" u="none" strike="noStrike">
                          <a:effectLst/>
                        </a:rPr>
                        <a:t>8</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1343902322"/>
                  </a:ext>
                </a:extLst>
              </a:tr>
              <a:tr h="16989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ctr" fontAlgn="b"/>
                      <a:r>
                        <a:rPr lang="en-US" sz="900" u="none" strike="noStrike">
                          <a:effectLst/>
                        </a:rPr>
                        <a:t>x</a:t>
                      </a:r>
                      <a:endParaRPr lang="en-US" sz="900" b="1"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1794945512"/>
                  </a:ext>
                </a:extLst>
              </a:tr>
              <a:tr h="169893">
                <a:tc>
                  <a:txBody>
                    <a:bodyPr/>
                    <a:lstStyle/>
                    <a:p>
                      <a:pPr algn="l" fontAlgn="b"/>
                      <a:r>
                        <a:rPr lang="en-US" sz="900" u="none" strike="noStrike">
                          <a:effectLst/>
                        </a:rPr>
                        <a:t>Effective Labor Rate</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            152.05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906685982"/>
                  </a:ext>
                </a:extLst>
              </a:tr>
              <a:tr h="16989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r" fontAlgn="b"/>
                      <a:r>
                        <a:rPr lang="en-US" sz="700" u="none" strike="noStrike">
                          <a:effectLst/>
                        </a:rPr>
                        <a:t> </a:t>
                      </a:r>
                      <a:endParaRPr lang="en-US" sz="700" b="0" i="1"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3815493618"/>
                  </a:ext>
                </a:extLst>
              </a:tr>
              <a:tr h="163359">
                <a:tc>
                  <a:txBody>
                    <a:bodyPr/>
                    <a:lstStyle/>
                    <a:p>
                      <a:pPr algn="l" fontAlgn="b"/>
                      <a:r>
                        <a:rPr lang="en-US" sz="900" u="none" strike="noStrike">
                          <a:effectLst/>
                        </a:rPr>
                        <a:t>FACILITY POTENTIAL</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          669,012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1312866449"/>
                  </a:ext>
                </a:extLst>
              </a:tr>
              <a:tr h="16989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2552750104"/>
                  </a:ext>
                </a:extLst>
              </a:tr>
              <a:tr h="163359">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2592269931"/>
                  </a:ext>
                </a:extLst>
              </a:tr>
              <a:tr h="176428">
                <a:tc gridSpan="4">
                  <a:txBody>
                    <a:bodyPr/>
                    <a:lstStyle/>
                    <a:p>
                      <a:pPr algn="ctr" fontAlgn="b"/>
                      <a:r>
                        <a:rPr lang="en-US" sz="900" u="none" strike="noStrike">
                          <a:effectLst/>
                        </a:rPr>
                        <a:t>FACILITY UTILIZATION</a:t>
                      </a:r>
                      <a:endParaRPr lang="en-US" sz="900" b="1" i="0" u="none" strike="noStrike">
                        <a:solidFill>
                          <a:srgbClr val="FFFFFF"/>
                        </a:solidFill>
                        <a:effectLst/>
                        <a:latin typeface="Arial" panose="020B0604020202020204" pitchFamily="34" charset="0"/>
                      </a:endParaRPr>
                    </a:p>
                  </a:txBody>
                  <a:tcPr marL="6534" marR="6534" marT="6534"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90211464"/>
                  </a:ext>
                </a:extLst>
              </a:tr>
              <a:tr h="156825">
                <a:tc>
                  <a:txBody>
                    <a:bodyPr/>
                    <a:lstStyle/>
                    <a:p>
                      <a:pPr algn="l" fontAlgn="b"/>
                      <a:r>
                        <a:rPr lang="en-US" sz="900" u="none" strike="noStrike">
                          <a:effectLst/>
                        </a:rPr>
                        <a:t>Total Labor Sales</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          226,914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3648772485"/>
                  </a:ext>
                </a:extLst>
              </a:tr>
              <a:tr h="16989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ctr" fontAlgn="b"/>
                      <a:r>
                        <a:rPr lang="en-US" sz="1000" u="none" strike="noStrike">
                          <a:effectLst/>
                        </a:rPr>
                        <a:t>÷</a:t>
                      </a:r>
                      <a:endParaRPr lang="en-US" sz="1000" b="0"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2408280544"/>
                  </a:ext>
                </a:extLst>
              </a:tr>
              <a:tr h="156825">
                <a:tc>
                  <a:txBody>
                    <a:bodyPr/>
                    <a:lstStyle/>
                    <a:p>
                      <a:pPr algn="l" fontAlgn="b"/>
                      <a:r>
                        <a:rPr lang="en-US" sz="900" u="none" strike="noStrike">
                          <a:effectLst/>
                        </a:rPr>
                        <a:t>Facility Potential</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          669,012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1600579944"/>
                  </a:ext>
                </a:extLst>
              </a:tr>
              <a:tr h="15682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r" fontAlgn="b"/>
                      <a:r>
                        <a:rPr lang="en-US" sz="700" u="none" strike="noStrike">
                          <a:effectLst/>
                        </a:rPr>
                        <a:t>equals</a:t>
                      </a:r>
                      <a:endParaRPr lang="en-US" sz="700" b="0" i="1" u="none" strike="noStrike">
                        <a:solidFill>
                          <a:srgbClr val="FFFFFF"/>
                        </a:solidFill>
                        <a:effectLst/>
                        <a:latin typeface="Arial" panose="020B060402020202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1582105446"/>
                  </a:ext>
                </a:extLst>
              </a:tr>
              <a:tr h="156825">
                <a:tc>
                  <a:txBody>
                    <a:bodyPr/>
                    <a:lstStyle/>
                    <a:p>
                      <a:pPr algn="l" fontAlgn="b"/>
                      <a:r>
                        <a:rPr lang="en-US" sz="900" u="none" strike="noStrike">
                          <a:effectLst/>
                        </a:rPr>
                        <a:t>FACILITY UTILIZATION</a:t>
                      </a:r>
                      <a:endParaRPr lang="en-US" sz="900" b="0" i="0" u="none" strike="noStrike">
                        <a:solidFill>
                          <a:srgbClr val="FFFFFF"/>
                        </a:solidFill>
                        <a:effectLst/>
                        <a:latin typeface="Arial" panose="020B0604020202020204" pitchFamily="34" charset="0"/>
                      </a:endParaRPr>
                    </a:p>
                  </a:txBody>
                  <a:tcPr marL="6534" marR="6534" marT="6534" marB="0" anchor="b"/>
                </a:tc>
                <a:tc>
                  <a:txBody>
                    <a:bodyPr/>
                    <a:lstStyle/>
                    <a:p>
                      <a:pPr algn="r" fontAlgn="b"/>
                      <a:r>
                        <a:rPr lang="en-US" sz="900" u="none" strike="noStrike">
                          <a:effectLst/>
                        </a:rPr>
                        <a:t>33.92%</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2967250137"/>
                  </a:ext>
                </a:extLst>
              </a:tr>
              <a:tr h="156825">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2725544154"/>
                  </a:ext>
                </a:extLst>
              </a:tr>
              <a:tr h="254840">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448941067"/>
                  </a:ext>
                </a:extLst>
              </a:tr>
              <a:tr h="169893">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6534" marR="6534" marT="6534" marB="0" anchor="b"/>
                </a:tc>
                <a:tc>
                  <a:txBody>
                    <a:bodyPr/>
                    <a:lstStyle/>
                    <a:p>
                      <a:pPr algn="l" fontAlgn="b"/>
                      <a:endParaRPr lang="en-US" sz="900" b="0" i="0" u="none" strike="noStrike" dirty="0">
                        <a:solidFill>
                          <a:srgbClr val="000000"/>
                        </a:solidFill>
                        <a:effectLst/>
                        <a:latin typeface="Calibri" panose="020F0502020204030204" pitchFamily="34" charset="0"/>
                      </a:endParaRPr>
                    </a:p>
                  </a:txBody>
                  <a:tcPr marL="6534" marR="6534" marT="6534" marB="0" anchor="b"/>
                </a:tc>
                <a:extLst>
                  <a:ext uri="{0D108BD9-81ED-4DB2-BD59-A6C34878D82A}">
                    <a16:rowId xmlns:a16="http://schemas.microsoft.com/office/drawing/2014/main" val="342153394"/>
                  </a:ext>
                </a:extLst>
              </a:tr>
            </a:tbl>
          </a:graphicData>
        </a:graphic>
      </p:graphicFrame>
      <p:sp>
        <p:nvSpPr>
          <p:cNvPr id="5" name="TextBox 4">
            <a:extLst>
              <a:ext uri="{FF2B5EF4-FFF2-40B4-BE49-F238E27FC236}">
                <a16:creationId xmlns:a16="http://schemas.microsoft.com/office/drawing/2014/main" id="{00FC8E11-A5B5-8DBC-EA38-3D06C68A5167}"/>
              </a:ext>
            </a:extLst>
          </p:cNvPr>
          <p:cNvSpPr txBox="1"/>
          <p:nvPr/>
        </p:nvSpPr>
        <p:spPr>
          <a:xfrm>
            <a:off x="717176" y="1798909"/>
            <a:ext cx="7339926" cy="4801314"/>
          </a:xfrm>
          <a:prstGeom prst="rect">
            <a:avLst/>
          </a:prstGeom>
          <a:noFill/>
        </p:spPr>
        <p:txBody>
          <a:bodyPr wrap="square" rtlCol="0">
            <a:spAutoFit/>
          </a:bodyPr>
          <a:lstStyle/>
          <a:p>
            <a:pPr marL="285750" indent="-285750">
              <a:buFont typeface="Arial" panose="020B0604020202020204" pitchFamily="34" charset="0"/>
              <a:buChar char="•"/>
            </a:pPr>
            <a:r>
              <a:rPr lang="en-US" b="1" u="sng" dirty="0"/>
              <a:t>Current Practices:</a:t>
            </a:r>
            <a:r>
              <a:rPr lang="en-US" dirty="0"/>
              <a:t>  15 total techs and 25 bays.  34% shop utilization.  </a:t>
            </a:r>
          </a:p>
          <a:p>
            <a:endParaRPr lang="en-US" b="1" u="sng" dirty="0"/>
          </a:p>
          <a:p>
            <a:pPr marL="285750" indent="-285750">
              <a:buFont typeface="Arial" panose="020B0604020202020204" pitchFamily="34" charset="0"/>
              <a:buChar char="•"/>
            </a:pPr>
            <a:r>
              <a:rPr lang="en-US" b="1" u="sng" dirty="0"/>
              <a:t>Goals for Improvement:</a:t>
            </a:r>
            <a:r>
              <a:rPr lang="en-US" dirty="0"/>
              <a:t>  1</a:t>
            </a:r>
            <a:r>
              <a:rPr lang="en-US" baseline="30000" dirty="0"/>
              <a:t>st</a:t>
            </a:r>
            <a:r>
              <a:rPr lang="en-US" dirty="0"/>
              <a:t> goal is to get to 100% shop proficiency. Continue to train/hire techs.  Get the parts department employees out in the shop. Let’s keep the techs working. Pre-load the shop at the end of the night so work is ready in the morning. </a:t>
            </a:r>
          </a:p>
          <a:p>
            <a:endParaRPr lang="en-US" b="1" u="sng" dirty="0"/>
          </a:p>
          <a:p>
            <a:pPr marL="285750" indent="-285750">
              <a:buFont typeface="Arial" panose="020B0604020202020204" pitchFamily="34" charset="0"/>
              <a:buChar char="•"/>
            </a:pPr>
            <a:r>
              <a:rPr lang="en-US" b="1" u="sng" dirty="0"/>
              <a:t>Plans to Achieve Goals:</a:t>
            </a:r>
            <a:r>
              <a:rPr lang="en-US" dirty="0"/>
              <a:t>  Discuss eliminating the back counter in parts. Make them get out in the shop. Utilize tech recruiting avenues to recruit techs. Tech schools, military sources, job fairs, etc. </a:t>
            </a:r>
          </a:p>
          <a:p>
            <a:pPr marL="285750" indent="-285750">
              <a:buFont typeface="Arial" panose="020B0604020202020204" pitchFamily="34" charset="0"/>
              <a:buChar char="•"/>
            </a:pPr>
            <a:r>
              <a:rPr lang="en-US" b="1" u="sng" dirty="0"/>
              <a:t>Plans to Evaluate Your Changes:</a:t>
            </a:r>
            <a:r>
              <a:rPr lang="en-US" dirty="0"/>
              <a:t>  Continue to monitor labor sales and Tech Proficiency. Continue to meet with Service and Parts Managers to make sure we’re being as efficient as possible through the shop. Get our Flat rate to hourly tech ratio inline. </a:t>
            </a:r>
            <a:endParaRPr lang="en-US" b="1" u="sng" dirty="0"/>
          </a:p>
        </p:txBody>
      </p:sp>
    </p:spTree>
    <p:extLst>
      <p:ext uri="{BB962C8B-B14F-4D97-AF65-F5344CB8AC3E}">
        <p14:creationId xmlns:p14="http://schemas.microsoft.com/office/powerpoint/2010/main" val="1913633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68083-8158-4CA3-9B09-5D27628B743E}"/>
              </a:ext>
            </a:extLst>
          </p:cNvPr>
          <p:cNvSpPr>
            <a:spLocks noGrp="1"/>
          </p:cNvSpPr>
          <p:nvPr>
            <p:ph type="title"/>
          </p:nvPr>
        </p:nvSpPr>
        <p:spPr/>
        <p:txBody>
          <a:bodyPr/>
          <a:lstStyle/>
          <a:p>
            <a:r>
              <a:rPr lang="en-US" dirty="0"/>
              <a:t>Repair order analysis</a:t>
            </a:r>
          </a:p>
        </p:txBody>
      </p:sp>
      <p:graphicFrame>
        <p:nvGraphicFramePr>
          <p:cNvPr id="4" name="Content Placeholder 3">
            <a:extLst>
              <a:ext uri="{FF2B5EF4-FFF2-40B4-BE49-F238E27FC236}">
                <a16:creationId xmlns:a16="http://schemas.microsoft.com/office/drawing/2014/main" id="{21C7B7DD-B586-3BDD-51D7-BB94BD3842E1}"/>
              </a:ext>
            </a:extLst>
          </p:cNvPr>
          <p:cNvGraphicFramePr>
            <a:graphicFrameLocks noGrp="1"/>
          </p:cNvGraphicFramePr>
          <p:nvPr>
            <p:ph idx="1"/>
            <p:extLst>
              <p:ext uri="{D42A27DB-BD31-4B8C-83A1-F6EECF244321}">
                <p14:modId xmlns:p14="http://schemas.microsoft.com/office/powerpoint/2010/main" val="2143861415"/>
              </p:ext>
            </p:extLst>
          </p:nvPr>
        </p:nvGraphicFramePr>
        <p:xfrm>
          <a:off x="6956611" y="1878810"/>
          <a:ext cx="4625788" cy="4629570"/>
        </p:xfrm>
        <a:graphic>
          <a:graphicData uri="http://schemas.openxmlformats.org/drawingml/2006/table">
            <a:tbl>
              <a:tblPr/>
              <a:tblGrid>
                <a:gridCol w="445577">
                  <a:extLst>
                    <a:ext uri="{9D8B030D-6E8A-4147-A177-3AD203B41FA5}">
                      <a16:colId xmlns:a16="http://schemas.microsoft.com/office/drawing/2014/main" val="1349411783"/>
                    </a:ext>
                  </a:extLst>
                </a:gridCol>
                <a:gridCol w="480754">
                  <a:extLst>
                    <a:ext uri="{9D8B030D-6E8A-4147-A177-3AD203B41FA5}">
                      <a16:colId xmlns:a16="http://schemas.microsoft.com/office/drawing/2014/main" val="2320682595"/>
                    </a:ext>
                  </a:extLst>
                </a:gridCol>
                <a:gridCol w="545244">
                  <a:extLst>
                    <a:ext uri="{9D8B030D-6E8A-4147-A177-3AD203B41FA5}">
                      <a16:colId xmlns:a16="http://schemas.microsoft.com/office/drawing/2014/main" val="2643039751"/>
                    </a:ext>
                  </a:extLst>
                </a:gridCol>
                <a:gridCol w="140708">
                  <a:extLst>
                    <a:ext uri="{9D8B030D-6E8A-4147-A177-3AD203B41FA5}">
                      <a16:colId xmlns:a16="http://schemas.microsoft.com/office/drawing/2014/main" val="3466214758"/>
                    </a:ext>
                  </a:extLst>
                </a:gridCol>
                <a:gridCol w="664457">
                  <a:extLst>
                    <a:ext uri="{9D8B030D-6E8A-4147-A177-3AD203B41FA5}">
                      <a16:colId xmlns:a16="http://schemas.microsoft.com/office/drawing/2014/main" val="4274750675"/>
                    </a:ext>
                  </a:extLst>
                </a:gridCol>
                <a:gridCol w="140708">
                  <a:extLst>
                    <a:ext uri="{9D8B030D-6E8A-4147-A177-3AD203B41FA5}">
                      <a16:colId xmlns:a16="http://schemas.microsoft.com/office/drawing/2014/main" val="1356396084"/>
                    </a:ext>
                  </a:extLst>
                </a:gridCol>
                <a:gridCol w="463166">
                  <a:extLst>
                    <a:ext uri="{9D8B030D-6E8A-4147-A177-3AD203B41FA5}">
                      <a16:colId xmlns:a16="http://schemas.microsoft.com/office/drawing/2014/main" val="4181421223"/>
                    </a:ext>
                  </a:extLst>
                </a:gridCol>
                <a:gridCol w="551107">
                  <a:extLst>
                    <a:ext uri="{9D8B030D-6E8A-4147-A177-3AD203B41FA5}">
                      <a16:colId xmlns:a16="http://schemas.microsoft.com/office/drawing/2014/main" val="119219317"/>
                    </a:ext>
                  </a:extLst>
                </a:gridCol>
                <a:gridCol w="510067">
                  <a:extLst>
                    <a:ext uri="{9D8B030D-6E8A-4147-A177-3AD203B41FA5}">
                      <a16:colId xmlns:a16="http://schemas.microsoft.com/office/drawing/2014/main" val="2608714843"/>
                    </a:ext>
                  </a:extLst>
                </a:gridCol>
                <a:gridCol w="684000">
                  <a:extLst>
                    <a:ext uri="{9D8B030D-6E8A-4147-A177-3AD203B41FA5}">
                      <a16:colId xmlns:a16="http://schemas.microsoft.com/office/drawing/2014/main" val="849384502"/>
                    </a:ext>
                  </a:extLst>
                </a:gridCol>
              </a:tblGrid>
              <a:tr h="189633">
                <a:tc gridSpan="9">
                  <a:txBody>
                    <a:bodyPr/>
                    <a:lstStyle/>
                    <a:p>
                      <a:pPr algn="ctr" fontAlgn="b"/>
                      <a:r>
                        <a:rPr lang="en-US" sz="7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39122095"/>
                  </a:ext>
                </a:extLst>
              </a:tr>
              <a:tr h="127753">
                <a:tc gridSpan="9">
                  <a:txBody>
                    <a:bodyPr/>
                    <a:lstStyle/>
                    <a:p>
                      <a:pPr algn="ctr" fontAlgn="b"/>
                      <a:r>
                        <a:rPr lang="en-US" sz="7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99839330"/>
                  </a:ext>
                </a:extLst>
              </a:tr>
              <a:tr h="10421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20331926"/>
                  </a:ext>
                </a:extLst>
              </a:tr>
              <a:tr h="10421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1575781"/>
                  </a:ext>
                </a:extLst>
              </a:tr>
              <a:tr h="191629">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1,547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37.28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5121327"/>
                  </a:ext>
                </a:extLst>
              </a:tr>
              <a:tr h="191629">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6,374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254.96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20028504"/>
                  </a:ext>
                </a:extLst>
              </a:tr>
              <a:tr h="191629">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10,317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53.80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191.77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83129837"/>
                  </a:ext>
                </a:extLst>
              </a:tr>
              <a:tr h="191629">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18,238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151.61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56883407"/>
                  </a:ext>
                </a:extLst>
              </a:tr>
              <a:tr h="67070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168.28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01286945"/>
                  </a:ext>
                </a:extLst>
              </a:tr>
              <a:tr h="383259">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-16.67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41104936"/>
                  </a:ext>
                </a:extLst>
              </a:tr>
              <a:tr h="10421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32256499"/>
                  </a:ext>
                </a:extLst>
              </a:tr>
              <a:tr h="119768">
                <a:tc gridSpan="8">
                  <a:txBody>
                    <a:bodyPr/>
                    <a:lstStyle/>
                    <a:p>
                      <a:pPr algn="l" fontAlgn="b"/>
                      <a:r>
                        <a:rPr lang="en-US" sz="6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2636410"/>
                  </a:ext>
                </a:extLst>
              </a:tr>
              <a:tr h="104210">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3096.70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16.98%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10609186"/>
                  </a:ext>
                </a:extLst>
              </a:tr>
              <a:tr h="191629">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3096.70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25.74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54259815"/>
                  </a:ext>
                </a:extLst>
              </a:tr>
              <a:tr h="10421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63071336"/>
                  </a:ext>
                </a:extLst>
              </a:tr>
              <a:tr h="119768">
                <a:tc gridSpan="8">
                  <a:txBody>
                    <a:bodyPr/>
                    <a:lstStyle/>
                    <a:p>
                      <a:pPr algn="l" fontAlgn="b"/>
                      <a:r>
                        <a:rPr lang="en-US" sz="6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31486829"/>
                  </a:ext>
                </a:extLst>
              </a:tr>
              <a:tr h="104210">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18,238.42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182.38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87396369"/>
                  </a:ext>
                </a:extLst>
              </a:tr>
              <a:tr h="191629">
                <a:tc>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120.30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2111283"/>
                  </a:ext>
                </a:extLst>
              </a:tr>
              <a:tr h="191629">
                <a:tc>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89038078"/>
                  </a:ext>
                </a:extLst>
              </a:tr>
              <a:tr h="104210">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41.50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34.50%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36441572"/>
                  </a:ext>
                </a:extLst>
              </a:tr>
              <a:tr h="104210">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20.78%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6613582"/>
                  </a:ext>
                </a:extLst>
              </a:tr>
              <a:tr h="191629">
                <a:tc>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53.80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44.72%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515336417"/>
                  </a:ext>
                </a:extLst>
              </a:tr>
              <a:tr h="104210">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75339349"/>
                  </a:ext>
                </a:extLst>
              </a:tr>
              <a:tr h="104210">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711839125"/>
                  </a:ext>
                </a:extLst>
              </a:tr>
              <a:tr h="119768">
                <a:tc gridSpan="8">
                  <a:txBody>
                    <a:bodyPr/>
                    <a:lstStyle/>
                    <a:p>
                      <a:pPr algn="l" fontAlgn="b"/>
                      <a:r>
                        <a:rPr lang="en-US" sz="6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3102973368"/>
                  </a:ext>
                </a:extLst>
              </a:tr>
              <a:tr h="111784">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1450208298"/>
                  </a:ext>
                </a:extLst>
              </a:tr>
              <a:tr h="104210">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25601401"/>
                  </a:ext>
                </a:extLst>
              </a:tr>
              <a:tr h="107792">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57.00%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382018213"/>
                  </a:ext>
                </a:extLst>
              </a:tr>
            </a:tbl>
          </a:graphicData>
        </a:graphic>
      </p:graphicFrame>
      <p:sp>
        <p:nvSpPr>
          <p:cNvPr id="6" name="TextBox 5">
            <a:extLst>
              <a:ext uri="{FF2B5EF4-FFF2-40B4-BE49-F238E27FC236}">
                <a16:creationId xmlns:a16="http://schemas.microsoft.com/office/drawing/2014/main" id="{57E3ED47-76BD-559F-18A8-7161F65E7F4B}"/>
              </a:ext>
            </a:extLst>
          </p:cNvPr>
          <p:cNvSpPr txBox="1"/>
          <p:nvPr/>
        </p:nvSpPr>
        <p:spPr>
          <a:xfrm>
            <a:off x="546847" y="1878810"/>
            <a:ext cx="6248400" cy="3139321"/>
          </a:xfrm>
          <a:prstGeom prst="rect">
            <a:avLst/>
          </a:prstGeom>
          <a:noFill/>
        </p:spPr>
        <p:txBody>
          <a:bodyPr wrap="square" rtlCol="0">
            <a:spAutoFit/>
          </a:bodyPr>
          <a:lstStyle/>
          <a:p>
            <a:pPr marL="285750" indent="-285750">
              <a:buFont typeface="Arial" panose="020B0604020202020204" pitchFamily="34" charset="0"/>
              <a:buChar char="•"/>
            </a:pPr>
            <a:r>
              <a:rPr lang="en-US" dirty="0"/>
              <a:t>Our repair labor rate came back at 151 and our target labor rate is 168.  Our door rate is 150. We have a matrix system set up where hours 2, 3, and 4 are set at higher labor rate amounts.  The problem is that our average hours per RO is only 1.2 so we aren’t getting the hours that bring us the higher dollar amounts. I don’t think we have a discounting problem, I think we have a selling problem.  </a:t>
            </a:r>
          </a:p>
          <a:p>
            <a:pPr marL="285750" indent="-285750">
              <a:buFont typeface="Arial" panose="020B0604020202020204" pitchFamily="34" charset="0"/>
              <a:buChar char="•"/>
            </a:pPr>
            <a:r>
              <a:rPr lang="en-US" dirty="0"/>
              <a:t>81% of the RO’s in the study were 1 line RO’s.  We aren’t recommending service, maintenance, or repairs on anything! The lube rack is changing the oil and that’s it.   </a:t>
            </a:r>
          </a:p>
        </p:txBody>
      </p:sp>
    </p:spTree>
    <p:extLst>
      <p:ext uri="{BB962C8B-B14F-4D97-AF65-F5344CB8AC3E}">
        <p14:creationId xmlns:p14="http://schemas.microsoft.com/office/powerpoint/2010/main" val="4188160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9030D-8F78-9C3A-20BC-84A0B9CA3AEC}"/>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A9FD5C8C-6B85-88FD-052E-F26705918C17}"/>
              </a:ext>
            </a:extLst>
          </p:cNvPr>
          <p:cNvSpPr>
            <a:spLocks noGrp="1"/>
          </p:cNvSpPr>
          <p:nvPr>
            <p:ph idx="1"/>
          </p:nvPr>
        </p:nvSpPr>
        <p:spPr/>
        <p:txBody>
          <a:bodyPr/>
          <a:lstStyle/>
          <a:p>
            <a:r>
              <a:rPr lang="en-US" b="1" u="sng" dirty="0"/>
              <a:t>Strengths</a:t>
            </a:r>
          </a:p>
          <a:p>
            <a:pPr marL="457200" indent="-457200">
              <a:buFont typeface="+mj-lt"/>
              <a:buAutoNum type="arabicPeriod"/>
            </a:pPr>
            <a:r>
              <a:rPr lang="en-US" dirty="0"/>
              <a:t>Team work. Working well as a team and helping one another out was on almost every SWOT analysis I got back. </a:t>
            </a:r>
          </a:p>
          <a:p>
            <a:pPr marL="457200" indent="-457200">
              <a:buFont typeface="+mj-lt"/>
              <a:buAutoNum type="arabicPeriod"/>
            </a:pPr>
            <a:r>
              <a:rPr lang="en-US" dirty="0"/>
              <a:t>Experienced Team. We have a shop with techs that certified and have numerous years of experience on the job. </a:t>
            </a:r>
          </a:p>
          <a:p>
            <a:pPr marL="457200" indent="-457200">
              <a:buFont typeface="+mj-lt"/>
              <a:buAutoNum type="arabicPeriod"/>
            </a:pPr>
            <a:r>
              <a:rPr lang="en-US" dirty="0"/>
              <a:t>Our shop capacity is good. Each main line tech has 2 stalls. Now we need to sell more work! </a:t>
            </a:r>
          </a:p>
          <a:p>
            <a:pPr marL="457200" indent="-457200">
              <a:buFont typeface="+mj-lt"/>
              <a:buAutoNum type="arabicPeriod"/>
            </a:pPr>
            <a:r>
              <a:rPr lang="en-US" dirty="0"/>
              <a:t>We are getting busy.  The schedules are full and there is work to be done in the shop. </a:t>
            </a:r>
          </a:p>
        </p:txBody>
      </p:sp>
    </p:spTree>
    <p:extLst>
      <p:ext uri="{BB962C8B-B14F-4D97-AF65-F5344CB8AC3E}">
        <p14:creationId xmlns:p14="http://schemas.microsoft.com/office/powerpoint/2010/main" val="2136400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67DCE0-D9AC-F731-4B9E-62070A619631}"/>
              </a:ext>
            </a:extLst>
          </p:cNvPr>
          <p:cNvSpPr>
            <a:spLocks noGrp="1"/>
          </p:cNvSpPr>
          <p:nvPr>
            <p:ph type="title"/>
          </p:nvPr>
        </p:nvSpPr>
        <p:spPr/>
        <p:txBody>
          <a:bodyPr/>
          <a:lstStyle/>
          <a:p>
            <a:r>
              <a:rPr lang="en-US" dirty="0"/>
              <a:t>Swot analysis	</a:t>
            </a:r>
          </a:p>
        </p:txBody>
      </p:sp>
      <p:sp>
        <p:nvSpPr>
          <p:cNvPr id="3" name="Content Placeholder 2">
            <a:extLst>
              <a:ext uri="{FF2B5EF4-FFF2-40B4-BE49-F238E27FC236}">
                <a16:creationId xmlns:a16="http://schemas.microsoft.com/office/drawing/2014/main" id="{8AB1327F-7484-9D28-9515-C55C9E467CE4}"/>
              </a:ext>
            </a:extLst>
          </p:cNvPr>
          <p:cNvSpPr>
            <a:spLocks noGrp="1"/>
          </p:cNvSpPr>
          <p:nvPr>
            <p:ph idx="1"/>
          </p:nvPr>
        </p:nvSpPr>
        <p:spPr/>
        <p:txBody>
          <a:bodyPr/>
          <a:lstStyle/>
          <a:p>
            <a:r>
              <a:rPr lang="en-US" b="1" u="sng" dirty="0"/>
              <a:t>Weaknesses</a:t>
            </a:r>
          </a:p>
          <a:p>
            <a:pPr marL="457200" indent="-457200">
              <a:buFont typeface="+mj-lt"/>
              <a:buAutoNum type="arabicPeriod"/>
            </a:pPr>
            <a:r>
              <a:rPr lang="en-US" dirty="0"/>
              <a:t>Poor Scheduling.   It feels like the shop is either flooded with work at times, or there not able to have enough work and they’re standing around. </a:t>
            </a:r>
          </a:p>
          <a:p>
            <a:pPr marL="457200" indent="-457200">
              <a:buFont typeface="+mj-lt"/>
              <a:buAutoNum type="arabicPeriod"/>
            </a:pPr>
            <a:r>
              <a:rPr lang="en-US" dirty="0"/>
              <a:t>Advisor coverage. There needs to be an advisor available at all times. Better communication amongst the advisors would help to make sure one of them is always available. </a:t>
            </a:r>
          </a:p>
          <a:p>
            <a:pPr marL="457200" indent="-457200">
              <a:buFont typeface="+mj-lt"/>
              <a:buAutoNum type="arabicPeriod"/>
            </a:pPr>
            <a:r>
              <a:rPr lang="en-US" dirty="0"/>
              <a:t>Communication.  The communication between the tech and the advisor, the advisor and the customer, advisor and parts, tech and parts. The communication could improve EVERYWHERE! </a:t>
            </a:r>
          </a:p>
          <a:p>
            <a:pPr marL="457200" indent="-457200">
              <a:buFont typeface="+mj-lt"/>
              <a:buAutoNum type="arabicPeriod"/>
            </a:pPr>
            <a:r>
              <a:rPr lang="en-US" dirty="0"/>
              <a:t>Attitudes.  Our attitudes could all be better throughout the shop. </a:t>
            </a:r>
          </a:p>
        </p:txBody>
      </p:sp>
    </p:spTree>
    <p:extLst>
      <p:ext uri="{BB962C8B-B14F-4D97-AF65-F5344CB8AC3E}">
        <p14:creationId xmlns:p14="http://schemas.microsoft.com/office/powerpoint/2010/main" val="25922425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TM03090434[[fn=Wood Type]]</Template>
  <TotalTime>1116</TotalTime>
  <Words>2867</Words>
  <Application>Microsoft Office PowerPoint</Application>
  <PresentationFormat>Widescreen</PresentationFormat>
  <Paragraphs>694</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Rockwell</vt:lpstr>
      <vt:lpstr>Rockwell Condensed</vt:lpstr>
      <vt:lpstr>Wingdings</vt:lpstr>
      <vt:lpstr>Wood Type</vt:lpstr>
      <vt:lpstr>Nada Service Homework</vt:lpstr>
      <vt:lpstr>Marketing our service department</vt:lpstr>
      <vt:lpstr>Analyze Cost of Labor</vt:lpstr>
      <vt:lpstr>Changes in Expense Structure</vt:lpstr>
      <vt:lpstr>Productivity</vt:lpstr>
      <vt:lpstr>Facility</vt:lpstr>
      <vt:lpstr>Repair order analysis</vt:lpstr>
      <vt:lpstr>SWOT Analysis</vt:lpstr>
      <vt:lpstr>Swot analysis </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16052289460</dc:creator>
  <cp:lastModifiedBy>16052289460</cp:lastModifiedBy>
  <cp:revision>37</cp:revision>
  <dcterms:created xsi:type="dcterms:W3CDTF">2024-02-20T17:10:25Z</dcterms:created>
  <dcterms:modified xsi:type="dcterms:W3CDTF">2024-02-27T19:51:46Z</dcterms:modified>
</cp:coreProperties>
</file>