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74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258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6836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174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175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795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895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1262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39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4888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031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3093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575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2/20/2024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5244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5513E21-21B0-48DB-8CF1-35E43B33A4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94012A5-FCD6-6A88-DEE4-E68B9D6F30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grayscl/>
          </a:blip>
          <a:srcRect t="1744" r="-1" b="-1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76636" y="992221"/>
            <a:ext cx="6247308" cy="4873558"/>
          </a:xfrm>
        </p:spPr>
        <p:txBody>
          <a:bodyPr anchor="ctr">
            <a:normAutofit/>
          </a:bodyPr>
          <a:lstStyle/>
          <a:p>
            <a:r>
              <a:rPr lang="en-US" sz="4800" dirty="0"/>
              <a:t>NADA Fixed Ops 2 Post class Presentation 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8056" y="996610"/>
            <a:ext cx="3363901" cy="4864780"/>
          </a:xfrm>
        </p:spPr>
        <p:txBody>
          <a:bodyPr anchor="ctr">
            <a:normAutofit/>
          </a:bodyPr>
          <a:lstStyle/>
          <a:p>
            <a:pPr algn="r"/>
            <a:r>
              <a:rPr lang="en-US" sz="2000">
                <a:latin typeface="Baskerville Old Face" panose="02020602080505020303" pitchFamily="18" charset="0"/>
                <a:cs typeface="Angsana New" panose="02020603050405020304" pitchFamily="18" charset="-34"/>
              </a:rPr>
              <a:t>By</a:t>
            </a:r>
            <a:r>
              <a:rPr lang="en-US" sz="2000">
                <a:latin typeface="Baskerville Old Face" panose="02020602080505020303" pitchFamily="18" charset="0"/>
              </a:rPr>
              <a:t> </a:t>
            </a:r>
            <a:r>
              <a:rPr lang="en-US" sz="2000" i="1">
                <a:latin typeface="Baskerville Old Face" panose="02020602080505020303" pitchFamily="18" charset="0"/>
                <a:cs typeface="Angsana New" panose="020B0502040204020203" pitchFamily="18" charset="-34"/>
              </a:rPr>
              <a:t>Iad Antonios</a:t>
            </a:r>
          </a:p>
          <a:p>
            <a:pPr algn="r"/>
            <a:r>
              <a:rPr lang="en-US" sz="2000" i="1">
                <a:latin typeface="Baskerville Old Face" panose="02020602080505020303" pitchFamily="18" charset="0"/>
                <a:cs typeface="Angsana New" panose="020B0502040204020203" pitchFamily="18" charset="-34"/>
              </a:rPr>
              <a:t>Class n434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80B8A35-DEA7-4D43-9DF8-90B4681D0F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0740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Desk with stethoscope and computer keyboard">
            <a:extLst>
              <a:ext uri="{FF2B5EF4-FFF2-40B4-BE49-F238E27FC236}">
                <a16:creationId xmlns:a16="http://schemas.microsoft.com/office/drawing/2014/main" id="{BC9741E0-E474-04CF-535A-873FB6DDE8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grayscl/>
          </a:blip>
          <a:srcRect t="557" r="-1" b="15170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en-US" dirty="0"/>
              <a:t>SWOT Analysis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Opportunities</a:t>
            </a:r>
          </a:p>
          <a:p>
            <a:pPr>
              <a:buAutoNum type="arabicPeriod"/>
            </a:pPr>
            <a:r>
              <a:rPr lang="en-US" dirty="0"/>
              <a:t>One-item RO’s are high in relation to benchmark</a:t>
            </a:r>
          </a:p>
          <a:p>
            <a:pPr>
              <a:buAutoNum type="arabicPeriod"/>
            </a:pPr>
            <a:r>
              <a:rPr lang="en-US" dirty="0"/>
              <a:t>Gross per tech is drastically under benchmark</a:t>
            </a:r>
          </a:p>
          <a:p>
            <a:pPr>
              <a:buAutoNum type="arabicPeriod"/>
            </a:pPr>
            <a:r>
              <a:rPr lang="en-US" dirty="0"/>
              <a:t>Not enough appointments to fill available hours</a:t>
            </a:r>
          </a:p>
          <a:p>
            <a:pPr>
              <a:buAutoNum type="arabicPeriod"/>
            </a:pPr>
            <a:r>
              <a:rPr lang="en-US" dirty="0"/>
              <a:t>BDC communication with advisors in need of improvement </a:t>
            </a:r>
          </a:p>
          <a:p>
            <a:pPr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arge skydiving group mid-air">
            <a:extLst>
              <a:ext uri="{FF2B5EF4-FFF2-40B4-BE49-F238E27FC236}">
                <a16:creationId xmlns:a16="http://schemas.microsoft.com/office/drawing/2014/main" id="{5403C810-9AE2-9C2C-9E16-F84AE32FE6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grayscl/>
          </a:blip>
          <a:srcRect t="11569" r="-1" b="3842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en-US" dirty="0"/>
              <a:t>SWOT Analysis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Threats</a:t>
            </a:r>
          </a:p>
          <a:p>
            <a:pPr>
              <a:buAutoNum type="arabicPeriod"/>
            </a:pPr>
            <a:r>
              <a:rPr lang="en-US" dirty="0"/>
              <a:t>Customer retention beyond manufacturer’s warranty terms </a:t>
            </a:r>
          </a:p>
          <a:p>
            <a:pPr>
              <a:buAutoNum type="arabicPeriod"/>
            </a:pPr>
            <a:r>
              <a:rPr lang="en-US" dirty="0"/>
              <a:t>Keeping a balance between profitability, competitive pricing and ability to compete with smaller shops. </a:t>
            </a:r>
          </a:p>
          <a:p>
            <a:pPr>
              <a:buAutoNum type="arabicPeriod"/>
            </a:pPr>
            <a:r>
              <a:rPr lang="en-US" dirty="0"/>
              <a:t>Younger workforce entering the business with higher expectations than previous generations and age groups.  </a:t>
            </a:r>
          </a:p>
          <a:p>
            <a:pPr>
              <a:buAutoNum type="arabicPeriod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Graph on document with pen">
            <a:extLst>
              <a:ext uri="{FF2B5EF4-FFF2-40B4-BE49-F238E27FC236}">
                <a16:creationId xmlns:a16="http://schemas.microsoft.com/office/drawing/2014/main" id="{955134FF-C39A-375D-9F24-2AFE29EC45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grayscl/>
          </a:blip>
          <a:srcRect t="1509" r="-1" b="14218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en-US" dirty="0"/>
              <a:t>SWOT Analysis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Objectives</a:t>
            </a:r>
          </a:p>
          <a:p>
            <a:pPr>
              <a:buAutoNum type="arabicPeriod"/>
            </a:pPr>
            <a:r>
              <a:rPr lang="en-US" dirty="0"/>
              <a:t>Maximizing capacity and utilizing every opportunity especially with the added bays and workspace.  </a:t>
            </a:r>
          </a:p>
          <a:p>
            <a:pPr>
              <a:buAutoNum type="arabicPeriod"/>
            </a:pPr>
            <a:r>
              <a:rPr lang="en-US" dirty="0"/>
              <a:t>Educating and training in-coming staff on the business and the potential it has to create above standard lifestyle</a:t>
            </a:r>
          </a:p>
          <a:p>
            <a:pPr>
              <a:buAutoNum type="arabicPeriod"/>
            </a:pPr>
            <a:r>
              <a:rPr lang="en-US" dirty="0"/>
              <a:t>Keeping the tenured personnel engaged in new and improved technology such as electronic MPI’s by selling the “why”</a:t>
            </a:r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8" name="Rectangle 57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Graph">
            <a:extLst>
              <a:ext uri="{FF2B5EF4-FFF2-40B4-BE49-F238E27FC236}">
                <a16:creationId xmlns:a16="http://schemas.microsoft.com/office/drawing/2014/main" id="{70D92C29-5108-DA89-6153-E7C8A320DE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grayscl/>
          </a:blip>
          <a:srcRect t="3673" r="-1" b="6325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59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60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en-US" dirty="0"/>
              <a:t>SWOT Analysis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Strategies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We started a spiff program for top customer-pay gross for technicians.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Put the bottom five technicians in a special training program to bring them up to benchmark.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Include shop foreman in strategic planning and meetings so they’re informed on performance metrics and accountability measures.</a:t>
            </a:r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endParaRPr lang="en-US" dirty="0"/>
          </a:p>
        </p:txBody>
      </p:sp>
      <p:sp>
        <p:nvSpPr>
          <p:cNvPr id="63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alendar on table">
            <a:extLst>
              <a:ext uri="{FF2B5EF4-FFF2-40B4-BE49-F238E27FC236}">
                <a16:creationId xmlns:a16="http://schemas.microsoft.com/office/drawing/2014/main" id="{5FF729F1-1AF8-84D9-8D10-FB7842A19F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r="-1" b="15728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539984-2484-729C-EF2B-ECD342107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en-US" dirty="0"/>
              <a:t>Swot Analysis		</a:t>
            </a:r>
            <a:br>
              <a:rPr lang="en-US" dirty="0"/>
            </a:br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0D3883-00F7-ED41-6F8D-EB1DBA047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pPr>
              <a:lnSpc>
                <a:spcPct val="110000"/>
              </a:lnSpc>
            </a:pPr>
            <a:r>
              <a:rPr lang="en-US" b="1" dirty="0"/>
              <a:t>Tactics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700" dirty="0"/>
              <a:t>Develop a forecasting system for all advisors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700" dirty="0"/>
              <a:t>Hold monthly forecast meetings to ensure advisors are on pace with goals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700" dirty="0"/>
              <a:t>Make sure communication between parts and service is improving and that there’s no “walls” being built 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700" dirty="0"/>
              <a:t>Share info with techs and advisors and develop a certain level of friendly competition and a team-driven atmosphere.  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700" dirty="0"/>
              <a:t>Make sure marketing is renewed monthly and that it carries a certain level of excitement month to month </a:t>
            </a:r>
          </a:p>
          <a:p>
            <a:pPr marL="457200" indent="-457200">
              <a:lnSpc>
                <a:spcPct val="110000"/>
              </a:lnSpc>
              <a:buFont typeface="+mj-lt"/>
              <a:buAutoNum type="arabicPeriod"/>
            </a:pPr>
            <a:r>
              <a:rPr lang="en-US" sz="1700" dirty="0"/>
              <a:t>Make sure our customer facing areas and employee presentation meets company standards </a:t>
            </a:r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289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C2A4B30-77D7-4FFB-8B53-A88BD68CA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19"/>
            <a:ext cx="4325112" cy="1049235"/>
          </a:xfrm>
        </p:spPr>
        <p:txBody>
          <a:bodyPr>
            <a:normAutofit/>
          </a:bodyPr>
          <a:lstStyle/>
          <a:p>
            <a:r>
              <a:rPr lang="en-US" sz="2800"/>
              <a:t>SWOT Analysis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73AAE2E-5D6B-4952-A4BB-546C49F8D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1579" y="1853754"/>
            <a:ext cx="432511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01E4D783-AD45-49E7-B6C7-BBACB8290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015732"/>
            <a:ext cx="4325113" cy="4074172"/>
          </a:xfrm>
        </p:spPr>
        <p:txBody>
          <a:bodyPr>
            <a:normAutofit/>
          </a:bodyPr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44427"/>
              </p:ext>
            </p:extLst>
          </p:nvPr>
        </p:nvGraphicFramePr>
        <p:xfrm>
          <a:off x="6417733" y="1653062"/>
          <a:ext cx="4637121" cy="3875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9845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1597776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1389500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396320">
                <a:tc>
                  <a:txBody>
                    <a:bodyPr/>
                    <a:lstStyle/>
                    <a:p>
                      <a:r>
                        <a:rPr lang="en-US" sz="1100"/>
                        <a:t>TASK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Position responsible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Check in/completion schedule</a:t>
                      </a:r>
                    </a:p>
                  </a:txBody>
                  <a:tcPr marL="53557" marR="53557" marT="26778" marB="26778"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56990">
                <a:tc>
                  <a:txBody>
                    <a:bodyPr/>
                    <a:lstStyle/>
                    <a:p>
                      <a:r>
                        <a:rPr lang="en-US" sz="1100"/>
                        <a:t>100 RO analysis to be done monthly by the 10</a:t>
                      </a:r>
                      <a:r>
                        <a:rPr lang="en-US" sz="1100" baseline="30000"/>
                        <a:t>th</a:t>
                      </a:r>
                      <a:r>
                        <a:rPr lang="en-US" sz="1100"/>
                        <a:t> each month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Service Manager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Check in on the 10</a:t>
                      </a:r>
                      <a:r>
                        <a:rPr lang="en-US" sz="1100" baseline="30000"/>
                        <a:t>th</a:t>
                      </a:r>
                      <a:r>
                        <a:rPr lang="en-US" sz="1100"/>
                        <a:t> of each month</a:t>
                      </a:r>
                    </a:p>
                    <a:p>
                      <a:endParaRPr lang="en-US" sz="1100"/>
                    </a:p>
                  </a:txBody>
                  <a:tcPr marL="53557" marR="53557" marT="26778" marB="26778"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717660">
                <a:tc>
                  <a:txBody>
                    <a:bodyPr/>
                    <a:lstStyle/>
                    <a:p>
                      <a:r>
                        <a:rPr lang="en-US" sz="1100"/>
                        <a:t>Create a new and different monthly spiff for all techs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Shop Foreman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Check in on the 5</a:t>
                      </a:r>
                      <a:r>
                        <a:rPr lang="en-US" sz="1100" baseline="30000"/>
                        <a:t>th</a:t>
                      </a:r>
                      <a:r>
                        <a:rPr lang="en-US" sz="1100"/>
                        <a:t> each month for payroll adjustment purposes</a:t>
                      </a:r>
                    </a:p>
                  </a:txBody>
                  <a:tcPr marL="53557" marR="53557" marT="26778" marB="26778"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56990">
                <a:tc>
                  <a:txBody>
                    <a:bodyPr/>
                    <a:lstStyle/>
                    <a:p>
                      <a:r>
                        <a:rPr lang="en-US" sz="1100"/>
                        <a:t>Training for bottom 5 technicians to be done monthly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Shop Foreman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Ongoing and as needed</a:t>
                      </a:r>
                    </a:p>
                  </a:txBody>
                  <a:tcPr marL="53557" marR="53557" marT="26778" marB="26778"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56990">
                <a:tc>
                  <a:txBody>
                    <a:bodyPr/>
                    <a:lstStyle/>
                    <a:p>
                      <a:r>
                        <a:rPr lang="en-US" sz="1100"/>
                        <a:t>Evaluate service gross % and $ 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Service Manager, Fixed Ops Director, and General Manager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/>
                        <a:t>End of 2</a:t>
                      </a:r>
                      <a:r>
                        <a:rPr lang="en-US" sz="1100" baseline="30000"/>
                        <a:t>nd</a:t>
                      </a:r>
                      <a:r>
                        <a:rPr lang="en-US" sz="1100"/>
                        <a:t> Quarter</a:t>
                      </a:r>
                    </a:p>
                  </a:txBody>
                  <a:tcPr marL="53557" marR="53557" marT="26778" marB="26778"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267784">
                <a:tc>
                  <a:txBody>
                    <a:bodyPr/>
                    <a:lstStyle/>
                    <a:p>
                      <a:r>
                        <a:rPr lang="en-US" sz="1100" dirty="0"/>
                        <a:t>Develop forecast for advisors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Fixed Ops Director &amp; GM </a:t>
                      </a:r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Already in place</a:t>
                      </a:r>
                    </a:p>
                  </a:txBody>
                  <a:tcPr marL="53557" marR="53557" marT="26778" marB="26778"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267784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3557" marR="53557" marT="26778" marB="26778"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267784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53557" marR="53557" marT="26778" marB="2677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53557" marR="53557" marT="26778" marB="26778"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hite puzzle with one red piece">
            <a:extLst>
              <a:ext uri="{FF2B5EF4-FFF2-40B4-BE49-F238E27FC236}">
                <a16:creationId xmlns:a16="http://schemas.microsoft.com/office/drawing/2014/main" id="{8E7E36D0-B80E-01AC-ACF4-0A426D99FF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l="2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en-US" dirty="0"/>
              <a:t>Homework Synopsis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Synopsis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RO analysis certainly exposed some opportunity for growth and presented an obvious need to adjust our approach in the shop and how work is being dispatched. 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It also brought the light the need of having the shop foreman involved in certain training tactics to bring those who struggle up to benchmark.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Overall, the healthiness of the shop is there, but there’s a great opportunity to keep growing.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Cars in the car park">
            <a:extLst>
              <a:ext uri="{FF2B5EF4-FFF2-40B4-BE49-F238E27FC236}">
                <a16:creationId xmlns:a16="http://schemas.microsoft.com/office/drawing/2014/main" id="{94155486-0FFE-2882-8D12-69C2BC3FB9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grayscl/>
          </a:blip>
          <a:srcRect t="12072" r="-1" b="3339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3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8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br>
              <a:rPr lang="en-US" b="0" i="0" u="none" strike="noStrike" baseline="0">
                <a:latin typeface="Calibri" panose="020F0502020204030204" pitchFamily="34" charset="0"/>
              </a:rPr>
            </a:br>
            <a:r>
              <a:rPr lang="en-US" b="0" i="0" u="none" strike="noStrike" baseline="0">
                <a:latin typeface="Calibri" panose="020F0502020204030204" pitchFamily="34" charset="0"/>
              </a:rPr>
              <a:t> </a:t>
            </a:r>
            <a:br>
              <a:rPr lang="en-US" b="0" i="0" u="none" strike="noStrike" baseline="0">
                <a:latin typeface="Calibri" panose="020F0502020204030204" pitchFamily="34" charset="0"/>
              </a:rPr>
            </a:br>
            <a:r>
              <a:rPr lang="en-US" b="1" i="0" u="none" strike="noStrike" baseline="0"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>
                <a:latin typeface="Calibri" panose="020F0502020204030204" pitchFamily="34" charset="0"/>
              </a:rPr>
              <a:t> </a:t>
            </a:r>
            <a:br>
              <a:rPr lang="en-US" b="0" i="0" u="none" strike="noStrike" baseline="0">
                <a:latin typeface="Calibri" panose="020F0502020204030204" pitchFamily="34" charset="0"/>
              </a:rPr>
            </a:br>
            <a:endParaRPr lang="en-US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endParaRPr lang="en-US" sz="1700" b="0" i="0" u="none" strike="noStrike" baseline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1700" b="1" i="0" u="none" strike="noStrike" baseline="0">
                <a:latin typeface="Calibri" panose="020F0502020204030204" pitchFamily="34" charset="0"/>
              </a:rPr>
              <a:t>Current practices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700">
                <a:latin typeface="Calibri" panose="020F0502020204030204" pitchFamily="34" charset="0"/>
              </a:rPr>
              <a:t>Physical and digital coupon campaigns from Honda and third-party vendor (Dynatron)</a:t>
            </a:r>
            <a:endParaRPr lang="en-US" sz="1700" b="0" i="0" u="none" strike="noStrike" baseline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1700" b="1" i="0" u="none" strike="noStrike" baseline="0">
                <a:latin typeface="Calibri" panose="020F0502020204030204" pitchFamily="34" charset="0"/>
              </a:rPr>
              <a:t>Goals for improvement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700" b="0" i="0" u="none" strike="noStrike" baseline="0">
                <a:latin typeface="Calibri" panose="020F0502020204030204" pitchFamily="34" charset="0"/>
              </a:rPr>
              <a:t>Increas</a:t>
            </a:r>
            <a:r>
              <a:rPr lang="en-US" sz="1700">
                <a:latin typeface="Calibri" panose="020F0502020204030204" pitchFamily="34" charset="0"/>
              </a:rPr>
              <a:t>e volume and capture missed opportunities </a:t>
            </a:r>
            <a:endParaRPr lang="en-US" sz="1700" b="0" i="0" u="none" strike="noStrike" baseline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1700" b="1" i="0" u="none" strike="noStrike" baseline="0">
                <a:latin typeface="Calibri" panose="020F0502020204030204" pitchFamily="34" charset="0"/>
              </a:rPr>
              <a:t>Plans to achieve your goals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700">
                <a:latin typeface="Calibri" panose="020F0502020204030204" pitchFamily="34" charset="0"/>
              </a:rPr>
              <a:t>We expanded facility and added more bays and an automated carwash which will help promote service department as state-of-the-art facility which in turn will potentially increase retention. </a:t>
            </a:r>
            <a:endParaRPr lang="en-US" sz="1700" b="0" i="0" u="none" strike="noStrike" baseline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r>
              <a:rPr lang="en-US" sz="1700" b="1" i="0" u="none" strike="noStrike" baseline="0">
                <a:latin typeface="Calibri" panose="020F0502020204030204" pitchFamily="34" charset="0"/>
              </a:rPr>
              <a:t>Plans to evaluate your changes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1700">
                <a:latin typeface="Calibri" panose="020F0502020204030204" pitchFamily="34" charset="0"/>
              </a:rPr>
              <a:t>Monthly and quarterly reporting from Dynatron and Honda </a:t>
            </a:r>
            <a:endParaRPr lang="en-US" sz="1700" b="0" i="0" u="none" strike="noStrike" baseline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</a:pPr>
            <a:endParaRPr lang="en-US" sz="1700" dirty="0"/>
          </a:p>
        </p:txBody>
      </p:sp>
      <p:sp>
        <p:nvSpPr>
          <p:cNvPr id="34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6012FD-74A8-4C91-B318-435CF2B719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1C2A4B30-77D7-4FFB-8B53-A88BD68CA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19"/>
            <a:ext cx="4325112" cy="104923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br>
              <a:rPr lang="en-US" sz="2000" u="none" strike="noStrike" baseline="0" dirty="0"/>
            </a:br>
            <a:r>
              <a:rPr lang="en-US" sz="2000" u="none" strike="noStrike" baseline="0" dirty="0"/>
              <a:t> Analyze Cost of Labor </a:t>
            </a:r>
            <a:br>
              <a:rPr lang="en-US" sz="1500" u="none" strike="noStrike" baseline="0" dirty="0"/>
            </a:br>
            <a:br>
              <a:rPr lang="en-US" sz="1500" u="none" strike="noStrike" baseline="0" dirty="0"/>
            </a:br>
            <a:endParaRPr lang="en-US" sz="1500" dirty="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73AAE2E-5D6B-4952-A4BB-546C49F8D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1579" y="1853754"/>
            <a:ext cx="432511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01E4D783-AD45-49E7-B6C7-BBACB8290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9540" y="2015732"/>
            <a:ext cx="6287889" cy="4074172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endParaRPr lang="en-US" sz="700" b="0" i="0" u="none" strike="noStrike" baseline="0" dirty="0"/>
          </a:p>
          <a:p>
            <a:pPr>
              <a:lnSpc>
                <a:spcPct val="110000"/>
              </a:lnSpc>
            </a:pPr>
            <a:r>
              <a:rPr lang="en-US" sz="1700" b="1" i="0" u="none" strike="noStrike" baseline="0" dirty="0"/>
              <a:t>Current practices </a:t>
            </a:r>
          </a:p>
          <a:p>
            <a:pPr marL="0">
              <a:lnSpc>
                <a:spcPct val="110000"/>
              </a:lnSpc>
            </a:pPr>
            <a:r>
              <a:rPr lang="en-US" sz="1200" dirty="0"/>
              <a:t>Since my first class in NADA and after fixed teachers were briefly introduced in our financial management class, I came back to the dealership, and I made the difficult decision to match internal rate with door (retail) rate.  Our gross % increased from 68% (internal) and now it’s at 80.84% which brought our average gross profit % to an overall of 75.57%.</a:t>
            </a:r>
          </a:p>
          <a:p>
            <a:pPr>
              <a:lnSpc>
                <a:spcPct val="110000"/>
              </a:lnSpc>
            </a:pPr>
            <a:r>
              <a:rPr lang="en-US" sz="1400" b="1" i="0" u="none" strike="noStrike" baseline="0" dirty="0"/>
              <a:t>Goals for improvement </a:t>
            </a:r>
          </a:p>
          <a:p>
            <a:pPr marL="342900">
              <a:lnSpc>
                <a:spcPct val="110000"/>
              </a:lnSpc>
            </a:pPr>
            <a:r>
              <a:rPr lang="en-US" sz="1200" dirty="0"/>
              <a:t>Monthly tech evals </a:t>
            </a:r>
          </a:p>
          <a:p>
            <a:pPr marL="342900">
              <a:lnSpc>
                <a:spcPct val="110000"/>
              </a:lnSpc>
            </a:pPr>
            <a:r>
              <a:rPr lang="en-US" sz="1200" b="0" i="0" u="none" strike="noStrike" baseline="0" dirty="0"/>
              <a:t>Monthly advisor evals</a:t>
            </a:r>
          </a:p>
          <a:p>
            <a:pPr marL="342900">
              <a:lnSpc>
                <a:spcPct val="110000"/>
              </a:lnSpc>
            </a:pPr>
            <a:r>
              <a:rPr lang="en-US" sz="1200" dirty="0"/>
              <a:t>MPI video contest</a:t>
            </a:r>
            <a:endParaRPr lang="en-US" sz="1200" b="0" i="0" u="none" strike="noStrike" baseline="0" dirty="0"/>
          </a:p>
          <a:p>
            <a:pPr>
              <a:lnSpc>
                <a:spcPct val="110000"/>
              </a:lnSpc>
            </a:pPr>
            <a:r>
              <a:rPr lang="en-US" sz="1400" b="1" i="0" u="none" strike="noStrike" baseline="0" dirty="0"/>
              <a:t>Plans to achieve your goals .</a:t>
            </a:r>
          </a:p>
          <a:p>
            <a:pPr marL="342900">
              <a:lnSpc>
                <a:spcPct val="110000"/>
              </a:lnSpc>
            </a:pPr>
            <a:r>
              <a:rPr lang="en-US" sz="1200" b="0" i="0" u="none" strike="noStrike" baseline="0" dirty="0"/>
              <a:t>Increase internal labor rate</a:t>
            </a:r>
          </a:p>
          <a:p>
            <a:pPr marL="342900">
              <a:lnSpc>
                <a:spcPct val="110000"/>
              </a:lnSpc>
            </a:pPr>
            <a:r>
              <a:rPr lang="en-US" sz="1200" b="0" i="0" u="none" strike="noStrike" baseline="0" dirty="0"/>
              <a:t>Increase menu pricing to match market </a:t>
            </a:r>
          </a:p>
          <a:p>
            <a:pPr marL="342900">
              <a:lnSpc>
                <a:spcPct val="110000"/>
              </a:lnSpc>
            </a:pPr>
            <a:r>
              <a:rPr lang="en-US" sz="1200" b="0" i="0" u="none" strike="noStrike" baseline="0" dirty="0"/>
              <a:t>Have quarterly market studies done by marketing vendor (Dynatron)</a:t>
            </a:r>
          </a:p>
          <a:p>
            <a:pPr>
              <a:lnSpc>
                <a:spcPct val="110000"/>
              </a:lnSpc>
            </a:pPr>
            <a:r>
              <a:rPr lang="en-US" sz="1400" b="1" i="0" u="none" strike="noStrike" baseline="0" dirty="0"/>
              <a:t>Plans to evaluate your changes </a:t>
            </a:r>
          </a:p>
          <a:p>
            <a:pPr marL="342900">
              <a:lnSpc>
                <a:spcPct val="110000"/>
              </a:lnSpc>
            </a:pPr>
            <a:r>
              <a:rPr lang="en-US" sz="1200" dirty="0"/>
              <a:t>Weekly meetings to track ELR, RO count, CSI and hours per RO</a:t>
            </a:r>
          </a:p>
          <a:p>
            <a:pPr marL="342900">
              <a:lnSpc>
                <a:spcPct val="110000"/>
              </a:lnSpc>
            </a:pPr>
            <a:r>
              <a:rPr lang="en-US" sz="1200" b="0" i="0" u="none" strike="noStrike" baseline="0" dirty="0"/>
              <a:t>Monthly meetings with Foreman to identify techs that have the biggest opportunity to impact metrics</a:t>
            </a:r>
          </a:p>
          <a:p>
            <a:pPr marL="342900">
              <a:lnSpc>
                <a:spcPct val="110000"/>
              </a:lnSpc>
            </a:pPr>
            <a:r>
              <a:rPr lang="en-US" sz="1200" dirty="0"/>
              <a:t>Quarterly reviews of expenses, gross and net profit</a:t>
            </a:r>
            <a:endParaRPr lang="en-US" sz="1200" b="0" i="0" u="none" strike="noStrike" baseline="0" dirty="0"/>
          </a:p>
          <a:p>
            <a:pPr>
              <a:lnSpc>
                <a:spcPct val="110000"/>
              </a:lnSpc>
            </a:pPr>
            <a:endParaRPr lang="en-US" sz="700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646BECF3-EAB1-AB11-F2E2-EC0E9994D84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417733" y="2201159"/>
            <a:ext cx="4637119" cy="2492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6012FD-74A8-4C91-B318-435CF2B719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1C2A4B30-77D7-4FFB-8B53-A88BD68CA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19"/>
            <a:ext cx="4325112" cy="104923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br>
              <a:rPr lang="en-US" sz="2000" u="none" strike="noStrike" baseline="0" dirty="0"/>
            </a:br>
            <a:r>
              <a:rPr lang="en-US" sz="2000" u="none" strike="noStrike" baseline="0" dirty="0"/>
              <a:t>Changes in Expense Structure </a:t>
            </a:r>
            <a:br>
              <a:rPr lang="en-US" sz="1300" u="none" strike="noStrike" baseline="0" dirty="0"/>
            </a:br>
            <a:br>
              <a:rPr lang="en-US" sz="1300" u="none" strike="noStrike" baseline="0" dirty="0"/>
            </a:br>
            <a:br>
              <a:rPr lang="en-US" sz="1300" u="none" strike="noStrike" baseline="0" dirty="0"/>
            </a:br>
            <a:endParaRPr lang="en-US" sz="1300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3AAE2E-5D6B-4952-A4BB-546C49F8D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1579" y="1853754"/>
            <a:ext cx="432511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01E4D783-AD45-49E7-B6C7-BBACB8290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220" y="2118359"/>
            <a:ext cx="6065519" cy="4739635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lnSpc>
                <a:spcPct val="110000"/>
              </a:lnSpc>
            </a:pPr>
            <a:r>
              <a:rPr lang="en-US" sz="1600" dirty="0"/>
              <a:t>Our service department operating profit for 2023 was $1,467,337. </a:t>
            </a:r>
          </a:p>
          <a:p>
            <a:pPr>
              <a:lnSpc>
                <a:spcPct val="110000"/>
              </a:lnSpc>
            </a:pPr>
            <a:r>
              <a:rPr lang="en-US" sz="1600" dirty="0"/>
              <a:t>Expenses were well controlled and well within benchmark compared to like-size operations</a:t>
            </a:r>
          </a:p>
          <a:p>
            <a:pPr>
              <a:lnSpc>
                <a:spcPct val="110000"/>
              </a:lnSpc>
            </a:pPr>
            <a:r>
              <a:rPr lang="en-US" sz="1600" dirty="0"/>
              <a:t>Fixed expenses are projected to go up to added space and facility construction cost.  </a:t>
            </a:r>
          </a:p>
          <a:p>
            <a:pPr>
              <a:lnSpc>
                <a:spcPct val="110000"/>
              </a:lnSpc>
            </a:pPr>
            <a:r>
              <a:rPr lang="en-US" sz="1600" dirty="0"/>
              <a:t>Our average expenses for the year were $397,300 per month </a:t>
            </a:r>
          </a:p>
          <a:p>
            <a:pPr>
              <a:lnSpc>
                <a:spcPct val="110000"/>
              </a:lnSpc>
            </a:pPr>
            <a:r>
              <a:rPr lang="en-US" sz="1600" dirty="0"/>
              <a:t>The month I chose to do this project was December of 2023 where personnel expenses were higher by $45K compared to the average YTD, which was due to yearly bonuses earned by advisors and managers. </a:t>
            </a:r>
          </a:p>
          <a:p>
            <a:pPr>
              <a:lnSpc>
                <a:spcPct val="110000"/>
              </a:lnSpc>
            </a:pPr>
            <a:r>
              <a:rPr lang="en-US" sz="1600" dirty="0"/>
              <a:t>Semi fixed expenses were higher by $43K compared to the average expenses YTD and added tools and supplies that were necessary for the expansion of the service department.  </a:t>
            </a:r>
          </a:p>
          <a:p>
            <a:pPr>
              <a:lnSpc>
                <a:spcPct val="110000"/>
              </a:lnSpc>
            </a:pPr>
            <a:r>
              <a:rPr lang="en-US" sz="1600" dirty="0"/>
              <a:t>I’m forecasting our expenses coming in around about $400K monthly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B3B96BF5-A299-148F-1C1F-428CC1D76077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49237408"/>
              </p:ext>
            </p:extLst>
          </p:nvPr>
        </p:nvGraphicFramePr>
        <p:xfrm>
          <a:off x="6417733" y="1161326"/>
          <a:ext cx="4637121" cy="4571775"/>
        </p:xfrm>
        <a:graphic>
          <a:graphicData uri="http://schemas.openxmlformats.org/drawingml/2006/table">
            <a:tbl>
              <a:tblPr firstRow="1" bandRow="1"/>
              <a:tblGrid>
                <a:gridCol w="242957">
                  <a:extLst>
                    <a:ext uri="{9D8B030D-6E8A-4147-A177-3AD203B41FA5}">
                      <a16:colId xmlns:a16="http://schemas.microsoft.com/office/drawing/2014/main" val="1195115686"/>
                    </a:ext>
                  </a:extLst>
                </a:gridCol>
                <a:gridCol w="1787615">
                  <a:extLst>
                    <a:ext uri="{9D8B030D-6E8A-4147-A177-3AD203B41FA5}">
                      <a16:colId xmlns:a16="http://schemas.microsoft.com/office/drawing/2014/main" val="1451447256"/>
                    </a:ext>
                  </a:extLst>
                </a:gridCol>
                <a:gridCol w="1722165">
                  <a:extLst>
                    <a:ext uri="{9D8B030D-6E8A-4147-A177-3AD203B41FA5}">
                      <a16:colId xmlns:a16="http://schemas.microsoft.com/office/drawing/2014/main" val="1157965929"/>
                    </a:ext>
                  </a:extLst>
                </a:gridCol>
                <a:gridCol w="884384">
                  <a:extLst>
                    <a:ext uri="{9D8B030D-6E8A-4147-A177-3AD203B41FA5}">
                      <a16:colId xmlns:a16="http://schemas.microsoft.com/office/drawing/2014/main" val="2927274520"/>
                    </a:ext>
                  </a:extLst>
                </a:gridCol>
              </a:tblGrid>
              <a:tr h="34935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12567" marR="12567" marT="1256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12567" marR="12567" marT="1256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2366174"/>
                  </a:ext>
                </a:extLst>
              </a:tr>
              <a:tr h="525289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Department Gross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497,651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740480"/>
                  </a:ext>
                </a:extLst>
              </a:tr>
              <a:tr h="34935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Variable Expense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-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696476"/>
                  </a:ext>
                </a:extLst>
              </a:tr>
              <a:tr h="34935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Selling Expense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-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590063"/>
                  </a:ext>
                </a:extLst>
              </a:tr>
              <a:tr h="34935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Personnel Expense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274,078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55.07%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7608205"/>
                  </a:ext>
                </a:extLst>
              </a:tr>
              <a:tr h="62582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Semi-Fixed Expense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139,831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28.10%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424163"/>
                  </a:ext>
                </a:extLst>
              </a:tr>
              <a:tr h="34935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Fixed Expense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77,988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15.67%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5258310"/>
                  </a:ext>
                </a:extLst>
              </a:tr>
              <a:tr h="625823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Unallocated Expense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-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6973929"/>
                  </a:ext>
                </a:extLst>
              </a:tr>
              <a:tr h="34935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Dealer's Salary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         -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0.00%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866633"/>
                  </a:ext>
                </a:extLst>
              </a:tr>
              <a:tr h="34935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Expenses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491,897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98.84%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0580069"/>
                  </a:ext>
                </a:extLst>
              </a:tr>
              <a:tr h="349355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12567" marR="12567" marT="1256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 Profit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    5,754 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1.16%</a:t>
                      </a:r>
                    </a:p>
                  </a:txBody>
                  <a:tcPr marL="12567" marR="12567" marT="12567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3243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6012FD-74A8-4C91-B318-435CF2B719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1C2A4B30-77D7-4FFB-8B53-A88BD68CA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19"/>
            <a:ext cx="4325112" cy="1049235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br>
              <a:rPr lang="en-US" sz="1300" u="none" strike="noStrike" baseline="0" dirty="0"/>
            </a:br>
            <a:r>
              <a:rPr lang="en-US" sz="2200" u="none" strike="noStrike" baseline="0" dirty="0"/>
              <a:t>Productivity</a:t>
            </a:r>
            <a:br>
              <a:rPr lang="en-US" sz="1300" u="none" strike="noStrike" baseline="0" dirty="0"/>
            </a:br>
            <a:br>
              <a:rPr lang="en-US" sz="1300" u="none" strike="noStrike" baseline="0" dirty="0"/>
            </a:br>
            <a:br>
              <a:rPr lang="en-US" sz="1300" u="none" strike="noStrike" baseline="0" dirty="0"/>
            </a:br>
            <a:endParaRPr lang="en-US" sz="1300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3AAE2E-5D6B-4952-A4BB-546C49F8D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1579" y="1853754"/>
            <a:ext cx="432511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01E4D783-AD45-49E7-B6C7-BBACB8290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1" y="2015732"/>
            <a:ext cx="5319492" cy="407417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endParaRPr lang="en-US" sz="1600" b="0" i="0" u="none" strike="noStrike" baseline="0" dirty="0"/>
          </a:p>
          <a:p>
            <a:pPr>
              <a:lnSpc>
                <a:spcPct val="110000"/>
              </a:lnSpc>
            </a:pPr>
            <a:r>
              <a:rPr lang="en-US" sz="1600" b="0" i="0" u="none" strike="noStrike" baseline="0" dirty="0"/>
              <a:t>Current practices </a:t>
            </a:r>
          </a:p>
          <a:p>
            <a:pPr marL="0">
              <a:lnSpc>
                <a:spcPct val="110000"/>
              </a:lnSpc>
            </a:pPr>
            <a:r>
              <a:rPr lang="en-US" sz="1600" dirty="0"/>
              <a:t>Due to sheer volume, our tech proficiency is up to par and only minor adjustments will be needed</a:t>
            </a:r>
            <a:endParaRPr lang="en-US" sz="1600" b="0" i="0" u="none" strike="noStrike" baseline="0" dirty="0"/>
          </a:p>
          <a:p>
            <a:pPr>
              <a:lnSpc>
                <a:spcPct val="110000"/>
              </a:lnSpc>
            </a:pPr>
            <a:r>
              <a:rPr lang="en-US" sz="1600" b="0" i="0" u="none" strike="noStrike" baseline="0" dirty="0"/>
              <a:t>Goals for improvement </a:t>
            </a:r>
          </a:p>
          <a:p>
            <a:pPr marL="0">
              <a:lnSpc>
                <a:spcPct val="110000"/>
              </a:lnSpc>
            </a:pPr>
            <a:r>
              <a:rPr lang="en-US" sz="1600" b="0" i="0" u="none" strike="noStrike" baseline="0" dirty="0"/>
              <a:t>Express tech to handle cars that are 3 years old or newer with less than 30K miles</a:t>
            </a:r>
          </a:p>
          <a:p>
            <a:pPr>
              <a:lnSpc>
                <a:spcPct val="110000"/>
              </a:lnSpc>
            </a:pPr>
            <a:r>
              <a:rPr lang="en-US" sz="1600" b="0" i="0" u="none" strike="noStrike" baseline="0" dirty="0"/>
              <a:t>Plans to achieve your goals </a:t>
            </a:r>
          </a:p>
          <a:p>
            <a:pPr marL="0">
              <a:lnSpc>
                <a:spcPct val="110000"/>
              </a:lnSpc>
            </a:pPr>
            <a:r>
              <a:rPr lang="en-US" sz="1600" b="0" i="0" u="none" strike="noStrike" baseline="0" dirty="0"/>
              <a:t>Keep the shop foreman in the loop on who needs improvement and evaluate monthly</a:t>
            </a:r>
          </a:p>
          <a:p>
            <a:pPr>
              <a:lnSpc>
                <a:spcPct val="110000"/>
              </a:lnSpc>
            </a:pPr>
            <a:r>
              <a:rPr lang="en-US" sz="1600" b="0" i="0" u="none" strike="noStrike" baseline="0" dirty="0"/>
              <a:t>Plans to evaluate your changes </a:t>
            </a:r>
            <a:endParaRPr lang="en-US" sz="1600" dirty="0"/>
          </a:p>
          <a:p>
            <a:pPr marL="0">
              <a:lnSpc>
                <a:spcPct val="110000"/>
              </a:lnSpc>
            </a:pPr>
            <a:r>
              <a:rPr lang="en-US" sz="1600" b="0" i="0" u="none" strike="noStrike" baseline="0" dirty="0"/>
              <a:t>Reports by marketing vendor and DMS reporting tools</a:t>
            </a:r>
          </a:p>
          <a:p>
            <a:pPr>
              <a:lnSpc>
                <a:spcPct val="110000"/>
              </a:lnSpc>
            </a:pPr>
            <a:endParaRPr lang="en-US" sz="1300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1EC3C809-1A73-44E6-898A-A69F117F5633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500527601"/>
              </p:ext>
            </p:extLst>
          </p:nvPr>
        </p:nvGraphicFramePr>
        <p:xfrm>
          <a:off x="6417733" y="931731"/>
          <a:ext cx="4637123" cy="5030968"/>
        </p:xfrm>
        <a:graphic>
          <a:graphicData uri="http://schemas.openxmlformats.org/drawingml/2006/table">
            <a:tbl>
              <a:tblPr firstRow="1" bandRow="1"/>
              <a:tblGrid>
                <a:gridCol w="110490">
                  <a:extLst>
                    <a:ext uri="{9D8B030D-6E8A-4147-A177-3AD203B41FA5}">
                      <a16:colId xmlns:a16="http://schemas.microsoft.com/office/drawing/2014/main" val="2758531928"/>
                    </a:ext>
                  </a:extLst>
                </a:gridCol>
                <a:gridCol w="755554">
                  <a:extLst>
                    <a:ext uri="{9D8B030D-6E8A-4147-A177-3AD203B41FA5}">
                      <a16:colId xmlns:a16="http://schemas.microsoft.com/office/drawing/2014/main" val="2169009292"/>
                    </a:ext>
                  </a:extLst>
                </a:gridCol>
                <a:gridCol w="797424">
                  <a:extLst>
                    <a:ext uri="{9D8B030D-6E8A-4147-A177-3AD203B41FA5}">
                      <a16:colId xmlns:a16="http://schemas.microsoft.com/office/drawing/2014/main" val="4107663404"/>
                    </a:ext>
                  </a:extLst>
                </a:gridCol>
                <a:gridCol w="168062">
                  <a:extLst>
                    <a:ext uri="{9D8B030D-6E8A-4147-A177-3AD203B41FA5}">
                      <a16:colId xmlns:a16="http://schemas.microsoft.com/office/drawing/2014/main" val="3038079148"/>
                    </a:ext>
                  </a:extLst>
                </a:gridCol>
                <a:gridCol w="785358">
                  <a:extLst>
                    <a:ext uri="{9D8B030D-6E8A-4147-A177-3AD203B41FA5}">
                      <a16:colId xmlns:a16="http://schemas.microsoft.com/office/drawing/2014/main" val="3112902051"/>
                    </a:ext>
                  </a:extLst>
                </a:gridCol>
                <a:gridCol w="230577">
                  <a:extLst>
                    <a:ext uri="{9D8B030D-6E8A-4147-A177-3AD203B41FA5}">
                      <a16:colId xmlns:a16="http://schemas.microsoft.com/office/drawing/2014/main" val="704096794"/>
                    </a:ext>
                  </a:extLst>
                </a:gridCol>
                <a:gridCol w="759479">
                  <a:extLst>
                    <a:ext uri="{9D8B030D-6E8A-4147-A177-3AD203B41FA5}">
                      <a16:colId xmlns:a16="http://schemas.microsoft.com/office/drawing/2014/main" val="88287937"/>
                    </a:ext>
                  </a:extLst>
                </a:gridCol>
                <a:gridCol w="135350">
                  <a:extLst>
                    <a:ext uri="{9D8B030D-6E8A-4147-A177-3AD203B41FA5}">
                      <a16:colId xmlns:a16="http://schemas.microsoft.com/office/drawing/2014/main" val="3588087036"/>
                    </a:ext>
                  </a:extLst>
                </a:gridCol>
                <a:gridCol w="784339">
                  <a:extLst>
                    <a:ext uri="{9D8B030D-6E8A-4147-A177-3AD203B41FA5}">
                      <a16:colId xmlns:a16="http://schemas.microsoft.com/office/drawing/2014/main" val="3096801693"/>
                    </a:ext>
                  </a:extLst>
                </a:gridCol>
                <a:gridCol w="110490">
                  <a:extLst>
                    <a:ext uri="{9D8B030D-6E8A-4147-A177-3AD203B41FA5}">
                      <a16:colId xmlns:a16="http://schemas.microsoft.com/office/drawing/2014/main" val="594780871"/>
                    </a:ext>
                  </a:extLst>
                </a:gridCol>
              </a:tblGrid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490072"/>
                  </a:ext>
                </a:extLst>
              </a:tr>
              <a:tr h="196871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NADA ACTUAL SERVICE ANALYSIS     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6791693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Performance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517174"/>
                  </a:ext>
                </a:extLst>
              </a:tr>
              <a:tr h="23455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168863"/>
                  </a:ext>
                </a:extLst>
              </a:tr>
              <a:tr h="18431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Customer Car*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432,474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128.70 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3360.3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8216288"/>
                  </a:ext>
                </a:extLst>
              </a:tr>
              <a:tr h="234555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Customer EXPRESS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40,325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110.02 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366.5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752609"/>
                  </a:ext>
                </a:extLst>
              </a:tr>
              <a:tr h="18431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Customer Other*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650462"/>
                  </a:ext>
                </a:extLst>
              </a:tr>
              <a:tr h="18431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  75,157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145.66 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516.0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9127404"/>
                  </a:ext>
                </a:extLst>
              </a:tr>
              <a:tr h="18431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110,598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129.28 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855.5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1883894"/>
                  </a:ext>
                </a:extLst>
              </a:tr>
              <a:tr h="18431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07895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$          658,554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5098.3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6050835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8354357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1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664994"/>
                  </a:ext>
                </a:extLst>
              </a:tr>
              <a:tr h="18431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  658,554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5098.32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129.17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162767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1897177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982192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32.00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6,336.0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9725828"/>
                  </a:ext>
                </a:extLst>
              </a:tr>
              <a:tr h="209433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 Hours per day for one tech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Clock Hour Aval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130344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51197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6,336.0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129.17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818,426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1023033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2050815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Clock Hours Available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Labor sales potential @100%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Labor sales potential @ 125%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4396528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6690140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proficient are your technicians ?</a:t>
                      </a:r>
                    </a:p>
                  </a:txBody>
                  <a:tcPr marL="3430" marR="3430" marT="3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1788666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5526361"/>
                  </a:ext>
                </a:extLst>
              </a:tr>
              <a:tr h="184310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9,217.5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6,336.00 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=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145.48%</a:t>
                      </a: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8530703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3430" marR="3430" marT="343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Hours Available</a:t>
                      </a:r>
                    </a:p>
                  </a:txBody>
                  <a:tcPr marL="3430" marR="3430" marT="343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3430" marR="3430" marT="343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3339126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092445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418378"/>
                  </a:ext>
                </a:extLst>
              </a:tr>
              <a:tr h="159188"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430" marR="3430" marT="343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379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56012FD-74A8-4C91-B318-435CF2B719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1C2A4B30-77D7-4FFB-8B53-A88BD68CA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1580" y="804519"/>
            <a:ext cx="4325112" cy="1049235"/>
          </a:xfrm>
        </p:spPr>
        <p:txBody>
          <a:bodyPr vert="horz" lIns="91440" tIns="45720" rIns="91440" bIns="45720" rtlCol="0" anchor="t">
            <a:normAutofit/>
          </a:bodyPr>
          <a:lstStyle/>
          <a:p>
            <a:br>
              <a:rPr lang="en-US" sz="1300" u="none" strike="noStrike" baseline="0"/>
            </a:br>
            <a:r>
              <a:rPr lang="en-US" sz="1300" u="none" strike="noStrike" baseline="0"/>
              <a:t>Facility</a:t>
            </a:r>
            <a:br>
              <a:rPr lang="en-US" sz="1300" u="none" strike="noStrike" baseline="0"/>
            </a:br>
            <a:br>
              <a:rPr lang="en-US" sz="1300" u="none" strike="noStrike" baseline="0"/>
            </a:br>
            <a:br>
              <a:rPr lang="en-US" sz="1300" u="none" strike="noStrike" baseline="0"/>
            </a:br>
            <a:endParaRPr lang="en-US" sz="130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73AAE2E-5D6B-4952-A4BB-546C49F8DE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1579" y="1853754"/>
            <a:ext cx="432511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01E4D783-AD45-49E7-B6C7-BBACB82906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51579" y="2015732"/>
            <a:ext cx="4325113" cy="4074172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endParaRPr lang="en-US" sz="1300" b="0" i="0" u="none" strike="noStrike" baseline="0"/>
          </a:p>
          <a:p>
            <a:pPr>
              <a:lnSpc>
                <a:spcPct val="110000"/>
              </a:lnSpc>
            </a:pPr>
            <a:r>
              <a:rPr lang="en-US" sz="1300" b="0" i="0" u="none" strike="noStrike" baseline="0"/>
              <a:t>Current practices </a:t>
            </a:r>
          </a:p>
          <a:p>
            <a:pPr marL="0">
              <a:lnSpc>
                <a:spcPct val="110000"/>
              </a:lnSpc>
            </a:pPr>
            <a:r>
              <a:rPr lang="en-US" sz="1300"/>
              <a:t>We are currently under construction and parking has become a daily issue that is making the customer experience be less favorable</a:t>
            </a:r>
            <a:endParaRPr lang="en-US" sz="1300" b="0" i="0" u="none" strike="noStrike" baseline="0"/>
          </a:p>
          <a:p>
            <a:pPr>
              <a:lnSpc>
                <a:spcPct val="110000"/>
              </a:lnSpc>
            </a:pPr>
            <a:r>
              <a:rPr lang="en-US" sz="1300" b="0" i="0" u="none" strike="noStrike" baseline="0"/>
              <a:t>Goals for improvement </a:t>
            </a:r>
          </a:p>
          <a:p>
            <a:pPr marL="0">
              <a:lnSpc>
                <a:spcPct val="110000"/>
              </a:lnSpc>
            </a:pPr>
            <a:r>
              <a:rPr lang="en-US" sz="1300"/>
              <a:t>Construction is due to be completed April 2024</a:t>
            </a:r>
            <a:endParaRPr lang="en-US" sz="1300" b="0" i="0" u="none" strike="noStrike" baseline="0"/>
          </a:p>
          <a:p>
            <a:pPr>
              <a:lnSpc>
                <a:spcPct val="110000"/>
              </a:lnSpc>
            </a:pPr>
            <a:r>
              <a:rPr lang="en-US" sz="1300" b="0" i="0" u="none" strike="noStrike" baseline="0"/>
              <a:t>Plans to achieve your goals </a:t>
            </a:r>
          </a:p>
          <a:p>
            <a:pPr marL="0">
              <a:lnSpc>
                <a:spcPct val="110000"/>
              </a:lnSpc>
            </a:pPr>
            <a:r>
              <a:rPr lang="en-US" sz="1300"/>
              <a:t>Purchased additional real estate and current buildings will be leveled to accommodate additional 50 parking spots </a:t>
            </a:r>
            <a:endParaRPr lang="en-US" sz="1300" b="0" i="0" u="none" strike="noStrike" baseline="0"/>
          </a:p>
          <a:p>
            <a:pPr>
              <a:lnSpc>
                <a:spcPct val="110000"/>
              </a:lnSpc>
            </a:pPr>
            <a:r>
              <a:rPr lang="en-US" sz="1300" b="0" i="0" u="none" strike="noStrike" baseline="0"/>
              <a:t>Plans to evaluate your changes </a:t>
            </a:r>
          </a:p>
          <a:p>
            <a:pPr marL="0">
              <a:lnSpc>
                <a:spcPct val="110000"/>
              </a:lnSpc>
            </a:pPr>
            <a:r>
              <a:rPr lang="en-US" sz="1300"/>
              <a:t>Daily, weekly and monthly reporting from marketing vendor and DMS.  </a:t>
            </a:r>
            <a:endParaRPr lang="en-US" sz="1300" b="0" i="0" u="none" strike="noStrike" baseline="0"/>
          </a:p>
          <a:p>
            <a:pPr>
              <a:lnSpc>
                <a:spcPct val="110000"/>
              </a:lnSpc>
            </a:pPr>
            <a:endParaRPr lang="en-US" sz="130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484D1C85-764E-5BD5-ABE7-E29F9FD7142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69781534"/>
              </p:ext>
            </p:extLst>
          </p:nvPr>
        </p:nvGraphicFramePr>
        <p:xfrm>
          <a:off x="6876594" y="804519"/>
          <a:ext cx="3719399" cy="5285393"/>
        </p:xfrm>
        <a:graphic>
          <a:graphicData uri="http://schemas.openxmlformats.org/drawingml/2006/table">
            <a:tbl>
              <a:tblPr firstRow="1" bandRow="1"/>
              <a:tblGrid>
                <a:gridCol w="1831589">
                  <a:extLst>
                    <a:ext uri="{9D8B030D-6E8A-4147-A177-3AD203B41FA5}">
                      <a16:colId xmlns:a16="http://schemas.microsoft.com/office/drawing/2014/main" val="2091679972"/>
                    </a:ext>
                  </a:extLst>
                </a:gridCol>
                <a:gridCol w="1280058">
                  <a:extLst>
                    <a:ext uri="{9D8B030D-6E8A-4147-A177-3AD203B41FA5}">
                      <a16:colId xmlns:a16="http://schemas.microsoft.com/office/drawing/2014/main" val="3332719501"/>
                    </a:ext>
                  </a:extLst>
                </a:gridCol>
                <a:gridCol w="303876">
                  <a:extLst>
                    <a:ext uri="{9D8B030D-6E8A-4147-A177-3AD203B41FA5}">
                      <a16:colId xmlns:a16="http://schemas.microsoft.com/office/drawing/2014/main" val="2950083195"/>
                    </a:ext>
                  </a:extLst>
                </a:gridCol>
                <a:gridCol w="303876">
                  <a:extLst>
                    <a:ext uri="{9D8B030D-6E8A-4147-A177-3AD203B41FA5}">
                      <a16:colId xmlns:a16="http://schemas.microsoft.com/office/drawing/2014/main" val="2959475569"/>
                    </a:ext>
                  </a:extLst>
                </a:gridCol>
              </a:tblGrid>
              <a:tr h="24496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1829857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3324253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484158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723607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1506751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394360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437512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129.17 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0937997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134780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795,692 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2859981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363631"/>
                  </a:ext>
                </a:extLst>
              </a:tr>
              <a:tr h="257418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7051331"/>
                  </a:ext>
                </a:extLst>
              </a:tr>
              <a:tr h="24496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867776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658,554 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8630742"/>
                  </a:ext>
                </a:extLst>
              </a:tr>
              <a:tr h="28648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9772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795,692 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0017017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91281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82.76%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9469409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1395954"/>
                  </a:ext>
                </a:extLst>
              </a:tr>
              <a:tr h="265723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255" marR="8255" marT="8255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7877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56012FD-74A8-4C91-B318-435CF2B719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C630F413-44CE-4746-9821-9E0107978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2D671B1-B099-4F9C-B9CC-9D22B4DAF8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838524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992" y="707475"/>
            <a:ext cx="3157577" cy="131200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/>
              <a:t>Repair order analysis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552FBEF-FA69-427B-8245-0A518E051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55992" y="2146542"/>
            <a:ext cx="315757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7" name="Title 1">
            <a:extLst>
              <a:ext uri="{FF2B5EF4-FFF2-40B4-BE49-F238E27FC236}">
                <a16:creationId xmlns:a16="http://schemas.microsoft.com/office/drawing/2014/main" id="{898488B7-DBD3-40E7-B54B-4DA6C5693E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51580" y="3122496"/>
            <a:ext cx="3530157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 cap="all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F7B6F0E-FB45-CC82-64A9-E276CD2D203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136348" y="774990"/>
            <a:ext cx="5761020" cy="537202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54138" y="2273608"/>
            <a:ext cx="3159432" cy="394092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400" dirty="0"/>
              <a:t>After discussion with service manager, a couple of observations and decisions were made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An RO analysis will be performed monthly and utilized for training 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Cars with less than 30K miles and 3 years old will be pushed to express for efficiency but all the rest will go to main shop</a:t>
            </a:r>
          </a:p>
          <a:p>
            <a:pPr>
              <a:lnSpc>
                <a:spcPct val="110000"/>
              </a:lnSpc>
            </a:pPr>
            <a:r>
              <a:rPr lang="en-US" sz="1400" dirty="0"/>
              <a:t>We also discussed how to motivate a B or C level tech to perform to the same level that an A tech performs when an opportunity to sell work is present. </a:t>
            </a:r>
          </a:p>
        </p:txBody>
      </p:sp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Outdoor warehouse">
            <a:extLst>
              <a:ext uri="{FF2B5EF4-FFF2-40B4-BE49-F238E27FC236}">
                <a16:creationId xmlns:a16="http://schemas.microsoft.com/office/drawing/2014/main" id="{7A796B0E-E39E-12DB-48A7-24582A85D8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grayscl/>
          </a:blip>
          <a:srcRect t="15412" r="-1" b="-1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en-US" dirty="0"/>
              <a:t>SWOT Analysis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Strengths</a:t>
            </a:r>
          </a:p>
          <a:p>
            <a:pPr marL="0" indent="0">
              <a:buNone/>
            </a:pPr>
            <a:endParaRPr lang="en-US" dirty="0"/>
          </a:p>
          <a:p>
            <a:pPr>
              <a:buAutoNum type="arabicPeriod"/>
            </a:pPr>
            <a:r>
              <a:rPr lang="en-US" dirty="0"/>
              <a:t>New state-of-the-art facility</a:t>
            </a:r>
          </a:p>
          <a:p>
            <a:pPr>
              <a:buAutoNum type="arabicPeriod"/>
            </a:pPr>
            <a:r>
              <a:rPr lang="en-US" dirty="0"/>
              <a:t>Location of the dealership</a:t>
            </a:r>
          </a:p>
          <a:p>
            <a:pPr>
              <a:buAutoNum type="arabicPeriod"/>
            </a:pPr>
            <a:r>
              <a:rPr lang="en-US" dirty="0"/>
              <a:t>Brand representation </a:t>
            </a:r>
          </a:p>
          <a:p>
            <a:pPr>
              <a:buAutoNum type="arabicPeriod"/>
            </a:pPr>
            <a:r>
              <a:rPr lang="en-US" dirty="0"/>
              <a:t>Customer satisfaction and reputation in the market</a:t>
            </a:r>
          </a:p>
          <a:p>
            <a:pPr>
              <a:buAutoNum type="arabicPeriod"/>
            </a:pPr>
            <a:r>
              <a:rPr lang="en-US" dirty="0"/>
              <a:t>Experienced and tenured staff</a:t>
            </a:r>
          </a:p>
          <a:p>
            <a:pPr>
              <a:buAutoNum type="arabicPeriod"/>
            </a:pPr>
            <a:r>
              <a:rPr lang="en-US" dirty="0"/>
              <a:t>Parts department’s efficiency </a:t>
            </a:r>
          </a:p>
          <a:p>
            <a:pPr>
              <a:buAutoNum type="arabicPeriod"/>
            </a:pPr>
            <a:endParaRPr lang="en-US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6870151-9189-4C3A-8379-EF3D95827A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agnifying glass showing decling performance">
            <a:extLst>
              <a:ext uri="{FF2B5EF4-FFF2-40B4-BE49-F238E27FC236}">
                <a16:creationId xmlns:a16="http://schemas.microsoft.com/office/drawing/2014/main" id="{EF0E7E3E-0BAC-0F2F-5D54-55969C041A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  <a:grayscl/>
          </a:blip>
          <a:srcRect t="1219" r="-1" b="14509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11" name="Slide Number Placeholder 7">
            <a:extLst>
              <a:ext uri="{FF2B5EF4-FFF2-40B4-BE49-F238E27FC236}">
                <a16:creationId xmlns:a16="http://schemas.microsoft.com/office/drawing/2014/main" id="{123EA69C-102A-4DD0-9547-05DCD271D1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12301" y="443732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en-US"/>
            </a:defPPr>
            <a:lvl1pPr marL="0" algn="r" defTabSz="457200" rtl="0" eaLnBrk="1" latinLnBrk="0" hangingPunct="1">
              <a:defRPr sz="2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6A862265-5CA3-4C40-8582-7534C3B03C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76636" y="540921"/>
            <a:ext cx="49739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00EF80B-0391-4082-9AF5-F15B091B4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93800"/>
            <a:ext cx="12192000" cy="5664199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87000"/>
                  <a:alpha val="4000"/>
                </a:schemeClr>
              </a:gs>
              <a:gs pos="100000">
                <a:schemeClr val="bg2">
                  <a:lumMod val="95000"/>
                  <a:lumOff val="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0271" y="1193800"/>
            <a:ext cx="3193050" cy="4699000"/>
          </a:xfrm>
        </p:spPr>
        <p:txBody>
          <a:bodyPr anchor="ctr">
            <a:normAutofit/>
          </a:bodyPr>
          <a:lstStyle/>
          <a:p>
            <a:r>
              <a:rPr lang="en-US" dirty="0"/>
              <a:t>SWOT Analysis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33AC32D-5F44-45F7-A0BD-7C11A86BED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1600200"/>
            <a:ext cx="0" cy="3657600"/>
          </a:xfrm>
          <a:prstGeom prst="line">
            <a:avLst/>
          </a:prstGeom>
          <a:ln w="31750">
            <a:solidFill>
              <a:schemeClr val="tx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6636" y="1193800"/>
            <a:ext cx="6085091" cy="4699000"/>
          </a:xfrm>
        </p:spPr>
        <p:txBody>
          <a:bodyPr anchor="ctr">
            <a:normAutofit/>
          </a:bodyPr>
          <a:lstStyle/>
          <a:p>
            <a:r>
              <a:rPr lang="en-US" sz="2400" b="1" dirty="0"/>
              <a:t>Weaknesses</a:t>
            </a:r>
          </a:p>
          <a:p>
            <a:pPr>
              <a:buAutoNum type="arabicPeriod"/>
            </a:pPr>
            <a:r>
              <a:rPr lang="en-US" dirty="0"/>
              <a:t>Parking/lot size </a:t>
            </a:r>
          </a:p>
          <a:p>
            <a:pPr>
              <a:buAutoNum type="arabicPeriod"/>
            </a:pPr>
            <a:r>
              <a:rPr lang="en-US" dirty="0"/>
              <a:t>Proper ratio of employees to demand/workload</a:t>
            </a:r>
          </a:p>
          <a:p>
            <a:pPr>
              <a:buAutoNum type="arabicPeriod"/>
            </a:pPr>
            <a:r>
              <a:rPr lang="en-US" dirty="0"/>
              <a:t>Inexperienced staff in entry-level position</a:t>
            </a:r>
          </a:p>
          <a:p>
            <a:pPr>
              <a:buAutoNum type="arabicPeriod"/>
            </a:pPr>
            <a:r>
              <a:rPr lang="en-US" dirty="0"/>
              <a:t>Honda’s lack of tech programs for entry-level technicians recruiting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9" name="Date Placeholder 1">
            <a:extLst>
              <a:ext uri="{FF2B5EF4-FFF2-40B4-BE49-F238E27FC236}">
                <a16:creationId xmlns:a16="http://schemas.microsoft.com/office/drawing/2014/main" id="{3FBF03E8-C602-4192-9C52-F84B29FDCC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23229" y="6007878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Gallery</Template>
  <TotalTime>8910</TotalTime>
  <Words>1573</Words>
  <Application>Microsoft Office PowerPoint</Application>
  <PresentationFormat>Widescreen</PresentationFormat>
  <Paragraphs>426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Baskerville Old Face</vt:lpstr>
      <vt:lpstr>Calibri</vt:lpstr>
      <vt:lpstr>Gill Sans MT</vt:lpstr>
      <vt:lpstr>Wingdings</vt:lpstr>
      <vt:lpstr>Gallery</vt:lpstr>
      <vt:lpstr>NADA Fixed Ops 2 Post class Presentation 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   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Iad Antonios</cp:lastModifiedBy>
  <cp:revision>16</cp:revision>
  <dcterms:created xsi:type="dcterms:W3CDTF">2022-12-04T13:10:55Z</dcterms:created>
  <dcterms:modified xsi:type="dcterms:W3CDTF">2024-02-21T00:17:10Z</dcterms:modified>
</cp:coreProperties>
</file>