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2/13/2024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Wilson Ford Lincoln</a:t>
            </a:r>
          </a:p>
          <a:p>
            <a:pPr algn="ctr"/>
            <a:r>
              <a:rPr lang="en-US" sz="3200" dirty="0"/>
              <a:t>N434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Promotion of Pick up and Deliver to increase customer flow</a:t>
            </a:r>
          </a:p>
          <a:p>
            <a:r>
              <a:rPr lang="en-US" dirty="0"/>
              <a:t>Training Service advisors for increased sales</a:t>
            </a:r>
          </a:p>
          <a:p>
            <a:r>
              <a:rPr lang="en-US" dirty="0"/>
              <a:t>Develop process to inspect every vehicle to offer recommended services</a:t>
            </a:r>
          </a:p>
          <a:p>
            <a:r>
              <a:rPr lang="en-US" dirty="0"/>
              <a:t>Add process for Video inspection and selling to increase sales</a:t>
            </a:r>
          </a:p>
          <a:p>
            <a:r>
              <a:rPr lang="en-US" dirty="0"/>
              <a:t>Improve processes in the service tunnel to effect customer satisfaction</a:t>
            </a:r>
          </a:p>
          <a:p>
            <a:r>
              <a:rPr lang="en-US" dirty="0"/>
              <a:t>Add BDC to verify appointments, reschedule appointments, customer call backs after 2 days to verify service completion</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Business is slowing due to tough economic conditions</a:t>
            </a:r>
          </a:p>
          <a:p>
            <a:r>
              <a:rPr lang="en-US" dirty="0"/>
              <a:t>Lower number of cars coming into the shop</a:t>
            </a:r>
          </a:p>
          <a:p>
            <a:r>
              <a:rPr lang="en-US" dirty="0"/>
              <a:t>Lack of processes on service tunnel is leading to minimal customer satisfaction</a:t>
            </a:r>
          </a:p>
          <a:p>
            <a:r>
              <a:rPr lang="en-US" dirty="0"/>
              <a:t>No new prospects for Service advisor position. </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Reduce discounts given</a:t>
            </a:r>
          </a:p>
          <a:p>
            <a:r>
              <a:rPr lang="en-US" dirty="0"/>
              <a:t>Improve quality time spent with all customers from Service advisors</a:t>
            </a:r>
          </a:p>
          <a:p>
            <a:r>
              <a:rPr lang="en-US" dirty="0"/>
              <a:t>Add training to Service advisors</a:t>
            </a:r>
          </a:p>
          <a:p>
            <a:r>
              <a:rPr lang="en-US" dirty="0"/>
              <a:t>Add BDC to help with customer retention </a:t>
            </a:r>
          </a:p>
          <a:p>
            <a:r>
              <a:rPr lang="en-US" dirty="0"/>
              <a:t>Add inspection process to drive sales on recommended services</a:t>
            </a:r>
          </a:p>
          <a:p>
            <a:r>
              <a:rPr lang="en-US" dirty="0"/>
              <a:t>Add Video inspection process to improve sales on recommended services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Add process where all Technicians are inspecting every vehicle for recommended services. </a:t>
            </a:r>
          </a:p>
          <a:p>
            <a:r>
              <a:rPr lang="en-US" dirty="0"/>
              <a:t>Add BDC associate and train them on new processes to drive customer retention</a:t>
            </a:r>
          </a:p>
          <a:p>
            <a:r>
              <a:rPr lang="en-US" dirty="0"/>
              <a:t>Research and implement new training for Service advisors to assist with selling techniques to improve sales</a:t>
            </a:r>
          </a:p>
          <a:p>
            <a:r>
              <a:rPr lang="en-US" dirty="0"/>
              <a:t>Research and implement Video inspection program and process to assist with selling recommended services </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Service manager will build and train new inspection process to the Technicians</a:t>
            </a:r>
          </a:p>
          <a:p>
            <a:r>
              <a:rPr lang="en-US" dirty="0"/>
              <a:t>Fixed Operations manager will add BDC employee and train on expected processes and review results with associate and Service manager</a:t>
            </a:r>
          </a:p>
          <a:p>
            <a:r>
              <a:rPr lang="en-US" dirty="0"/>
              <a:t>Partner with local Ford dealers to gather information on Service advisor training</a:t>
            </a:r>
          </a:p>
          <a:p>
            <a:r>
              <a:rPr lang="en-US" dirty="0"/>
              <a:t>Fixed Operations manager to research on Video inspection software</a:t>
            </a:r>
          </a:p>
          <a:p>
            <a:r>
              <a:rPr lang="en-US" dirty="0"/>
              <a:t>Weekly and monthly meetings to review results and change processes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242368067"/>
              </p:ext>
            </p:extLst>
          </p:nvPr>
        </p:nvGraphicFramePr>
        <p:xfrm>
          <a:off x="677334" y="1818624"/>
          <a:ext cx="9132492" cy="49704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Build inspection process for technicians</a:t>
                      </a:r>
                    </a:p>
                  </a:txBody>
                  <a:tcPr/>
                </a:tc>
                <a:tc>
                  <a:txBody>
                    <a:bodyPr/>
                    <a:lstStyle/>
                    <a:p>
                      <a:r>
                        <a:rPr lang="en-US" dirty="0"/>
                        <a:t>Service manager</a:t>
                      </a:r>
                    </a:p>
                  </a:txBody>
                  <a:tcPr/>
                </a:tc>
                <a:tc>
                  <a:txBody>
                    <a:bodyPr/>
                    <a:lstStyle/>
                    <a:p>
                      <a:r>
                        <a:rPr lang="en-US" dirty="0"/>
                        <a:t>3/1/2024</a:t>
                      </a:r>
                    </a:p>
                  </a:txBody>
                  <a:tcPr/>
                </a:tc>
                <a:extLst>
                  <a:ext uri="{0D108BD9-81ED-4DB2-BD59-A6C34878D82A}">
                    <a16:rowId xmlns:a16="http://schemas.microsoft.com/office/drawing/2014/main" val="2400365483"/>
                  </a:ext>
                </a:extLst>
              </a:tr>
              <a:tr h="565004">
                <a:tc>
                  <a:txBody>
                    <a:bodyPr/>
                    <a:lstStyle/>
                    <a:p>
                      <a:r>
                        <a:rPr lang="en-US" dirty="0"/>
                        <a:t>Add BDC Employee with new processes</a:t>
                      </a:r>
                    </a:p>
                  </a:txBody>
                  <a:tcPr/>
                </a:tc>
                <a:tc>
                  <a:txBody>
                    <a:bodyPr/>
                    <a:lstStyle/>
                    <a:p>
                      <a:r>
                        <a:rPr lang="en-US" dirty="0"/>
                        <a:t>Fixed Operations Director</a:t>
                      </a:r>
                    </a:p>
                  </a:txBody>
                  <a:tcPr/>
                </a:tc>
                <a:tc>
                  <a:txBody>
                    <a:bodyPr/>
                    <a:lstStyle/>
                    <a:p>
                      <a:r>
                        <a:rPr lang="en-US" dirty="0"/>
                        <a:t>2/19/2024</a:t>
                      </a:r>
                    </a:p>
                  </a:txBody>
                  <a:tcPr/>
                </a:tc>
                <a:extLst>
                  <a:ext uri="{0D108BD9-81ED-4DB2-BD59-A6C34878D82A}">
                    <a16:rowId xmlns:a16="http://schemas.microsoft.com/office/drawing/2014/main" val="107845787"/>
                  </a:ext>
                </a:extLst>
              </a:tr>
              <a:tr h="565004">
                <a:tc>
                  <a:txBody>
                    <a:bodyPr/>
                    <a:lstStyle/>
                    <a:p>
                      <a:r>
                        <a:rPr lang="en-US" dirty="0"/>
                        <a:t>Gather Service advisor training information</a:t>
                      </a:r>
                    </a:p>
                  </a:txBody>
                  <a:tcPr/>
                </a:tc>
                <a:tc>
                  <a:txBody>
                    <a:bodyPr/>
                    <a:lstStyle/>
                    <a:p>
                      <a:r>
                        <a:rPr lang="en-US" dirty="0"/>
                        <a:t>Service manager / Fixed Operations Director</a:t>
                      </a:r>
                    </a:p>
                  </a:txBody>
                  <a:tcPr/>
                </a:tc>
                <a:tc>
                  <a:txBody>
                    <a:bodyPr/>
                    <a:lstStyle/>
                    <a:p>
                      <a:r>
                        <a:rPr lang="en-US" dirty="0"/>
                        <a:t>3/1/2024</a:t>
                      </a:r>
                    </a:p>
                  </a:txBody>
                  <a:tcPr/>
                </a:tc>
                <a:extLst>
                  <a:ext uri="{0D108BD9-81ED-4DB2-BD59-A6C34878D82A}">
                    <a16:rowId xmlns:a16="http://schemas.microsoft.com/office/drawing/2014/main" val="1530126605"/>
                  </a:ext>
                </a:extLst>
              </a:tr>
              <a:tr h="565004">
                <a:tc>
                  <a:txBody>
                    <a:bodyPr/>
                    <a:lstStyle/>
                    <a:p>
                      <a:r>
                        <a:rPr lang="en-US" dirty="0"/>
                        <a:t>Implement Video Inspection process</a:t>
                      </a:r>
                    </a:p>
                  </a:txBody>
                  <a:tcPr/>
                </a:tc>
                <a:tc>
                  <a:txBody>
                    <a:bodyPr/>
                    <a:lstStyle/>
                    <a:p>
                      <a:r>
                        <a:rPr lang="en-US" dirty="0"/>
                        <a:t>Fixed Operations Director</a:t>
                      </a:r>
                    </a:p>
                  </a:txBody>
                  <a:tcPr/>
                </a:tc>
                <a:tc>
                  <a:txBody>
                    <a:bodyPr/>
                    <a:lstStyle/>
                    <a:p>
                      <a:r>
                        <a:rPr lang="en-US" dirty="0"/>
                        <a:t>4/1/2024</a:t>
                      </a:r>
                    </a:p>
                  </a:txBody>
                  <a:tcPr/>
                </a:tc>
                <a:extLst>
                  <a:ext uri="{0D108BD9-81ED-4DB2-BD59-A6C34878D82A}">
                    <a16:rowId xmlns:a16="http://schemas.microsoft.com/office/drawing/2014/main" val="1950345431"/>
                  </a:ext>
                </a:extLst>
              </a:tr>
              <a:tr h="565004">
                <a:tc>
                  <a:txBody>
                    <a:bodyPr/>
                    <a:lstStyle/>
                    <a:p>
                      <a:r>
                        <a:rPr lang="en-US" dirty="0"/>
                        <a:t>Weekly/Monthly Managers meeting</a:t>
                      </a:r>
                    </a:p>
                  </a:txBody>
                  <a:tcPr/>
                </a:tc>
                <a:tc>
                  <a:txBody>
                    <a:bodyPr/>
                    <a:lstStyle/>
                    <a:p>
                      <a:r>
                        <a:rPr lang="en-US" dirty="0"/>
                        <a:t>Fixed Operations Director</a:t>
                      </a:r>
                    </a:p>
                  </a:txBody>
                  <a:tcPr/>
                </a:tc>
                <a:tc>
                  <a:txBody>
                    <a:bodyPr/>
                    <a:lstStyle/>
                    <a:p>
                      <a:r>
                        <a:rPr lang="en-US" dirty="0"/>
                        <a:t>Weekly/Monthly</a:t>
                      </a:r>
                    </a:p>
                  </a:txBody>
                  <a:tcPr/>
                </a:tc>
                <a:extLst>
                  <a:ext uri="{0D108BD9-81ED-4DB2-BD59-A6C34878D82A}">
                    <a16:rowId xmlns:a16="http://schemas.microsoft.com/office/drawing/2014/main" val="1960891333"/>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We have a very good facility at our location, and have grown significantly over the last 6 years. We need to continue to identify growing trends as well as customer needs and act on them quickly. By adding a BDC and Video inspection process, we will add a better base of what our customers need.</a:t>
            </a:r>
          </a:p>
          <a:p>
            <a:r>
              <a:rPr lang="en-US" dirty="0"/>
              <a:t>We have invested heavily in training our Technician staff, but have not invested in our selling staff at all. By adding this in, we will be investing in our growth and customer satisfaction. </a:t>
            </a:r>
          </a:p>
          <a:p>
            <a:r>
              <a:rPr lang="en-US" dirty="0"/>
              <a:t>We have relied on our customer base too much and need to spend more time inspecting our customers vehicle to recommend what services are needed to invest in customers keeping their vehicles. This will ensure customer retention as well as repeat business.</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utilizing Consumer Connection for email and mail blasts.</a:t>
            </a:r>
          </a:p>
          <a:p>
            <a:r>
              <a:rPr lang="en-US" dirty="0">
                <a:solidFill>
                  <a:srgbClr val="221E1F"/>
                </a:solidFill>
                <a:latin typeface="Calibri" panose="020F0502020204030204" pitchFamily="34" charset="0"/>
              </a:rPr>
              <a:t>Set meeting with Consumer Connection to understand process and penetration % to increase response from customers. Add Introduction meetings to all new and used car purchases with handouts on all services we provide.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Meet once a week with all sales managers and sales associates to review processes for customer interaction with service to cover sales opportunities. </a:t>
            </a:r>
          </a:p>
          <a:p>
            <a:r>
              <a:rPr lang="en-US" dirty="0">
                <a:solidFill>
                  <a:srgbClr val="221E1F"/>
                </a:solidFill>
                <a:latin typeface="Calibri" panose="020F0502020204030204" pitchFamily="34" charset="0"/>
              </a:rPr>
              <a:t>Monthly reviews on customer interaction with service to gauge process implementation. </a:t>
            </a:r>
            <a:r>
              <a:rPr lang="en-US" sz="1800" b="0" i="0" u="none" strike="noStrike" baseline="0" dirty="0">
                <a:solidFill>
                  <a:srgbClr val="221E1F"/>
                </a:solidFill>
                <a:latin typeface="Calibri" panose="020F0502020204030204" pitchFamily="34" charset="0"/>
              </a:rPr>
              <a:t>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7335" y="1930400"/>
            <a:ext cx="4723608" cy="3493819"/>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Review Door rate &amp; Warranty rate. </a:t>
            </a:r>
          </a:p>
          <a:p>
            <a:r>
              <a:rPr lang="en-US" sz="1800" b="0" i="0" u="none" strike="noStrike" baseline="0" dirty="0">
                <a:solidFill>
                  <a:srgbClr val="221E1F"/>
                </a:solidFill>
                <a:latin typeface="Calibri" panose="020F0502020204030204" pitchFamily="34" charset="0"/>
              </a:rPr>
              <a:t>Increase Gross as a percent to sales to 75%.</a:t>
            </a:r>
          </a:p>
          <a:p>
            <a:r>
              <a:rPr lang="en-US" dirty="0">
                <a:solidFill>
                  <a:srgbClr val="221E1F"/>
                </a:solidFill>
                <a:latin typeface="Calibri" panose="020F0502020204030204" pitchFamily="34" charset="0"/>
              </a:rPr>
              <a:t>Conduct market evaluations to compare current pricing.</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Monthly reviews on gross as a percent to sales and cost of labor to tweak to 75%.</a:t>
            </a:r>
            <a:endParaRPr lang="en-US" sz="1800" b="0" i="0" u="none" strike="noStrike" baseline="0" dirty="0">
              <a:solidFill>
                <a:srgbClr val="221E1F"/>
              </a:solidFill>
              <a:latin typeface="Calibri" panose="020F0502020204030204" pitchFamily="34" charset="0"/>
            </a:endParaRPr>
          </a:p>
          <a:p>
            <a:endParaRPr lang="en-US" dirty="0"/>
          </a:p>
        </p:txBody>
      </p:sp>
      <p:pic>
        <p:nvPicPr>
          <p:cNvPr id="11" name="Content Placeholder 10">
            <a:extLst>
              <a:ext uri="{FF2B5EF4-FFF2-40B4-BE49-F238E27FC236}">
                <a16:creationId xmlns:a16="http://schemas.microsoft.com/office/drawing/2014/main" id="{E9ED90DE-106D-5465-ACA5-305D2EED3F1C}"/>
              </a:ext>
            </a:extLst>
          </p:cNvPr>
          <p:cNvPicPr>
            <a:picLocks noGrp="1" noChangeAspect="1"/>
          </p:cNvPicPr>
          <p:nvPr>
            <p:ph sz="quarter" idx="4"/>
          </p:nvPr>
        </p:nvPicPr>
        <p:blipFill>
          <a:blip r:embed="rId2"/>
          <a:stretch>
            <a:fillRect/>
          </a:stretch>
        </p:blipFill>
        <p:spPr>
          <a:xfrm>
            <a:off x="5469307" y="1740696"/>
            <a:ext cx="4811284" cy="3683523"/>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Currently having our office review expenses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Reduce expense structure or increase gross to cover expenses plus gain revenue.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Review all expenses as they post to verify nothing out of range, reduce unwanted expenses as they occur.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Review monthly with managers to analyze results.</a:t>
            </a:r>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28C7DD5A-1155-F383-A49E-CBE6CF6D3CF6}"/>
              </a:ext>
            </a:extLst>
          </p:cNvPr>
          <p:cNvPicPr>
            <a:picLocks noGrp="1" noChangeAspect="1"/>
          </p:cNvPicPr>
          <p:nvPr>
            <p:ph sz="half" idx="2"/>
          </p:nvPr>
        </p:nvPicPr>
        <p:blipFill>
          <a:blip r:embed="rId2"/>
          <a:stretch>
            <a:fillRect/>
          </a:stretch>
        </p:blipFill>
        <p:spPr>
          <a:xfrm>
            <a:off x="5000175" y="2050991"/>
            <a:ext cx="4273827" cy="2999573"/>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83521"/>
            <a:ext cx="4412190" cy="4192184"/>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Need to improve productivity from 47% to 100% through increase in labor sales.</a:t>
            </a:r>
          </a:p>
          <a:p>
            <a:r>
              <a:rPr lang="en-US" dirty="0">
                <a:solidFill>
                  <a:srgbClr val="221E1F"/>
                </a:solidFill>
                <a:latin typeface="Calibri" panose="020F0502020204030204" pitchFamily="34" charset="0"/>
              </a:rPr>
              <a:t>Implement stricter inspection process with all technicians. Schedule training for Service Advisors on selling techniques.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Monitor and train each day on selling techniques as well as review work orders daily.</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Daily review work orders for implementation of process and cover with Service Manager for improvement. </a:t>
            </a:r>
            <a:r>
              <a:rPr lang="en-US" sz="1800" b="0" i="0" u="none" strike="noStrike" baseline="0" dirty="0">
                <a:solidFill>
                  <a:srgbClr val="221E1F"/>
                </a:solidFill>
                <a:latin typeface="Calibri" panose="020F0502020204030204" pitchFamily="34" charset="0"/>
              </a:rPr>
              <a:t> </a:t>
            </a:r>
          </a:p>
          <a:p>
            <a:endParaRPr lang="en-US" dirty="0"/>
          </a:p>
        </p:txBody>
      </p:sp>
      <p:pic>
        <p:nvPicPr>
          <p:cNvPr id="8" name="Content Placeholder 7">
            <a:extLst>
              <a:ext uri="{FF2B5EF4-FFF2-40B4-BE49-F238E27FC236}">
                <a16:creationId xmlns:a16="http://schemas.microsoft.com/office/drawing/2014/main" id="{815E7512-5E4D-6958-97CE-4A2BEC6A3A63}"/>
              </a:ext>
            </a:extLst>
          </p:cNvPr>
          <p:cNvPicPr>
            <a:picLocks noGrp="1" noChangeAspect="1"/>
          </p:cNvPicPr>
          <p:nvPr>
            <p:ph sz="half" idx="2"/>
          </p:nvPr>
        </p:nvPicPr>
        <p:blipFill>
          <a:blip r:embed="rId2"/>
          <a:stretch>
            <a:fillRect/>
          </a:stretch>
        </p:blipFill>
        <p:spPr>
          <a:xfrm>
            <a:off x="5089524" y="1683521"/>
            <a:ext cx="4943313" cy="4192185"/>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8"/>
            <a:ext cx="4184035" cy="4087811"/>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have a large service department, but it is not being utilized correctly.</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Improve utilization by increasing sales through inspections and scheduling.</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Training Service Advisors to sell as well as Technicians to inspect every vehicle.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Implement Video inspection process to help with selling recommended maintenance. </a:t>
            </a:r>
          </a:p>
          <a:p>
            <a:r>
              <a:rPr lang="en-US" sz="1800" b="0" i="0" u="none" strike="noStrike" baseline="0" dirty="0">
                <a:solidFill>
                  <a:srgbClr val="221E1F"/>
                </a:solidFill>
                <a:latin typeface="Calibri" panose="020F0502020204030204" pitchFamily="34" charset="0"/>
              </a:rPr>
              <a:t>Review monthly results with management team. </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341A6986-E4AA-9A64-D31F-37D623415C92}"/>
              </a:ext>
            </a:extLst>
          </p:cNvPr>
          <p:cNvPicPr>
            <a:picLocks noGrp="1" noChangeAspect="1"/>
          </p:cNvPicPr>
          <p:nvPr>
            <p:ph sz="half" idx="2"/>
          </p:nvPr>
        </p:nvPicPr>
        <p:blipFill>
          <a:blip r:embed="rId2"/>
          <a:stretch>
            <a:fillRect/>
          </a:stretch>
        </p:blipFill>
        <p:spPr>
          <a:xfrm>
            <a:off x="5636772" y="2160588"/>
            <a:ext cx="3090156"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Service discounts are taking a toll on effective labor rate. We need to ensure any discounts are being handled by the Service Manager alone. Can we utilize Matrix pricing? One line workorders are a vast majority of our flow. We need to decrease these to 25% or less. Since most of our vehicles serviced are older, we need to capture recommended services more. </a:t>
            </a:r>
          </a:p>
        </p:txBody>
      </p:sp>
      <p:pic>
        <p:nvPicPr>
          <p:cNvPr id="12" name="Content Placeholder 11">
            <a:extLst>
              <a:ext uri="{FF2B5EF4-FFF2-40B4-BE49-F238E27FC236}">
                <a16:creationId xmlns:a16="http://schemas.microsoft.com/office/drawing/2014/main" id="{6230A0A1-E356-0C7E-A7BE-C22211ADDA1F}"/>
              </a:ext>
            </a:extLst>
          </p:cNvPr>
          <p:cNvPicPr>
            <a:picLocks noGrp="1" noChangeAspect="1"/>
          </p:cNvPicPr>
          <p:nvPr>
            <p:ph sz="half" idx="2"/>
          </p:nvPr>
        </p:nvPicPr>
        <p:blipFill>
          <a:blip r:embed="rId2"/>
          <a:stretch>
            <a:fillRect/>
          </a:stretch>
        </p:blipFill>
        <p:spPr>
          <a:xfrm>
            <a:off x="4897726" y="2160590"/>
            <a:ext cx="4376449" cy="3718472"/>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We have a large facility that can service many customers if utilized correctly.</a:t>
            </a:r>
          </a:p>
          <a:p>
            <a:r>
              <a:rPr lang="en-US" dirty="0"/>
              <a:t>Our service technician staff is heavily trained and experienced. We currently have 4 Senior Masters on Staff with 5 new Mentee’s working. We have 3 Diesel Technicians, and 4 Transmission builders. </a:t>
            </a:r>
          </a:p>
          <a:p>
            <a:r>
              <a:rPr lang="en-US" dirty="0"/>
              <a:t>We have added 4 new hoists to our facility to allow us to grow.</a:t>
            </a:r>
          </a:p>
          <a:p>
            <a:r>
              <a:rPr lang="en-US" dirty="0"/>
              <a:t>Our service technician staff work together very well. There is very minimal behavioral issues, and they come together to help one another on vehicles that have tougher issues.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No training has been provided to the Service advisors. </a:t>
            </a:r>
          </a:p>
          <a:p>
            <a:r>
              <a:rPr lang="en-US" dirty="0"/>
              <a:t>2 new Service advisors </a:t>
            </a:r>
          </a:p>
          <a:p>
            <a:r>
              <a:rPr lang="en-US" dirty="0"/>
              <a:t>Not enough work coming into the shop</a:t>
            </a:r>
          </a:p>
          <a:p>
            <a:r>
              <a:rPr lang="en-US" dirty="0"/>
              <a:t>Inspections not being done on all vehicles</a:t>
            </a:r>
          </a:p>
          <a:p>
            <a:r>
              <a:rPr lang="en-US" dirty="0"/>
              <a:t>Minimal selling on recommended services</a:t>
            </a:r>
          </a:p>
          <a:p>
            <a:r>
              <a:rPr lang="en-US" dirty="0"/>
              <a:t>Not promoting competitive prices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1139</TotalTime>
  <Words>1035</Words>
  <Application>Microsoft Office PowerPoint</Application>
  <PresentationFormat>Widescreen</PresentationFormat>
  <Paragraphs>115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Alan Evans</cp:lastModifiedBy>
  <cp:revision>26</cp:revision>
  <dcterms:created xsi:type="dcterms:W3CDTF">2022-12-04T13:10:55Z</dcterms:created>
  <dcterms:modified xsi:type="dcterms:W3CDTF">2024-02-14T15:01:33Z</dcterms:modified>
</cp:coreProperties>
</file>