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259C95-2377-436E-BF83-7C8337403E39}" v="6" dt="2024-04-04T21:05:51.9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81265" autoAdjust="0"/>
  </p:normalViewPr>
  <p:slideViewPr>
    <p:cSldViewPr snapToGrid="0">
      <p:cViewPr varScale="1">
        <p:scale>
          <a:sx n="60" d="100"/>
          <a:sy n="60" d="100"/>
        </p:scale>
        <p:origin x="126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remy Vicknair" userId="8a8ceea240b21d7f" providerId="LiveId" clId="{03259C95-2377-436E-BF83-7C8337403E39}"/>
    <pc:docChg chg="undo custSel modSld sldOrd">
      <pc:chgData name="Jeremy Vicknair" userId="8a8ceea240b21d7f" providerId="LiveId" clId="{03259C95-2377-436E-BF83-7C8337403E39}" dt="2024-04-04T22:22:41.630" v="5901" actId="313"/>
      <pc:docMkLst>
        <pc:docMk/>
      </pc:docMkLst>
      <pc:sldChg chg="modSp mod">
        <pc:chgData name="Jeremy Vicknair" userId="8a8ceea240b21d7f" providerId="LiveId" clId="{03259C95-2377-436E-BF83-7C8337403E39}" dt="2024-03-30T01:54:20.802" v="116" actId="20577"/>
        <pc:sldMkLst>
          <pc:docMk/>
          <pc:sldMk cId="407074056" sldId="256"/>
        </pc:sldMkLst>
        <pc:spChg chg="mod">
          <ac:chgData name="Jeremy Vicknair" userId="8a8ceea240b21d7f" providerId="LiveId" clId="{03259C95-2377-436E-BF83-7C8337403E39}" dt="2024-03-30T01:54:20.802" v="116" actId="20577"/>
          <ac:spMkLst>
            <pc:docMk/>
            <pc:sldMk cId="407074056" sldId="256"/>
            <ac:spMk id="3" creationId="{3D24D94E-9ADE-FBA4-4E04-F5102B2316CA}"/>
          </ac:spMkLst>
        </pc:spChg>
      </pc:sldChg>
      <pc:sldChg chg="modSp mod">
        <pc:chgData name="Jeremy Vicknair" userId="8a8ceea240b21d7f" providerId="LiveId" clId="{03259C95-2377-436E-BF83-7C8337403E39}" dt="2024-04-04T22:22:41.630" v="5901" actId="313"/>
        <pc:sldMkLst>
          <pc:docMk/>
          <pc:sldMk cId="3839221384" sldId="257"/>
        </pc:sldMkLst>
        <pc:spChg chg="mod">
          <ac:chgData name="Jeremy Vicknair" userId="8a8ceea240b21d7f" providerId="LiveId" clId="{03259C95-2377-436E-BF83-7C8337403E39}" dt="2024-04-04T22:22:41.630" v="5901" actId="313"/>
          <ac:spMkLst>
            <pc:docMk/>
            <pc:sldMk cId="3839221384" sldId="257"/>
            <ac:spMk id="3" creationId="{203A9D90-6288-FF85-A14B-EAAC61E0E9A8}"/>
          </ac:spMkLst>
        </pc:spChg>
      </pc:sldChg>
      <pc:sldChg chg="addSp delSp modSp mod">
        <pc:chgData name="Jeremy Vicknair" userId="8a8ceea240b21d7f" providerId="LiveId" clId="{03259C95-2377-436E-BF83-7C8337403E39}" dt="2024-03-30T02:11:45.802" v="153"/>
        <pc:sldMkLst>
          <pc:docMk/>
          <pc:sldMk cId="4167117408" sldId="258"/>
        </pc:sldMkLst>
        <pc:spChg chg="add del mod">
          <ac:chgData name="Jeremy Vicknair" userId="8a8ceea240b21d7f" providerId="LiveId" clId="{03259C95-2377-436E-BF83-7C8337403E39}" dt="2024-03-30T02:03:00.983" v="119"/>
          <ac:spMkLst>
            <pc:docMk/>
            <pc:sldMk cId="4167117408" sldId="258"/>
            <ac:spMk id="5" creationId="{D3CD716C-EB46-13D6-CF1C-6A9165933F70}"/>
          </ac:spMkLst>
        </pc:spChg>
        <pc:graphicFrameChg chg="add mod modGraphic">
          <ac:chgData name="Jeremy Vicknair" userId="8a8ceea240b21d7f" providerId="LiveId" clId="{03259C95-2377-436E-BF83-7C8337403E39}" dt="2024-03-30T02:11:45.802" v="153"/>
          <ac:graphicFrameMkLst>
            <pc:docMk/>
            <pc:sldMk cId="4167117408" sldId="258"/>
            <ac:graphicFrameMk id="7" creationId="{8F562F21-8BF4-95A3-BCCC-BF4FE0781638}"/>
          </ac:graphicFrameMkLst>
        </pc:graphicFrameChg>
        <pc:picChg chg="del mod">
          <ac:chgData name="Jeremy Vicknair" userId="8a8ceea240b21d7f" providerId="LiveId" clId="{03259C95-2377-436E-BF83-7C8337403E39}" dt="2024-03-30T01:55:39.033" v="118" actId="478"/>
          <ac:picMkLst>
            <pc:docMk/>
            <pc:sldMk cId="4167117408" sldId="258"/>
            <ac:picMk id="6" creationId="{7D7FBF6D-1B6B-4091-9ABF-B967D33EAC3F}"/>
          </ac:picMkLst>
        </pc:picChg>
      </pc:sldChg>
      <pc:sldChg chg="modSp mod ord">
        <pc:chgData name="Jeremy Vicknair" userId="8a8ceea240b21d7f" providerId="LiveId" clId="{03259C95-2377-436E-BF83-7C8337403E39}" dt="2024-04-04T20:57:41.215" v="756" actId="20577"/>
        <pc:sldMkLst>
          <pc:docMk/>
          <pc:sldMk cId="2417698126" sldId="262"/>
        </pc:sldMkLst>
        <pc:spChg chg="mod">
          <ac:chgData name="Jeremy Vicknair" userId="8a8ceea240b21d7f" providerId="LiveId" clId="{03259C95-2377-436E-BF83-7C8337403E39}" dt="2024-04-04T20:57:41.215" v="756" actId="20577"/>
          <ac:spMkLst>
            <pc:docMk/>
            <pc:sldMk cId="2417698126" sldId="262"/>
            <ac:spMk id="3" creationId="{203A9D90-6288-FF85-A14B-EAAC61E0E9A8}"/>
          </ac:spMkLst>
        </pc:spChg>
      </pc:sldChg>
      <pc:sldChg chg="modSp mod">
        <pc:chgData name="Jeremy Vicknair" userId="8a8ceea240b21d7f" providerId="LiveId" clId="{03259C95-2377-436E-BF83-7C8337403E39}" dt="2024-04-04T21:12:09.610" v="1123" actId="20577"/>
        <pc:sldMkLst>
          <pc:docMk/>
          <pc:sldMk cId="3912869560" sldId="263"/>
        </pc:sldMkLst>
        <pc:spChg chg="mod">
          <ac:chgData name="Jeremy Vicknair" userId="8a8ceea240b21d7f" providerId="LiveId" clId="{03259C95-2377-436E-BF83-7C8337403E39}" dt="2024-04-04T21:12:09.610" v="1123" actId="20577"/>
          <ac:spMkLst>
            <pc:docMk/>
            <pc:sldMk cId="3912869560" sldId="263"/>
            <ac:spMk id="3" creationId="{203A9D90-6288-FF85-A14B-EAAC61E0E9A8}"/>
          </ac:spMkLst>
        </pc:spChg>
      </pc:sldChg>
      <pc:sldChg chg="modSp mod">
        <pc:chgData name="Jeremy Vicknair" userId="8a8ceea240b21d7f" providerId="LiveId" clId="{03259C95-2377-436E-BF83-7C8337403E39}" dt="2024-04-04T21:18:06.961" v="1609" actId="20577"/>
        <pc:sldMkLst>
          <pc:docMk/>
          <pc:sldMk cId="627664966" sldId="264"/>
        </pc:sldMkLst>
        <pc:spChg chg="mod">
          <ac:chgData name="Jeremy Vicknair" userId="8a8ceea240b21d7f" providerId="LiveId" clId="{03259C95-2377-436E-BF83-7C8337403E39}" dt="2024-04-04T21:18:06.961" v="1609" actId="20577"/>
          <ac:spMkLst>
            <pc:docMk/>
            <pc:sldMk cId="627664966" sldId="264"/>
            <ac:spMk id="3" creationId="{203A9D90-6288-FF85-A14B-EAAC61E0E9A8}"/>
          </ac:spMkLst>
        </pc:spChg>
      </pc:sldChg>
      <pc:sldChg chg="modSp mod">
        <pc:chgData name="Jeremy Vicknair" userId="8a8ceea240b21d7f" providerId="LiveId" clId="{03259C95-2377-436E-BF83-7C8337403E39}" dt="2024-04-04T21:22:27.576" v="1937" actId="5793"/>
        <pc:sldMkLst>
          <pc:docMk/>
          <pc:sldMk cId="3985272254" sldId="265"/>
        </pc:sldMkLst>
        <pc:spChg chg="mod">
          <ac:chgData name="Jeremy Vicknair" userId="8a8ceea240b21d7f" providerId="LiveId" clId="{03259C95-2377-436E-BF83-7C8337403E39}" dt="2024-04-04T21:22:27.576" v="1937" actId="5793"/>
          <ac:spMkLst>
            <pc:docMk/>
            <pc:sldMk cId="3985272254" sldId="265"/>
            <ac:spMk id="3" creationId="{203A9D90-6288-FF85-A14B-EAAC61E0E9A8}"/>
          </ac:spMkLst>
        </pc:spChg>
      </pc:sldChg>
      <pc:sldChg chg="modSp mod">
        <pc:chgData name="Jeremy Vicknair" userId="8a8ceea240b21d7f" providerId="LiveId" clId="{03259C95-2377-436E-BF83-7C8337403E39}" dt="2024-04-04T21:31:41.449" v="2392" actId="20577"/>
        <pc:sldMkLst>
          <pc:docMk/>
          <pc:sldMk cId="4226099158" sldId="266"/>
        </pc:sldMkLst>
        <pc:spChg chg="mod">
          <ac:chgData name="Jeremy Vicknair" userId="8a8ceea240b21d7f" providerId="LiveId" clId="{03259C95-2377-436E-BF83-7C8337403E39}" dt="2024-04-04T21:31:41.449" v="2392" actId="20577"/>
          <ac:spMkLst>
            <pc:docMk/>
            <pc:sldMk cId="4226099158" sldId="266"/>
            <ac:spMk id="3" creationId="{203A9D90-6288-FF85-A14B-EAAC61E0E9A8}"/>
          </ac:spMkLst>
        </pc:spChg>
      </pc:sldChg>
      <pc:sldChg chg="modSp mod">
        <pc:chgData name="Jeremy Vicknair" userId="8a8ceea240b21d7f" providerId="LiveId" clId="{03259C95-2377-436E-BF83-7C8337403E39}" dt="2024-04-04T21:41:38.496" v="3137" actId="20577"/>
        <pc:sldMkLst>
          <pc:docMk/>
          <pc:sldMk cId="850427537" sldId="267"/>
        </pc:sldMkLst>
        <pc:spChg chg="mod">
          <ac:chgData name="Jeremy Vicknair" userId="8a8ceea240b21d7f" providerId="LiveId" clId="{03259C95-2377-436E-BF83-7C8337403E39}" dt="2024-04-04T21:41:38.496" v="3137" actId="20577"/>
          <ac:spMkLst>
            <pc:docMk/>
            <pc:sldMk cId="850427537" sldId="267"/>
            <ac:spMk id="3" creationId="{203A9D90-6288-FF85-A14B-EAAC61E0E9A8}"/>
          </ac:spMkLst>
        </pc:spChg>
      </pc:sldChg>
      <pc:sldChg chg="modSp mod">
        <pc:chgData name="Jeremy Vicknair" userId="8a8ceea240b21d7f" providerId="LiveId" clId="{03259C95-2377-436E-BF83-7C8337403E39}" dt="2024-04-04T21:58:27.587" v="3811" actId="20577"/>
        <pc:sldMkLst>
          <pc:docMk/>
          <pc:sldMk cId="3364109993" sldId="268"/>
        </pc:sldMkLst>
        <pc:graphicFrameChg chg="modGraphic">
          <ac:chgData name="Jeremy Vicknair" userId="8a8ceea240b21d7f" providerId="LiveId" clId="{03259C95-2377-436E-BF83-7C8337403E39}" dt="2024-04-04T21:58:27.587" v="3811" actId="20577"/>
          <ac:graphicFrameMkLst>
            <pc:docMk/>
            <pc:sldMk cId="3364109993" sldId="268"/>
            <ac:graphicFrameMk id="4" creationId="{BC8B6778-11BB-9A9A-F0BF-8949F85F8237}"/>
          </ac:graphicFrameMkLst>
        </pc:graphicFrameChg>
      </pc:sldChg>
      <pc:sldChg chg="modSp mod modNotesTx">
        <pc:chgData name="Jeremy Vicknair" userId="8a8ceea240b21d7f" providerId="LiveId" clId="{03259C95-2377-436E-BF83-7C8337403E39}" dt="2024-04-04T22:22:04.022" v="5900" actId="20577"/>
        <pc:sldMkLst>
          <pc:docMk/>
          <pc:sldMk cId="3799370086" sldId="269"/>
        </pc:sldMkLst>
        <pc:spChg chg="mod">
          <ac:chgData name="Jeremy Vicknair" userId="8a8ceea240b21d7f" providerId="LiveId" clId="{03259C95-2377-436E-BF83-7C8337403E39}" dt="2024-04-04T22:22:04.022" v="5900" actId="20577"/>
          <ac:spMkLst>
            <pc:docMk/>
            <pc:sldMk cId="3799370086" sldId="269"/>
            <ac:spMk id="3" creationId="{203A9D90-6288-FF85-A14B-EAAC61E0E9A8}"/>
          </ac:spMkLst>
        </pc:spChg>
      </pc:sldChg>
      <pc:sldChg chg="addSp modSp mod">
        <pc:chgData name="Jeremy Vicknair" userId="8a8ceea240b21d7f" providerId="LiveId" clId="{03259C95-2377-436E-BF83-7C8337403E39}" dt="2024-04-04T21:05:55.895" v="771" actId="1076"/>
        <pc:sldMkLst>
          <pc:docMk/>
          <pc:sldMk cId="3887641486" sldId="270"/>
        </pc:sldMkLst>
        <pc:graphicFrameChg chg="add mod modGraphic">
          <ac:chgData name="Jeremy Vicknair" userId="8a8ceea240b21d7f" providerId="LiveId" clId="{03259C95-2377-436E-BF83-7C8337403E39}" dt="2024-04-04T21:05:51.280" v="768" actId="14100"/>
          <ac:graphicFrameMkLst>
            <pc:docMk/>
            <pc:sldMk cId="3887641486" sldId="270"/>
            <ac:graphicFrameMk id="4" creationId="{A0D68A5A-F869-A577-4974-4D1CA1C5130C}"/>
          </ac:graphicFrameMkLst>
        </pc:graphicFrameChg>
        <pc:picChg chg="mod">
          <ac:chgData name="Jeremy Vicknair" userId="8a8ceea240b21d7f" providerId="LiveId" clId="{03259C95-2377-436E-BF83-7C8337403E39}" dt="2024-04-04T21:05:55.895" v="771" actId="1076"/>
          <ac:picMkLst>
            <pc:docMk/>
            <pc:sldMk cId="3887641486" sldId="270"/>
            <ac:picMk id="10" creationId="{C3022619-ABD1-BF3C-F7D9-E56C642C5D2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BA2B3F-09E4-4359-A6FD-4BAD56F06774}" type="datetimeFigureOut">
              <a:rPr lang="en-US" smtClean="0"/>
              <a:t>4/4/2024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D2D6E4-6885-4377-889B-8654A256ADB3}" type="slidenum">
              <a:rPr lang="en-US" smtClean="0"/>
              <a:t>‹#›</a:t>
            </a:fld>
            <a:endParaRPr lang="en-US"/>
          </a:p>
        </p:txBody>
      </p:sp>
    </p:spTree>
    <p:extLst>
      <p:ext uri="{BB962C8B-B14F-4D97-AF65-F5344CB8AC3E}">
        <p14:creationId xmlns:p14="http://schemas.microsoft.com/office/powerpoint/2010/main" val="3608946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2D6E4-6885-4377-889B-8654A256ADB3}" type="slidenum">
              <a:rPr lang="en-US" smtClean="0"/>
              <a:t>2</a:t>
            </a:fld>
            <a:endParaRPr lang="en-US"/>
          </a:p>
        </p:txBody>
      </p:sp>
    </p:spTree>
    <p:extLst>
      <p:ext uri="{BB962C8B-B14F-4D97-AF65-F5344CB8AC3E}">
        <p14:creationId xmlns:p14="http://schemas.microsoft.com/office/powerpoint/2010/main" val="2275565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2D6E4-6885-4377-889B-8654A256ADB3}" type="slidenum">
              <a:rPr lang="en-US" smtClean="0"/>
              <a:t>3</a:t>
            </a:fld>
            <a:endParaRPr lang="en-US"/>
          </a:p>
        </p:txBody>
      </p:sp>
    </p:spTree>
    <p:extLst>
      <p:ext uri="{BB962C8B-B14F-4D97-AF65-F5344CB8AC3E}">
        <p14:creationId xmlns:p14="http://schemas.microsoft.com/office/powerpoint/2010/main" val="1314655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FD2D6E4-6885-4377-889B-8654A256ADB3}" type="slidenum">
              <a:rPr lang="en-US" smtClean="0"/>
              <a:t>4</a:t>
            </a:fld>
            <a:endParaRPr lang="en-US"/>
          </a:p>
        </p:txBody>
      </p:sp>
    </p:spTree>
    <p:extLst>
      <p:ext uri="{BB962C8B-B14F-4D97-AF65-F5344CB8AC3E}">
        <p14:creationId xmlns:p14="http://schemas.microsoft.com/office/powerpoint/2010/main" val="1561783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BFD2D6E4-6885-4377-889B-8654A256ADB3}" type="slidenum">
              <a:rPr lang="en-US" smtClean="0"/>
              <a:t>16</a:t>
            </a:fld>
            <a:endParaRPr lang="en-US"/>
          </a:p>
        </p:txBody>
      </p:sp>
    </p:spTree>
    <p:extLst>
      <p:ext uri="{BB962C8B-B14F-4D97-AF65-F5344CB8AC3E}">
        <p14:creationId xmlns:p14="http://schemas.microsoft.com/office/powerpoint/2010/main" val="2241685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4/4/2024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4/4/2024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855414"/>
            <a:ext cx="7766936" cy="1646302"/>
          </a:xfrm>
        </p:spPr>
        <p:txBody>
          <a:bodyPr>
            <a:normAutofit fontScale="92500" lnSpcReduction="10000"/>
          </a:bodyPr>
          <a:lstStyle/>
          <a:p>
            <a:pPr algn="ctr"/>
            <a:r>
              <a:rPr lang="en-US" sz="3200" dirty="0"/>
              <a:t>Gerry Lane Chevrolet</a:t>
            </a:r>
          </a:p>
          <a:p>
            <a:pPr algn="ctr"/>
            <a:r>
              <a:rPr lang="en-US" sz="3200" dirty="0"/>
              <a:t>Jeremy Vicknair &amp; Jake Trahan</a:t>
            </a:r>
          </a:p>
          <a:p>
            <a:pPr algn="ctr"/>
            <a:r>
              <a:rPr lang="en-US" sz="3200" dirty="0"/>
              <a:t>N434</a:t>
            </a:r>
          </a:p>
          <a:p>
            <a:pPr algn="ctr"/>
            <a:endParaRPr lang="en-US" sz="3200" dirty="0"/>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We have  plenty of opportunities with reducing one line Ro count</a:t>
            </a:r>
          </a:p>
          <a:p>
            <a:r>
              <a:rPr lang="en-US" dirty="0"/>
              <a:t>We can do some training with service advisors</a:t>
            </a:r>
          </a:p>
          <a:p>
            <a:r>
              <a:rPr lang="en-US" dirty="0"/>
              <a:t>We will have more opportunity for up sell with our new UVI machine</a:t>
            </a:r>
          </a:p>
          <a:p>
            <a:r>
              <a:rPr lang="en-US" dirty="0"/>
              <a:t>We can add some performance base incentives</a:t>
            </a:r>
          </a:p>
          <a:p>
            <a:r>
              <a:rPr lang="en-US" dirty="0"/>
              <a:t>We can speed up diagnostics process and get customers options faster</a:t>
            </a:r>
          </a:p>
          <a:p>
            <a:endParaRPr lang="en-US" dirty="0"/>
          </a:p>
          <a:p>
            <a:pPr marL="0" indent="0">
              <a:buNone/>
            </a:pPr>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Losing gross because we have a lack of training for service advisors</a:t>
            </a:r>
          </a:p>
          <a:p>
            <a:r>
              <a:rPr lang="en-US" dirty="0"/>
              <a:t>Not capturing all the business because of wait time</a:t>
            </a:r>
          </a:p>
          <a:p>
            <a:r>
              <a:rPr lang="en-US" dirty="0"/>
              <a:t>Bad communication causing customers not to return for service</a:t>
            </a:r>
          </a:p>
          <a:p>
            <a:r>
              <a:rPr lang="en-US" dirty="0"/>
              <a:t>Losing some good techs for lack of dispatching work properly</a:t>
            </a:r>
          </a:p>
          <a:p>
            <a:r>
              <a:rPr lang="en-US" dirty="0"/>
              <a:t>Receiving bad survey because of lack of communication with customers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Reduce the amount of one line Ro’s</a:t>
            </a:r>
          </a:p>
          <a:p>
            <a:r>
              <a:rPr lang="en-US" dirty="0"/>
              <a:t>Pick up the hours per Ro so we can keep techs busy</a:t>
            </a:r>
          </a:p>
          <a:p>
            <a:r>
              <a:rPr lang="en-US" dirty="0"/>
              <a:t>Communicate better and faster with our customer’s</a:t>
            </a:r>
          </a:p>
          <a:p>
            <a:r>
              <a:rPr lang="en-US" dirty="0"/>
              <a:t>Keep our customer’s returning for service</a:t>
            </a:r>
          </a:p>
          <a:p>
            <a:r>
              <a:rPr lang="en-US" dirty="0"/>
              <a:t>Picking up some new customer’s they don’t currently use us for service</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Make some changes in the way we present customer options for service</a:t>
            </a:r>
          </a:p>
          <a:p>
            <a:r>
              <a:rPr lang="en-US" dirty="0"/>
              <a:t>Have meetings weekly to go over progress of change</a:t>
            </a:r>
          </a:p>
          <a:p>
            <a:r>
              <a:rPr lang="en-US" dirty="0"/>
              <a:t>Put out performance bonuses for service advisors and techs</a:t>
            </a:r>
          </a:p>
          <a:p>
            <a:r>
              <a:rPr lang="en-US" dirty="0"/>
              <a:t>Have a fun competitive contest between service advisors</a:t>
            </a:r>
          </a:p>
          <a:p>
            <a:r>
              <a:rPr lang="en-US" dirty="0"/>
              <a:t>Get advisors to understand they are salespeople</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We have invested in a UVI machine so we can show customers what is going on with their vehicle instead of just telling them.</a:t>
            </a:r>
          </a:p>
          <a:p>
            <a:r>
              <a:rPr lang="en-US" dirty="0"/>
              <a:t>We will have advisors shadow salespeople and have them join in our weekly sales training.</a:t>
            </a:r>
          </a:p>
          <a:p>
            <a:r>
              <a:rPr lang="en-US" dirty="0"/>
              <a:t>We will team up advisors and techs in teams for a friendly production contest</a:t>
            </a:r>
          </a:p>
          <a:p>
            <a:r>
              <a:rPr lang="en-US" dirty="0"/>
              <a:t>Incentives for the advisor with least amount of one line Ro count</a:t>
            </a:r>
          </a:p>
          <a:p>
            <a:r>
              <a:rPr lang="en-US" dirty="0"/>
              <a:t>Create an owner loyalty program and visit time visit program to attract customers that are currently getting service elsewhere.</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15120698"/>
              </p:ext>
            </p:extLst>
          </p:nvPr>
        </p:nvGraphicFramePr>
        <p:xfrm>
          <a:off x="677334" y="1818624"/>
          <a:ext cx="9132492" cy="586852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Turn of discount ability</a:t>
                      </a:r>
                    </a:p>
                  </a:txBody>
                  <a:tcPr/>
                </a:tc>
                <a:tc>
                  <a:txBody>
                    <a:bodyPr/>
                    <a:lstStyle/>
                    <a:p>
                      <a:r>
                        <a:rPr lang="en-US" dirty="0"/>
                        <a:t>Service Manager</a:t>
                      </a:r>
                    </a:p>
                  </a:txBody>
                  <a:tcPr/>
                </a:tc>
                <a:tc>
                  <a:txBody>
                    <a:bodyPr/>
                    <a:lstStyle/>
                    <a:p>
                      <a:r>
                        <a:rPr lang="en-US" dirty="0"/>
                        <a:t>April 1,2024</a:t>
                      </a:r>
                    </a:p>
                  </a:txBody>
                  <a:tcPr/>
                </a:tc>
                <a:extLst>
                  <a:ext uri="{0D108BD9-81ED-4DB2-BD59-A6C34878D82A}">
                    <a16:rowId xmlns:a16="http://schemas.microsoft.com/office/drawing/2014/main" val="2400365483"/>
                  </a:ext>
                </a:extLst>
              </a:tr>
              <a:tr h="565004">
                <a:tc>
                  <a:txBody>
                    <a:bodyPr/>
                    <a:lstStyle/>
                    <a:p>
                      <a:r>
                        <a:rPr lang="en-US" dirty="0"/>
                        <a:t>Have all advisors using UVI</a:t>
                      </a:r>
                    </a:p>
                    <a:p>
                      <a:r>
                        <a:rPr lang="en-US" dirty="0"/>
                        <a:t>Machine for recommendations</a:t>
                      </a:r>
                    </a:p>
                  </a:txBody>
                  <a:tcPr/>
                </a:tc>
                <a:tc>
                  <a:txBody>
                    <a:bodyPr/>
                    <a:lstStyle/>
                    <a:p>
                      <a:r>
                        <a:rPr lang="en-US" dirty="0"/>
                        <a:t>Service Manager</a:t>
                      </a:r>
                    </a:p>
                  </a:txBody>
                  <a:tcPr/>
                </a:tc>
                <a:tc>
                  <a:txBody>
                    <a:bodyPr/>
                    <a:lstStyle/>
                    <a:p>
                      <a:r>
                        <a:rPr lang="en-US" dirty="0"/>
                        <a:t>April 1,2024</a:t>
                      </a:r>
                    </a:p>
                    <a:p>
                      <a:endParaRPr lang="en-US" dirty="0"/>
                    </a:p>
                  </a:txBody>
                  <a:tcPr/>
                </a:tc>
                <a:extLst>
                  <a:ext uri="{0D108BD9-81ED-4DB2-BD59-A6C34878D82A}">
                    <a16:rowId xmlns:a16="http://schemas.microsoft.com/office/drawing/2014/main" val="107845787"/>
                  </a:ext>
                </a:extLst>
              </a:tr>
              <a:tr h="565004">
                <a:tc>
                  <a:txBody>
                    <a:bodyPr/>
                    <a:lstStyle/>
                    <a:p>
                      <a:r>
                        <a:rPr lang="en-US" dirty="0"/>
                        <a:t>Put bonus plan in place for advisor and techs</a:t>
                      </a:r>
                    </a:p>
                  </a:txBody>
                  <a:tcPr/>
                </a:tc>
                <a:tc>
                  <a:txBody>
                    <a:bodyPr/>
                    <a:lstStyle/>
                    <a:p>
                      <a:r>
                        <a:rPr lang="en-US" dirty="0"/>
                        <a:t>GM/Service Manager</a:t>
                      </a:r>
                    </a:p>
                  </a:txBody>
                  <a:tcPr/>
                </a:tc>
                <a:tc>
                  <a:txBody>
                    <a:bodyPr/>
                    <a:lstStyle/>
                    <a:p>
                      <a:r>
                        <a:rPr lang="en-US" dirty="0"/>
                        <a:t>April 1.2024</a:t>
                      </a:r>
                    </a:p>
                  </a:txBody>
                  <a:tcPr/>
                </a:tc>
                <a:extLst>
                  <a:ext uri="{0D108BD9-81ED-4DB2-BD59-A6C34878D82A}">
                    <a16:rowId xmlns:a16="http://schemas.microsoft.com/office/drawing/2014/main" val="1530126605"/>
                  </a:ext>
                </a:extLst>
              </a:tr>
              <a:tr h="565004">
                <a:tc>
                  <a:txBody>
                    <a:bodyPr/>
                    <a:lstStyle/>
                    <a:p>
                      <a:r>
                        <a:rPr lang="en-US" dirty="0"/>
                        <a:t>Find a training program for advisor’s</a:t>
                      </a:r>
                    </a:p>
                  </a:txBody>
                  <a:tcPr/>
                </a:tc>
                <a:tc>
                  <a:txBody>
                    <a:bodyPr/>
                    <a:lstStyle/>
                    <a:p>
                      <a:r>
                        <a:rPr lang="en-US" dirty="0"/>
                        <a:t>Service Manager</a:t>
                      </a:r>
                    </a:p>
                  </a:txBody>
                  <a:tcPr/>
                </a:tc>
                <a:tc>
                  <a:txBody>
                    <a:bodyPr/>
                    <a:lstStyle/>
                    <a:p>
                      <a:r>
                        <a:rPr lang="en-US" dirty="0"/>
                        <a:t>April 1,2024</a:t>
                      </a:r>
                    </a:p>
                  </a:txBody>
                  <a:tcPr/>
                </a:tc>
                <a:extLst>
                  <a:ext uri="{0D108BD9-81ED-4DB2-BD59-A6C34878D82A}">
                    <a16:rowId xmlns:a16="http://schemas.microsoft.com/office/drawing/2014/main" val="1950345431"/>
                  </a:ext>
                </a:extLst>
              </a:tr>
              <a:tr h="565004">
                <a:tc>
                  <a:txBody>
                    <a:bodyPr/>
                    <a:lstStyle/>
                    <a:p>
                      <a:r>
                        <a:rPr lang="en-US" dirty="0"/>
                        <a:t>Start tracking first time fill rate</a:t>
                      </a:r>
                    </a:p>
                  </a:txBody>
                  <a:tcPr/>
                </a:tc>
                <a:tc>
                  <a:txBody>
                    <a:bodyPr/>
                    <a:lstStyle/>
                    <a:p>
                      <a:r>
                        <a:rPr lang="en-US" dirty="0"/>
                        <a:t>Parts Manager</a:t>
                      </a:r>
                    </a:p>
                  </a:txBody>
                  <a:tcPr/>
                </a:tc>
                <a:tc>
                  <a:txBody>
                    <a:bodyPr/>
                    <a:lstStyle/>
                    <a:p>
                      <a:r>
                        <a:rPr lang="en-US" dirty="0"/>
                        <a:t>March 1,2024</a:t>
                      </a:r>
                    </a:p>
                    <a:p>
                      <a:endParaRPr lang="en-US" dirty="0"/>
                    </a:p>
                  </a:txBody>
                  <a:tcPr/>
                </a:tc>
                <a:extLst>
                  <a:ext uri="{0D108BD9-81ED-4DB2-BD59-A6C34878D82A}">
                    <a16:rowId xmlns:a16="http://schemas.microsoft.com/office/drawing/2014/main" val="1960891333"/>
                  </a:ext>
                </a:extLst>
              </a:tr>
              <a:tr h="565004">
                <a:tc>
                  <a:txBody>
                    <a:bodyPr/>
                    <a:lstStyle/>
                    <a:p>
                      <a:r>
                        <a:rPr lang="en-US" dirty="0"/>
                        <a:t>Have sales and advisors shadow each other for a day at a time</a:t>
                      </a:r>
                    </a:p>
                  </a:txBody>
                  <a:tcPr/>
                </a:tc>
                <a:tc>
                  <a:txBody>
                    <a:bodyPr/>
                    <a:lstStyle/>
                    <a:p>
                      <a:r>
                        <a:rPr lang="en-US" dirty="0"/>
                        <a:t>Sales Manager/Service Manager</a:t>
                      </a:r>
                    </a:p>
                  </a:txBody>
                  <a:tcPr/>
                </a:tc>
                <a:tc>
                  <a:txBody>
                    <a:bodyPr/>
                    <a:lstStyle/>
                    <a:p>
                      <a:r>
                        <a:rPr lang="en-US" dirty="0"/>
                        <a:t>April 15,2024</a:t>
                      </a:r>
                    </a:p>
                  </a:txBody>
                  <a:tcPr/>
                </a:tc>
                <a:extLst>
                  <a:ext uri="{0D108BD9-81ED-4DB2-BD59-A6C34878D82A}">
                    <a16:rowId xmlns:a16="http://schemas.microsoft.com/office/drawing/2014/main" val="4137224325"/>
                  </a:ext>
                </a:extLst>
              </a:tr>
              <a:tr h="565004">
                <a:tc>
                  <a:txBody>
                    <a:bodyPr/>
                    <a:lstStyle/>
                    <a:p>
                      <a:r>
                        <a:rPr lang="en-US" dirty="0"/>
                        <a:t>Create first visit coupon and place around our community</a:t>
                      </a:r>
                    </a:p>
                  </a:txBody>
                  <a:tcPr/>
                </a:tc>
                <a:tc>
                  <a:txBody>
                    <a:bodyPr/>
                    <a:lstStyle/>
                    <a:p>
                      <a:r>
                        <a:rPr lang="en-US" dirty="0"/>
                        <a:t>Service Manager</a:t>
                      </a:r>
                    </a:p>
                  </a:txBody>
                  <a:tcPr/>
                </a:tc>
                <a:tc>
                  <a:txBody>
                    <a:bodyPr/>
                    <a:lstStyle/>
                    <a:p>
                      <a:r>
                        <a:rPr lang="en-US" dirty="0"/>
                        <a:t>April 15,2024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Synopsis</a:t>
            </a:r>
          </a:p>
          <a:p>
            <a:pPr lvl="2"/>
            <a:r>
              <a:rPr lang="en-US" dirty="0"/>
              <a:t>After talking with service manager and looking over Ro’s we have a huge problem with our advisor’s not up selling. We have a huge one-line Ro count. This is costing a ton of gross because most of them are on our free oil change RO’s. We have switched to two free oil changes per year, instead of unlimited. Must keep company license plate on the front and sticker on the back to receive free oil changes.</a:t>
            </a:r>
          </a:p>
          <a:p>
            <a:pPr lvl="2"/>
            <a:r>
              <a:rPr lang="en-US" dirty="0"/>
              <a:t>We have recently had a UVI machine installed and have seen a decrease in one item Ro count. Gross has been trending up since install. The technicians have increased hours per Ro and are happier. </a:t>
            </a:r>
          </a:p>
          <a:p>
            <a:pPr lvl="2"/>
            <a:r>
              <a:rPr lang="en-US" dirty="0"/>
              <a:t>Since tracking first time fill rate, we have found we are missing business because of not having correct parts in stock. We have been able to get most things within a day or so but even then, customers do not like to have to come back  for a second time. We are now starting to have a better selection of parts on hand. Having the right parts at the right time has been a boost in business.</a:t>
            </a:r>
          </a:p>
          <a:p>
            <a:pPr lvl="2"/>
            <a:r>
              <a:rPr lang="en-US" dirty="0"/>
              <a:t>Sales training has been a big help with the advisors and help with gross because of upselling.</a:t>
            </a:r>
          </a:p>
          <a:p>
            <a:pPr lvl="2"/>
            <a:r>
              <a:rPr lang="en-US" dirty="0"/>
              <a:t>The overall culture and morale of the store has improved because of these few things. We have also seen happier customers and better surveys.</a:t>
            </a:r>
          </a:p>
          <a:p>
            <a:pPr lvl="2"/>
            <a:r>
              <a:rPr lang="en-US" dirty="0"/>
              <a:t>We are looking forward to growing a stronger team with a stronger culture.</a:t>
            </a:r>
          </a:p>
          <a:p>
            <a:pPr lvl="2"/>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3"/>
          <a:stretch>
            <a:fillRect/>
          </a:stretch>
        </p:blipFill>
        <p:spPr>
          <a:xfrm>
            <a:off x="4635795" y="2293005"/>
            <a:ext cx="5119643" cy="2778576"/>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3"/>
          <a:stretch>
            <a:fillRect/>
          </a:stretch>
        </p:blipFill>
        <p:spPr>
          <a:xfrm>
            <a:off x="5089525" y="2439501"/>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tretch>
            <a:fillRect/>
          </a:stretch>
        </p:blipFill>
        <p:spPr>
          <a:xfrm>
            <a:off x="4975668" y="1930400"/>
            <a:ext cx="4184650" cy="3403434"/>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r>
              <a:rPr lang="en-US" sz="1800" b="0" i="0" u="none" strike="noStrike" baseline="0" dirty="0">
                <a:solidFill>
                  <a:srgbClr val="221E1F"/>
                </a:solidFill>
                <a:latin typeface="Calibri" panose="020F0502020204030204" pitchFamily="34" charset="0"/>
              </a:rPr>
              <a:t>Goals for improvement </a:t>
            </a:r>
          </a:p>
          <a:p>
            <a:r>
              <a:rPr lang="en-US" sz="1800" b="0" i="0" u="none" strike="noStrike" baseline="0" dirty="0">
                <a:solidFill>
                  <a:srgbClr val="221E1F"/>
                </a:solidFill>
                <a:latin typeface="Calibri" panose="020F0502020204030204" pitchFamily="34" charset="0"/>
              </a:rPr>
              <a:t>Plans to achieve your goals </a:t>
            </a:r>
          </a:p>
          <a:p>
            <a:r>
              <a:rPr lang="en-US" sz="1800" b="0" i="0" u="none" strike="noStrike" baseline="0" dirty="0">
                <a:solidFill>
                  <a:srgbClr val="221E1F"/>
                </a:solidFill>
                <a:latin typeface="Calibri" panose="020F0502020204030204" pitchFamily="34" charset="0"/>
              </a:rPr>
              <a:t>Plans to evaluate your changes </a:t>
            </a: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tretch>
            <a:fillRect/>
          </a:stretch>
        </p:blipFill>
        <p:spPr>
          <a:xfrm>
            <a:off x="5614987" y="2196306"/>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Details from discussions that you had with the service manager about your repair order analysis.</a:t>
            </a:r>
          </a:p>
        </p:txBody>
      </p:sp>
      <p:graphicFrame>
        <p:nvGraphicFramePr>
          <p:cNvPr id="7" name="Content Placeholder 6">
            <a:extLst>
              <a:ext uri="{FF2B5EF4-FFF2-40B4-BE49-F238E27FC236}">
                <a16:creationId xmlns:a16="http://schemas.microsoft.com/office/drawing/2014/main" id="{8F562F21-8BF4-95A3-BCCC-BF4FE0781638}"/>
              </a:ext>
            </a:extLst>
          </p:cNvPr>
          <p:cNvGraphicFramePr>
            <a:graphicFrameLocks noGrp="1"/>
          </p:cNvGraphicFramePr>
          <p:nvPr>
            <p:ph sz="half" idx="2"/>
            <p:extLst>
              <p:ext uri="{D42A27DB-BD31-4B8C-83A1-F6EECF244321}">
                <p14:modId xmlns:p14="http://schemas.microsoft.com/office/powerpoint/2010/main" val="3291133172"/>
              </p:ext>
            </p:extLst>
          </p:nvPr>
        </p:nvGraphicFramePr>
        <p:xfrm>
          <a:off x="4518837" y="1169581"/>
          <a:ext cx="7176979" cy="5263119"/>
        </p:xfrm>
        <a:graphic>
          <a:graphicData uri="http://schemas.openxmlformats.org/drawingml/2006/table">
            <a:tbl>
              <a:tblPr/>
              <a:tblGrid>
                <a:gridCol w="759638">
                  <a:extLst>
                    <a:ext uri="{9D8B030D-6E8A-4147-A177-3AD203B41FA5}">
                      <a16:colId xmlns:a16="http://schemas.microsoft.com/office/drawing/2014/main" val="1795488121"/>
                    </a:ext>
                  </a:extLst>
                </a:gridCol>
                <a:gridCol w="841453">
                  <a:extLst>
                    <a:ext uri="{9D8B030D-6E8A-4147-A177-3AD203B41FA5}">
                      <a16:colId xmlns:a16="http://schemas.microsoft.com/office/drawing/2014/main" val="148350214"/>
                    </a:ext>
                  </a:extLst>
                </a:gridCol>
                <a:gridCol w="963108">
                  <a:extLst>
                    <a:ext uri="{9D8B030D-6E8A-4147-A177-3AD203B41FA5}">
                      <a16:colId xmlns:a16="http://schemas.microsoft.com/office/drawing/2014/main" val="862013040"/>
                    </a:ext>
                  </a:extLst>
                </a:gridCol>
                <a:gridCol w="253449">
                  <a:extLst>
                    <a:ext uri="{9D8B030D-6E8A-4147-A177-3AD203B41FA5}">
                      <a16:colId xmlns:a16="http://schemas.microsoft.com/office/drawing/2014/main" val="1654471221"/>
                    </a:ext>
                  </a:extLst>
                </a:gridCol>
                <a:gridCol w="1419318">
                  <a:extLst>
                    <a:ext uri="{9D8B030D-6E8A-4147-A177-3AD203B41FA5}">
                      <a16:colId xmlns:a16="http://schemas.microsoft.com/office/drawing/2014/main" val="528042823"/>
                    </a:ext>
                  </a:extLst>
                </a:gridCol>
                <a:gridCol w="253449">
                  <a:extLst>
                    <a:ext uri="{9D8B030D-6E8A-4147-A177-3AD203B41FA5}">
                      <a16:colId xmlns:a16="http://schemas.microsoft.com/office/drawing/2014/main" val="3153117272"/>
                    </a:ext>
                  </a:extLst>
                </a:gridCol>
                <a:gridCol w="187911">
                  <a:extLst>
                    <a:ext uri="{9D8B030D-6E8A-4147-A177-3AD203B41FA5}">
                      <a16:colId xmlns:a16="http://schemas.microsoft.com/office/drawing/2014/main" val="2286499112"/>
                    </a:ext>
                  </a:extLst>
                </a:gridCol>
                <a:gridCol w="633266">
                  <a:extLst>
                    <a:ext uri="{9D8B030D-6E8A-4147-A177-3AD203B41FA5}">
                      <a16:colId xmlns:a16="http://schemas.microsoft.com/office/drawing/2014/main" val="1056643469"/>
                    </a:ext>
                  </a:extLst>
                </a:gridCol>
                <a:gridCol w="398092">
                  <a:extLst>
                    <a:ext uri="{9D8B030D-6E8A-4147-A177-3AD203B41FA5}">
                      <a16:colId xmlns:a16="http://schemas.microsoft.com/office/drawing/2014/main" val="3542557617"/>
                    </a:ext>
                  </a:extLst>
                </a:gridCol>
                <a:gridCol w="565016">
                  <a:extLst>
                    <a:ext uri="{9D8B030D-6E8A-4147-A177-3AD203B41FA5}">
                      <a16:colId xmlns:a16="http://schemas.microsoft.com/office/drawing/2014/main" val="1378317185"/>
                    </a:ext>
                  </a:extLst>
                </a:gridCol>
                <a:gridCol w="902279">
                  <a:extLst>
                    <a:ext uri="{9D8B030D-6E8A-4147-A177-3AD203B41FA5}">
                      <a16:colId xmlns:a16="http://schemas.microsoft.com/office/drawing/2014/main" val="4105445194"/>
                    </a:ext>
                  </a:extLst>
                </a:gridCol>
              </a:tblGrid>
              <a:tr h="235908">
                <a:tc gridSpan="11">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96071423"/>
                  </a:ext>
                </a:extLst>
              </a:tr>
              <a:tr h="164168">
                <a:tc gridSpan="11">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24546636"/>
                  </a:ext>
                </a:extLst>
              </a:tr>
              <a:tr h="13244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hMerge="1">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3227100560"/>
                  </a:ext>
                </a:extLst>
              </a:tr>
              <a:tr h="12830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r>
                        <a:rPr lang="en-US" sz="600" b="1" i="0" u="none" strike="noStrike">
                          <a:effectLst/>
                          <a:latin typeface="Arial" panose="020B0604020202020204" pitchFamily="34" charset="0"/>
                        </a:rPr>
                        <a:t>Analysis</a:t>
                      </a:r>
                      <a:endParaRPr lang="en-US"/>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662835549"/>
                  </a:ext>
                </a:extLst>
              </a:tr>
              <a:tr h="238393">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9,672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46.36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208.62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US" sz="600" b="0" i="0" u="none" strike="noStrike">
                          <a:effectLst/>
                          <a:latin typeface="Arial" panose="020B0604020202020204" pitchFamily="34" charset="0"/>
                        </a:rPr>
                        <a:t>208.62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67688295"/>
                  </a:ext>
                </a:extLst>
              </a:tr>
              <a:tr h="246251">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5,671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130.97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US" sz="600" b="0" i="0" u="none" strike="noStrike">
                          <a:effectLst/>
                          <a:latin typeface="Arial" panose="020B0604020202020204" pitchFamily="34" charset="0"/>
                        </a:rPr>
                        <a:t>130.97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41781367"/>
                  </a:ext>
                </a:extLst>
              </a:tr>
              <a:tr h="238393">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26,776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201.80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132.68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US" sz="600" b="0" i="0" u="none" strike="noStrike">
                          <a:effectLst/>
                          <a:latin typeface="Arial" panose="020B0604020202020204" pitchFamily="34" charset="0"/>
                        </a:rPr>
                        <a:t>132.68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153005278"/>
                  </a:ext>
                </a:extLst>
              </a:tr>
              <a:tr h="238393">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42,118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291.46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US" sz="600" b="0" i="0" u="none" strike="noStrike">
                          <a:effectLst/>
                          <a:latin typeface="Arial" panose="020B0604020202020204" pitchFamily="34" charset="0"/>
                        </a:rPr>
                        <a:t>144.51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US" sz="600" b="0" i="0" u="none" strike="noStrike">
                          <a:effectLst/>
                          <a:latin typeface="Arial" panose="020B0604020202020204" pitchFamily="34" charset="0"/>
                        </a:rPr>
                        <a:t>144.51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95038270"/>
                  </a:ext>
                </a:extLst>
              </a:tr>
              <a:tr h="73875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b"/>
                      <a:r>
                        <a:rPr lang="en-US" sz="600" b="0" i="0" u="none" strike="noStrike">
                          <a:effectLst/>
                          <a:latin typeface="Arial" panose="020B0604020202020204" pitchFamily="34" charset="0"/>
                        </a:rPr>
                        <a:t>125.83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r" fontAlgn="b"/>
                      <a:r>
                        <a:rPr lang="en-US" sz="600" b="0" i="0" u="none" strike="noStrike">
                          <a:effectLst/>
                          <a:latin typeface="Arial" panose="020B0604020202020204" pitchFamily="34" charset="0"/>
                        </a:rPr>
                        <a:t>125.83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81976903"/>
                  </a:ext>
                </a:extLst>
              </a:tr>
              <a:tr h="476785">
                <a:tc gridSpan="2">
                  <a:txBody>
                    <a:bodyPr/>
                    <a:lstStyle/>
                    <a:p>
                      <a:pPr algn="ctr" fontAlgn="b"/>
                      <a:r>
                        <a:rPr lang="en-US" sz="6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r" fontAlgn="b"/>
                      <a:r>
                        <a:rPr lang="en-US" sz="600" b="0" i="0" u="none" strike="noStrike">
                          <a:effectLst/>
                          <a:latin typeface="Arial" panose="020B0604020202020204" pitchFamily="34" charset="0"/>
                        </a:rPr>
                        <a:t>18.68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US" sz="600" b="0" i="0" u="none" strike="noStrike">
                          <a:effectLst/>
                          <a:latin typeface="Arial" panose="020B0604020202020204" pitchFamily="34" charset="0"/>
                        </a:rPr>
                        <a:t>18.68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629077761"/>
                  </a:ext>
                </a:extLst>
              </a:tr>
              <a:tr h="13244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879253045"/>
                  </a:ext>
                </a:extLst>
              </a:tr>
              <a:tr h="153133">
                <a:tc gridSpan="10">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280037409"/>
                  </a:ext>
                </a:extLst>
              </a:tr>
              <a:tr h="132442">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9730.40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0" i="0" u="none" strike="noStrike">
                          <a:effectLst/>
                          <a:latin typeface="Arial" panose="020B0604020202020204" pitchFamily="34" charset="0"/>
                        </a:rPr>
                        <a:t>23.10%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23221972"/>
                  </a:ext>
                </a:extLst>
              </a:tr>
              <a:tr h="132442">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9730.40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0" i="0" u="none" strike="noStrike">
                          <a:effectLst/>
                          <a:latin typeface="Arial" panose="020B0604020202020204" pitchFamily="34" charset="0"/>
                        </a:rPr>
                        <a:t>33.39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84409080"/>
                  </a:ext>
                </a:extLst>
              </a:tr>
              <a:tr h="13244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652063688"/>
                  </a:ext>
                </a:extLst>
              </a:tr>
              <a:tr h="153133">
                <a:tc gridSpan="10">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236875539"/>
                  </a:ext>
                </a:extLst>
              </a:tr>
              <a:tr h="132442">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42,118.06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421.18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76272095"/>
                  </a:ext>
                </a:extLst>
              </a:tr>
              <a:tr h="128303">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291.46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2.91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61130731"/>
                  </a:ext>
                </a:extLst>
              </a:tr>
              <a:tr h="128303">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3">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13996941"/>
                  </a:ext>
                </a:extLst>
              </a:tr>
              <a:tr h="128303">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46.36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15.91%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24168334"/>
                  </a:ext>
                </a:extLst>
              </a:tr>
              <a:tr h="128303">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43.30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14.86%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84087524"/>
                  </a:ext>
                </a:extLst>
              </a:tr>
              <a:tr h="128303">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201.80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69.24%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9855839"/>
                  </a:ext>
                </a:extLst>
              </a:tr>
              <a:tr h="132442">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US" sz="600" b="0" i="0" u="none" strike="noStrike">
                          <a:effectLst/>
                          <a:latin typeface="Arial" panose="020B0604020202020204" pitchFamily="34" charset="0"/>
                        </a:rPr>
                        <a:t>63.00%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US" sz="6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63244363"/>
                  </a:ext>
                </a:extLst>
              </a:tr>
              <a:tr h="132442">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1927251741"/>
                  </a:ext>
                </a:extLst>
              </a:tr>
              <a:tr h="153133">
                <a:tc gridSpan="10">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US" sz="700" b="1" i="0" u="none" strike="noStrike">
                        <a:effectLs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946465749"/>
                  </a:ext>
                </a:extLst>
              </a:tr>
              <a:tr h="136579">
                <a:tc>
                  <a:txBody>
                    <a:bodyPr/>
                    <a:lstStyle/>
                    <a:p>
                      <a:pPr algn="ctr" fontAlgn="b"/>
                      <a:r>
                        <a:rPr lang="en-US" sz="600" b="1" i="0" u="none" strike="noStrike">
                          <a:effectLs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3">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65841021"/>
                  </a:ext>
                </a:extLst>
              </a:tr>
              <a:tr h="128303">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68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647102614"/>
                  </a:ext>
                </a:extLst>
              </a:tr>
              <a:tr h="132442">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5.00%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US" sz="600" b="1"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185549381"/>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We are the number more volume dealer in the state.</a:t>
            </a:r>
          </a:p>
          <a:p>
            <a:r>
              <a:rPr lang="en-US" dirty="0"/>
              <a:t>The relationships between co workers</a:t>
            </a:r>
          </a:p>
          <a:p>
            <a:r>
              <a:rPr lang="en-US" dirty="0"/>
              <a:t>We have an experienced staff</a:t>
            </a:r>
          </a:p>
          <a:p>
            <a:r>
              <a:rPr lang="en-US" dirty="0"/>
              <a:t>The legacy of our store, we have been at same location for 40 years.</a:t>
            </a:r>
          </a:p>
          <a:p>
            <a:r>
              <a:rPr lang="en-US" dirty="0"/>
              <a:t>We are well known in the community and very involved</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The lack of communication between departments</a:t>
            </a:r>
          </a:p>
          <a:p>
            <a:r>
              <a:rPr lang="en-US" dirty="0"/>
              <a:t>Tech’s lack of factory understanding</a:t>
            </a:r>
          </a:p>
          <a:p>
            <a:r>
              <a:rPr lang="en-US" dirty="0"/>
              <a:t>We do not have enough techs for our shop</a:t>
            </a:r>
          </a:p>
          <a:p>
            <a:r>
              <a:rPr lang="en-US" dirty="0"/>
              <a:t>One line RO’s</a:t>
            </a:r>
          </a:p>
          <a:p>
            <a:r>
              <a:rPr lang="en-US" dirty="0"/>
              <a:t>Not enough up sell from service advisor’s</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TM02900688[[fn=Facet]]</Template>
  <TotalTime>209</TotalTime>
  <Words>1153</Words>
  <Application>Microsoft Office PowerPoint</Application>
  <PresentationFormat>Widescreen</PresentationFormat>
  <Paragraphs>326</Paragraphs>
  <Slides>16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Jeremy Vicknair</cp:lastModifiedBy>
  <cp:revision>5</cp:revision>
  <dcterms:created xsi:type="dcterms:W3CDTF">2022-12-04T13:10:55Z</dcterms:created>
  <dcterms:modified xsi:type="dcterms:W3CDTF">2024-04-04T22:22:52Z</dcterms:modified>
</cp:coreProperties>
</file>