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7077075" cy="9363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3" d="100"/>
          <a:sy n="103" d="100"/>
        </p:scale>
        <p:origin x="138" y="123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2/27/2024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2/27/2024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2/27/2024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2/27/2024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2/27/2024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2/27/2024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2/27/2024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Park Mazda N434</a:t>
            </a:r>
          </a:p>
          <a:p>
            <a:pPr algn="ctr"/>
            <a:r>
              <a:rPr lang="en-US" sz="3200" dirty="0"/>
              <a:t>Mitch Lewicki, Ross Wiesner</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80931"/>
            <a:ext cx="9110478" cy="4660431"/>
          </a:xfrm>
        </p:spPr>
        <p:txBody>
          <a:bodyPr/>
          <a:lstStyle/>
          <a:p>
            <a:r>
              <a:rPr lang="en-US" dirty="0"/>
              <a:t>Opportunities</a:t>
            </a:r>
          </a:p>
          <a:p>
            <a:pPr lvl="1"/>
            <a:r>
              <a:rPr lang="en-US" dirty="0"/>
              <a:t>We have capacity to increase</a:t>
            </a:r>
          </a:p>
          <a:p>
            <a:pPr lvl="1"/>
            <a:r>
              <a:rPr lang="en-US" dirty="0"/>
              <a:t>Parts wholesale</a:t>
            </a:r>
          </a:p>
          <a:p>
            <a:pPr lvl="1"/>
            <a:r>
              <a:rPr lang="en-US" dirty="0"/>
              <a:t>Adding a </a:t>
            </a:r>
            <a:r>
              <a:rPr lang="en-US" dirty="0" err="1"/>
              <a:t>bodyshop</a:t>
            </a:r>
            <a:endParaRPr lang="en-US" dirty="0"/>
          </a:p>
          <a:p>
            <a:pPr lvl="1"/>
            <a:r>
              <a:rPr lang="en-US" dirty="0"/>
              <a:t>Fleet business</a:t>
            </a:r>
          </a:p>
          <a:p>
            <a:pPr lvl="1"/>
            <a:r>
              <a:rPr lang="en-US" dirty="0"/>
              <a:t>Adding Express Lube “Park Automotive” to compete with off-make</a:t>
            </a:r>
          </a:p>
          <a:p>
            <a:pPr marL="457200" lvl="1" indent="0">
              <a:buNone/>
            </a:pPr>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3" y="1278295"/>
            <a:ext cx="9362405" cy="4763068"/>
          </a:xfrm>
        </p:spPr>
        <p:txBody>
          <a:bodyPr/>
          <a:lstStyle/>
          <a:p>
            <a:r>
              <a:rPr lang="en-US" dirty="0"/>
              <a:t>Threats</a:t>
            </a:r>
          </a:p>
          <a:p>
            <a:pPr lvl="1"/>
            <a:r>
              <a:rPr lang="en-US" dirty="0"/>
              <a:t>Several Lube Shops close by</a:t>
            </a:r>
          </a:p>
          <a:p>
            <a:pPr lvl="1"/>
            <a:r>
              <a:rPr lang="en-US" dirty="0"/>
              <a:t>Competitive pricing from local competitors</a:t>
            </a:r>
          </a:p>
          <a:p>
            <a:pPr lvl="1"/>
            <a:r>
              <a:rPr lang="en-US" dirty="0"/>
              <a:t>EV training and readiness</a:t>
            </a:r>
          </a:p>
          <a:p>
            <a:pPr lvl="1"/>
            <a:r>
              <a:rPr lang="en-US" dirty="0"/>
              <a:t>Tech turnover after being trained due to not enough work</a:t>
            </a:r>
          </a:p>
          <a:p>
            <a:pPr lvl="1"/>
            <a:r>
              <a:rPr lang="en-US" dirty="0"/>
              <a:t>Maintenance intervals are widening on newer models</a:t>
            </a:r>
          </a:p>
          <a:p>
            <a:pPr lvl="1"/>
            <a:r>
              <a:rPr lang="en-US" dirty="0"/>
              <a:t>Technician shortages</a:t>
            </a:r>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90261"/>
            <a:ext cx="8596668" cy="4651101"/>
          </a:xfrm>
        </p:spPr>
        <p:txBody>
          <a:bodyPr/>
          <a:lstStyle/>
          <a:p>
            <a:r>
              <a:rPr lang="en-US" dirty="0"/>
              <a:t>Objectives</a:t>
            </a:r>
          </a:p>
          <a:p>
            <a:pPr lvl="1"/>
            <a:r>
              <a:rPr lang="en-US" dirty="0"/>
              <a:t>Increase CP R.O count by &gt;10% in 2024 to fill capacity</a:t>
            </a:r>
          </a:p>
          <a:p>
            <a:pPr lvl="1"/>
            <a:r>
              <a:rPr lang="en-US" dirty="0"/>
              <a:t>Increase C.P Hours/R.O from 1.4 to 1.6 to also help increase hours in shop</a:t>
            </a:r>
          </a:p>
          <a:p>
            <a:pPr lvl="1"/>
            <a:r>
              <a:rPr lang="en-US" dirty="0"/>
              <a:t>Increase on brand retention from 53 to 56% in 2024</a:t>
            </a:r>
          </a:p>
          <a:p>
            <a:pPr lvl="1"/>
            <a:r>
              <a:rPr lang="en-US" dirty="0"/>
              <a:t>Increase off-make service retention from sales by booking complimentary 1</a:t>
            </a:r>
            <a:r>
              <a:rPr lang="en-US" baseline="30000" dirty="0"/>
              <a:t>st</a:t>
            </a:r>
            <a:r>
              <a:rPr lang="en-US" dirty="0"/>
              <a:t> O/C</a:t>
            </a:r>
          </a:p>
          <a:p>
            <a:pPr lvl="1"/>
            <a:r>
              <a:rPr lang="en-US" dirty="0"/>
              <a:t>Increased Fixed Net from $475k to $650k (up 37%)</a:t>
            </a:r>
          </a:p>
          <a:p>
            <a:pPr lvl="1"/>
            <a:r>
              <a:rPr lang="en-US" dirty="0"/>
              <a:t>Launch Park Automotive – A division of Park Mazda as an Express O/C business </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576873"/>
            <a:ext cx="8596668" cy="4464489"/>
          </a:xfrm>
        </p:spPr>
        <p:txBody>
          <a:bodyPr/>
          <a:lstStyle/>
          <a:p>
            <a:r>
              <a:rPr lang="en-US" dirty="0"/>
              <a:t>Strategies</a:t>
            </a:r>
          </a:p>
          <a:p>
            <a:pPr lvl="1"/>
            <a:r>
              <a:rPr lang="en-US" dirty="0"/>
              <a:t>Robust marketing plan and spend for both Park Mazda (retention for at risk, lost) and to launch awareness of Park Automotive for off-brand</a:t>
            </a:r>
          </a:p>
          <a:p>
            <a:pPr lvl="1"/>
            <a:r>
              <a:rPr lang="en-US" dirty="0"/>
              <a:t>Training for techs (schooling)</a:t>
            </a:r>
          </a:p>
          <a:p>
            <a:pPr lvl="1"/>
            <a:r>
              <a:rPr lang="en-US" dirty="0"/>
              <a:t>Training for Advisors &amp; BDC</a:t>
            </a:r>
          </a:p>
          <a:p>
            <a:pPr lvl="2"/>
            <a:r>
              <a:rPr lang="en-US" dirty="0"/>
              <a:t>Improve communication and selling skills</a:t>
            </a:r>
          </a:p>
          <a:p>
            <a:pPr lvl="1"/>
            <a:r>
              <a:rPr lang="en-US" dirty="0"/>
              <a:t>Create a service “Why-Buy” to build value in our service department</a:t>
            </a:r>
          </a:p>
          <a:p>
            <a:pPr lvl="1"/>
            <a:r>
              <a:rPr lang="en-US" dirty="0"/>
              <a:t>Review pricing matrix in both sales and service</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455576"/>
            <a:ext cx="8596668" cy="4594579"/>
          </a:xfrm>
        </p:spPr>
        <p:txBody>
          <a:bodyPr/>
          <a:lstStyle/>
          <a:p>
            <a:r>
              <a:rPr lang="en-US" dirty="0"/>
              <a:t>Tactics</a:t>
            </a:r>
          </a:p>
          <a:p>
            <a:pPr lvl="1"/>
            <a:r>
              <a:rPr lang="en-US" dirty="0"/>
              <a:t>Go after sales business for first O/C robustly with a service intro, video follow up and complimentary oil change for first visit (new &amp; used).</a:t>
            </a:r>
          </a:p>
          <a:p>
            <a:pPr lvl="1"/>
            <a:r>
              <a:rPr lang="en-US" dirty="0"/>
              <a:t>Marketing budget for direct mail, email and BDC follow-up for at-risk (9mo) and lost (12+ </a:t>
            </a:r>
            <a:r>
              <a:rPr lang="en-US" dirty="0" err="1"/>
              <a:t>mo</a:t>
            </a:r>
            <a:r>
              <a:rPr lang="en-US" dirty="0"/>
              <a:t>) customers to drive them back into our service department.  50% off oil-change offer OR 50% off tire rotation (test A/B offers)</a:t>
            </a:r>
          </a:p>
          <a:p>
            <a:pPr lvl="1"/>
            <a:r>
              <a:rPr lang="en-US" dirty="0"/>
              <a:t>Enroll service advisors in training ASAP to see if they have the necessary skills</a:t>
            </a:r>
          </a:p>
          <a:p>
            <a:pPr lvl="1"/>
            <a:r>
              <a:rPr lang="en-US" dirty="0"/>
              <a:t>Improve our internal communication from advisors and technicians</a:t>
            </a:r>
          </a:p>
          <a:p>
            <a:pPr lvl="1"/>
            <a:r>
              <a:rPr lang="en-US" dirty="0"/>
              <a:t>Monthly review with Fixed Ops manager and DP to discuss results</a:t>
            </a:r>
          </a:p>
          <a:p>
            <a:pPr lvl="1"/>
            <a:r>
              <a:rPr lang="en-US" dirty="0"/>
              <a:t>Shop Foreman compensation bonus to reduce unapplied time</a:t>
            </a: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751830188"/>
              </p:ext>
            </p:extLst>
          </p:nvPr>
        </p:nvGraphicFramePr>
        <p:xfrm>
          <a:off x="677334" y="1818624"/>
          <a:ext cx="9132492" cy="474526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Marketing Campaigns</a:t>
                      </a:r>
                    </a:p>
                  </a:txBody>
                  <a:tcPr/>
                </a:tc>
                <a:tc>
                  <a:txBody>
                    <a:bodyPr/>
                    <a:lstStyle/>
                    <a:p>
                      <a:r>
                        <a:rPr lang="en-US" dirty="0"/>
                        <a:t>FOM, MD</a:t>
                      </a:r>
                    </a:p>
                  </a:txBody>
                  <a:tcPr/>
                </a:tc>
                <a:tc>
                  <a:txBody>
                    <a:bodyPr/>
                    <a:lstStyle/>
                    <a:p>
                      <a:r>
                        <a:rPr lang="en-US" dirty="0"/>
                        <a:t>Jan 1 2024</a:t>
                      </a:r>
                    </a:p>
                  </a:txBody>
                  <a:tcPr/>
                </a:tc>
                <a:extLst>
                  <a:ext uri="{0D108BD9-81ED-4DB2-BD59-A6C34878D82A}">
                    <a16:rowId xmlns:a16="http://schemas.microsoft.com/office/drawing/2014/main" val="2400365483"/>
                  </a:ext>
                </a:extLst>
              </a:tr>
              <a:tr h="565004">
                <a:tc>
                  <a:txBody>
                    <a:bodyPr/>
                    <a:lstStyle/>
                    <a:p>
                      <a:r>
                        <a:rPr lang="en-US" dirty="0"/>
                        <a:t>Advisor Training</a:t>
                      </a:r>
                    </a:p>
                  </a:txBody>
                  <a:tcPr/>
                </a:tc>
                <a:tc>
                  <a:txBody>
                    <a:bodyPr/>
                    <a:lstStyle/>
                    <a:p>
                      <a:r>
                        <a:rPr lang="en-US" dirty="0"/>
                        <a:t>FOM, SM</a:t>
                      </a:r>
                    </a:p>
                  </a:txBody>
                  <a:tcPr/>
                </a:tc>
                <a:tc>
                  <a:txBody>
                    <a:bodyPr/>
                    <a:lstStyle/>
                    <a:p>
                      <a:r>
                        <a:rPr lang="en-US" dirty="0"/>
                        <a:t>IP Feb 1 – June 30 2024</a:t>
                      </a:r>
                    </a:p>
                  </a:txBody>
                  <a:tcPr/>
                </a:tc>
                <a:extLst>
                  <a:ext uri="{0D108BD9-81ED-4DB2-BD59-A6C34878D82A}">
                    <a16:rowId xmlns:a16="http://schemas.microsoft.com/office/drawing/2014/main" val="107845787"/>
                  </a:ext>
                </a:extLst>
              </a:tr>
              <a:tr h="565004">
                <a:tc>
                  <a:txBody>
                    <a:bodyPr/>
                    <a:lstStyle/>
                    <a:p>
                      <a:r>
                        <a:rPr lang="en-US" dirty="0"/>
                        <a:t>Review Pricing &amp; Parts Matrix</a:t>
                      </a:r>
                    </a:p>
                  </a:txBody>
                  <a:tcPr/>
                </a:tc>
                <a:tc>
                  <a:txBody>
                    <a:bodyPr/>
                    <a:lstStyle/>
                    <a:p>
                      <a:r>
                        <a:rPr lang="en-US" dirty="0"/>
                        <a:t>FOM, DP</a:t>
                      </a:r>
                    </a:p>
                  </a:txBody>
                  <a:tcPr/>
                </a:tc>
                <a:tc>
                  <a:txBody>
                    <a:bodyPr/>
                    <a:lstStyle/>
                    <a:p>
                      <a:r>
                        <a:rPr lang="en-US" dirty="0"/>
                        <a:t>Mar 1 2024</a:t>
                      </a:r>
                    </a:p>
                  </a:txBody>
                  <a:tcPr/>
                </a:tc>
                <a:extLst>
                  <a:ext uri="{0D108BD9-81ED-4DB2-BD59-A6C34878D82A}">
                    <a16:rowId xmlns:a16="http://schemas.microsoft.com/office/drawing/2014/main" val="1530126605"/>
                  </a:ext>
                </a:extLst>
              </a:tr>
              <a:tr h="565004">
                <a:tc>
                  <a:txBody>
                    <a:bodyPr/>
                    <a:lstStyle/>
                    <a:p>
                      <a:r>
                        <a:rPr lang="en-US" dirty="0"/>
                        <a:t>Service “Why-Buy”</a:t>
                      </a:r>
                    </a:p>
                  </a:txBody>
                  <a:tcPr/>
                </a:tc>
                <a:tc>
                  <a:txBody>
                    <a:bodyPr/>
                    <a:lstStyle/>
                    <a:p>
                      <a:r>
                        <a:rPr lang="en-US" dirty="0"/>
                        <a:t>DP, FOM, MD</a:t>
                      </a:r>
                    </a:p>
                  </a:txBody>
                  <a:tcPr/>
                </a:tc>
                <a:tc>
                  <a:txBody>
                    <a:bodyPr/>
                    <a:lstStyle/>
                    <a:p>
                      <a:r>
                        <a:rPr lang="en-US" dirty="0"/>
                        <a:t>Apr 1 2024</a:t>
                      </a:r>
                    </a:p>
                  </a:txBody>
                  <a:tcPr/>
                </a:tc>
                <a:extLst>
                  <a:ext uri="{0D108BD9-81ED-4DB2-BD59-A6C34878D82A}">
                    <a16:rowId xmlns:a16="http://schemas.microsoft.com/office/drawing/2014/main" val="1950345431"/>
                  </a:ext>
                </a:extLst>
              </a:tr>
              <a:tr h="565004">
                <a:tc>
                  <a:txBody>
                    <a:bodyPr/>
                    <a:lstStyle/>
                    <a:p>
                      <a:r>
                        <a:rPr lang="en-US" dirty="0"/>
                        <a:t>Review Advisor Process &amp; Communication</a:t>
                      </a:r>
                    </a:p>
                  </a:txBody>
                  <a:tcPr/>
                </a:tc>
                <a:tc>
                  <a:txBody>
                    <a:bodyPr/>
                    <a:lstStyle/>
                    <a:p>
                      <a:r>
                        <a:rPr lang="en-US" dirty="0"/>
                        <a:t>FOM, SM</a:t>
                      </a:r>
                    </a:p>
                  </a:txBody>
                  <a:tcPr/>
                </a:tc>
                <a:tc>
                  <a:txBody>
                    <a:bodyPr/>
                    <a:lstStyle/>
                    <a:p>
                      <a:r>
                        <a:rPr lang="en-US" dirty="0"/>
                        <a:t>Mar 1 2024</a:t>
                      </a:r>
                    </a:p>
                  </a:txBody>
                  <a:tcPr/>
                </a:tc>
                <a:extLst>
                  <a:ext uri="{0D108BD9-81ED-4DB2-BD59-A6C34878D82A}">
                    <a16:rowId xmlns:a16="http://schemas.microsoft.com/office/drawing/2014/main" val="1960891333"/>
                  </a:ext>
                </a:extLst>
              </a:tr>
              <a:tr h="565004">
                <a:tc>
                  <a:txBody>
                    <a:bodyPr/>
                    <a:lstStyle/>
                    <a:p>
                      <a:r>
                        <a:rPr lang="en-US" dirty="0" err="1"/>
                        <a:t>Sv</a:t>
                      </a:r>
                      <a:r>
                        <a:rPr lang="en-US" dirty="0"/>
                        <a:t>. Mgr. Daily Checklist</a:t>
                      </a:r>
                    </a:p>
                  </a:txBody>
                  <a:tcPr/>
                </a:tc>
                <a:tc>
                  <a:txBody>
                    <a:bodyPr/>
                    <a:lstStyle/>
                    <a:p>
                      <a:r>
                        <a:rPr lang="en-US" dirty="0"/>
                        <a:t>FOM</a:t>
                      </a:r>
                    </a:p>
                  </a:txBody>
                  <a:tcPr/>
                </a:tc>
                <a:tc>
                  <a:txBody>
                    <a:bodyPr/>
                    <a:lstStyle/>
                    <a:p>
                      <a:r>
                        <a:rPr lang="en-US" dirty="0"/>
                        <a:t>Mar 21</a:t>
                      </a:r>
                      <a:r>
                        <a:rPr lang="en-US" baseline="30000" dirty="0"/>
                        <a:t>st</a:t>
                      </a:r>
                      <a:r>
                        <a:rPr lang="en-US" dirty="0"/>
                        <a:t> 2024</a:t>
                      </a:r>
                    </a:p>
                  </a:txBody>
                  <a:tcPr/>
                </a:tc>
                <a:extLst>
                  <a:ext uri="{0D108BD9-81ED-4DB2-BD59-A6C34878D82A}">
                    <a16:rowId xmlns:a16="http://schemas.microsoft.com/office/drawing/2014/main" val="4137224325"/>
                  </a:ext>
                </a:extLst>
              </a:tr>
              <a:tr h="565004">
                <a:tc>
                  <a:txBody>
                    <a:bodyPr/>
                    <a:lstStyle/>
                    <a:p>
                      <a:r>
                        <a:rPr lang="en-US" dirty="0"/>
                        <a:t>Express Lane – Marketing </a:t>
                      </a:r>
                    </a:p>
                  </a:txBody>
                  <a:tcPr/>
                </a:tc>
                <a:tc>
                  <a:txBody>
                    <a:bodyPr/>
                    <a:lstStyle/>
                    <a:p>
                      <a:r>
                        <a:rPr lang="en-US" dirty="0"/>
                        <a:t>FOM, MD</a:t>
                      </a:r>
                    </a:p>
                  </a:txBody>
                  <a:tcPr/>
                </a:tc>
                <a:tc>
                  <a:txBody>
                    <a:bodyPr/>
                    <a:lstStyle/>
                    <a:p>
                      <a:r>
                        <a:rPr lang="en-US" dirty="0"/>
                        <a:t>Jan 1 2024</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231641"/>
            <a:ext cx="8596668" cy="5458408"/>
          </a:xfrm>
        </p:spPr>
        <p:txBody>
          <a:bodyPr>
            <a:normAutofit lnSpcReduction="10000"/>
          </a:bodyPr>
          <a:lstStyle/>
          <a:p>
            <a:r>
              <a:rPr lang="en-US" dirty="0"/>
              <a:t>Synopsis</a:t>
            </a:r>
          </a:p>
          <a:p>
            <a:pPr lvl="1"/>
            <a:r>
              <a:rPr lang="en-US" dirty="0"/>
              <a:t>It’s very clear after going through this exercise of our major challenges.  Obtaining new business (and retaining current clients), fixing our advisors selling process, gaining more structure for our Service Manager and increasing tech proficiency.</a:t>
            </a:r>
          </a:p>
          <a:p>
            <a:pPr lvl="1"/>
            <a:r>
              <a:rPr lang="en-US" dirty="0"/>
              <a:t>The first step is in motion &amp; I believe we can gain (&amp; retain) the business based on the changes made and in progress for 2024.  Marketing, Pricing and a commitment to “wanting the business from every client”.</a:t>
            </a:r>
          </a:p>
          <a:p>
            <a:pPr lvl="1"/>
            <a:r>
              <a:rPr lang="en-US" dirty="0"/>
              <a:t>The second step requires a more in depth analysis.  What is our current process and are we following it?  Is it leading to desired results?  Why is there such a lack of communication (SWOT feedback)?  Do we have the right personnel?  Do they have the right training?  These are the tough questions that are being asked and reviewed during this process.  The real “gold” from this whole class will be realized when we can identify and fix these challenges (and maintain it).</a:t>
            </a:r>
          </a:p>
          <a:p>
            <a:pPr lvl="1"/>
            <a:r>
              <a:rPr lang="en-US" dirty="0"/>
              <a:t>We need to identify proper structure for FOM, SM and Advisors with proper accountability and check and balances.  Create a daily Service Manager checklist.</a:t>
            </a:r>
          </a:p>
          <a:p>
            <a:pPr lvl="1"/>
            <a:r>
              <a:rPr lang="en-US" dirty="0"/>
              <a:t>We will work through tech proficiency with our shop foreman, and by generating more work in the shop, we should find out who is productive and who is not.</a:t>
            </a:r>
          </a:p>
          <a:p>
            <a:pPr lvl="1"/>
            <a:r>
              <a:rPr lang="en-US" dirty="0"/>
              <a:t>We have great opportunity with our capacity, we have many strengths with our people, now it’s time to fix this very important piece of the puzzle.  Can we do it? </a:t>
            </a:r>
            <a:r>
              <a:rPr lang="en-US"/>
              <a:t>Heck yeah we can do it!</a:t>
            </a:r>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576873"/>
            <a:ext cx="8596668" cy="4671527"/>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BDC outbound, Social Retargeting and Geo (FB &amp; IG), Google, Email, Direct Mail, Billboard</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Increase conversions on new Express Lube offering (Park Automotive)</a:t>
            </a:r>
          </a:p>
          <a:p>
            <a:pPr lvl="1"/>
            <a:r>
              <a:rPr lang="en-US" b="0" i="0" u="none" strike="noStrike" baseline="0" dirty="0">
                <a:solidFill>
                  <a:srgbClr val="221E1F"/>
                </a:solidFill>
                <a:latin typeface="Calibri" panose="020F0502020204030204" pitchFamily="34" charset="0"/>
              </a:rPr>
              <a:t>Target “at-risk” and lost customers with an offer to come back (increase CP R.O count)</a:t>
            </a:r>
          </a:p>
          <a:p>
            <a:r>
              <a:rPr lang="en-US" sz="1800" b="0" i="0" u="none" strike="noStrike" baseline="0" dirty="0">
                <a:solidFill>
                  <a:srgbClr val="221E1F"/>
                </a:solidFill>
                <a:latin typeface="Calibri" panose="020F0502020204030204" pitchFamily="34" charset="0"/>
              </a:rPr>
              <a:t>Plans to achieve your goals </a:t>
            </a:r>
          </a:p>
          <a:p>
            <a:pPr lvl="1"/>
            <a:r>
              <a:rPr lang="en-US" dirty="0">
                <a:solidFill>
                  <a:srgbClr val="221E1F"/>
                </a:solidFill>
                <a:latin typeface="Calibri" panose="020F0502020204030204" pitchFamily="34" charset="0"/>
              </a:rPr>
              <a:t>Robust marketing campaign already in motion for Park Mazda and Park Automotive (Express) (50% off O/C)</a:t>
            </a:r>
          </a:p>
          <a:p>
            <a:pPr lvl="1"/>
            <a:r>
              <a:rPr lang="en-US" b="0" i="0" u="none" strike="noStrike" baseline="0" dirty="0">
                <a:solidFill>
                  <a:srgbClr val="221E1F"/>
                </a:solidFill>
                <a:latin typeface="Calibri" panose="020F0502020204030204" pitchFamily="34" charset="0"/>
              </a:rPr>
              <a:t>Review campaigns weekly with Marketing Director and monthly with Fixed Ops Manager.  Tweak as needed, shifting spend to higher performing campaigns and messaging.</a:t>
            </a:r>
          </a:p>
          <a:p>
            <a:pPr lvl="1"/>
            <a:r>
              <a:rPr lang="en-US" b="0" i="0" u="none" strike="noStrike" baseline="0" dirty="0">
                <a:solidFill>
                  <a:srgbClr val="221E1F"/>
                </a:solidFill>
                <a:latin typeface="Calibri" panose="020F0502020204030204" pitchFamily="34" charset="0"/>
              </a:rPr>
              <a:t>Increase spend in 2024 from 4% to 6% of service gross (we have capacity!)</a:t>
            </a: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Monthly review of campaign performance, spend and tracking CP R.O count.  The goal is to be up 10% in C.P R.O count in 2024.  January was down 15%, however February is tracking to be up 19% (weather factors here).</a:t>
            </a:r>
            <a:endParaRPr lang="en-US" b="0" i="0" u="none" strike="noStrike" baseline="0" dirty="0">
              <a:solidFill>
                <a:srgbClr val="221E1F"/>
              </a:solidFill>
              <a:latin typeface="Calibri" panose="020F0502020204030204" pitchFamily="34" charset="0"/>
            </a:endParaRPr>
          </a:p>
          <a:p>
            <a:pPr lvl="1"/>
            <a:endParaRPr lang="en-US"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4" y="1399592"/>
            <a:ext cx="6489987" cy="5150677"/>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Heavy internal reliance (used cars) Detail is combined in this number </a:t>
            </a:r>
          </a:p>
          <a:p>
            <a:pPr lvl="1"/>
            <a:r>
              <a:rPr lang="en-US" b="0" i="0" u="none" strike="noStrike" baseline="0" dirty="0">
                <a:solidFill>
                  <a:srgbClr val="221E1F"/>
                </a:solidFill>
                <a:latin typeface="Calibri" panose="020F0502020204030204" pitchFamily="34" charset="0"/>
              </a:rPr>
              <a:t>Low warranty </a:t>
            </a:r>
            <a:r>
              <a:rPr lang="en-US" dirty="0">
                <a:solidFill>
                  <a:srgbClr val="221E1F"/>
                </a:solidFill>
                <a:latin typeface="Calibri" panose="020F0502020204030204" pitchFamily="34" charset="0"/>
              </a:rPr>
              <a:t>sales via Mazda</a:t>
            </a:r>
          </a:p>
          <a:p>
            <a:pPr lvl="1"/>
            <a:r>
              <a:rPr lang="en-US" dirty="0">
                <a:solidFill>
                  <a:srgbClr val="221E1F"/>
                </a:solidFill>
                <a:latin typeface="Calibri" panose="020F0502020204030204" pitchFamily="34" charset="0"/>
              </a:rPr>
              <a:t>High Unapplied Time due to low tech skill</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b="0" i="0" u="none" strike="noStrike" baseline="0" dirty="0">
                <a:solidFill>
                  <a:srgbClr val="221E1F"/>
                </a:solidFill>
                <a:latin typeface="Calibri" panose="020F0502020204030204" pitchFamily="34" charset="0"/>
              </a:rPr>
              <a:t>Increase CP R.O count in 2024 by 10% (Increase overall service sales)</a:t>
            </a:r>
          </a:p>
          <a:p>
            <a:pPr lvl="1"/>
            <a:r>
              <a:rPr lang="en-US" b="0" i="0" u="none" strike="noStrike" baseline="0" dirty="0">
                <a:solidFill>
                  <a:srgbClr val="221E1F"/>
                </a:solidFill>
                <a:latin typeface="Calibri" panose="020F0502020204030204" pitchFamily="34" charset="0"/>
              </a:rPr>
              <a:t>Reduce unapplied time (tech skill increase)</a:t>
            </a:r>
          </a:p>
          <a:p>
            <a:r>
              <a:rPr lang="en-US" sz="1800" b="0" i="0" u="none" strike="noStrike" baseline="0" dirty="0">
                <a:solidFill>
                  <a:srgbClr val="221E1F"/>
                </a:solidFill>
                <a:latin typeface="Calibri" panose="020F0502020204030204" pitchFamily="34" charset="0"/>
              </a:rPr>
              <a:t>Plans to achieve your goals </a:t>
            </a:r>
          </a:p>
          <a:p>
            <a:pPr lvl="1"/>
            <a:r>
              <a:rPr lang="en-US" dirty="0">
                <a:solidFill>
                  <a:srgbClr val="221E1F"/>
                </a:solidFill>
                <a:latin typeface="Calibri" panose="020F0502020204030204" pitchFamily="34" charset="0"/>
              </a:rPr>
              <a:t>Introduce an express lane and target local off-make &amp; pre-owned sales</a:t>
            </a:r>
          </a:p>
          <a:p>
            <a:pPr lvl="1"/>
            <a:r>
              <a:rPr lang="en-US" b="0" i="0" u="none" strike="noStrike" baseline="0" dirty="0">
                <a:solidFill>
                  <a:srgbClr val="221E1F"/>
                </a:solidFill>
                <a:latin typeface="Calibri" panose="020F0502020204030204" pitchFamily="34" charset="0"/>
              </a:rPr>
              <a:t>Robust marketing plan for at-risk (9+mo) and lost customers</a:t>
            </a:r>
          </a:p>
          <a:p>
            <a:pPr lvl="1"/>
            <a:r>
              <a:rPr lang="en-US" dirty="0">
                <a:solidFill>
                  <a:srgbClr val="221E1F"/>
                </a:solidFill>
                <a:latin typeface="Calibri" panose="020F0502020204030204" pitchFamily="34" charset="0"/>
              </a:rPr>
              <a:t>Apprentices in school to advance skill, send home if no work</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Measure C.P R.O count monthly</a:t>
            </a:r>
          </a:p>
          <a:p>
            <a:pPr lvl="1"/>
            <a:r>
              <a:rPr lang="en-US" b="0" i="0" u="none" strike="noStrike" baseline="0" dirty="0">
                <a:solidFill>
                  <a:srgbClr val="221E1F"/>
                </a:solidFill>
                <a:latin typeface="Calibri" panose="020F0502020204030204" pitchFamily="34" charset="0"/>
              </a:rPr>
              <a:t>Review Marketing campaigns</a:t>
            </a:r>
          </a:p>
          <a:p>
            <a:pPr lvl="1"/>
            <a:r>
              <a:rPr lang="en-US" dirty="0">
                <a:solidFill>
                  <a:srgbClr val="221E1F"/>
                </a:solidFill>
                <a:latin typeface="Calibri" panose="020F0502020204030204" pitchFamily="34" charset="0"/>
              </a:rPr>
              <a:t>Shop Foreman comp change to pay on a reduction of unapplied time</a:t>
            </a:r>
            <a:endParaRPr lang="en-US" b="0" i="0" u="none" strike="noStrike" baseline="0" dirty="0">
              <a:solidFill>
                <a:srgbClr val="221E1F"/>
              </a:solidFill>
              <a:latin typeface="Calibri" panose="020F0502020204030204" pitchFamily="34" charset="0"/>
            </a:endParaRPr>
          </a:p>
          <a:p>
            <a:endParaRPr lang="en-US" dirty="0"/>
          </a:p>
        </p:txBody>
      </p:sp>
      <p:pic>
        <p:nvPicPr>
          <p:cNvPr id="7" name="Content Placeholder 6">
            <a:extLst>
              <a:ext uri="{FF2B5EF4-FFF2-40B4-BE49-F238E27FC236}">
                <a16:creationId xmlns:a16="http://schemas.microsoft.com/office/drawing/2014/main" id="{B2E65749-E679-679B-02AB-37DCFCD0D692}"/>
              </a:ext>
            </a:extLst>
          </p:cNvPr>
          <p:cNvPicPr>
            <a:picLocks noGrp="1" noChangeAspect="1"/>
          </p:cNvPicPr>
          <p:nvPr>
            <p:ph sz="quarter" idx="4"/>
          </p:nvPr>
        </p:nvPicPr>
        <p:blipFill>
          <a:blip r:embed="rId2"/>
          <a:stretch>
            <a:fillRect/>
          </a:stretch>
        </p:blipFill>
        <p:spPr>
          <a:xfrm>
            <a:off x="7056193" y="2284949"/>
            <a:ext cx="5101639" cy="3024167"/>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3" y="1698171"/>
            <a:ext cx="7103215" cy="4343190"/>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High personnel expense (January is slow, but applies for YTD)</a:t>
            </a:r>
          </a:p>
          <a:p>
            <a:pPr lvl="1"/>
            <a:r>
              <a:rPr lang="en-US" dirty="0">
                <a:solidFill>
                  <a:srgbClr val="221E1F"/>
                </a:solidFill>
                <a:latin typeface="Calibri" panose="020F0502020204030204" pitchFamily="34" charset="0"/>
              </a:rPr>
              <a:t>Need to decide if we are going to sell our way out or cut expense</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Staffed up BDC and built to GROW business in 2024 (unfilled capacity)</a:t>
            </a:r>
          </a:p>
          <a:p>
            <a:pPr lvl="1"/>
            <a:r>
              <a:rPr lang="en-US" b="0" i="0" u="none" strike="noStrike" baseline="0" dirty="0">
                <a:solidFill>
                  <a:srgbClr val="221E1F"/>
                </a:solidFill>
                <a:latin typeface="Calibri" panose="020F0502020204030204" pitchFamily="34" charset="0"/>
              </a:rPr>
              <a:t>Tra</a:t>
            </a:r>
            <a:r>
              <a:rPr lang="en-US" dirty="0">
                <a:solidFill>
                  <a:srgbClr val="221E1F"/>
                </a:solidFill>
                <a:latin typeface="Calibri" panose="020F0502020204030204" pitchFamily="34" charset="0"/>
              </a:rPr>
              <a:t>in new advisors and BDC (in-progress)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dirty="0">
                <a:solidFill>
                  <a:srgbClr val="221E1F"/>
                </a:solidFill>
                <a:latin typeface="Calibri" panose="020F0502020204030204" pitchFamily="34" charset="0"/>
              </a:rPr>
              <a:t>We’re in full swing training all new staff</a:t>
            </a:r>
          </a:p>
          <a:p>
            <a:pPr lvl="1"/>
            <a:r>
              <a:rPr lang="en-US" b="0" i="0" u="none" strike="noStrike" baseline="0" dirty="0">
                <a:solidFill>
                  <a:srgbClr val="221E1F"/>
                </a:solidFill>
                <a:latin typeface="Calibri" panose="020F0502020204030204" pitchFamily="34" charset="0"/>
              </a:rPr>
              <a:t>Marketing campaigns are live</a:t>
            </a: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C.P R.O count, Hours/C.P R.O and total overall CP gross will determine if we can carry this amount of staff.  Monthly review.</a:t>
            </a:r>
            <a:endParaRPr lang="en-US"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CB483176-4C5E-D50C-8303-B2B38134B3D0}"/>
              </a:ext>
            </a:extLst>
          </p:cNvPr>
          <p:cNvPicPr>
            <a:picLocks noGrp="1" noChangeAspect="1"/>
          </p:cNvPicPr>
          <p:nvPr>
            <p:ph sz="half" idx="2"/>
          </p:nvPr>
        </p:nvPicPr>
        <p:blipFill>
          <a:blip r:embed="rId2"/>
          <a:stretch>
            <a:fillRect/>
          </a:stretch>
        </p:blipFill>
        <p:spPr>
          <a:xfrm>
            <a:off x="7276696" y="1010826"/>
            <a:ext cx="4404387" cy="3654480"/>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3" y="1380932"/>
            <a:ext cx="9101149" cy="4867468"/>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Low skill tech development (3 licensed, 10 apprentice/detail)</a:t>
            </a:r>
          </a:p>
          <a:p>
            <a:pPr lvl="1"/>
            <a:r>
              <a:rPr lang="en-US" dirty="0">
                <a:solidFill>
                  <a:srgbClr val="221E1F"/>
                </a:solidFill>
                <a:latin typeface="Calibri" panose="020F0502020204030204" pitchFamily="34" charset="0"/>
              </a:rPr>
              <a:t>Licensed techs not offsetting the proficiency overall (Ex. 125%)</a:t>
            </a:r>
          </a:p>
          <a:p>
            <a:pPr lvl="1"/>
            <a:r>
              <a:rPr lang="en-US" dirty="0">
                <a:solidFill>
                  <a:srgbClr val="221E1F"/>
                </a:solidFill>
                <a:latin typeface="Calibri" panose="020F0502020204030204" pitchFamily="34" charset="0"/>
              </a:rPr>
              <a:t>Need more CP work</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Tech development via schooling</a:t>
            </a:r>
          </a:p>
          <a:p>
            <a:pPr lvl="1"/>
            <a:r>
              <a:rPr lang="en-US" b="0" i="0" u="none" strike="noStrike" baseline="0" dirty="0">
                <a:solidFill>
                  <a:srgbClr val="221E1F"/>
                </a:solidFill>
                <a:latin typeface="Calibri" panose="020F0502020204030204" pitchFamily="34" charset="0"/>
              </a:rPr>
              <a:t>Improve our selling process via BDC and Advisor</a:t>
            </a:r>
          </a:p>
          <a:p>
            <a:pPr lvl="1"/>
            <a:r>
              <a:rPr lang="en-US" b="0" i="0" u="none" strike="noStrike" baseline="0" dirty="0">
                <a:solidFill>
                  <a:srgbClr val="221E1F"/>
                </a:solidFill>
                <a:latin typeface="Calibri" panose="020F0502020204030204" pitchFamily="34" charset="0"/>
              </a:rPr>
              <a:t>Increase CP R.O count &amp; shop loading</a:t>
            </a:r>
          </a:p>
          <a:p>
            <a:r>
              <a:rPr lang="en-US" sz="1800" b="0" i="0" u="none" strike="noStrike" baseline="0" dirty="0">
                <a:solidFill>
                  <a:srgbClr val="221E1F"/>
                </a:solidFill>
                <a:latin typeface="Calibri" panose="020F0502020204030204" pitchFamily="34" charset="0"/>
              </a:rPr>
              <a:t>Plans to achieve your goals </a:t>
            </a:r>
          </a:p>
          <a:p>
            <a:pPr lvl="1"/>
            <a:r>
              <a:rPr lang="en-US" b="0" i="0" u="none" strike="noStrike" baseline="0" dirty="0">
                <a:solidFill>
                  <a:srgbClr val="221E1F"/>
                </a:solidFill>
                <a:latin typeface="Calibri" panose="020F0502020204030204" pitchFamily="34" charset="0"/>
              </a:rPr>
              <a:t>Techs registered and already in school – check</a:t>
            </a:r>
          </a:p>
          <a:p>
            <a:pPr lvl="1"/>
            <a:r>
              <a:rPr lang="en-US" b="0" i="0" u="none" strike="noStrike" baseline="0" dirty="0">
                <a:solidFill>
                  <a:srgbClr val="221E1F"/>
                </a:solidFill>
                <a:latin typeface="Calibri" panose="020F0502020204030204" pitchFamily="34" charset="0"/>
              </a:rPr>
              <a:t>BDC staffing and training – IP.  Need more pre-sale.</a:t>
            </a:r>
          </a:p>
          <a:p>
            <a:pPr lvl="1"/>
            <a:r>
              <a:rPr lang="en-US" b="0" i="0" u="none" strike="noStrike" baseline="0" dirty="0">
                <a:solidFill>
                  <a:srgbClr val="221E1F"/>
                </a:solidFill>
                <a:latin typeface="Calibri" panose="020F0502020204030204" pitchFamily="34" charset="0"/>
              </a:rPr>
              <a:t>Advisors need training on the selling process</a:t>
            </a: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Tracking the amount of hours booked/day (shop loading)</a:t>
            </a:r>
          </a:p>
          <a:p>
            <a:pPr lvl="1"/>
            <a:r>
              <a:rPr lang="en-US" b="0" i="0" u="none" strike="noStrike" baseline="0" dirty="0">
                <a:solidFill>
                  <a:srgbClr val="221E1F"/>
                </a:solidFill>
                <a:latin typeface="Calibri" panose="020F0502020204030204" pitchFamily="34" charset="0"/>
              </a:rPr>
              <a:t>Tracking sales per BDC agent and post sales per advisor</a:t>
            </a:r>
          </a:p>
          <a:p>
            <a:endParaRPr lang="en-US" dirty="0"/>
          </a:p>
        </p:txBody>
      </p:sp>
      <p:pic>
        <p:nvPicPr>
          <p:cNvPr id="10" name="Content Placeholder 9">
            <a:extLst>
              <a:ext uri="{FF2B5EF4-FFF2-40B4-BE49-F238E27FC236}">
                <a16:creationId xmlns:a16="http://schemas.microsoft.com/office/drawing/2014/main" id="{7A151F7D-5B07-881B-9426-54E3FF53EFB3}"/>
              </a:ext>
            </a:extLst>
          </p:cNvPr>
          <p:cNvPicPr>
            <a:picLocks noGrp="1" noChangeAspect="1"/>
          </p:cNvPicPr>
          <p:nvPr>
            <p:ph sz="half" idx="2"/>
          </p:nvPr>
        </p:nvPicPr>
        <p:blipFill>
          <a:blip r:embed="rId2"/>
          <a:stretch>
            <a:fillRect/>
          </a:stretch>
        </p:blipFill>
        <p:spPr>
          <a:xfrm>
            <a:off x="7516201" y="1270000"/>
            <a:ext cx="4571081" cy="4075723"/>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270000"/>
            <a:ext cx="7508304" cy="4771361"/>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endParaRPr lang="en-US" dirty="0">
              <a:solidFill>
                <a:srgbClr val="221E1F"/>
              </a:solidFill>
              <a:latin typeface="Calibri" panose="020F0502020204030204" pitchFamily="34" charset="0"/>
            </a:endParaRPr>
          </a:p>
          <a:p>
            <a:pPr lvl="1"/>
            <a:r>
              <a:rPr lang="en-US" b="0" i="0" u="none" strike="noStrike" baseline="0" dirty="0">
                <a:solidFill>
                  <a:srgbClr val="221E1F"/>
                </a:solidFill>
                <a:latin typeface="Calibri" panose="020F0502020204030204" pitchFamily="34" charset="0"/>
              </a:rPr>
              <a:t>Rebuilt shop </a:t>
            </a:r>
            <a:r>
              <a:rPr lang="en-US" dirty="0">
                <a:solidFill>
                  <a:srgbClr val="221E1F"/>
                </a:solidFill>
                <a:latin typeface="Calibri" panose="020F0502020204030204" pitchFamily="34" charset="0"/>
              </a:rPr>
              <a:t>early 2023 and expanded 6 bays (17&gt;23)</a:t>
            </a:r>
          </a:p>
          <a:p>
            <a:pPr lvl="1"/>
            <a:r>
              <a:rPr lang="en-US" dirty="0">
                <a:solidFill>
                  <a:srgbClr val="221E1F"/>
                </a:solidFill>
                <a:latin typeface="Calibri" panose="020F0502020204030204" pitchFamily="34" charset="0"/>
              </a:rPr>
              <a:t>2022 was a growth year in CP R.O’s, but gave back gains in 2023</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Increase C.P R.O count (10% YOY) and Hours/C.P R.O (1.4&gt;1.6)</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dirty="0">
                <a:solidFill>
                  <a:srgbClr val="221E1F"/>
                </a:solidFill>
                <a:latin typeface="Calibri" panose="020F0502020204030204" pitchFamily="34" charset="0"/>
              </a:rPr>
              <a:t>Added Express Business (new), Robust Marketing &amp; Retention Plans</a:t>
            </a:r>
          </a:p>
          <a:p>
            <a:pPr lvl="1"/>
            <a:r>
              <a:rPr lang="en-US" b="0" i="0" u="none" strike="noStrike" baseline="0" dirty="0">
                <a:solidFill>
                  <a:srgbClr val="221E1F"/>
                </a:solidFill>
                <a:latin typeface="Calibri" panose="020F0502020204030204" pitchFamily="34" charset="0"/>
              </a:rPr>
              <a:t>Adding internal BDC</a:t>
            </a:r>
          </a:p>
          <a:p>
            <a:pPr lvl="1"/>
            <a:r>
              <a:rPr lang="en-US" dirty="0">
                <a:solidFill>
                  <a:srgbClr val="221E1F"/>
                </a:solidFill>
                <a:latin typeface="Calibri" panose="020F0502020204030204" pitchFamily="34" charset="0"/>
              </a:rPr>
              <a:t>Sales training for BDC and Advisors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Tracking the C.P R.O count monthly</a:t>
            </a:r>
          </a:p>
          <a:p>
            <a:pPr lvl="1"/>
            <a:r>
              <a:rPr lang="en-US" b="0" i="0" u="none" strike="noStrike" baseline="0" dirty="0">
                <a:solidFill>
                  <a:srgbClr val="221E1F"/>
                </a:solidFill>
                <a:latin typeface="Calibri" panose="020F0502020204030204" pitchFamily="34" charset="0"/>
              </a:rPr>
              <a:t>Tracking Hours/C.P R.O Monthly</a:t>
            </a:r>
          </a:p>
          <a:p>
            <a:endParaRPr lang="en-US" dirty="0"/>
          </a:p>
        </p:txBody>
      </p:sp>
      <p:pic>
        <p:nvPicPr>
          <p:cNvPr id="10" name="Content Placeholder 9">
            <a:extLst>
              <a:ext uri="{FF2B5EF4-FFF2-40B4-BE49-F238E27FC236}">
                <a16:creationId xmlns:a16="http://schemas.microsoft.com/office/drawing/2014/main" id="{F3FE12CB-666F-3CBE-8396-9C13A596DE63}"/>
              </a:ext>
            </a:extLst>
          </p:cNvPr>
          <p:cNvPicPr>
            <a:picLocks noGrp="1" noChangeAspect="1"/>
          </p:cNvPicPr>
          <p:nvPr>
            <p:ph sz="half" idx="2"/>
          </p:nvPr>
        </p:nvPicPr>
        <p:blipFill>
          <a:blip r:embed="rId2"/>
          <a:stretch>
            <a:fillRect/>
          </a:stretch>
        </p:blipFill>
        <p:spPr>
          <a:xfrm>
            <a:off x="8226831" y="1270000"/>
            <a:ext cx="3510795" cy="4399173"/>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2160589"/>
            <a:ext cx="6504342" cy="3880772"/>
          </a:xfrm>
        </p:spPr>
        <p:txBody>
          <a:bodyPr/>
          <a:lstStyle/>
          <a:p>
            <a:r>
              <a:rPr lang="en-US" dirty="0"/>
              <a:t>Details from discussions that you had with the service manager about your repair order analysis.</a:t>
            </a:r>
          </a:p>
          <a:p>
            <a:pPr lvl="1"/>
            <a:r>
              <a:rPr lang="en-US" dirty="0"/>
              <a:t>We may be priced too high in categories leading to customer defection.</a:t>
            </a:r>
          </a:p>
          <a:p>
            <a:pPr lvl="1"/>
            <a:r>
              <a:rPr lang="en-US" dirty="0"/>
              <a:t>Cost of labor is good, well below 24%</a:t>
            </a:r>
          </a:p>
          <a:p>
            <a:pPr lvl="1"/>
            <a:r>
              <a:rPr lang="en-US" dirty="0"/>
              <a:t>Avg FRH/R.O is low, even for Mazda (</a:t>
            </a:r>
            <a:r>
              <a:rPr lang="en-US" dirty="0" err="1"/>
              <a:t>Tgt</a:t>
            </a:r>
            <a:r>
              <a:rPr lang="en-US" dirty="0"/>
              <a:t> 1.6+)</a:t>
            </a:r>
          </a:p>
          <a:p>
            <a:pPr lvl="1"/>
            <a:r>
              <a:rPr lang="en-US" dirty="0"/>
              <a:t>63% One Line R.O’s – Advisors not able to sell off MPI</a:t>
            </a:r>
          </a:p>
          <a:p>
            <a:pPr lvl="1"/>
            <a:r>
              <a:rPr lang="en-US" dirty="0"/>
              <a:t>64% of vehicles are over 5 years old</a:t>
            </a:r>
          </a:p>
          <a:p>
            <a:pPr lvl="2"/>
            <a:r>
              <a:rPr lang="en-US" dirty="0"/>
              <a:t>We think this is good, mileage, recs</a:t>
            </a:r>
          </a:p>
          <a:p>
            <a:pPr lvl="2"/>
            <a:r>
              <a:rPr lang="en-US" dirty="0"/>
              <a:t>Are we retaining fresh business?</a:t>
            </a:r>
          </a:p>
          <a:p>
            <a:pPr lvl="1"/>
            <a:endParaRPr lang="en-US" dirty="0"/>
          </a:p>
          <a:p>
            <a:pPr lvl="1"/>
            <a:endParaRPr lang="en-US" dirty="0"/>
          </a:p>
          <a:p>
            <a:endParaRPr lang="en-US" dirty="0"/>
          </a:p>
        </p:txBody>
      </p:sp>
      <p:pic>
        <p:nvPicPr>
          <p:cNvPr id="8" name="Content Placeholder 7">
            <a:extLst>
              <a:ext uri="{FF2B5EF4-FFF2-40B4-BE49-F238E27FC236}">
                <a16:creationId xmlns:a16="http://schemas.microsoft.com/office/drawing/2014/main" id="{8622D99F-6660-59F1-3EBB-5B38842D4E0B}"/>
              </a:ext>
            </a:extLst>
          </p:cNvPr>
          <p:cNvPicPr>
            <a:picLocks noGrp="1" noChangeAspect="1"/>
          </p:cNvPicPr>
          <p:nvPr>
            <p:ph sz="half" idx="2"/>
          </p:nvPr>
        </p:nvPicPr>
        <p:blipFill>
          <a:blip r:embed="rId2"/>
          <a:stretch>
            <a:fillRect/>
          </a:stretch>
        </p:blipFill>
        <p:spPr>
          <a:xfrm>
            <a:off x="7181676" y="903086"/>
            <a:ext cx="4890357" cy="4182098"/>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90261"/>
            <a:ext cx="8596668" cy="4651101"/>
          </a:xfrm>
        </p:spPr>
        <p:txBody>
          <a:bodyPr>
            <a:normAutofit/>
          </a:bodyPr>
          <a:lstStyle/>
          <a:p>
            <a:r>
              <a:rPr lang="en-US" dirty="0"/>
              <a:t>Strengths</a:t>
            </a:r>
          </a:p>
          <a:p>
            <a:pPr lvl="1"/>
            <a:r>
              <a:rPr lang="en-US" dirty="0"/>
              <a:t>Good work Environment (x8)</a:t>
            </a:r>
          </a:p>
          <a:p>
            <a:pPr lvl="1"/>
            <a:r>
              <a:rPr lang="en-US" dirty="0"/>
              <a:t>Teamwork (x7)</a:t>
            </a:r>
          </a:p>
          <a:p>
            <a:pPr lvl="1"/>
            <a:r>
              <a:rPr lang="en-US" dirty="0"/>
              <a:t>Good Team Building Events (x4)</a:t>
            </a:r>
          </a:p>
          <a:p>
            <a:pPr lvl="1"/>
            <a:r>
              <a:rPr lang="en-US" dirty="0"/>
              <a:t>Training offered (x5)</a:t>
            </a:r>
          </a:p>
          <a:p>
            <a:pPr lvl="1"/>
            <a:r>
              <a:rPr lang="en-US" dirty="0"/>
              <a:t>Facility &amp; Equipment (x4)</a:t>
            </a:r>
          </a:p>
          <a:p>
            <a:pPr lvl="1"/>
            <a:r>
              <a:rPr lang="en-US" dirty="0"/>
              <a:t>Friendly and Inclusive Environment (x3)</a:t>
            </a:r>
          </a:p>
          <a:p>
            <a:pPr lvl="1"/>
            <a:r>
              <a:rPr lang="en-US" dirty="0"/>
              <a:t>Good Shop Foreman (x3) &amp; Good Management (x3)</a:t>
            </a:r>
          </a:p>
          <a:p>
            <a:pPr lvl="1"/>
            <a:r>
              <a:rPr lang="en-US" dirty="0"/>
              <a:t>Capacity (room for growth)</a:t>
            </a:r>
          </a:p>
          <a:p>
            <a:pPr lvl="1"/>
            <a:r>
              <a:rPr lang="en-US" dirty="0"/>
              <a:t>Video inspections being completed on every R.O (Value, trust)</a:t>
            </a:r>
          </a:p>
          <a:p>
            <a:pPr lvl="1"/>
            <a:r>
              <a:rPr lang="en-US" dirty="0"/>
              <a:t>Parts and Service GP as a % of Sale is good</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455577"/>
            <a:ext cx="8596668" cy="4585786"/>
          </a:xfrm>
        </p:spPr>
        <p:txBody>
          <a:bodyPr>
            <a:normAutofit/>
          </a:bodyPr>
          <a:lstStyle/>
          <a:p>
            <a:r>
              <a:rPr lang="en-US" dirty="0"/>
              <a:t>Weaknesses</a:t>
            </a:r>
          </a:p>
          <a:p>
            <a:pPr lvl="1"/>
            <a:r>
              <a:rPr lang="en-US" sz="1800" b="0" i="0" u="none" strike="noStrike" dirty="0">
                <a:solidFill>
                  <a:srgbClr val="000000"/>
                </a:solidFill>
                <a:effectLst/>
                <a:latin typeface="Arial" panose="020B0604020202020204" pitchFamily="34" charset="0"/>
              </a:rPr>
              <a:t>Communication between employees (service advisors) &amp; tech (x13)</a:t>
            </a:r>
          </a:p>
          <a:p>
            <a:pPr lvl="1"/>
            <a:r>
              <a:rPr lang="en-US" sz="1800" dirty="0">
                <a:solidFill>
                  <a:srgbClr val="000000"/>
                </a:solidFill>
                <a:latin typeface="Arial" panose="020B0604020202020204" pitchFamily="34" charset="0"/>
              </a:rPr>
              <a:t>Advisors not trained enough (x4)</a:t>
            </a:r>
          </a:p>
          <a:p>
            <a:pPr lvl="2"/>
            <a:r>
              <a:rPr lang="en-US" sz="1600" dirty="0">
                <a:solidFill>
                  <a:srgbClr val="000000"/>
                </a:solidFill>
                <a:latin typeface="Arial" panose="020B0604020202020204" pitchFamily="34" charset="0"/>
              </a:rPr>
              <a:t>Poor sales ability at the moment</a:t>
            </a:r>
          </a:p>
          <a:p>
            <a:pPr lvl="1"/>
            <a:r>
              <a:rPr lang="en-US" sz="1800" dirty="0">
                <a:solidFill>
                  <a:srgbClr val="000000"/>
                </a:solidFill>
                <a:latin typeface="Arial" panose="020B0604020202020204" pitchFamily="34" charset="0"/>
              </a:rPr>
              <a:t>Completing videos on oil changes/warranty too time intensive (x4)</a:t>
            </a:r>
          </a:p>
          <a:p>
            <a:pPr lvl="1"/>
            <a:r>
              <a:rPr lang="en-US" sz="1800" dirty="0">
                <a:solidFill>
                  <a:srgbClr val="000000"/>
                </a:solidFill>
                <a:latin typeface="Arial" panose="020B0604020202020204" pitchFamily="34" charset="0"/>
              </a:rPr>
              <a:t>Parts department slow &amp; Mistakes (x5)</a:t>
            </a:r>
          </a:p>
          <a:p>
            <a:pPr lvl="1"/>
            <a:r>
              <a:rPr lang="en-US" sz="1800" dirty="0">
                <a:solidFill>
                  <a:srgbClr val="000000"/>
                </a:solidFill>
                <a:latin typeface="Arial" panose="020B0604020202020204" pitchFamily="34" charset="0"/>
              </a:rPr>
              <a:t>Dispatch not putting things in the right queues (x4).</a:t>
            </a:r>
          </a:p>
          <a:p>
            <a:pPr lvl="1"/>
            <a:r>
              <a:rPr lang="en-US" sz="1800" dirty="0">
                <a:solidFill>
                  <a:srgbClr val="000000"/>
                </a:solidFill>
                <a:latin typeface="Arial" panose="020B0604020202020204" pitchFamily="34" charset="0"/>
              </a:rPr>
              <a:t>Too many LOF &amp; LTO customers (lifetime oil change)</a:t>
            </a:r>
          </a:p>
          <a:p>
            <a:pPr lvl="1"/>
            <a:r>
              <a:rPr lang="en-US" sz="1800" dirty="0" err="1">
                <a:solidFill>
                  <a:srgbClr val="000000"/>
                </a:solidFill>
                <a:latin typeface="Arial" panose="020B0604020202020204" pitchFamily="34" charset="0"/>
              </a:rPr>
              <a:t>Labour</a:t>
            </a:r>
            <a:r>
              <a:rPr lang="en-US" sz="1800" dirty="0">
                <a:solidFill>
                  <a:srgbClr val="000000"/>
                </a:solidFill>
                <a:latin typeface="Arial" panose="020B0604020202020204" pitchFamily="34" charset="0"/>
              </a:rPr>
              <a:t> price to high (x6), Parts price too high (x4)</a:t>
            </a:r>
          </a:p>
          <a:p>
            <a:pPr lvl="1"/>
            <a:r>
              <a:rPr lang="en-US" sz="1800" dirty="0">
                <a:solidFill>
                  <a:srgbClr val="000000"/>
                </a:solidFill>
                <a:latin typeface="Arial" panose="020B0604020202020204" pitchFamily="34" charset="0"/>
              </a:rPr>
              <a:t>Lack of evening and weekend hours to better match customer (Sat 9-1)</a:t>
            </a:r>
            <a:endParaRPr lang="en-US" sz="1600"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495</TotalTime>
  <Words>1674</Words>
  <Application>Microsoft Office PowerPoint</Application>
  <PresentationFormat>Widescreen</PresentationFormat>
  <Paragraphs>183</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Mitch Lewicki</cp:lastModifiedBy>
  <cp:revision>18</cp:revision>
  <cp:lastPrinted>2024-02-27T21:29:29Z</cp:lastPrinted>
  <dcterms:created xsi:type="dcterms:W3CDTF">2022-12-04T13:10:55Z</dcterms:created>
  <dcterms:modified xsi:type="dcterms:W3CDTF">2024-02-27T22:35:16Z</dcterms:modified>
</cp:coreProperties>
</file>