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74" r:id="rId9"/>
    <p:sldId id="257"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3" autoAdjust="0"/>
    <p:restoredTop sz="94660"/>
  </p:normalViewPr>
  <p:slideViewPr>
    <p:cSldViewPr snapToGrid="0">
      <p:cViewPr>
        <p:scale>
          <a:sx n="140" d="100"/>
          <a:sy n="140" d="100"/>
        </p:scale>
        <p:origin x="-1056" y="-8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n-US"/>
              <a:t>Click to edit Master title style</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2/22/24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5554815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1491016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2/22/24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14124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1662589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2/22/24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68881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n-US"/>
              <a:t>Click to edit Master title style</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p:cNvSpPr>
            <a:spLocks noGrp="1"/>
          </p:cNvSpPr>
          <p:nvPr>
            <p:ph type="dt" sz="half" idx="10"/>
          </p:nvPr>
        </p:nvSpPr>
        <p:spPr/>
        <p:txBody>
          <a:bodyPr/>
          <a:lstStyle/>
          <a:p>
            <a:fld id="{B61BEF0D-F0BB-DE4B-95CE-6DB70DBA9567}" type="datetimeFigureOut">
              <a:rPr lang="en-US" smtClean="0"/>
              <a:pPr/>
              <a:t>2/22/24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4873677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EB712588-04B1-427B-82EE-E8DB90309F08}" type="datetimeFigureOut">
              <a:rPr lang="en-US" smtClean="0"/>
              <a:t>2/22/24</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42180315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583436" y="3143250"/>
            <a:ext cx="4270248" cy="25967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accent2">
                    <a:lumMod val="75000"/>
                  </a:schemeClr>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p:cNvSpPr>
            <a:spLocks noGrp="1"/>
          </p:cNvSpPr>
          <p:nvPr>
            <p:ph type="dt" sz="half" idx="10"/>
          </p:nvPr>
        </p:nvSpPr>
        <p:spPr/>
        <p:txBody>
          <a:bodyPr/>
          <a:lstStyle/>
          <a:p>
            <a:fld id="{B61BEF0D-F0BB-DE4B-95CE-6DB70DBA9567}" type="datetimeFigureOut">
              <a:rPr lang="en-US" smtClean="0"/>
              <a:pPr/>
              <a:t>2/22/24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
        <p:nvSpPr>
          <p:cNvPr id="10" name="Title 9"/>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7870014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2/22/24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112932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2/22/24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81298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n-US"/>
              <a:t>Click to edit Master title style</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Date Placeholder 8"/>
          <p:cNvSpPr>
            <a:spLocks noGrp="1"/>
          </p:cNvSpPr>
          <p:nvPr>
            <p:ph type="dt" sz="half" idx="10"/>
          </p:nvPr>
        </p:nvSpPr>
        <p:spPr/>
        <p:txBody>
          <a:bodyPr/>
          <a:lstStyle/>
          <a:p>
            <a:fld id="{42A54C80-263E-416B-A8E0-580EDEADCBDC}" type="datetimeFigureOut">
              <a:rPr lang="en-US" smtClean="0"/>
              <a:t>2/22/24</a:t>
            </a:fld>
            <a:endParaRPr lang="en-US" dirty="0"/>
          </a:p>
        </p:txBody>
      </p:sp>
      <p:sp>
        <p:nvSpPr>
          <p:cNvPr id="10" name="Footer Placeholder 9"/>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1" name="Slide Number Placeholder 10"/>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9394770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0" y="0"/>
            <a:ext cx="6095999"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75000"/>
            </a:schemeClr>
          </a:solidFill>
        </p:spPr>
        <p:txBody>
          <a:bodyPr anchor="t"/>
          <a:lstStyle>
            <a:lvl1pPr marL="0" indent="0">
              <a:buNone/>
              <a:defRPr sz="3200">
                <a:solidFill>
                  <a:schemeClr val="bg1">
                    <a:lumMod val="85000"/>
                    <a:lumOff val="1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rgbClr val="FFFFFF"/>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B61BEF0D-F0BB-DE4B-95CE-6DB70DBA9567}" type="datetimeFigureOut">
              <a:rPr lang="en-US" smtClean="0"/>
              <a:pPr/>
              <a:t>2/22/24</a:t>
            </a:fld>
            <a:endParaRPr lang="en-US" dirty="0"/>
          </a:p>
        </p:txBody>
      </p:sp>
      <p:sp>
        <p:nvSpPr>
          <p:cNvPr id="9" name="Footer Placeholder 8"/>
          <p:cNvSpPr>
            <a:spLocks noGrp="1"/>
          </p:cNvSpPr>
          <p:nvPr>
            <p:ph type="ftr" sz="quarter" idx="11"/>
          </p:nvPr>
        </p:nvSpPr>
        <p:spPr>
          <a:xfrm>
            <a:off x="804672" y="6236208"/>
            <a:ext cx="5124797" cy="320040"/>
          </a:xfrm>
        </p:spPr>
        <p:txBody>
          <a:bodyPr/>
          <a:lstStyle>
            <a:lvl1pPr>
              <a:defRPr>
                <a:solidFill>
                  <a:srgbClr val="FFFFFF">
                    <a:alpha val="70000"/>
                  </a:srgbClr>
                </a:solidFill>
              </a:defRPr>
            </a:lvl1pPr>
          </a:lstStyle>
          <a:p>
            <a:endParaRPr lang="en-US" dirty="0"/>
          </a:p>
        </p:txBody>
      </p:sp>
      <p:sp>
        <p:nvSpPr>
          <p:cNvPr id="10" name="Slide Number Placeholder 9"/>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77085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231136" y="964692"/>
            <a:ext cx="7729728"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B61BEF0D-F0BB-DE4B-95CE-6DB70DBA9567}" type="datetimeFigureOut">
              <a:rPr lang="en-US" smtClean="0"/>
              <a:pPr/>
              <a:t>2/22/24</a:t>
            </a:fld>
            <a:endParaRPr lang="en-US" dirty="0"/>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01541090"/>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txStyles>
    <p:titleStyle>
      <a:lvl1pPr algn="ctr" defTabSz="914400" rtl="0" eaLnBrk="1" latinLnBrk="0" hangingPunct="1">
        <a:lnSpc>
          <a:spcPct val="90000"/>
        </a:lnSpc>
        <a:spcBef>
          <a:spcPct val="0"/>
        </a:spcBef>
        <a:buNone/>
        <a:defRPr sz="28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C2AD7556-C90D-4946-8E4E-1E79D5B3D2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BB0CC56-54B2-4AE0-87C5-296E78A02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242815"/>
            <a:ext cx="12192000" cy="26151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600200" y="3418891"/>
            <a:ext cx="8991600" cy="1645920"/>
          </a:xfrm>
        </p:spPr>
        <p:txBody>
          <a:bodyPr>
            <a:normAutofit/>
          </a:bodyPr>
          <a:lstStyle/>
          <a:p>
            <a:r>
              <a:rPr lang="en-US"/>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2695194" y="5384691"/>
            <a:ext cx="6801612" cy="736976"/>
          </a:xfrm>
        </p:spPr>
        <p:txBody>
          <a:bodyPr>
            <a:normAutofit fontScale="55000" lnSpcReduction="20000"/>
          </a:bodyPr>
          <a:lstStyle/>
          <a:p>
            <a:pPr>
              <a:lnSpc>
                <a:spcPct val="90000"/>
              </a:lnSpc>
            </a:pPr>
            <a:r>
              <a:rPr lang="en-US" b="1" dirty="0">
                <a:solidFill>
                  <a:srgbClr val="FFFFFF"/>
                </a:solidFill>
              </a:rPr>
              <a:t>THOMAS BUICK GMC</a:t>
            </a:r>
          </a:p>
          <a:p>
            <a:pPr>
              <a:lnSpc>
                <a:spcPct val="90000"/>
              </a:lnSpc>
            </a:pPr>
            <a:r>
              <a:rPr lang="en-US" dirty="0">
                <a:solidFill>
                  <a:srgbClr val="FFFFFF"/>
                </a:solidFill>
              </a:rPr>
              <a:t>ANALYSIS OF DECEMBER 2023</a:t>
            </a:r>
          </a:p>
          <a:p>
            <a:pPr>
              <a:lnSpc>
                <a:spcPct val="90000"/>
              </a:lnSpc>
            </a:pPr>
            <a:r>
              <a:rPr lang="en-US" dirty="0">
                <a:solidFill>
                  <a:srgbClr val="FFFFFF"/>
                </a:solidFill>
              </a:rPr>
              <a:t>LARA CAMPBELL | N434</a:t>
            </a:r>
          </a:p>
          <a:p>
            <a:pPr>
              <a:lnSpc>
                <a:spcPct val="90000"/>
              </a:lnSpc>
            </a:pPr>
            <a:endParaRPr lang="en-US" sz="800" dirty="0">
              <a:solidFill>
                <a:srgbClr val="FFFFFF"/>
              </a:solidFill>
            </a:endParaRPr>
          </a:p>
        </p:txBody>
      </p:sp>
      <p:pic>
        <p:nvPicPr>
          <p:cNvPr id="5" name="Picture 4" descr="A close-up of a logo&#10;&#10;Description automatically generated">
            <a:extLst>
              <a:ext uri="{FF2B5EF4-FFF2-40B4-BE49-F238E27FC236}">
                <a16:creationId xmlns:a16="http://schemas.microsoft.com/office/drawing/2014/main" id="{489FF907-125E-D24A-B12D-5B7144E5B449}"/>
              </a:ext>
            </a:extLst>
          </p:cNvPr>
          <p:cNvPicPr>
            <a:picLocks noChangeAspect="1"/>
          </p:cNvPicPr>
          <p:nvPr/>
        </p:nvPicPr>
        <p:blipFill>
          <a:blip r:embed="rId2"/>
          <a:stretch>
            <a:fillRect/>
          </a:stretch>
        </p:blipFill>
        <p:spPr>
          <a:xfrm>
            <a:off x="3686476" y="1374307"/>
            <a:ext cx="4819048" cy="987904"/>
          </a:xfrm>
          <a:prstGeom prst="rect">
            <a:avLst/>
          </a:prstGeom>
        </p:spPr>
      </p:pic>
    </p:spTree>
    <p:extLst>
      <p:ext uri="{BB962C8B-B14F-4D97-AF65-F5344CB8AC3E}">
        <p14:creationId xmlns:p14="http://schemas.microsoft.com/office/powerpoint/2010/main" val="407074056"/>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US" sz="2300">
                <a:solidFill>
                  <a:srgbClr val="FFFFFF"/>
                </a:solidFill>
              </a:rPr>
              <a:t>SWOT Analysis: Weaknesses </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591695" y="1402080"/>
            <a:ext cx="5320696" cy="4053840"/>
          </a:xfrm>
        </p:spPr>
        <p:txBody>
          <a:bodyPr anchor="ctr">
            <a:normAutofit/>
          </a:bodyPr>
          <a:lstStyle/>
          <a:p>
            <a:r>
              <a:rPr lang="en-US" dirty="0"/>
              <a:t>Currently not using MPI videos</a:t>
            </a:r>
          </a:p>
          <a:p>
            <a:r>
              <a:rPr lang="en-US" dirty="0"/>
              <a:t>Lack of communication between departments </a:t>
            </a:r>
          </a:p>
          <a:p>
            <a:r>
              <a:rPr lang="en-US" dirty="0"/>
              <a:t>Techs not happy with parts delays </a:t>
            </a:r>
          </a:p>
          <a:p>
            <a:r>
              <a:rPr lang="en-US" dirty="0"/>
              <a:t>Long tenured staff resistant to changes within department</a:t>
            </a:r>
          </a:p>
          <a:p>
            <a:r>
              <a:rPr lang="en-US" dirty="0"/>
              <a:t>Technician complain they are underpaid (they are not) – to combat this we will show them how the new processes and procedures we are implementing will increase their hours per RO and income</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US" sz="1900">
                <a:solidFill>
                  <a:srgbClr val="FFFFFF"/>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591695" y="1402080"/>
            <a:ext cx="5320696" cy="4053840"/>
          </a:xfrm>
        </p:spPr>
        <p:txBody>
          <a:bodyPr anchor="ctr">
            <a:normAutofit lnSpcReduction="10000"/>
          </a:bodyPr>
          <a:lstStyle/>
          <a:p>
            <a:r>
              <a:rPr lang="en-US" dirty="0"/>
              <a:t>The implementation of  the MPI video platform is a huge opportunity for growth</a:t>
            </a:r>
          </a:p>
          <a:p>
            <a:r>
              <a:rPr lang="en-US" dirty="0"/>
              <a:t>There is the opportunity for more sales per RO by implementing this application</a:t>
            </a:r>
          </a:p>
          <a:p>
            <a:r>
              <a:rPr lang="en-US" dirty="0"/>
              <a:t>Huge income potential for the technicians due to more sales from the MPI videos</a:t>
            </a:r>
          </a:p>
          <a:p>
            <a:r>
              <a:rPr lang="en-US" dirty="0"/>
              <a:t>Our technicians are constantly learning and training however we will provide training on effective MPI videos to ensure success </a:t>
            </a:r>
          </a:p>
          <a:p>
            <a:r>
              <a:rPr lang="en-US" dirty="0"/>
              <a:t>We will consistently look for ways to help the technicians to help increase their efficiency and productivity – example new platforms such as Pencil Wrench to help write Repair Orders</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US" sz="3000">
                <a:solidFill>
                  <a:srgbClr val="FFFFFF"/>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591695" y="1402080"/>
            <a:ext cx="5320696" cy="4053840"/>
          </a:xfrm>
        </p:spPr>
        <p:txBody>
          <a:bodyPr anchor="ctr">
            <a:normAutofit/>
          </a:bodyPr>
          <a:lstStyle/>
          <a:p>
            <a:r>
              <a:rPr lang="en-US" dirty="0"/>
              <a:t>Technicians threatening to leave for more money </a:t>
            </a:r>
          </a:p>
          <a:p>
            <a:r>
              <a:rPr lang="en-US" dirty="0"/>
              <a:t>Resistance to change</a:t>
            </a:r>
          </a:p>
          <a:p>
            <a:r>
              <a:rPr lang="en-US" dirty="0"/>
              <a:t>New technicians/ apprentices falling into same habits as long tenured technicians</a:t>
            </a:r>
          </a:p>
          <a:p>
            <a:r>
              <a:rPr lang="en-US" dirty="0"/>
              <a:t>This suggests that the changes must be immediately implemented </a:t>
            </a:r>
          </a:p>
          <a:p>
            <a:r>
              <a:rPr lang="en-US" dirty="0"/>
              <a:t>The changes will limit technicians threatening to leave for more money as they will be making more if effectively utilizing these tools</a:t>
            </a:r>
          </a:p>
          <a:p>
            <a:r>
              <a:rPr lang="en-US" dirty="0"/>
              <a:t>Delayed parts frustration will be solved by focus on inventory management and parts runner</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US">
                <a:solidFill>
                  <a:srgbClr val="FFFFFF"/>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591695" y="1402080"/>
            <a:ext cx="5320696" cy="4053840"/>
          </a:xfrm>
        </p:spPr>
        <p:txBody>
          <a:bodyPr anchor="ctr">
            <a:normAutofit/>
          </a:bodyPr>
          <a:lstStyle/>
          <a:p>
            <a:r>
              <a:rPr lang="en-US" dirty="0"/>
              <a:t>Increase hours/sales per RO – MPI Videos </a:t>
            </a:r>
          </a:p>
          <a:p>
            <a:r>
              <a:rPr lang="en-US" dirty="0"/>
              <a:t>Dispatching via DMS – Integrated Online Booking System </a:t>
            </a:r>
          </a:p>
          <a:p>
            <a:r>
              <a:rPr lang="en-US" dirty="0"/>
              <a:t>Increase Technician Proficiency – Parts Runner </a:t>
            </a:r>
          </a:p>
          <a:p>
            <a:r>
              <a:rPr lang="en-US" dirty="0"/>
              <a:t>Implement meetings with Service Advisor – MPI Videos, Training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US">
                <a:solidFill>
                  <a:srgbClr val="FFFFFF"/>
                </a:solidFill>
              </a:rPr>
              <a:t>SWOT Analysis: strategies </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591695" y="1402080"/>
            <a:ext cx="5320696" cy="4053840"/>
          </a:xfrm>
        </p:spPr>
        <p:txBody>
          <a:bodyPr anchor="ctr">
            <a:normAutofit/>
          </a:bodyPr>
          <a:lstStyle/>
          <a:p>
            <a:r>
              <a:rPr lang="en-US" dirty="0"/>
              <a:t>Dispatching via DMS to have the right work going to the right technician </a:t>
            </a:r>
          </a:p>
          <a:p>
            <a:r>
              <a:rPr lang="en-US" dirty="0"/>
              <a:t>Technicians must utilize new MPI video platform</a:t>
            </a:r>
          </a:p>
          <a:p>
            <a:r>
              <a:rPr lang="en-US" dirty="0"/>
              <a:t>Service Manager will work with technicians to show potential personal growth/income from new implemented systems to motivate</a:t>
            </a:r>
          </a:p>
          <a:p>
            <a:r>
              <a:rPr lang="en-US" dirty="0"/>
              <a:t>Tie pay plans to utilization of new applications to ensure they are being consistently utilized – Technicians and Service Advisors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US" sz="3000">
                <a:solidFill>
                  <a:srgbClr val="FFFFFF"/>
                </a:solidFill>
              </a:rPr>
              <a:t>SWOT Analysis: 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591695" y="1402080"/>
            <a:ext cx="5320696" cy="4053840"/>
          </a:xfrm>
        </p:spPr>
        <p:txBody>
          <a:bodyPr anchor="ctr">
            <a:normAutofit/>
          </a:bodyPr>
          <a:lstStyle/>
          <a:p>
            <a:r>
              <a:rPr lang="en-US" dirty="0"/>
              <a:t>Service Advisor pay plan will be tied to follow-up of MPI videos sent by technicians</a:t>
            </a:r>
          </a:p>
          <a:p>
            <a:r>
              <a:rPr lang="en-US" dirty="0"/>
              <a:t>Technicians pay plan will be tied to MPI videos being sent – if performed and not sent to customer, the technician won’t be paid for the full MPI amount</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5F64367-9171-455F-9283-AC21BC55AE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4" name="Rectangle 23">
            <a:extLst>
              <a:ext uri="{FF2B5EF4-FFF2-40B4-BE49-F238E27FC236}">
                <a16:creationId xmlns:a16="http://schemas.microsoft.com/office/drawing/2014/main" id="{EC603A95-5798-4F9F-80E4-CF53F302AA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877" y="1121561"/>
            <a:ext cx="9930384" cy="460857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792287" y="1327499"/>
            <a:ext cx="8624887" cy="927328"/>
          </a:xfrm>
          <a:noFill/>
          <a:ln>
            <a:noFill/>
          </a:ln>
        </p:spPr>
        <p:txBody>
          <a:bodyPr>
            <a:normAutofit fontScale="90000"/>
          </a:bodyPr>
          <a:lstStyle/>
          <a:p>
            <a:r>
              <a:rPr lang="en-US" dirty="0">
                <a:solidFill>
                  <a:schemeClr val="tx1">
                    <a:lumMod val="75000"/>
                    <a:lumOff val="25000"/>
                  </a:schemeClr>
                </a:solidFill>
              </a:rPr>
              <a:t>SWOT Analysis:</a:t>
            </a:r>
            <a:br>
              <a:rPr lang="en-US" dirty="0">
                <a:solidFill>
                  <a:schemeClr val="tx1">
                    <a:lumMod val="75000"/>
                    <a:lumOff val="25000"/>
                  </a:schemeClr>
                </a:solidFill>
              </a:rPr>
            </a:br>
            <a:r>
              <a:rPr lang="en-US" dirty="0">
                <a:solidFill>
                  <a:schemeClr val="tx1">
                    <a:lumMod val="75000"/>
                    <a:lumOff val="25000"/>
                  </a:schemeClr>
                </a:solidFill>
              </a:rPr>
              <a:t>action plan</a:t>
            </a:r>
          </a:p>
        </p:txBody>
      </p:sp>
      <p:sp>
        <p:nvSpPr>
          <p:cNvPr id="26" name="Rectangle 25">
            <a:extLst>
              <a:ext uri="{FF2B5EF4-FFF2-40B4-BE49-F238E27FC236}">
                <a16:creationId xmlns:a16="http://schemas.microsoft.com/office/drawing/2014/main" id="{884F012D-6CD6-46AF-A834-6B0CA93008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5200" y="958898"/>
            <a:ext cx="10259738" cy="4933902"/>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9" name="Table 4">
            <a:extLst>
              <a:ext uri="{FF2B5EF4-FFF2-40B4-BE49-F238E27FC236}">
                <a16:creationId xmlns:a16="http://schemas.microsoft.com/office/drawing/2014/main" id="{BC8B6778-11BB-9A9A-F0BF-8949F85F8237}"/>
              </a:ext>
            </a:extLst>
          </p:cNvPr>
          <p:cNvGraphicFramePr>
            <a:graphicFrameLocks noGrp="1"/>
          </p:cNvGraphicFramePr>
          <p:nvPr>
            <p:ph idx="1"/>
            <p:extLst>
              <p:ext uri="{D42A27DB-BD31-4B8C-83A1-F6EECF244321}">
                <p14:modId xmlns:p14="http://schemas.microsoft.com/office/powerpoint/2010/main" val="3599682401"/>
              </p:ext>
            </p:extLst>
          </p:nvPr>
        </p:nvGraphicFramePr>
        <p:xfrm>
          <a:off x="1955408" y="2578356"/>
          <a:ext cx="8461765" cy="4135582"/>
        </p:xfrm>
        <a:graphic>
          <a:graphicData uri="http://schemas.openxmlformats.org/drawingml/2006/table">
            <a:tbl>
              <a:tblPr firstRow="1" bandRow="1">
                <a:tableStyleId>{5C22544A-7EE6-4342-B048-85BDC9FD1C3A}</a:tableStyleId>
              </a:tblPr>
              <a:tblGrid>
                <a:gridCol w="1731270">
                  <a:extLst>
                    <a:ext uri="{9D8B030D-6E8A-4147-A177-3AD203B41FA5}">
                      <a16:colId xmlns:a16="http://schemas.microsoft.com/office/drawing/2014/main" val="2235853955"/>
                    </a:ext>
                  </a:extLst>
                </a:gridCol>
                <a:gridCol w="2705324">
                  <a:extLst>
                    <a:ext uri="{9D8B030D-6E8A-4147-A177-3AD203B41FA5}">
                      <a16:colId xmlns:a16="http://schemas.microsoft.com/office/drawing/2014/main" val="4174400132"/>
                    </a:ext>
                  </a:extLst>
                </a:gridCol>
                <a:gridCol w="4025171">
                  <a:extLst>
                    <a:ext uri="{9D8B030D-6E8A-4147-A177-3AD203B41FA5}">
                      <a16:colId xmlns:a16="http://schemas.microsoft.com/office/drawing/2014/main" val="1146395385"/>
                    </a:ext>
                  </a:extLst>
                </a:gridCol>
              </a:tblGrid>
              <a:tr h="300950">
                <a:tc>
                  <a:txBody>
                    <a:bodyPr/>
                    <a:lstStyle/>
                    <a:p>
                      <a:r>
                        <a:rPr lang="en-US" sz="1300"/>
                        <a:t>TASK</a:t>
                      </a:r>
                    </a:p>
                  </a:txBody>
                  <a:tcPr marL="66657" marR="66657" marT="33328" marB="33328"/>
                </a:tc>
                <a:tc>
                  <a:txBody>
                    <a:bodyPr/>
                    <a:lstStyle/>
                    <a:p>
                      <a:r>
                        <a:rPr lang="en-US" sz="1300"/>
                        <a:t>Position responsible</a:t>
                      </a:r>
                    </a:p>
                  </a:txBody>
                  <a:tcPr marL="66657" marR="66657" marT="33328" marB="33328"/>
                </a:tc>
                <a:tc>
                  <a:txBody>
                    <a:bodyPr/>
                    <a:lstStyle/>
                    <a:p>
                      <a:r>
                        <a:rPr lang="en-US" sz="1300"/>
                        <a:t>Check in/completion schedule</a:t>
                      </a:r>
                    </a:p>
                  </a:txBody>
                  <a:tcPr marL="66657" marR="66657" marT="33328" marB="33328"/>
                </a:tc>
                <a:extLst>
                  <a:ext uri="{0D108BD9-81ED-4DB2-BD59-A6C34878D82A}">
                    <a16:rowId xmlns:a16="http://schemas.microsoft.com/office/drawing/2014/main" val="1083418974"/>
                  </a:ext>
                </a:extLst>
              </a:tr>
              <a:tr h="338301">
                <a:tc>
                  <a:txBody>
                    <a:bodyPr/>
                    <a:lstStyle/>
                    <a:p>
                      <a:r>
                        <a:rPr lang="en-US" sz="1300" dirty="0"/>
                        <a:t>Implement meetings with Service Manager</a:t>
                      </a:r>
                    </a:p>
                  </a:txBody>
                  <a:tcPr marL="66657" marR="66657" marT="33328" marB="33328"/>
                </a:tc>
                <a:tc>
                  <a:txBody>
                    <a:bodyPr/>
                    <a:lstStyle/>
                    <a:p>
                      <a:r>
                        <a:rPr lang="en-US" sz="1300" dirty="0"/>
                        <a:t>General Manager</a:t>
                      </a:r>
                    </a:p>
                  </a:txBody>
                  <a:tcPr marL="66657" marR="66657" marT="33328" marB="33328"/>
                </a:tc>
                <a:tc>
                  <a:txBody>
                    <a:bodyPr/>
                    <a:lstStyle/>
                    <a:p>
                      <a:r>
                        <a:rPr lang="en-US" sz="1300" dirty="0"/>
                        <a:t>March 1</a:t>
                      </a:r>
                      <a:r>
                        <a:rPr lang="en-US" sz="1300" baseline="30000" dirty="0"/>
                        <a:t>st</a:t>
                      </a:r>
                      <a:r>
                        <a:rPr lang="en-US" sz="1300" dirty="0"/>
                        <a:t> 2024 – Monthly – Review financial statement, set goals/objectives, Expense Analysis </a:t>
                      </a:r>
                    </a:p>
                  </a:txBody>
                  <a:tcPr marL="66657" marR="66657" marT="33328" marB="33328"/>
                </a:tc>
                <a:extLst>
                  <a:ext uri="{0D108BD9-81ED-4DB2-BD59-A6C34878D82A}">
                    <a16:rowId xmlns:a16="http://schemas.microsoft.com/office/drawing/2014/main" val="2400365483"/>
                  </a:ext>
                </a:extLst>
              </a:tr>
              <a:tr h="338301">
                <a:tc>
                  <a:txBody>
                    <a:bodyPr/>
                    <a:lstStyle/>
                    <a:p>
                      <a:r>
                        <a:rPr lang="en-US" sz="1300" dirty="0"/>
                        <a:t>Implement MPI Videos </a:t>
                      </a:r>
                    </a:p>
                  </a:txBody>
                  <a:tcPr marL="66657" marR="66657" marT="33328" marB="33328"/>
                </a:tc>
                <a:tc>
                  <a:txBody>
                    <a:bodyPr/>
                    <a:lstStyle/>
                    <a:p>
                      <a:r>
                        <a:rPr lang="en-US" sz="1300" dirty="0"/>
                        <a:t>Service Manager/General Manager</a:t>
                      </a:r>
                    </a:p>
                  </a:txBody>
                  <a:tcPr marL="66657" marR="66657" marT="33328" marB="33328"/>
                </a:tc>
                <a:tc>
                  <a:txBody>
                    <a:bodyPr/>
                    <a:lstStyle/>
                    <a:p>
                      <a:r>
                        <a:rPr lang="en-US" sz="1300" dirty="0"/>
                        <a:t>March 1</a:t>
                      </a:r>
                      <a:r>
                        <a:rPr lang="en-US" sz="1300" baseline="30000" dirty="0"/>
                        <a:t>st</a:t>
                      </a:r>
                      <a:r>
                        <a:rPr lang="en-US" sz="1300" dirty="0"/>
                        <a:t> 2024 – Implement and weekly follow-up on utilization of platform with Technicians and Service Advisors </a:t>
                      </a:r>
                    </a:p>
                  </a:txBody>
                  <a:tcPr marL="66657" marR="66657" marT="33328" marB="33328"/>
                </a:tc>
                <a:extLst>
                  <a:ext uri="{0D108BD9-81ED-4DB2-BD59-A6C34878D82A}">
                    <a16:rowId xmlns:a16="http://schemas.microsoft.com/office/drawing/2014/main" val="107845787"/>
                  </a:ext>
                </a:extLst>
              </a:tr>
              <a:tr h="338301">
                <a:tc>
                  <a:txBody>
                    <a:bodyPr/>
                    <a:lstStyle/>
                    <a:p>
                      <a:r>
                        <a:rPr lang="en-US" sz="1300" dirty="0"/>
                        <a:t>Review Tech Performance</a:t>
                      </a:r>
                    </a:p>
                  </a:txBody>
                  <a:tcPr marL="66657" marR="66657" marT="33328" marB="33328"/>
                </a:tc>
                <a:tc>
                  <a:txBody>
                    <a:bodyPr/>
                    <a:lstStyle/>
                    <a:p>
                      <a:r>
                        <a:rPr lang="en-US" sz="1300" dirty="0"/>
                        <a:t>Service Manager</a:t>
                      </a:r>
                    </a:p>
                  </a:txBody>
                  <a:tcPr marL="66657" marR="66657" marT="33328" marB="33328"/>
                </a:tc>
                <a:tc>
                  <a:txBody>
                    <a:bodyPr/>
                    <a:lstStyle/>
                    <a:p>
                      <a:r>
                        <a:rPr lang="en-US" sz="1300" dirty="0"/>
                        <a:t>March 1</a:t>
                      </a:r>
                      <a:r>
                        <a:rPr lang="en-US" sz="1300" baseline="30000" dirty="0"/>
                        <a:t>st</a:t>
                      </a:r>
                      <a:r>
                        <a:rPr lang="en-US" sz="1300" dirty="0"/>
                        <a:t> 2024 – Service Manager to perform weekly reviews with Technicians</a:t>
                      </a:r>
                    </a:p>
                  </a:txBody>
                  <a:tcPr marL="66657" marR="66657" marT="33328" marB="33328"/>
                </a:tc>
                <a:extLst>
                  <a:ext uri="{0D108BD9-81ED-4DB2-BD59-A6C34878D82A}">
                    <a16:rowId xmlns:a16="http://schemas.microsoft.com/office/drawing/2014/main" val="1530126605"/>
                  </a:ext>
                </a:extLst>
              </a:tr>
              <a:tr h="338301">
                <a:tc>
                  <a:txBody>
                    <a:bodyPr/>
                    <a:lstStyle/>
                    <a:p>
                      <a:r>
                        <a:rPr lang="en-US" sz="1300" dirty="0"/>
                        <a:t>Booking Integration</a:t>
                      </a:r>
                    </a:p>
                  </a:txBody>
                  <a:tcPr marL="66657" marR="66657" marT="33328" marB="33328"/>
                </a:tc>
                <a:tc>
                  <a:txBody>
                    <a:bodyPr/>
                    <a:lstStyle/>
                    <a:p>
                      <a:r>
                        <a:rPr lang="en-US" sz="1300" dirty="0"/>
                        <a:t>General Manager/Service Manager</a:t>
                      </a:r>
                    </a:p>
                  </a:txBody>
                  <a:tcPr marL="66657" marR="66657" marT="33328" marB="33328"/>
                </a:tc>
                <a:tc>
                  <a:txBody>
                    <a:bodyPr/>
                    <a:lstStyle/>
                    <a:p>
                      <a:r>
                        <a:rPr lang="en-US" sz="1300" dirty="0"/>
                        <a:t>March 1</a:t>
                      </a:r>
                      <a:r>
                        <a:rPr lang="en-US" sz="1300" baseline="30000" dirty="0"/>
                        <a:t>st</a:t>
                      </a:r>
                      <a:r>
                        <a:rPr lang="en-US" sz="1300" dirty="0"/>
                        <a:t> 2024 – Full integration to DMS for bookings – ensure the RO is going to the correct technician </a:t>
                      </a:r>
                    </a:p>
                  </a:txBody>
                  <a:tcPr marL="66657" marR="66657" marT="33328" marB="33328"/>
                </a:tc>
                <a:extLst>
                  <a:ext uri="{0D108BD9-81ED-4DB2-BD59-A6C34878D82A}">
                    <a16:rowId xmlns:a16="http://schemas.microsoft.com/office/drawing/2014/main" val="1950345431"/>
                  </a:ext>
                </a:extLst>
              </a:tr>
              <a:tr h="338301">
                <a:tc>
                  <a:txBody>
                    <a:bodyPr/>
                    <a:lstStyle/>
                    <a:p>
                      <a:r>
                        <a:rPr lang="en-US" sz="1300" dirty="0"/>
                        <a:t>Close Parts Counter/Transition to Parts Runner</a:t>
                      </a:r>
                    </a:p>
                  </a:txBody>
                  <a:tcPr marL="66657" marR="66657" marT="33328" marB="33328"/>
                </a:tc>
                <a:tc>
                  <a:txBody>
                    <a:bodyPr/>
                    <a:lstStyle/>
                    <a:p>
                      <a:r>
                        <a:rPr lang="en-US" sz="1300" dirty="0"/>
                        <a:t>General Manager/ Parts Manager</a:t>
                      </a:r>
                    </a:p>
                  </a:txBody>
                  <a:tcPr marL="66657" marR="66657" marT="33328" marB="33328"/>
                </a:tc>
                <a:tc>
                  <a:txBody>
                    <a:bodyPr/>
                    <a:lstStyle/>
                    <a:p>
                      <a:r>
                        <a:rPr lang="en-US" sz="1300" dirty="0"/>
                        <a:t>March 1</a:t>
                      </a:r>
                      <a:r>
                        <a:rPr lang="en-US" sz="1300" baseline="30000" dirty="0"/>
                        <a:t>st</a:t>
                      </a:r>
                      <a:r>
                        <a:rPr lang="en-US" sz="1300" dirty="0"/>
                        <a:t> 2024 - to increase technician productivity – less wasted time at Parts Counter</a:t>
                      </a:r>
                    </a:p>
                  </a:txBody>
                  <a:tcPr marL="66657" marR="66657" marT="33328" marB="33328"/>
                </a:tc>
                <a:extLst>
                  <a:ext uri="{0D108BD9-81ED-4DB2-BD59-A6C34878D82A}">
                    <a16:rowId xmlns:a16="http://schemas.microsoft.com/office/drawing/2014/main" val="1960891333"/>
                  </a:ext>
                </a:extLst>
              </a:tr>
              <a:tr h="338301">
                <a:tc>
                  <a:txBody>
                    <a:bodyPr/>
                    <a:lstStyle/>
                    <a:p>
                      <a:r>
                        <a:rPr lang="en-US" sz="1300" dirty="0"/>
                        <a:t>Ensure effective Inventory Levels</a:t>
                      </a:r>
                    </a:p>
                  </a:txBody>
                  <a:tcPr marL="66657" marR="66657" marT="33328" marB="33328"/>
                </a:tc>
                <a:tc>
                  <a:txBody>
                    <a:bodyPr/>
                    <a:lstStyle/>
                    <a:p>
                      <a:r>
                        <a:rPr lang="en-US" sz="1300" dirty="0"/>
                        <a:t>Parts Manager</a:t>
                      </a:r>
                    </a:p>
                  </a:txBody>
                  <a:tcPr marL="66657" marR="66657" marT="33328" marB="33328"/>
                </a:tc>
                <a:tc>
                  <a:txBody>
                    <a:bodyPr/>
                    <a:lstStyle/>
                    <a:p>
                      <a:r>
                        <a:rPr lang="en-US" sz="1300" dirty="0"/>
                        <a:t>March 1st 2024 – Daily Monitor Fill Rate and Lost Sales</a:t>
                      </a:r>
                    </a:p>
                  </a:txBody>
                  <a:tcPr marL="66657" marR="66657" marT="33328" marB="33328"/>
                </a:tc>
                <a:extLst>
                  <a:ext uri="{0D108BD9-81ED-4DB2-BD59-A6C34878D82A}">
                    <a16:rowId xmlns:a16="http://schemas.microsoft.com/office/drawing/2014/main" val="4137224325"/>
                  </a:ext>
                </a:extLst>
              </a:tr>
              <a:tr h="338301">
                <a:tc>
                  <a:txBody>
                    <a:bodyPr/>
                    <a:lstStyle/>
                    <a:p>
                      <a:r>
                        <a:rPr lang="en-US" sz="1300" dirty="0"/>
                        <a:t>Social Media/Marketing Manager</a:t>
                      </a:r>
                    </a:p>
                  </a:txBody>
                  <a:tcPr marL="66657" marR="66657" marT="33328" marB="33328"/>
                </a:tc>
                <a:tc>
                  <a:txBody>
                    <a:bodyPr/>
                    <a:lstStyle/>
                    <a:p>
                      <a:r>
                        <a:rPr lang="en-US" sz="1300" dirty="0"/>
                        <a:t>General Manager</a:t>
                      </a:r>
                    </a:p>
                  </a:txBody>
                  <a:tcPr marL="66657" marR="66657" marT="33328" marB="33328"/>
                </a:tc>
                <a:tc>
                  <a:txBody>
                    <a:bodyPr/>
                    <a:lstStyle/>
                    <a:p>
                      <a:r>
                        <a:rPr lang="en-US" sz="1300" dirty="0"/>
                        <a:t>March 1</a:t>
                      </a:r>
                      <a:r>
                        <a:rPr lang="en-US" sz="1300" baseline="30000" dirty="0"/>
                        <a:t>st</a:t>
                      </a:r>
                      <a:r>
                        <a:rPr lang="en-US" sz="1300" dirty="0"/>
                        <a:t> 2024 – Hire dedicated Social Media/ Marketing Manager to effectively promote offers in the Service Department – monthly review </a:t>
                      </a:r>
                    </a:p>
                  </a:txBody>
                  <a:tcPr marL="66657" marR="66657" marT="33328" marB="33328"/>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33976D1-3430-450C-A978-87A9A6E8E7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D6AAC78-7D86-415A-ADC1-2B47480796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49680" y="1248156"/>
            <a:ext cx="9692640" cy="43616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2A658D9-F185-44F1-BA33-D50320D1D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62228" y="1060704"/>
            <a:ext cx="10067544" cy="4736592"/>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2231136" y="467418"/>
            <a:ext cx="7729728" cy="1188720"/>
          </a:xfrm>
          <a:solidFill>
            <a:srgbClr val="FFFFFF"/>
          </a:solidFill>
        </p:spPr>
        <p:txBody>
          <a:bodyPr>
            <a:normAutofit/>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1706062" y="2291262"/>
            <a:ext cx="8779512" cy="2879256"/>
          </a:xfrm>
        </p:spPr>
        <p:txBody>
          <a:bodyPr>
            <a:normAutofit fontScale="92500" lnSpcReduction="20000"/>
          </a:bodyPr>
          <a:lstStyle/>
          <a:p>
            <a:r>
              <a:rPr lang="en-US" dirty="0">
                <a:solidFill>
                  <a:srgbClr val="404040"/>
                </a:solidFill>
              </a:rPr>
              <a:t>We have a great team at our store that do a great job; our goal is to improve practices to generate more gross profit. The morale is good, and the technicians support each other. One of the frustrations they do have is wait time in parts. Effective inventory management by tracking lost sales and Fill Rate will help improve this. In addition, the implementation of a parts runner rather than techs having to come to the Parts Counter will help increase productivity due to less time away from their bay. </a:t>
            </a:r>
          </a:p>
          <a:p>
            <a:r>
              <a:rPr lang="en-US" dirty="0">
                <a:solidFill>
                  <a:srgbClr val="404040"/>
                </a:solidFill>
              </a:rPr>
              <a:t>We believe that the implementation of MPI videos will increase the sales per RO significantly. This will increase trust and transparency with the customer. </a:t>
            </a:r>
          </a:p>
          <a:p>
            <a:r>
              <a:rPr lang="en-US" dirty="0">
                <a:solidFill>
                  <a:srgbClr val="404040"/>
                </a:solidFill>
              </a:rPr>
              <a:t>We also believe that the onboarding of a marketing manager will help the whole dealership but specifically the Service Department to help spread customer awareness and create a sense of urgency for limited time offer/promotions. </a:t>
            </a:r>
          </a:p>
          <a:p>
            <a:endParaRPr lang="en-US" dirty="0">
              <a:solidFill>
                <a:srgbClr val="404040"/>
              </a:solidFill>
            </a:endParaRPr>
          </a:p>
          <a:p>
            <a:endParaRPr lang="en-US" dirty="0">
              <a:solidFill>
                <a:srgbClr val="404040"/>
              </a:solidFill>
            </a:endParaRPr>
          </a:p>
          <a:p>
            <a:endParaRPr lang="en-US" dirty="0">
              <a:solidFill>
                <a:srgbClr val="404040"/>
              </a:solidFill>
            </a:endParaRP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br>
              <a:rPr lang="en-US" sz="3000" b="0" i="0" u="none" strike="noStrike" baseline="0" dirty="0">
                <a:solidFill>
                  <a:srgbClr val="FFFFFF"/>
                </a:solidFill>
                <a:latin typeface="Calibri" panose="020F0502020204030204" pitchFamily="34" charset="0"/>
              </a:rPr>
            </a:br>
            <a:r>
              <a:rPr lang="en-US" sz="3000" b="1" i="0" u="none" strike="noStrike" baseline="0" dirty="0">
                <a:solidFill>
                  <a:srgbClr val="FFFFFF"/>
                </a:solidFill>
                <a:latin typeface="Calibri" panose="020F0502020204030204" pitchFamily="34" charset="0"/>
              </a:rPr>
              <a:t>Marketing</a:t>
            </a:r>
            <a:r>
              <a:rPr lang="en-US" sz="3000" b="0" i="0" u="none" strike="noStrike" baseline="0" dirty="0">
                <a:solidFill>
                  <a:srgbClr val="FFFFFF"/>
                </a:solidFill>
                <a:latin typeface="Calibri" panose="020F0502020204030204" pitchFamily="34" charset="0"/>
              </a:rPr>
              <a:t> </a:t>
            </a:r>
            <a:br>
              <a:rPr lang="en-US" sz="3000" b="0" i="0" u="none" strike="noStrike" baseline="0" dirty="0">
                <a:solidFill>
                  <a:srgbClr val="FFFFFF"/>
                </a:solidFill>
                <a:latin typeface="Calibri" panose="020F0502020204030204" pitchFamily="34" charset="0"/>
              </a:rPr>
            </a:br>
            <a:endParaRPr lang="en-US" sz="3000" dirty="0">
              <a:solidFill>
                <a:srgbClr val="FFFFFF"/>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591695" y="1402080"/>
            <a:ext cx="5320696" cy="4053840"/>
          </a:xfrm>
        </p:spPr>
        <p:txBody>
          <a:bodyPr anchor="ctr">
            <a:normAutofit fontScale="70000" lnSpcReduction="20000"/>
          </a:bodyPr>
          <a:lstStyle/>
          <a:p>
            <a:endParaRPr lang="en-US" b="0" i="0" u="none" strike="noStrike" baseline="0" dirty="0">
              <a:latin typeface="Calibri" panose="020F0502020204030204" pitchFamily="34" charset="0"/>
            </a:endParaRPr>
          </a:p>
          <a:p>
            <a:r>
              <a:rPr lang="en-US" dirty="0">
                <a:latin typeface="Calibri" panose="020F0502020204030204" pitchFamily="34" charset="0"/>
              </a:rPr>
              <a:t>We are currently marketing our service department via online promotions through our website. We also market on social media with paid ads on Facebook and Instagram. </a:t>
            </a:r>
            <a:endParaRPr lang="en-US" b="0" i="0" u="none" strike="noStrike" baseline="0" dirty="0">
              <a:latin typeface="Calibri" panose="020F0502020204030204" pitchFamily="34" charset="0"/>
            </a:endParaRPr>
          </a:p>
          <a:p>
            <a:r>
              <a:rPr lang="en-US" b="0" i="0" u="none" strike="noStrike" baseline="0" dirty="0">
                <a:latin typeface="Calibri" panose="020F0502020204030204" pitchFamily="34" charset="0"/>
              </a:rPr>
              <a:t>To improve, we need to implement a BDC Manager to ensure consistent follow-up and customer retention and acquisition of new customers. We will implement more in-house specials to draw in customers with short expirations which will be marketed by our Social Media/Marketing Manager. </a:t>
            </a:r>
          </a:p>
          <a:p>
            <a:r>
              <a:rPr lang="en-US" b="0" i="0" u="none" strike="noStrike" baseline="0" dirty="0">
                <a:latin typeface="Calibri" panose="020F0502020204030204" pitchFamily="34" charset="0"/>
              </a:rPr>
              <a:t>We plan on hiring a BDC Manager to ensure the retention of customers in the Service Department. They will be responsible for customer retention/ follow-up and appointment bookings. We also plan on hiring one dedicated Marketing/Social Media Manager to ensure the effective promotion of in-house specials on social media and our website. The BDC Manager and Marketing Manager will work closely together to ensure the effectiveness of the marketing and promotions. </a:t>
            </a:r>
          </a:p>
          <a:p>
            <a:r>
              <a:rPr lang="en-US" b="0" i="0" u="none" strike="noStrike" baseline="0" dirty="0">
                <a:latin typeface="Calibri" panose="020F0502020204030204" pitchFamily="34" charset="0"/>
              </a:rPr>
              <a:t>To evaluate the success of these changes will we have weekl</a:t>
            </a:r>
            <a:r>
              <a:rPr lang="en-US" dirty="0">
                <a:latin typeface="Calibri" panose="020F0502020204030204" pitchFamily="34" charset="0"/>
              </a:rPr>
              <a:t>y and monthly meetings to go over the number of offers redeemed, appointments booked as well as assessing our google analytics and social media engagement to ensure we are reaching the appropriate number of customers. </a:t>
            </a:r>
            <a:endParaRPr lang="en-US" b="0" i="0" u="none" strike="noStrike" baseline="0" dirty="0">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966A4D4-049A-4389-B407-0E7091A07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6072915"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804672" y="1290025"/>
            <a:ext cx="4475892" cy="1188720"/>
          </a:xfrm>
          <a:solidFill>
            <a:srgbClr val="FFFFFF"/>
          </a:solidFill>
          <a:ln>
            <a:solidFill>
              <a:srgbClr val="404040"/>
            </a:solidFill>
          </a:ln>
        </p:spPr>
        <p:txBody>
          <a:bodyPr vert="horz" lIns="182880" tIns="182880" rIns="182880" bIns="182880" rtlCol="0" anchor="ctr">
            <a:normAutofit/>
          </a:bodyPr>
          <a:lstStyle/>
          <a:p>
            <a:br>
              <a:rPr lang="en-US" sz="1100" b="0" i="0" u="none" strike="noStrike"/>
            </a:br>
            <a:r>
              <a:rPr lang="en-US" sz="1100" b="0" i="0" u="none" strike="noStrike"/>
              <a:t> </a:t>
            </a:r>
            <a:br>
              <a:rPr lang="en-US" sz="1100" b="0" i="0" u="none" strike="noStrike"/>
            </a:br>
            <a:r>
              <a:rPr lang="en-US" sz="1100" b="1" i="0" u="none" strike="noStrike"/>
              <a:t>Analyze Cost of Labor </a:t>
            </a:r>
            <a:br>
              <a:rPr lang="en-US" sz="1100" b="0" i="0" u="none" strike="noStrike"/>
            </a:br>
            <a:br>
              <a:rPr lang="en-US" sz="1100" b="0" i="0" u="none" strike="noStrike"/>
            </a:br>
            <a:endParaRPr lang="en-US" sz="11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804672" y="2858703"/>
            <a:ext cx="4475892" cy="3042547"/>
          </a:xfrm>
        </p:spPr>
        <p:txBody>
          <a:bodyPr vert="horz" lIns="91440" tIns="45720" rIns="91440" bIns="45720" rtlCol="0">
            <a:normAutofit fontScale="25000" lnSpcReduction="20000"/>
          </a:bodyPr>
          <a:lstStyle/>
          <a:p>
            <a:endParaRPr lang="en-US" b="0" i="0" u="none" strike="noStrike" baseline="0" dirty="0">
              <a:solidFill>
                <a:srgbClr val="FFFFFF"/>
              </a:solidFill>
            </a:endParaRPr>
          </a:p>
          <a:p>
            <a:r>
              <a:rPr lang="en-US" sz="3700" dirty="0">
                <a:solidFill>
                  <a:srgbClr val="FFFFFF"/>
                </a:solidFill>
              </a:rPr>
              <a:t>- We currently </a:t>
            </a:r>
            <a:r>
              <a:rPr lang="en-US" sz="3700" b="0" i="0" u="none" strike="noStrike" baseline="0" dirty="0">
                <a:solidFill>
                  <a:srgbClr val="FFFFFF"/>
                </a:solidFill>
              </a:rPr>
              <a:t>have an operator that dispatches all work to the technicians. We have 10 technicians (including lube technicians) which are all paid flat rate. Our technicians do not do video MPIs which we will be implementing to help increase the sales per RO. We recently matched our Internal Rate to our Door Rate. We have also increased our Warranty rate. This has helped our percentages however we would like to achieve NADA guide of 76% by implementing new practices. </a:t>
            </a:r>
          </a:p>
          <a:p>
            <a:r>
              <a:rPr lang="en-US" sz="3700" b="0" i="0" u="none" strike="noStrike" baseline="0" dirty="0">
                <a:solidFill>
                  <a:srgbClr val="FFFFFF"/>
                </a:solidFill>
              </a:rPr>
              <a:t>- To </a:t>
            </a:r>
            <a:r>
              <a:rPr lang="en-US" sz="3700" dirty="0">
                <a:solidFill>
                  <a:srgbClr val="FFFFFF"/>
                </a:solidFill>
              </a:rPr>
              <a:t>improve our amounts per RO and increase gross profit, w</a:t>
            </a:r>
            <a:r>
              <a:rPr lang="en-US" sz="3700" b="0" i="0" u="none" strike="noStrike" baseline="0" dirty="0">
                <a:solidFill>
                  <a:srgbClr val="FFFFFF"/>
                </a:solidFill>
              </a:rPr>
              <a:t>e be implement</a:t>
            </a:r>
            <a:r>
              <a:rPr lang="en-US" sz="3700" dirty="0">
                <a:solidFill>
                  <a:srgbClr val="FFFFFF"/>
                </a:solidFill>
              </a:rPr>
              <a:t>ing MPI videos which will be mandatory for technicians. The assignment of jobs to the correct technician is also crucial. There are too many instances where technicians (not lube technician) are performing oil changes which is decreasing our gross profit. </a:t>
            </a:r>
          </a:p>
          <a:p>
            <a:r>
              <a:rPr lang="en-US" sz="3700" dirty="0">
                <a:solidFill>
                  <a:srgbClr val="FFFFFF"/>
                </a:solidFill>
              </a:rPr>
              <a:t>- To evaluate changes, we will be holding monthly meetings with the Service Manager. Currently, the Service Manager does not review the monthly financial statement and only has access to DMS reports. This will help motivate and set goals/objectives for the following month. This shows the bigger picture of how the department is performing. </a:t>
            </a:r>
          </a:p>
          <a:p>
            <a:r>
              <a:rPr lang="en-US" sz="3700" dirty="0">
                <a:solidFill>
                  <a:srgbClr val="FFFFFF"/>
                </a:solidFill>
              </a:rPr>
              <a:t>- By implementing the MPI video app, </a:t>
            </a:r>
            <a:r>
              <a:rPr lang="en-US" sz="3700" b="0" i="0" u="none" strike="noStrike" baseline="0" dirty="0">
                <a:solidFill>
                  <a:srgbClr val="FFFFFF"/>
                </a:solidFill>
              </a:rPr>
              <a:t>it will </a:t>
            </a:r>
            <a:r>
              <a:rPr lang="en-US" sz="3700" dirty="0">
                <a:solidFill>
                  <a:srgbClr val="FFFFFF"/>
                </a:solidFill>
              </a:rPr>
              <a:t>allow us to ensure that the MPI videos are being completed and sent to the customers every time as well as the Service Advisors following up with customers after the MPI has been sent. We will then review the amount of work that has been sold resulting from the video implementation. </a:t>
            </a:r>
          </a:p>
          <a:p>
            <a:r>
              <a:rPr lang="en-US" sz="3700" dirty="0">
                <a:solidFill>
                  <a:srgbClr val="FFFFFF"/>
                </a:solidFill>
              </a:rPr>
              <a:t>- </a:t>
            </a:r>
            <a:r>
              <a:rPr lang="en-US" sz="3700" b="0" i="0" u="none" strike="noStrike" baseline="0" dirty="0">
                <a:solidFill>
                  <a:srgbClr val="FFFFFF"/>
                </a:solidFill>
              </a:rPr>
              <a:t>As mentioned, we manually dispatch jobs to the technicians. We will </a:t>
            </a:r>
            <a:r>
              <a:rPr lang="en-US" sz="3700" dirty="0">
                <a:solidFill>
                  <a:srgbClr val="FFFFFF"/>
                </a:solidFill>
              </a:rPr>
              <a:t>be implementing a DMS </a:t>
            </a:r>
            <a:r>
              <a:rPr lang="en-US" sz="3700" b="0" i="0" u="none" strike="noStrike" baseline="0" dirty="0">
                <a:solidFill>
                  <a:srgbClr val="FFFFFF"/>
                </a:solidFill>
              </a:rPr>
              <a:t>Booking Platform</a:t>
            </a:r>
            <a:r>
              <a:rPr lang="en-US" sz="3700" dirty="0">
                <a:solidFill>
                  <a:srgbClr val="FFFFFF"/>
                </a:solidFill>
              </a:rPr>
              <a:t> which will book jobs with the appropriate technician based on their qualifications. This limits the ability to have high paid techs performing low skilled jobs and will help increase gross profit. </a:t>
            </a:r>
          </a:p>
          <a:p>
            <a:endParaRPr lang="en-US" b="0" i="0" u="none" strike="noStrike" baseline="0" dirty="0">
              <a:solidFill>
                <a:srgbClr val="FFFFFF"/>
              </a:solidFill>
            </a:endParaRPr>
          </a:p>
          <a:p>
            <a:pPr marL="0" indent="0">
              <a:buNone/>
            </a:pPr>
            <a:endParaRPr lang="en-US" b="0" i="0" u="none" strike="noStrike" baseline="0" dirty="0">
              <a:solidFill>
                <a:srgbClr val="FFFFFF"/>
              </a:solidFill>
            </a:endParaRPr>
          </a:p>
          <a:p>
            <a:endParaRPr lang="en-US" dirty="0">
              <a:solidFill>
                <a:srgbClr val="FFFFFF"/>
              </a:solidFill>
            </a:endParaRPr>
          </a:p>
        </p:txBody>
      </p:sp>
      <p:sp>
        <p:nvSpPr>
          <p:cNvPr id="26" name="Rectangle 25">
            <a:extLst>
              <a:ext uri="{FF2B5EF4-FFF2-40B4-BE49-F238E27FC236}">
                <a16:creationId xmlns:a16="http://schemas.microsoft.com/office/drawing/2014/main" id="{B5899359-8523-4D4D-B568-3FDFAF982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3032" y="640080"/>
            <a:ext cx="4818888" cy="5261170"/>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2E9C9585-DA89-4D7E-BCDF-576461A1A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77586" y="806357"/>
            <a:ext cx="4511266" cy="49286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Content Placeholder 5">
            <a:extLst>
              <a:ext uri="{FF2B5EF4-FFF2-40B4-BE49-F238E27FC236}">
                <a16:creationId xmlns:a16="http://schemas.microsoft.com/office/drawing/2014/main" id="{0DF8001C-E195-F442-8D31-7C2A64EE4D30}"/>
              </a:ext>
            </a:extLst>
          </p:cNvPr>
          <p:cNvGraphicFramePr>
            <a:graphicFrameLocks noGrp="1"/>
          </p:cNvGraphicFramePr>
          <p:nvPr>
            <p:ph sz="quarter" idx="4"/>
            <p:extLst>
              <p:ext uri="{D42A27DB-BD31-4B8C-83A1-F6EECF244321}">
                <p14:modId xmlns:p14="http://schemas.microsoft.com/office/powerpoint/2010/main" val="4157969865"/>
              </p:ext>
            </p:extLst>
          </p:nvPr>
        </p:nvGraphicFramePr>
        <p:xfrm>
          <a:off x="7064692" y="1120891"/>
          <a:ext cx="3936243" cy="4168566"/>
        </p:xfrm>
        <a:graphic>
          <a:graphicData uri="http://schemas.openxmlformats.org/drawingml/2006/table">
            <a:tbl>
              <a:tblPr/>
              <a:tblGrid>
                <a:gridCol w="144343">
                  <a:extLst>
                    <a:ext uri="{9D8B030D-6E8A-4147-A177-3AD203B41FA5}">
                      <a16:colId xmlns:a16="http://schemas.microsoft.com/office/drawing/2014/main" val="376872371"/>
                    </a:ext>
                  </a:extLst>
                </a:gridCol>
                <a:gridCol w="722003">
                  <a:extLst>
                    <a:ext uri="{9D8B030D-6E8A-4147-A177-3AD203B41FA5}">
                      <a16:colId xmlns:a16="http://schemas.microsoft.com/office/drawing/2014/main" val="2431058349"/>
                    </a:ext>
                  </a:extLst>
                </a:gridCol>
                <a:gridCol w="931533">
                  <a:extLst>
                    <a:ext uri="{9D8B030D-6E8A-4147-A177-3AD203B41FA5}">
                      <a16:colId xmlns:a16="http://schemas.microsoft.com/office/drawing/2014/main" val="612295969"/>
                    </a:ext>
                  </a:extLst>
                </a:gridCol>
                <a:gridCol w="815128">
                  <a:extLst>
                    <a:ext uri="{9D8B030D-6E8A-4147-A177-3AD203B41FA5}">
                      <a16:colId xmlns:a16="http://schemas.microsoft.com/office/drawing/2014/main" val="3573978989"/>
                    </a:ext>
                  </a:extLst>
                </a:gridCol>
                <a:gridCol w="711817">
                  <a:extLst>
                    <a:ext uri="{9D8B030D-6E8A-4147-A177-3AD203B41FA5}">
                      <a16:colId xmlns:a16="http://schemas.microsoft.com/office/drawing/2014/main" val="82985558"/>
                    </a:ext>
                  </a:extLst>
                </a:gridCol>
                <a:gridCol w="611419">
                  <a:extLst>
                    <a:ext uri="{9D8B030D-6E8A-4147-A177-3AD203B41FA5}">
                      <a16:colId xmlns:a16="http://schemas.microsoft.com/office/drawing/2014/main" val="2289859175"/>
                    </a:ext>
                  </a:extLst>
                </a:gridCol>
              </a:tblGrid>
              <a:tr h="263330">
                <a:tc gridSpan="6">
                  <a:txBody>
                    <a:bodyPr/>
                    <a:lstStyle/>
                    <a:p>
                      <a:pPr algn="ctr" fontAlgn="ctr">
                        <a:spcBef>
                          <a:spcPts val="0"/>
                        </a:spcBef>
                        <a:spcAft>
                          <a:spcPts val="0"/>
                        </a:spcAft>
                      </a:pPr>
                      <a:r>
                        <a:rPr lang="en-CA" sz="1000" b="1" i="0" u="none" strike="noStrike">
                          <a:solidFill>
                            <a:srgbClr val="000000"/>
                          </a:solidFill>
                          <a:effectLst/>
                          <a:latin typeface="Arial" panose="020B0604020202020204" pitchFamily="34" charset="0"/>
                        </a:rPr>
                        <a:t>    Service Department Sales And Gross  (Labor Only)              </a:t>
                      </a:r>
                      <a:endParaRPr lang="en-CA" sz="1700" b="0" i="0" u="none" strike="noStrike">
                        <a:effectLst/>
                        <a:latin typeface="Arial" panose="020B0604020202020204" pitchFamily="34" charset="0"/>
                      </a:endParaRPr>
                    </a:p>
                  </a:txBody>
                  <a:tcPr marL="88567" marR="88567" marT="44283" marB="44283">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65899464"/>
                  </a:ext>
                </a:extLst>
              </a:tr>
              <a:tr h="352419">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9226" marR="9226" marT="922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9226" marR="9226" marT="922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9226" marR="9226" marT="922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9226" marR="9226" marT="922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9226" marR="9226" marT="9226"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9226" marR="9226" marT="9226"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63913907"/>
                  </a:ext>
                </a:extLst>
              </a:tr>
              <a:tr h="329521">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spcBef>
                          <a:spcPts val="0"/>
                        </a:spcBef>
                        <a:spcAft>
                          <a:spcPts val="0"/>
                        </a:spcAft>
                      </a:pPr>
                      <a:r>
                        <a:rPr lang="en-CA" sz="1000" b="0" i="0" u="none" strike="noStrike">
                          <a:solidFill>
                            <a:srgbClr val="FFFFFF"/>
                          </a:solidFill>
                          <a:effectLst/>
                          <a:highlight>
                            <a:srgbClr val="4472C4"/>
                          </a:highlight>
                          <a:latin typeface="Arial" panose="020B0604020202020204" pitchFamily="34" charset="0"/>
                        </a:rPr>
                        <a:t>Category</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CA" sz="1000" b="0" i="0" u="none" strike="noStrike">
                          <a:solidFill>
                            <a:srgbClr val="FFFFFF"/>
                          </a:solidFill>
                          <a:effectLst/>
                          <a:highlight>
                            <a:srgbClr val="4472C4"/>
                          </a:highlight>
                          <a:latin typeface="Arial" panose="020B0604020202020204" pitchFamily="34" charset="0"/>
                        </a:rPr>
                        <a:t>Sales</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CA" sz="1000" b="0" i="0" u="none" strike="noStrike">
                          <a:solidFill>
                            <a:srgbClr val="FFFFFF"/>
                          </a:solidFill>
                          <a:effectLst/>
                          <a:highlight>
                            <a:srgbClr val="4472C4"/>
                          </a:highlight>
                          <a:latin typeface="Arial" panose="020B0604020202020204" pitchFamily="34" charset="0"/>
                        </a:rPr>
                        <a:t>Gross</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CA" sz="1000" b="0" i="0" u="none" strike="noStrike">
                          <a:solidFill>
                            <a:srgbClr val="FFFFFF"/>
                          </a:solidFill>
                          <a:effectLst/>
                          <a:highlight>
                            <a:srgbClr val="4472C4"/>
                          </a:highlight>
                          <a:latin typeface="Arial" panose="020B0604020202020204" pitchFamily="34" charset="0"/>
                        </a:rPr>
                        <a:t>Gross as % of Sales</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CA" sz="800" b="0" i="0" u="none" strike="noStrike">
                          <a:solidFill>
                            <a:srgbClr val="FFFFFF"/>
                          </a:solidFill>
                          <a:effectLst/>
                          <a:highlight>
                            <a:srgbClr val="4472C4"/>
                          </a:highlight>
                          <a:latin typeface="Arial" panose="020B0604020202020204" pitchFamily="34" charset="0"/>
                        </a:rPr>
                        <a:t>%Sales Contribution</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943212366"/>
                  </a:ext>
                </a:extLst>
              </a:tr>
              <a:tr h="358144">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a:noFill/>
                    </a:lnT>
                    <a:lnB>
                      <a:noFill/>
                    </a:lnB>
                    <a:solidFill>
                      <a:srgbClr val="4472C4"/>
                    </a:solid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Customer Car</a:t>
                      </a:r>
                      <a:endParaRPr lang="en-CA" sz="1700" b="0" i="0" u="none" strike="noStrike">
                        <a:effectLst/>
                        <a:latin typeface="Arial" panose="020B0604020202020204" pitchFamily="34" charset="0"/>
                      </a:endParaRPr>
                    </a:p>
                  </a:txBody>
                  <a:tcPr marL="9226" marR="9226" marT="9226"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0%</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0.00%</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03851308"/>
                  </a:ext>
                </a:extLst>
              </a:tr>
              <a:tr h="358144">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a:noFill/>
                    </a:lnT>
                    <a:lnB>
                      <a:noFill/>
                    </a:lnB>
                    <a:solidFill>
                      <a:srgbClr val="4472C4"/>
                    </a:solid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Customer </a:t>
                      </a:r>
                      <a:endParaRPr lang="en-CA" sz="1700" b="0" i="0" u="none" strike="noStrike">
                        <a:effectLst/>
                        <a:latin typeface="Arial" panose="020B0604020202020204" pitchFamily="34" charset="0"/>
                      </a:endParaRPr>
                    </a:p>
                  </a:txBody>
                  <a:tcPr marL="9226" marR="9226" marT="9226"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                          99,748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                   67,899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68.07%</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57.44%</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27660758"/>
                  </a:ext>
                </a:extLst>
              </a:tr>
              <a:tr h="358144">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a:noFill/>
                    </a:lnT>
                    <a:lnB>
                      <a:noFill/>
                    </a:lnB>
                    <a:solidFill>
                      <a:srgbClr val="4472C4"/>
                    </a:solid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Customer Other</a:t>
                      </a:r>
                      <a:endParaRPr lang="en-CA" sz="1700" b="0" i="0" u="none" strike="noStrike">
                        <a:effectLst/>
                        <a:latin typeface="Arial" panose="020B0604020202020204" pitchFamily="34" charset="0"/>
                      </a:endParaRPr>
                    </a:p>
                  </a:txBody>
                  <a:tcPr marL="9226" marR="9226" marT="9226"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0%</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0%</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83205895"/>
                  </a:ext>
                </a:extLst>
              </a:tr>
              <a:tr h="358144">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a:noFill/>
                    </a:lnT>
                    <a:lnB>
                      <a:noFill/>
                    </a:lnB>
                    <a:solidFill>
                      <a:srgbClr val="4472C4"/>
                    </a:solid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Warranty</a:t>
                      </a:r>
                      <a:endParaRPr lang="en-CA" sz="1700" b="0" i="0" u="none" strike="noStrike">
                        <a:effectLst/>
                        <a:latin typeface="Arial" panose="020B0604020202020204" pitchFamily="34" charset="0"/>
                      </a:endParaRPr>
                    </a:p>
                  </a:txBody>
                  <a:tcPr marL="9226" marR="9226" marT="9226"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                          36,232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                   24,025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66.31%</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20.87%</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61142509"/>
                  </a:ext>
                </a:extLst>
              </a:tr>
              <a:tr h="358144">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a:noFill/>
                    </a:lnT>
                    <a:lnB>
                      <a:noFill/>
                    </a:lnB>
                    <a:solidFill>
                      <a:srgbClr val="4472C4"/>
                    </a:solid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Warranty Other</a:t>
                      </a:r>
                      <a:endParaRPr lang="en-CA" sz="1700" b="0" i="0" u="none" strike="noStrike">
                        <a:effectLst/>
                        <a:latin typeface="Arial" panose="020B0604020202020204" pitchFamily="34" charset="0"/>
                      </a:endParaRPr>
                    </a:p>
                  </a:txBody>
                  <a:tcPr marL="9226" marR="9226" marT="9226"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0%</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0%</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14787813"/>
                  </a:ext>
                </a:extLst>
              </a:tr>
              <a:tr h="358144">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a:noFill/>
                    </a:lnT>
                    <a:lnB>
                      <a:noFill/>
                    </a:lnB>
                    <a:solidFill>
                      <a:srgbClr val="4472C4"/>
                    </a:solid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Internal</a:t>
                      </a:r>
                      <a:endParaRPr lang="en-CA" sz="1700" b="0" i="0" u="none" strike="noStrike">
                        <a:effectLst/>
                        <a:latin typeface="Arial" panose="020B0604020202020204" pitchFamily="34" charset="0"/>
                      </a:endParaRPr>
                    </a:p>
                  </a:txBody>
                  <a:tcPr marL="9226" marR="9226" marT="9226"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                          24,733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                   15,454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62.48%</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14.24%</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1100153"/>
                  </a:ext>
                </a:extLst>
              </a:tr>
              <a:tr h="358144">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a:noFill/>
                    </a:lnT>
                    <a:lnB>
                      <a:noFill/>
                    </a:lnB>
                    <a:solidFill>
                      <a:srgbClr val="4472C4"/>
                    </a:solid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NVI / Road Ready</a:t>
                      </a:r>
                      <a:endParaRPr lang="en-CA" sz="1700" b="0" i="0" u="none" strike="noStrike">
                        <a:effectLst/>
                        <a:latin typeface="Arial" panose="020B0604020202020204" pitchFamily="34" charset="0"/>
                      </a:endParaRPr>
                    </a:p>
                  </a:txBody>
                  <a:tcPr marL="9226" marR="9226" marT="9226"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                          12,936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                   10,281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79.48%</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7.45%</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43637777"/>
                  </a:ext>
                </a:extLst>
              </a:tr>
              <a:tr h="358144">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a:noFill/>
                    </a:lnT>
                    <a:lnB>
                      <a:noFill/>
                    </a:lnB>
                    <a:solidFill>
                      <a:srgbClr val="4472C4"/>
                    </a:solid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Adj. Cost Of Labor</a:t>
                      </a:r>
                      <a:endParaRPr lang="en-CA" sz="1700" b="0" i="0" u="none" strike="noStrike">
                        <a:effectLst/>
                        <a:latin typeface="Arial" panose="020B0604020202020204" pitchFamily="34" charset="0"/>
                      </a:endParaRPr>
                    </a:p>
                  </a:txBody>
                  <a:tcPr marL="9226" marR="9226" marT="9226"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100" b="0" i="0" u="none" strike="noStrike">
                          <a:solidFill>
                            <a:srgbClr val="000000"/>
                          </a:solidFill>
                          <a:effectLst/>
                          <a:latin typeface="Calibri" panose="020F0502020204030204" pitchFamily="34" charset="0"/>
                        </a:rPr>
                        <a:t> $                      3,908 </a:t>
                      </a:r>
                      <a:endParaRPr lang="en-CA" sz="1700" b="0" i="0" u="none" strike="noStrike">
                        <a:effectLs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0%</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0.00%</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16217232"/>
                  </a:ext>
                </a:extLst>
              </a:tr>
              <a:tr h="358144">
                <a:tc>
                  <a:txBody>
                    <a:bodyPr/>
                    <a:lstStyle/>
                    <a:p>
                      <a:pPr algn="l" fontAlgn="b">
                        <a:spcBef>
                          <a:spcPts val="0"/>
                        </a:spcBef>
                        <a:spcAft>
                          <a:spcPts val="0"/>
                        </a:spcAft>
                      </a:pPr>
                      <a:r>
                        <a:rPr lang="en-CA" sz="11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9226" marR="9226" marT="9226"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CA" sz="1000" b="1" i="0" u="none" strike="noStrike">
                          <a:solidFill>
                            <a:srgbClr val="000000"/>
                          </a:solidFill>
                          <a:effectLst/>
                          <a:latin typeface="Arial" panose="020B0604020202020204" pitchFamily="34" charset="0"/>
                        </a:rPr>
                        <a:t>Total</a:t>
                      </a:r>
                      <a:endParaRPr lang="en-CA" sz="1700" b="0" i="0" u="none" strike="noStrike">
                        <a:effectLst/>
                        <a:latin typeface="Arial" panose="020B0604020202020204" pitchFamily="34" charset="0"/>
                      </a:endParaRPr>
                    </a:p>
                  </a:txBody>
                  <a:tcPr marL="9226" marR="9226" marT="9226"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 $                       173,649 </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 $                121,567 </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a:solidFill>
                            <a:srgbClr val="000000"/>
                          </a:solidFill>
                          <a:effectLst/>
                          <a:highlight>
                            <a:srgbClr val="FFFF00"/>
                          </a:highlight>
                          <a:latin typeface="Calibri" panose="020F0502020204030204" pitchFamily="34" charset="0"/>
                        </a:rPr>
                        <a:t>70.01%</a:t>
                      </a:r>
                      <a:endParaRPr lang="en-CA" sz="1700" b="0" i="0" u="none" strike="noStrike">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100" b="0" i="0" u="none" strike="noStrike" dirty="0">
                          <a:solidFill>
                            <a:srgbClr val="000000"/>
                          </a:solidFill>
                          <a:effectLst/>
                          <a:highlight>
                            <a:srgbClr val="FFFF00"/>
                          </a:highlight>
                          <a:latin typeface="Calibri" panose="020F0502020204030204" pitchFamily="34" charset="0"/>
                        </a:rPr>
                        <a:t>100.00%</a:t>
                      </a:r>
                      <a:endParaRPr lang="en-CA" sz="1700" b="0" i="0" u="none" strike="noStrike" dirty="0">
                        <a:effectLst/>
                        <a:highlight>
                          <a:srgbClr val="FFFF00"/>
                        </a:highlight>
                        <a:latin typeface="Arial" panose="020B0604020202020204" pitchFamily="34" charset="0"/>
                      </a:endParaRPr>
                    </a:p>
                  </a:txBody>
                  <a:tcPr marL="9226" marR="9226" marT="9226"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895962460"/>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C966A4D4-049A-4389-B407-0E7091A07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6072915"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804672" y="1290025"/>
            <a:ext cx="4475892" cy="1188720"/>
          </a:xfrm>
          <a:solidFill>
            <a:srgbClr val="FFFFFF"/>
          </a:solidFill>
          <a:ln>
            <a:solidFill>
              <a:srgbClr val="404040"/>
            </a:solidFill>
          </a:ln>
        </p:spPr>
        <p:txBody>
          <a:bodyPr vert="horz" lIns="182880" tIns="182880" rIns="182880" bIns="182880" rtlCol="0" anchor="ctr">
            <a:normAutofit/>
          </a:bodyPr>
          <a:lstStyle/>
          <a:p>
            <a:br>
              <a:rPr lang="en-US" sz="1100" b="0" i="0" u="none" strike="noStrike"/>
            </a:br>
            <a:r>
              <a:rPr lang="en-US" sz="1100" b="1" i="0" u="none" strike="noStrike"/>
              <a:t>Changes in Expense Structure </a:t>
            </a:r>
            <a:br>
              <a:rPr lang="en-US" sz="1100" b="0" i="0" u="none" strike="noStrike"/>
            </a:br>
            <a:br>
              <a:rPr lang="en-US" sz="1100" b="0" i="0" u="none" strike="noStrike"/>
            </a:br>
            <a:br>
              <a:rPr lang="en-US" sz="1100" b="0" i="0" u="none" strike="noStrike"/>
            </a:br>
            <a:endParaRPr lang="en-US" sz="11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804672" y="2858703"/>
            <a:ext cx="4475892" cy="3042547"/>
          </a:xfrm>
        </p:spPr>
        <p:txBody>
          <a:bodyPr vert="horz" lIns="91440" tIns="45720" rIns="91440" bIns="45720" rtlCol="0">
            <a:normAutofit fontScale="47500" lnSpcReduction="20000"/>
          </a:bodyPr>
          <a:lstStyle/>
          <a:p>
            <a:endParaRPr lang="en-US" b="0" i="0" u="none" strike="noStrike" baseline="0" dirty="0">
              <a:solidFill>
                <a:srgbClr val="FFFFFF"/>
              </a:solidFill>
            </a:endParaRPr>
          </a:p>
          <a:p>
            <a:r>
              <a:rPr lang="en-US" b="0" i="0" u="none" strike="noStrike" baseline="0" dirty="0">
                <a:solidFill>
                  <a:srgbClr val="FFFFFF"/>
                </a:solidFill>
              </a:rPr>
              <a:t>- As mentioned, the Service Manager does not see the monthly financial statement. They only see what is in the DMS. We will be implementing monthly meetings to</a:t>
            </a:r>
            <a:r>
              <a:rPr lang="en-US" dirty="0">
                <a:solidFill>
                  <a:srgbClr val="FFFFFF"/>
                </a:solidFill>
              </a:rPr>
              <a:t> review the Financial Statement which will give the Service Manager a better understanding of his department as a whole and can set objectives and goals for the following month. These monthly meetings will also review expense control/analysis. </a:t>
            </a:r>
          </a:p>
          <a:p>
            <a:r>
              <a:rPr lang="en-US" dirty="0">
                <a:solidFill>
                  <a:srgbClr val="FFFFFF"/>
                </a:solidFill>
              </a:rPr>
              <a:t>- We are showing a loss in the Service Department (December 2023) as we have extra expenses to include at the end of the year.  Although the Service Department is showing a loss, this is partly based on how dealership expenses are allocated. However, the Parts Department shows Net Profit of approximately $20,000. </a:t>
            </a:r>
            <a:endParaRPr lang="en-US" b="0" i="0" u="none" strike="noStrike" baseline="0" dirty="0">
              <a:solidFill>
                <a:srgbClr val="FFFFFF"/>
              </a:solidFill>
            </a:endParaRPr>
          </a:p>
          <a:p>
            <a:r>
              <a:rPr lang="en-US" dirty="0">
                <a:solidFill>
                  <a:srgbClr val="FFFFFF"/>
                </a:solidFill>
              </a:rPr>
              <a:t>- The goal is to increase gross profit; after the calculations in class, we have the appropriate amount of techs for our shop. The goal is to increase gross profit/amount per RO to offset the expenses. I believe the implementation of the MPI videos and focus on marketing will help this immensely. </a:t>
            </a:r>
            <a:endParaRPr lang="en-US" b="0" i="0" u="none" strike="noStrike" baseline="0" dirty="0">
              <a:solidFill>
                <a:srgbClr val="FFFFFF"/>
              </a:solidFill>
            </a:endParaRPr>
          </a:p>
          <a:p>
            <a:r>
              <a:rPr lang="en-US" b="0" i="0" u="none" strike="noStrike" baseline="0" dirty="0">
                <a:solidFill>
                  <a:srgbClr val="FFFFFF"/>
                </a:solidFill>
              </a:rPr>
              <a:t>- To achieve our goals, we will be having </a:t>
            </a:r>
            <a:r>
              <a:rPr lang="en-US" dirty="0">
                <a:solidFill>
                  <a:srgbClr val="FFFFFF"/>
                </a:solidFill>
              </a:rPr>
              <a:t>monthly meetings with the Service Manager to analyze and manage expenses. We will consistently price shop and review contracts and providers (uniform service, cleaning product suppliers </a:t>
            </a:r>
            <a:r>
              <a:rPr lang="en-US" dirty="0" err="1">
                <a:solidFill>
                  <a:srgbClr val="FFFFFF"/>
                </a:solidFill>
              </a:rPr>
              <a:t>etc</a:t>
            </a:r>
            <a:r>
              <a:rPr lang="en-US" dirty="0">
                <a:solidFill>
                  <a:srgbClr val="FFFFFF"/>
                </a:solidFill>
              </a:rPr>
              <a:t>). In addition to this we will review expense allocation to ensure we have an accurate representation of how the department is performing. </a:t>
            </a:r>
            <a:endParaRPr lang="en-US" b="0" i="0" u="none" strike="noStrike" baseline="0" dirty="0">
              <a:solidFill>
                <a:srgbClr val="FFFFFF"/>
              </a:solidFill>
            </a:endParaRPr>
          </a:p>
          <a:p>
            <a:endParaRPr lang="en-US" dirty="0">
              <a:solidFill>
                <a:srgbClr val="FFFFFF"/>
              </a:solidFill>
            </a:endParaRPr>
          </a:p>
        </p:txBody>
      </p:sp>
      <p:sp>
        <p:nvSpPr>
          <p:cNvPr id="22" name="Rectangle 21">
            <a:extLst>
              <a:ext uri="{FF2B5EF4-FFF2-40B4-BE49-F238E27FC236}">
                <a16:creationId xmlns:a16="http://schemas.microsoft.com/office/drawing/2014/main" id="{B5899359-8523-4D4D-B568-3FDFAF982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3032" y="640080"/>
            <a:ext cx="4818888" cy="5261170"/>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2E9C9585-DA89-4D7E-BCDF-576461A1A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77586" y="806357"/>
            <a:ext cx="4511266" cy="49286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ontent Placeholder 6">
            <a:extLst>
              <a:ext uri="{FF2B5EF4-FFF2-40B4-BE49-F238E27FC236}">
                <a16:creationId xmlns:a16="http://schemas.microsoft.com/office/drawing/2014/main" id="{3773916C-BA0F-CF42-8C55-0B1F16C0320B}"/>
              </a:ext>
            </a:extLst>
          </p:cNvPr>
          <p:cNvGraphicFramePr>
            <a:graphicFrameLocks noGrp="1"/>
          </p:cNvGraphicFramePr>
          <p:nvPr>
            <p:ph sz="half" idx="2"/>
            <p:extLst>
              <p:ext uri="{D42A27DB-BD31-4B8C-83A1-F6EECF244321}">
                <p14:modId xmlns:p14="http://schemas.microsoft.com/office/powerpoint/2010/main" val="1364636294"/>
              </p:ext>
            </p:extLst>
          </p:nvPr>
        </p:nvGraphicFramePr>
        <p:xfrm>
          <a:off x="7064692" y="1047620"/>
          <a:ext cx="5127308" cy="4803926"/>
        </p:xfrm>
        <a:graphic>
          <a:graphicData uri="http://schemas.openxmlformats.org/drawingml/2006/table">
            <a:tbl>
              <a:tblPr/>
              <a:tblGrid>
                <a:gridCol w="365132">
                  <a:extLst>
                    <a:ext uri="{9D8B030D-6E8A-4147-A177-3AD203B41FA5}">
                      <a16:colId xmlns:a16="http://schemas.microsoft.com/office/drawing/2014/main" val="1992439820"/>
                    </a:ext>
                  </a:extLst>
                </a:gridCol>
                <a:gridCol w="1693645">
                  <a:extLst>
                    <a:ext uri="{9D8B030D-6E8A-4147-A177-3AD203B41FA5}">
                      <a16:colId xmlns:a16="http://schemas.microsoft.com/office/drawing/2014/main" val="54612220"/>
                    </a:ext>
                  </a:extLst>
                </a:gridCol>
                <a:gridCol w="1328096">
                  <a:extLst>
                    <a:ext uri="{9D8B030D-6E8A-4147-A177-3AD203B41FA5}">
                      <a16:colId xmlns:a16="http://schemas.microsoft.com/office/drawing/2014/main" val="465336209"/>
                    </a:ext>
                  </a:extLst>
                </a:gridCol>
                <a:gridCol w="812983">
                  <a:extLst>
                    <a:ext uri="{9D8B030D-6E8A-4147-A177-3AD203B41FA5}">
                      <a16:colId xmlns:a16="http://schemas.microsoft.com/office/drawing/2014/main" val="1552783989"/>
                    </a:ext>
                  </a:extLst>
                </a:gridCol>
                <a:gridCol w="927452">
                  <a:extLst>
                    <a:ext uri="{9D8B030D-6E8A-4147-A177-3AD203B41FA5}">
                      <a16:colId xmlns:a16="http://schemas.microsoft.com/office/drawing/2014/main" val="3974213388"/>
                    </a:ext>
                  </a:extLst>
                </a:gridCol>
              </a:tblGrid>
              <a:tr h="462016">
                <a:tc gridSpan="3">
                  <a:txBody>
                    <a:bodyPr/>
                    <a:lstStyle/>
                    <a:p>
                      <a:pPr algn="l" fontAlgn="b">
                        <a:spcBef>
                          <a:spcPts val="0"/>
                        </a:spcBef>
                        <a:spcAft>
                          <a:spcPts val="0"/>
                        </a:spcAft>
                      </a:pPr>
                      <a:r>
                        <a:rPr lang="en-CA" sz="1100" b="1" i="0" u="none" strike="noStrike" dirty="0">
                          <a:solidFill>
                            <a:srgbClr val="000000"/>
                          </a:solidFill>
                          <a:effectLst/>
                          <a:latin typeface="Arial" panose="020B0604020202020204" pitchFamily="34" charset="0"/>
                        </a:rPr>
                        <a:t>                    Service Department Profit Centering    </a:t>
                      </a:r>
                      <a:r>
                        <a:rPr lang="en-CA" sz="900" b="1" i="0" u="none" strike="noStrike" dirty="0">
                          <a:solidFill>
                            <a:srgbClr val="000000"/>
                          </a:solidFill>
                          <a:effectLst/>
                          <a:latin typeface="Arial" panose="020B0604020202020204" pitchFamily="34" charset="0"/>
                        </a:rPr>
                        <a:t> </a:t>
                      </a:r>
                      <a:endParaRPr lang="en-CA" sz="1900" b="0" i="0" u="none" strike="noStrike" dirty="0">
                        <a:effectLst/>
                        <a:latin typeface="Arial" panose="020B0604020202020204" pitchFamily="34" charset="0"/>
                      </a:endParaRPr>
                    </a:p>
                  </a:txBody>
                  <a:tcPr marL="97609" marR="97609" marT="48805" marB="48805">
                    <a:lnL>
                      <a:noFill/>
                    </a:lnL>
                    <a:lnR>
                      <a:noFill/>
                    </a:lnR>
                    <a:lnT>
                      <a:noFill/>
                    </a:lnT>
                    <a:lnB>
                      <a:noFill/>
                    </a:lnB>
                    <a:noFill/>
                  </a:tcPr>
                </a:tc>
                <a:tc hMerge="1">
                  <a:txBody>
                    <a:bodyPr/>
                    <a:lstStyle/>
                    <a:p>
                      <a:endParaRPr lang="en-US"/>
                    </a:p>
                  </a:txBody>
                  <a:tcPr/>
                </a:tc>
                <a:tc hMerge="1">
                  <a:txBody>
                    <a:bodyPr/>
                    <a:lstStyle/>
                    <a:p>
                      <a:endParaRPr lang="en-US"/>
                    </a:p>
                  </a:txBody>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a:noFill/>
                    </a:lnL>
                    <a:lnR>
                      <a:noFill/>
                    </a:lnR>
                    <a:lnT>
                      <a:noFill/>
                    </a:lnT>
                    <a:lnB>
                      <a:noFill/>
                    </a:lnB>
                    <a:no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a:noFill/>
                    </a:lnL>
                    <a:lnR>
                      <a:noFill/>
                    </a:lnR>
                    <a:lnT>
                      <a:noFill/>
                    </a:lnT>
                    <a:lnB>
                      <a:noFill/>
                    </a:lnB>
                    <a:noFill/>
                  </a:tcPr>
                </a:tc>
                <a:extLst>
                  <a:ext uri="{0D108BD9-81ED-4DB2-BD59-A6C34878D82A}">
                    <a16:rowId xmlns:a16="http://schemas.microsoft.com/office/drawing/2014/main" val="1156570579"/>
                  </a:ext>
                </a:extLst>
              </a:tr>
              <a:tr h="400604">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a:noFill/>
                    </a:lnL>
                    <a:lnR>
                      <a:noFill/>
                    </a:lnR>
                    <a:lnT>
                      <a:noFill/>
                    </a:lnT>
                    <a:lnB>
                      <a:noFill/>
                    </a:lnB>
                    <a:noFill/>
                  </a:tcPr>
                </a:tc>
                <a:extLst>
                  <a:ext uri="{0D108BD9-81ED-4DB2-BD59-A6C34878D82A}">
                    <a16:rowId xmlns:a16="http://schemas.microsoft.com/office/drawing/2014/main" val="3077217399"/>
                  </a:ext>
                </a:extLst>
              </a:tr>
              <a:tr h="228162">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spcBef>
                          <a:spcPts val="0"/>
                        </a:spcBef>
                        <a:spcAft>
                          <a:spcPts val="0"/>
                        </a:spcAft>
                      </a:pPr>
                      <a:r>
                        <a:rPr lang="en-CA" sz="1000" b="0" i="0" u="none" strike="noStrike">
                          <a:solidFill>
                            <a:srgbClr val="FFFFFF"/>
                          </a:solidFill>
                          <a:effectLst/>
                          <a:highlight>
                            <a:srgbClr val="4472C4"/>
                          </a:highlight>
                          <a:latin typeface="Arial" panose="020B0604020202020204" pitchFamily="34" charset="0"/>
                        </a:rPr>
                        <a:t>Expense Category</a:t>
                      </a:r>
                      <a:endParaRPr lang="en-CA" sz="1900" b="0" i="0" u="none" strike="noStrike">
                        <a:effectLst/>
                        <a:highlight>
                          <a:srgbClr val="4472C4"/>
                        </a:highlight>
                        <a:latin typeface="Arial" panose="020B0604020202020204" pitchFamily="34" charset="0"/>
                      </a:endParaRPr>
                    </a:p>
                  </a:txBody>
                  <a:tcPr marL="10168" marR="10168" marT="10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spcBef>
                          <a:spcPts val="0"/>
                        </a:spcBef>
                        <a:spcAft>
                          <a:spcPts val="0"/>
                        </a:spcAft>
                      </a:pPr>
                      <a:r>
                        <a:rPr lang="en-CA" sz="1000" b="0" i="0" u="none" strike="noStrike">
                          <a:solidFill>
                            <a:srgbClr val="FFFFFF"/>
                          </a:solidFill>
                          <a:effectLst/>
                          <a:highlight>
                            <a:srgbClr val="4472C4"/>
                          </a:highlight>
                          <a:latin typeface="Arial" panose="020B0604020202020204" pitchFamily="34" charset="0"/>
                        </a:rPr>
                        <a:t>Dollar Amount</a:t>
                      </a:r>
                      <a:endParaRPr lang="en-CA" sz="1900" b="0" i="0" u="none" strike="noStrike">
                        <a:effectLst/>
                        <a:highlight>
                          <a:srgbClr val="4472C4"/>
                        </a:highlight>
                        <a:latin typeface="Arial" panose="020B0604020202020204" pitchFamily="34" charset="0"/>
                      </a:endParaRPr>
                    </a:p>
                  </a:txBody>
                  <a:tcPr marL="10168" marR="10168" marT="10168"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318457215"/>
                  </a:ext>
                </a:extLst>
              </a:tr>
              <a:tr h="407111">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Department Gross</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 $                   121,567 </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1000" b="0" i="0" u="none" strike="noStrike">
                          <a:solidFill>
                            <a:srgbClr val="FFFFFF"/>
                          </a:solidFill>
                          <a:effectLst/>
                          <a:highlight>
                            <a:srgbClr val="4472C4"/>
                          </a:highlight>
                          <a:latin typeface="Arial" panose="020B0604020202020204" pitchFamily="34" charset="0"/>
                        </a:rPr>
                        <a:t>% of Gross</a:t>
                      </a:r>
                      <a:endParaRPr lang="en-CA" sz="1900" b="0" i="0" u="none" strike="noStrike">
                        <a:effectLst/>
                        <a:highlight>
                          <a:srgbClr val="4472C4"/>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825341594"/>
                  </a:ext>
                </a:extLst>
              </a:tr>
              <a:tr h="228162">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Variable Expense</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   </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0.00%</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893526014"/>
                  </a:ext>
                </a:extLst>
              </a:tr>
              <a:tr h="228162">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Selling Expense</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   </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0.00%</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882885409"/>
                  </a:ext>
                </a:extLst>
              </a:tr>
              <a:tr h="407111">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Personnel Expense</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 $                   105,164 </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86.51%</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82927916"/>
                  </a:ext>
                </a:extLst>
              </a:tr>
              <a:tr h="407111">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Semi-Fixed Expense</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dirty="0">
                          <a:solidFill>
                            <a:srgbClr val="000000"/>
                          </a:solidFill>
                          <a:effectLst/>
                          <a:latin typeface="Calibri" panose="020F0502020204030204" pitchFamily="34" charset="0"/>
                        </a:rPr>
                        <a:t> $                     43,010 </a:t>
                      </a:r>
                      <a:endParaRPr lang="en-CA" sz="1900" b="0" i="0" u="none" strike="noStrike" dirty="0">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35.38%</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617774619"/>
                  </a:ext>
                </a:extLst>
              </a:tr>
              <a:tr h="407111">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Fixed Expense</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 $                      16,816 </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13.83%</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294665669"/>
                  </a:ext>
                </a:extLst>
              </a:tr>
              <a:tr h="228162">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200" b="0" i="0" u="none" strike="noStrike" dirty="0">
                          <a:solidFill>
                            <a:srgbClr val="000000"/>
                          </a:solidFill>
                          <a:effectLst/>
                          <a:latin typeface="Calibri" panose="020F0502020204030204" pitchFamily="34" charset="0"/>
                        </a:rPr>
                        <a:t>Unallocated Expense</a:t>
                      </a:r>
                      <a:endParaRPr lang="en-CA" sz="1900" b="0" i="0" u="none" strike="noStrike" dirty="0">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 </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0.00%</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009011221"/>
                  </a:ext>
                </a:extLst>
              </a:tr>
              <a:tr h="228162">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Dealer's Salary</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dirty="0">
                          <a:solidFill>
                            <a:srgbClr val="000000"/>
                          </a:solidFill>
                          <a:effectLst/>
                          <a:latin typeface="Calibri" panose="020F0502020204030204" pitchFamily="34" charset="0"/>
                        </a:rPr>
                        <a:t> </a:t>
                      </a:r>
                      <a:endParaRPr lang="en-CA" sz="1900" b="0" i="0" u="none" strike="noStrike" dirty="0">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0.00%</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566864341"/>
                  </a:ext>
                </a:extLst>
              </a:tr>
              <a:tr h="407111">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Total Expenses</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 $                   164,990 </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135.72%</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900" b="0" i="0" u="none" strike="noStrike">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80710835"/>
                  </a:ext>
                </a:extLst>
              </a:tr>
              <a:tr h="407111">
                <a:tc>
                  <a:txBody>
                    <a:bodyPr/>
                    <a:lstStyle/>
                    <a:p>
                      <a:pPr algn="l" fontAlgn="b">
                        <a:spcBef>
                          <a:spcPts val="0"/>
                        </a:spcBef>
                        <a:spcAft>
                          <a:spcPts val="0"/>
                        </a:spcAft>
                      </a:pPr>
                      <a:r>
                        <a:rPr lang="en-CA" sz="1200" b="0" i="0" u="none" strike="noStrike">
                          <a:solidFill>
                            <a:srgbClr val="000000"/>
                          </a:solidFill>
                          <a:effectLst/>
                          <a:highlight>
                            <a:srgbClr val="4472C4"/>
                          </a:highlight>
                          <a:latin typeface="Calibri" panose="020F0502020204030204" pitchFamily="34" charset="0"/>
                        </a:rPr>
                        <a:t> </a:t>
                      </a:r>
                      <a:endParaRPr lang="en-CA" sz="1900" b="0" i="0" u="none" strike="noStrike">
                        <a:effectLst/>
                        <a:highlight>
                          <a:srgbClr val="4472C4"/>
                        </a:highligh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200" b="0" i="0" u="none" strike="noStrike">
                          <a:solidFill>
                            <a:srgbClr val="000000"/>
                          </a:solidFill>
                          <a:effectLst/>
                          <a:latin typeface="Calibri" panose="020F0502020204030204" pitchFamily="34" charset="0"/>
                        </a:rPr>
                        <a:t>Net Profit</a:t>
                      </a:r>
                      <a:endParaRPr lang="en-CA" sz="1900" b="0" i="0" u="none" strike="noStrike">
                        <a:effectLs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 $                    (43,423)</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spcBef>
                          <a:spcPts val="0"/>
                        </a:spcBef>
                        <a:spcAft>
                          <a:spcPts val="0"/>
                        </a:spcAft>
                      </a:pPr>
                      <a:r>
                        <a:rPr lang="en-CA" sz="1200" b="0" i="0" u="none" strike="noStrike">
                          <a:solidFill>
                            <a:srgbClr val="000000"/>
                          </a:solidFill>
                          <a:effectLst/>
                          <a:highlight>
                            <a:srgbClr val="FFFF00"/>
                          </a:highlight>
                          <a:latin typeface="Calibri" panose="020F0502020204030204" pitchFamily="34" charset="0"/>
                        </a:rPr>
                        <a:t>-35.72%</a:t>
                      </a:r>
                      <a:endParaRPr lang="en-CA" sz="1900" b="0" i="0" u="none" strike="noStrike">
                        <a:effectLst/>
                        <a:highlight>
                          <a:srgbClr val="FFFF00"/>
                        </a:highlight>
                        <a:latin typeface="Arial" panose="020B0604020202020204" pitchFamily="34" charset="0"/>
                      </a:endParaRPr>
                    </a:p>
                  </a:txBody>
                  <a:tcPr marL="10168" marR="10168" marT="10168"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900" b="0" i="0" u="none" strike="noStrike" dirty="0">
                        <a:effectLst/>
                        <a:latin typeface="Arial" panose="020B0604020202020204" pitchFamily="34" charset="0"/>
                      </a:endParaRPr>
                    </a:p>
                  </a:txBody>
                  <a:tcPr marL="10168" marR="10168" marT="10168" marB="0" anchor="b">
                    <a:lnL w="1270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914457827"/>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43EE4E4-4F6E-4D0C-8241-7422485C59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19085" y="-2"/>
            <a:ext cx="6072915" cy="6858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923757" y="1290025"/>
            <a:ext cx="4475892" cy="1188720"/>
          </a:xfrm>
          <a:solidFill>
            <a:srgbClr val="FFFFFF"/>
          </a:solidFill>
          <a:ln>
            <a:solidFill>
              <a:srgbClr val="404040"/>
            </a:solidFill>
          </a:ln>
        </p:spPr>
        <p:txBody>
          <a:bodyPr vert="horz" lIns="182880" tIns="182880" rIns="182880" bIns="182880" rtlCol="0" anchor="ctr">
            <a:normAutofit/>
          </a:bodyPr>
          <a:lstStyle/>
          <a:p>
            <a:br>
              <a:rPr lang="en-US" sz="1100" b="0" i="0" u="none" strike="noStrike"/>
            </a:br>
            <a:r>
              <a:rPr lang="en-US" sz="1100" b="1" i="0" u="none" strike="noStrike"/>
              <a:t>Productivity</a:t>
            </a:r>
            <a:br>
              <a:rPr lang="en-US" sz="1100" b="0" i="0" u="none" strike="noStrike"/>
            </a:br>
            <a:br>
              <a:rPr lang="en-US" sz="1100" b="0" i="0" u="none" strike="noStrike"/>
            </a:br>
            <a:br>
              <a:rPr lang="en-US" sz="1100" b="0" i="0" u="none" strike="noStrike"/>
            </a:br>
            <a:endParaRPr lang="en-US" sz="1100"/>
          </a:p>
        </p:txBody>
      </p:sp>
      <p:sp>
        <p:nvSpPr>
          <p:cNvPr id="20" name="Rectangle 19">
            <a:extLst>
              <a:ext uri="{FF2B5EF4-FFF2-40B4-BE49-F238E27FC236}">
                <a16:creationId xmlns:a16="http://schemas.microsoft.com/office/drawing/2014/main" id="{39CDFF21-67C6-4C4C-9A1C-C7726D3D3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56966" y="640080"/>
            <a:ext cx="4818888" cy="5261170"/>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22" name="Rectangle 21">
            <a:extLst>
              <a:ext uri="{FF2B5EF4-FFF2-40B4-BE49-F238E27FC236}">
                <a16:creationId xmlns:a16="http://schemas.microsoft.com/office/drawing/2014/main" id="{E98F8D60-BC6F-4B41-9481-5F49C96A10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1520" y="806357"/>
            <a:ext cx="4511266" cy="49286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923757" y="2858703"/>
            <a:ext cx="4475892" cy="3042547"/>
          </a:xfrm>
        </p:spPr>
        <p:txBody>
          <a:bodyPr vert="horz" lIns="91440" tIns="45720" rIns="91440" bIns="45720" rtlCol="0">
            <a:normAutofit fontScale="62500" lnSpcReduction="20000"/>
          </a:bodyPr>
          <a:lstStyle/>
          <a:p>
            <a:endParaRPr lang="en-US" b="0" i="0" u="none" strike="noStrike" baseline="0" dirty="0">
              <a:solidFill>
                <a:srgbClr val="FFFFFF"/>
              </a:solidFill>
            </a:endParaRPr>
          </a:p>
          <a:p>
            <a:r>
              <a:rPr lang="en-US" b="0" i="0" u="none" strike="noStrike" baseline="0" dirty="0">
                <a:solidFill>
                  <a:srgbClr val="FFFFFF"/>
                </a:solidFill>
              </a:rPr>
              <a:t>- Due to the holidays in December, the available days is lower than a typical month. However, technician proficiency is not where it should be. One of the issues is time to get parts from the Parts Counter. We are looking to close the Parts Counter and only have a Parts Runner. This will increase technician proficiency due to less wasted time at the Parts Counter. This will improve efficiency</a:t>
            </a:r>
            <a:r>
              <a:rPr lang="en-US" dirty="0">
                <a:solidFill>
                  <a:srgbClr val="FFFFFF"/>
                </a:solidFill>
              </a:rPr>
              <a:t> as the technician won’t have to leave their bays </a:t>
            </a:r>
            <a:endParaRPr lang="en-US" b="0" i="0" u="none" strike="noStrike" baseline="0" dirty="0">
              <a:solidFill>
                <a:srgbClr val="FFFFFF"/>
              </a:solidFill>
            </a:endParaRPr>
          </a:p>
          <a:p>
            <a:r>
              <a:rPr lang="en-US" b="0" i="0" u="none" strike="noStrike" baseline="0" dirty="0">
                <a:solidFill>
                  <a:srgbClr val="FFFFFF"/>
                </a:solidFill>
              </a:rPr>
              <a:t>- The General Manager will be giving more focus and spending time in the Service Department. This is to help improve practices and </a:t>
            </a:r>
            <a:r>
              <a:rPr lang="en-US" dirty="0">
                <a:solidFill>
                  <a:srgbClr val="FFFFFF"/>
                </a:solidFill>
              </a:rPr>
              <a:t>analyze what </a:t>
            </a:r>
            <a:r>
              <a:rPr lang="en-US" b="0" i="0" u="none" strike="noStrike" baseline="0" dirty="0">
                <a:solidFill>
                  <a:srgbClr val="FFFFFF"/>
                </a:solidFill>
              </a:rPr>
              <a:t>will make the department more efficient. </a:t>
            </a:r>
          </a:p>
          <a:p>
            <a:r>
              <a:rPr lang="en-US" dirty="0">
                <a:solidFill>
                  <a:srgbClr val="FFFFFF"/>
                </a:solidFill>
              </a:rPr>
              <a:t>- To ensure productivity, we will be implementing weekly meetings with GM/Service Manager to ensure parts are being requested via DMS and ensure MPI videos are completed. We will also be monitoring Fill Rate to ensure there are no delays for the technicians and look for areas of opportunity. </a:t>
            </a:r>
          </a:p>
        </p:txBody>
      </p:sp>
      <p:graphicFrame>
        <p:nvGraphicFramePr>
          <p:cNvPr id="8" name="Content Placeholder 7">
            <a:extLst>
              <a:ext uri="{FF2B5EF4-FFF2-40B4-BE49-F238E27FC236}">
                <a16:creationId xmlns:a16="http://schemas.microsoft.com/office/drawing/2014/main" id="{F23BFC8D-186F-774B-9568-C5A24FA03101}"/>
              </a:ext>
            </a:extLst>
          </p:cNvPr>
          <p:cNvGraphicFramePr>
            <a:graphicFrameLocks noGrp="1"/>
          </p:cNvGraphicFramePr>
          <p:nvPr>
            <p:ph sz="half" idx="2"/>
            <p:extLst>
              <p:ext uri="{D42A27DB-BD31-4B8C-83A1-F6EECF244321}">
                <p14:modId xmlns:p14="http://schemas.microsoft.com/office/powerpoint/2010/main" val="1872480886"/>
              </p:ext>
            </p:extLst>
          </p:nvPr>
        </p:nvGraphicFramePr>
        <p:xfrm>
          <a:off x="988626" y="1030078"/>
          <a:ext cx="4159571" cy="5221020"/>
        </p:xfrm>
        <a:graphic>
          <a:graphicData uri="http://schemas.openxmlformats.org/drawingml/2006/table">
            <a:tbl>
              <a:tblPr/>
              <a:tblGrid>
                <a:gridCol w="97516">
                  <a:extLst>
                    <a:ext uri="{9D8B030D-6E8A-4147-A177-3AD203B41FA5}">
                      <a16:colId xmlns:a16="http://schemas.microsoft.com/office/drawing/2014/main" val="3357923424"/>
                    </a:ext>
                  </a:extLst>
                </a:gridCol>
                <a:gridCol w="594927">
                  <a:extLst>
                    <a:ext uri="{9D8B030D-6E8A-4147-A177-3AD203B41FA5}">
                      <a16:colId xmlns:a16="http://schemas.microsoft.com/office/drawing/2014/main" val="1017248067"/>
                    </a:ext>
                  </a:extLst>
                </a:gridCol>
                <a:gridCol w="746312">
                  <a:extLst>
                    <a:ext uri="{9D8B030D-6E8A-4147-A177-3AD203B41FA5}">
                      <a16:colId xmlns:a16="http://schemas.microsoft.com/office/drawing/2014/main" val="1487976082"/>
                    </a:ext>
                  </a:extLst>
                </a:gridCol>
                <a:gridCol w="132905">
                  <a:extLst>
                    <a:ext uri="{9D8B030D-6E8A-4147-A177-3AD203B41FA5}">
                      <a16:colId xmlns:a16="http://schemas.microsoft.com/office/drawing/2014/main" val="3402752878"/>
                    </a:ext>
                  </a:extLst>
                </a:gridCol>
                <a:gridCol w="688314">
                  <a:extLst>
                    <a:ext uri="{9D8B030D-6E8A-4147-A177-3AD203B41FA5}">
                      <a16:colId xmlns:a16="http://schemas.microsoft.com/office/drawing/2014/main" val="235360514"/>
                    </a:ext>
                  </a:extLst>
                </a:gridCol>
                <a:gridCol w="150600">
                  <a:extLst>
                    <a:ext uri="{9D8B030D-6E8A-4147-A177-3AD203B41FA5}">
                      <a16:colId xmlns:a16="http://schemas.microsoft.com/office/drawing/2014/main" val="3229994120"/>
                    </a:ext>
                  </a:extLst>
                </a:gridCol>
                <a:gridCol w="758305">
                  <a:extLst>
                    <a:ext uri="{9D8B030D-6E8A-4147-A177-3AD203B41FA5}">
                      <a16:colId xmlns:a16="http://schemas.microsoft.com/office/drawing/2014/main" val="944014474"/>
                    </a:ext>
                  </a:extLst>
                </a:gridCol>
                <a:gridCol w="122092">
                  <a:extLst>
                    <a:ext uri="{9D8B030D-6E8A-4147-A177-3AD203B41FA5}">
                      <a16:colId xmlns:a16="http://schemas.microsoft.com/office/drawing/2014/main" val="4084595797"/>
                    </a:ext>
                  </a:extLst>
                </a:gridCol>
                <a:gridCol w="771084">
                  <a:extLst>
                    <a:ext uri="{9D8B030D-6E8A-4147-A177-3AD203B41FA5}">
                      <a16:colId xmlns:a16="http://schemas.microsoft.com/office/drawing/2014/main" val="3107613537"/>
                    </a:ext>
                  </a:extLst>
                </a:gridCol>
                <a:gridCol w="97516">
                  <a:extLst>
                    <a:ext uri="{9D8B030D-6E8A-4147-A177-3AD203B41FA5}">
                      <a16:colId xmlns:a16="http://schemas.microsoft.com/office/drawing/2014/main" val="2905478407"/>
                    </a:ext>
                  </a:extLst>
                </a:gridCol>
              </a:tblGrid>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627238670"/>
                  </a:ext>
                </a:extLst>
              </a:tr>
              <a:tr h="211390">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gridSpan="7">
                  <a:txBody>
                    <a:bodyPr/>
                    <a:lstStyle/>
                    <a:p>
                      <a:pPr algn="ctr" fontAlgn="b">
                        <a:spcBef>
                          <a:spcPts val="0"/>
                        </a:spcBef>
                        <a:spcAft>
                          <a:spcPts val="0"/>
                        </a:spcAft>
                      </a:pPr>
                      <a:r>
                        <a:rPr lang="en-CA" sz="900" b="1" i="0" u="none" strike="noStrike">
                          <a:solidFill>
                            <a:srgbClr val="000000"/>
                          </a:solidFill>
                          <a:effectLst/>
                          <a:latin typeface="Arial" panose="020B0604020202020204" pitchFamily="34" charset="0"/>
                        </a:rPr>
                        <a:t>NADA ACTUAL SERVICE ANALYSIS     </a:t>
                      </a:r>
                      <a:endParaRPr lang="en-CA" sz="1100" b="0" i="0" u="none" strike="noStrike">
                        <a:effectLst/>
                        <a:latin typeface="Arial" panose="020B0604020202020204" pitchFamily="34" charset="0"/>
                      </a:endParaRPr>
                    </a:p>
                  </a:txBody>
                  <a:tcPr marL="56622" marR="56622" marT="28311" marB="28311">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26670746"/>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Performance</a:t>
                      </a: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522247105"/>
                  </a:ext>
                </a:extLst>
              </a:tr>
              <a:tr h="198414">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ctr" fontAlgn="b">
                        <a:spcBef>
                          <a:spcPts val="0"/>
                        </a:spcBef>
                        <a:spcAft>
                          <a:spcPts val="0"/>
                        </a:spcAft>
                      </a:pPr>
                      <a:r>
                        <a:rPr lang="en-CA" sz="600" b="1" i="1" u="none" strike="noStrike">
                          <a:solidFill>
                            <a:srgbClr val="FFFFFF"/>
                          </a:solidFill>
                          <a:effectLst/>
                          <a:highlight>
                            <a:srgbClr val="000000"/>
                          </a:highlight>
                          <a:latin typeface="Arial" panose="020B0604020202020204" pitchFamily="34" charset="0"/>
                        </a:rPr>
                        <a:t> </a:t>
                      </a:r>
                      <a:endParaRPr lang="en-CA" sz="1100" b="0" i="0" u="none" strike="noStrike">
                        <a:effectLst/>
                        <a:highlight>
                          <a:srgbClr val="000000"/>
                        </a:highligh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CA" sz="600" b="1" i="1" u="none" strike="noStrike">
                          <a:solidFill>
                            <a:srgbClr val="FFFFFF"/>
                          </a:solidFill>
                          <a:effectLst/>
                          <a:highlight>
                            <a:srgbClr val="000000"/>
                          </a:highlight>
                          <a:latin typeface="Arial" panose="020B0604020202020204" pitchFamily="34" charset="0"/>
                        </a:rPr>
                        <a:t>Labor Sales / Month</a:t>
                      </a:r>
                      <a:endParaRPr lang="en-CA" sz="1100" b="0" i="0" u="none" strike="noStrike">
                        <a:effectLst/>
                        <a:highlight>
                          <a:srgbClr val="000000"/>
                        </a:highligh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CA" sz="600" b="1" i="1" u="none" strike="noStrike">
                          <a:solidFill>
                            <a:srgbClr val="FFFFFF"/>
                          </a:solidFill>
                          <a:effectLst/>
                          <a:highlight>
                            <a:srgbClr val="000000"/>
                          </a:highlight>
                          <a:latin typeface="Arial" panose="020B0604020202020204" pitchFamily="34" charset="0"/>
                        </a:rPr>
                        <a:t> </a:t>
                      </a:r>
                      <a:endParaRPr lang="en-CA" sz="1100" b="0" i="0" u="none" strike="noStrike">
                        <a:effectLst/>
                        <a:highlight>
                          <a:srgbClr val="000000"/>
                        </a:highligh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spcBef>
                          <a:spcPts val="0"/>
                        </a:spcBef>
                        <a:spcAft>
                          <a:spcPts val="0"/>
                        </a:spcAft>
                      </a:pPr>
                      <a:r>
                        <a:rPr lang="en-CA" sz="600" b="1" i="1" u="none" strike="noStrike">
                          <a:solidFill>
                            <a:srgbClr val="FFFFFF"/>
                          </a:solidFill>
                          <a:effectLst/>
                          <a:highlight>
                            <a:srgbClr val="000000"/>
                          </a:highlight>
                          <a:latin typeface="Arial" panose="020B0604020202020204" pitchFamily="34" charset="0"/>
                        </a:rPr>
                        <a:t>Effective Labor Rate</a:t>
                      </a:r>
                      <a:endParaRPr lang="en-CA" sz="1100" b="0" i="0" u="none" strike="noStrike">
                        <a:effectLst/>
                        <a:highlight>
                          <a:srgbClr val="000000"/>
                        </a:highligh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CA" sz="600" b="1" i="1" u="none" strike="noStrike">
                          <a:solidFill>
                            <a:srgbClr val="FFFFFF"/>
                          </a:solidFill>
                          <a:effectLst/>
                          <a:highlight>
                            <a:srgbClr val="000000"/>
                          </a:highlight>
                          <a:latin typeface="Arial" panose="020B0604020202020204" pitchFamily="34" charset="0"/>
                        </a:rPr>
                        <a:t> </a:t>
                      </a:r>
                      <a:endParaRPr lang="en-CA" sz="1100" b="0" i="0" u="none" strike="noStrike">
                        <a:effectLst/>
                        <a:highlight>
                          <a:srgbClr val="000000"/>
                        </a:highligh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CA" sz="600" b="1" i="1" u="none" strike="noStrike">
                          <a:solidFill>
                            <a:srgbClr val="FFFFFF"/>
                          </a:solidFill>
                          <a:effectLst/>
                          <a:highlight>
                            <a:srgbClr val="000000"/>
                          </a:highlight>
                          <a:latin typeface="Arial" panose="020B0604020202020204" pitchFamily="34" charset="0"/>
                        </a:rPr>
                        <a:t>Hours Billed</a:t>
                      </a:r>
                      <a:endParaRPr lang="en-CA" sz="1100" b="0" i="0" u="none" strike="noStrike">
                        <a:effectLst/>
                        <a:highlight>
                          <a:srgbClr val="000000"/>
                        </a:highligh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spcBef>
                          <a:spcPts val="0"/>
                        </a:spcBef>
                        <a:spcAft>
                          <a:spcPts val="0"/>
                        </a:spcAft>
                      </a:pPr>
                      <a:r>
                        <a:rPr lang="en-CA" sz="600" b="1" i="1" u="none" strike="noStrike">
                          <a:solidFill>
                            <a:srgbClr val="FFFFFF"/>
                          </a:solidFill>
                          <a:effectLst/>
                          <a:highlight>
                            <a:srgbClr val="000000"/>
                          </a:highlight>
                          <a:latin typeface="Arial" panose="020B0604020202020204" pitchFamily="34" charset="0"/>
                        </a:rPr>
                        <a:t> </a:t>
                      </a:r>
                      <a:endParaRPr lang="en-CA" sz="1100" b="0" i="0" u="none" strike="noStrike">
                        <a:effectLst/>
                        <a:highlight>
                          <a:srgbClr val="000000"/>
                        </a:highligh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35174244"/>
                  </a:ext>
                </a:extLst>
              </a:tr>
              <a:tr h="141792">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600" b="0" i="0" u="none" strike="noStrike">
                          <a:solidFill>
                            <a:srgbClr val="000000"/>
                          </a:solidFill>
                          <a:effectLst/>
                          <a:latin typeface="Arial" panose="020B0604020202020204" pitchFamily="34" charset="0"/>
                        </a:rPr>
                        <a:t>Customer Car*</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 $                        -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700" b="0"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600" b="0" i="0" u="none" strike="noStrike">
                          <a:solidFill>
                            <a:srgbClr val="000000"/>
                          </a:solidFill>
                          <a:effectLst/>
                          <a:latin typeface="Arial" panose="020B060402020202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a:t>
                      </a:r>
                      <a:endParaRPr lang="en-CA" sz="1100" b="0" i="0" u="none" strike="noStrike">
                        <a:effectLst/>
                        <a:highlight>
                          <a:srgbClr val="4472C4"/>
                        </a:highlight>
                        <a:latin typeface="Arial" panose="020B0604020202020204" pitchFamily="34" charset="0"/>
                      </a:endParaRPr>
                    </a:p>
                  </a:txBody>
                  <a:tcPr marL="5898" marR="5898" marT="5898"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0.00</a:t>
                      </a:r>
                      <a:endParaRPr lang="en-CA" sz="1100" b="0" i="0" u="none" strike="noStrike">
                        <a:effectLst/>
                        <a:highlight>
                          <a:srgbClr val="FFFF00"/>
                        </a:highlight>
                        <a:latin typeface="Arial" panose="020B0604020202020204" pitchFamily="34" charset="0"/>
                      </a:endParaRPr>
                    </a:p>
                  </a:txBody>
                  <a:tcPr marL="5898" marR="5898" marT="5898"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60887058"/>
                  </a:ext>
                </a:extLst>
              </a:tr>
              <a:tr h="217288">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600" b="0" i="0" u="none" strike="noStrike">
                          <a:solidFill>
                            <a:srgbClr val="000000"/>
                          </a:solidFill>
                          <a:effectLst/>
                          <a:latin typeface="Arial" panose="020B0604020202020204" pitchFamily="34" charset="0"/>
                        </a:rPr>
                        <a:t>Customer Truck*</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 $              99,748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700" b="0"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r" fontAlgn="b">
                        <a:spcBef>
                          <a:spcPts val="0"/>
                        </a:spcBef>
                        <a:spcAft>
                          <a:spcPts val="0"/>
                        </a:spcAft>
                      </a:pPr>
                      <a:r>
                        <a:rPr lang="en-CA" sz="600" b="0" i="0" u="none" strike="noStrike">
                          <a:solidFill>
                            <a:srgbClr val="000000"/>
                          </a:solidFill>
                          <a:effectLst/>
                          <a:latin typeface="Arial" panose="020B0604020202020204" pitchFamily="34" charset="0"/>
                        </a:rPr>
                        <a:t>150.00 </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a:t>
                      </a:r>
                      <a:endParaRPr lang="en-CA" sz="1100" b="0" i="0" u="none" strike="noStrike">
                        <a:effectLst/>
                        <a:highlight>
                          <a:srgbClr val="4472C4"/>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665.0</a:t>
                      </a:r>
                      <a:endParaRPr lang="en-CA" sz="1100" b="0" i="0" u="none" strike="noStrike">
                        <a:effectLst/>
                        <a:highlight>
                          <a:srgbClr val="FFFF00"/>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78038617"/>
                  </a:ext>
                </a:extLst>
              </a:tr>
              <a:tr h="217288">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600" b="0" i="0" u="none" strike="noStrike">
                          <a:solidFill>
                            <a:srgbClr val="000000"/>
                          </a:solidFill>
                          <a:effectLst/>
                          <a:latin typeface="Arial" panose="020B0604020202020204" pitchFamily="34" charset="0"/>
                        </a:rPr>
                        <a:t>Customer Other*</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700" b="0"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600" b="0" i="0" u="none" strike="noStrike">
                          <a:solidFill>
                            <a:srgbClr val="000000"/>
                          </a:solidFill>
                          <a:effectLst/>
                          <a:latin typeface="Arial" panose="020B060402020202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a:t>
                      </a:r>
                      <a:endParaRPr lang="en-CA" sz="1100" b="0" i="0" u="none" strike="noStrike">
                        <a:effectLst/>
                        <a:highlight>
                          <a:srgbClr val="4472C4"/>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0.00</a:t>
                      </a:r>
                      <a:endParaRPr lang="en-CA" sz="1100" b="0" i="0" u="none" strike="noStrike">
                        <a:effectLst/>
                        <a:highlight>
                          <a:srgbClr val="FFFF00"/>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567250726"/>
                  </a:ext>
                </a:extLst>
              </a:tr>
              <a:tr h="141792">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600" b="0" i="0" u="none" strike="noStrike">
                          <a:solidFill>
                            <a:srgbClr val="000000"/>
                          </a:solidFill>
                          <a:effectLst/>
                          <a:latin typeface="Arial" panose="020B0604020202020204" pitchFamily="34" charset="0"/>
                        </a:rPr>
                        <a:t>Warranty</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 $              36,232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700" b="0"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r" fontAlgn="b">
                        <a:spcBef>
                          <a:spcPts val="0"/>
                        </a:spcBef>
                        <a:spcAft>
                          <a:spcPts val="0"/>
                        </a:spcAft>
                      </a:pPr>
                      <a:r>
                        <a:rPr lang="en-CA" sz="600" b="0" i="0" u="none" strike="noStrike">
                          <a:solidFill>
                            <a:srgbClr val="000000"/>
                          </a:solidFill>
                          <a:effectLst/>
                          <a:latin typeface="Arial" panose="020B0604020202020204" pitchFamily="34" charset="0"/>
                        </a:rPr>
                        <a:t>160.00 </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a:t>
                      </a:r>
                      <a:endParaRPr lang="en-CA" sz="1100" b="0" i="0" u="none" strike="noStrike">
                        <a:effectLst/>
                        <a:highlight>
                          <a:srgbClr val="4472C4"/>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226.5</a:t>
                      </a:r>
                      <a:endParaRPr lang="en-CA" sz="1100" b="0" i="0" u="none" strike="noStrike">
                        <a:effectLst/>
                        <a:highlight>
                          <a:srgbClr val="FFFF00"/>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67525346"/>
                  </a:ext>
                </a:extLst>
              </a:tr>
              <a:tr h="141792">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600" b="0" i="0" u="none" strike="noStrike">
                          <a:solidFill>
                            <a:srgbClr val="000000"/>
                          </a:solidFill>
                          <a:effectLst/>
                          <a:latin typeface="Arial" panose="020B0604020202020204" pitchFamily="34" charset="0"/>
                        </a:rPr>
                        <a:t>Internal</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 $              24,733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700" b="0"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r" fontAlgn="b">
                        <a:spcBef>
                          <a:spcPts val="0"/>
                        </a:spcBef>
                        <a:spcAft>
                          <a:spcPts val="0"/>
                        </a:spcAft>
                      </a:pPr>
                      <a:r>
                        <a:rPr lang="en-CA" sz="600" b="0" i="0" u="none" strike="noStrike">
                          <a:solidFill>
                            <a:srgbClr val="000000"/>
                          </a:solidFill>
                          <a:effectLst/>
                          <a:latin typeface="Arial" panose="020B0604020202020204" pitchFamily="34" charset="0"/>
                        </a:rPr>
                        <a:t>150.00 </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a:t>
                      </a:r>
                      <a:endParaRPr lang="en-CA" sz="1100" b="0" i="0" u="none" strike="noStrike">
                        <a:effectLst/>
                        <a:highlight>
                          <a:srgbClr val="4472C4"/>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164.9</a:t>
                      </a:r>
                      <a:endParaRPr lang="en-CA" sz="1100" b="0" i="0" u="none" strike="noStrike">
                        <a:effectLst/>
                        <a:highlight>
                          <a:srgbClr val="FFFF00"/>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06685897"/>
                  </a:ext>
                </a:extLst>
              </a:tr>
              <a:tr h="217288">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600" b="0" i="0" u="none" strike="noStrike">
                          <a:solidFill>
                            <a:srgbClr val="000000"/>
                          </a:solidFill>
                          <a:effectLst/>
                          <a:latin typeface="Arial" panose="020B0604020202020204" pitchFamily="34" charset="0"/>
                        </a:rPr>
                        <a:t>New Vehicle Prep</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 $              12,936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700" b="0"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r" fontAlgn="b">
                        <a:spcBef>
                          <a:spcPts val="0"/>
                        </a:spcBef>
                        <a:spcAft>
                          <a:spcPts val="0"/>
                        </a:spcAft>
                      </a:pPr>
                      <a:r>
                        <a:rPr lang="en-CA" sz="600" b="0" i="0" u="none" strike="noStrike">
                          <a:solidFill>
                            <a:srgbClr val="000000"/>
                          </a:solidFill>
                          <a:effectLst/>
                          <a:latin typeface="Arial" panose="020B0604020202020204" pitchFamily="34" charset="0"/>
                        </a:rPr>
                        <a:t>150.00 </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a:t>
                      </a:r>
                      <a:endParaRPr lang="en-CA" sz="1100" b="0" i="0" u="none" strike="noStrike">
                        <a:effectLst/>
                        <a:highlight>
                          <a:srgbClr val="4472C4"/>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86.2</a:t>
                      </a:r>
                      <a:endParaRPr lang="en-CA" sz="1100" b="0" i="0" u="none" strike="noStrike">
                        <a:effectLst/>
                        <a:highlight>
                          <a:srgbClr val="FFFF00"/>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666865347"/>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600" b="0" i="0" u="none" strike="noStrike">
                          <a:solidFill>
                            <a:srgbClr val="000000"/>
                          </a:solidFill>
                          <a:effectLst/>
                          <a:latin typeface="Arial" panose="020B0604020202020204" pitchFamily="34" charset="0"/>
                        </a:rPr>
                        <a:t>Total</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 $            173,649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spcBef>
                          <a:spcPts val="0"/>
                        </a:spcBef>
                        <a:spcAft>
                          <a:spcPts val="0"/>
                        </a:spcAft>
                      </a:pPr>
                      <a:r>
                        <a:rPr lang="en-CA" sz="600" b="0" i="0" u="none" strike="noStrike">
                          <a:solidFill>
                            <a:srgbClr val="000000"/>
                          </a:solidFill>
                          <a:effectLst/>
                          <a:highlight>
                            <a:srgbClr val="FFFF00"/>
                          </a:highlight>
                          <a:latin typeface="Arial" panose="020B0604020202020204" pitchFamily="34" charset="0"/>
                        </a:rPr>
                        <a:t>1142.6</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600" b="0" i="0" u="none" strike="noStrike">
                          <a:solidFill>
                            <a:srgbClr val="FFFFFF"/>
                          </a:solidFill>
                          <a:effectLst/>
                          <a:highlight>
                            <a:srgbClr val="4472C4"/>
                          </a:highlight>
                          <a:latin typeface="Arial" panose="020B0604020202020204" pitchFamily="34" charset="0"/>
                        </a:rPr>
                        <a:t> </a:t>
                      </a:r>
                      <a:endParaRPr lang="en-CA" sz="1100" b="0" i="0" u="none" strike="noStrike">
                        <a:effectLst/>
                        <a:highlight>
                          <a:srgbClr val="4472C4"/>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336654053"/>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215109615"/>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600" b="1" i="1" u="none" strike="noStrike">
                          <a:solidFill>
                            <a:srgbClr val="000000"/>
                          </a:solidFill>
                          <a:effectLst/>
                          <a:latin typeface="Arial" panose="020B0604020202020204" pitchFamily="34" charset="0"/>
                        </a:rPr>
                        <a:t>POTENTIAL</a:t>
                      </a: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617984061"/>
                  </a:ext>
                </a:extLst>
              </a:tr>
              <a:tr h="141792">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highlight>
                            <a:srgbClr val="FFFF00"/>
                          </a:highlight>
                          <a:latin typeface="Calibri" panose="020F0502020204030204" pitchFamily="34" charset="0"/>
                        </a:rPr>
                        <a:t> $                   173,649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700" b="0"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CA" sz="700" b="0" i="0" u="none" strike="noStrike">
                          <a:solidFill>
                            <a:srgbClr val="000000"/>
                          </a:solidFill>
                          <a:effectLst/>
                          <a:highlight>
                            <a:srgbClr val="FFFF00"/>
                          </a:highlight>
                          <a:latin typeface="Calibri" panose="020F0502020204030204" pitchFamily="34" charset="0"/>
                        </a:rPr>
                        <a:t>1142.56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700" b="0" i="0" u="none" strike="noStrike">
                          <a:solidFill>
                            <a:srgbClr val="000000"/>
                          </a:solidFill>
                          <a:effectLst/>
                          <a:latin typeface="Calibri" panose="020F0502020204030204" pitchFamily="34" charset="0"/>
                        </a:rPr>
                        <a:t>=</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CA" sz="700" b="0" i="0" u="none" strike="noStrike">
                          <a:solidFill>
                            <a:srgbClr val="000000"/>
                          </a:solidFill>
                          <a:effectLst/>
                          <a:highlight>
                            <a:srgbClr val="FFFF00"/>
                          </a:highlight>
                          <a:latin typeface="Calibri" panose="020F0502020204030204" pitchFamily="34" charset="0"/>
                        </a:rPr>
                        <a:t> $         151.98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109955390"/>
                  </a:ext>
                </a:extLst>
              </a:tr>
              <a:tr h="179540">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500" b="0" i="0" u="none" strike="noStrike">
                          <a:solidFill>
                            <a:srgbClr val="000000"/>
                          </a:solidFill>
                          <a:effectLst/>
                          <a:latin typeface="Arial" panose="020B0604020202020204" pitchFamily="34" charset="0"/>
                        </a:rPr>
                        <a:t>Total labor sales for month</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500" b="0" i="0" u="none" strike="noStrike">
                          <a:solidFill>
                            <a:srgbClr val="000000"/>
                          </a:solidFill>
                          <a:effectLst/>
                          <a:latin typeface="Arial" panose="020B0604020202020204" pitchFamily="34" charset="0"/>
                        </a:rPr>
                        <a:t>Total hours billed</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gridSpan="2">
                  <a:txBody>
                    <a:bodyPr/>
                    <a:lstStyle/>
                    <a:p>
                      <a:pPr algn="l" fontAlgn="b">
                        <a:spcBef>
                          <a:spcPts val="0"/>
                        </a:spcBef>
                        <a:spcAft>
                          <a:spcPts val="0"/>
                        </a:spcAft>
                      </a:pPr>
                      <a:r>
                        <a:rPr lang="en-CA" sz="500" b="0" i="0" u="none" strike="noStrike">
                          <a:solidFill>
                            <a:srgbClr val="000000"/>
                          </a:solidFill>
                          <a:effectLst/>
                          <a:latin typeface="Arial" panose="020B0604020202020204" pitchFamily="34" charset="0"/>
                        </a:rPr>
                        <a:t>Effective Labor Rate</a:t>
                      </a:r>
                      <a:endParaRPr lang="en-CA" sz="1100" b="0" i="0" u="none" strike="noStrike">
                        <a:effectLst/>
                        <a:latin typeface="Arial" panose="020B0604020202020204" pitchFamily="34" charset="0"/>
                      </a:endParaRPr>
                    </a:p>
                  </a:txBody>
                  <a:tcPr marL="56622" marR="56622" marT="28311" marB="28311">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16925045"/>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049353073"/>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CA" sz="700" b="0" i="0" u="none" strike="noStrike">
                          <a:solidFill>
                            <a:srgbClr val="000000"/>
                          </a:solidFill>
                          <a:effectLst/>
                          <a:latin typeface="Calibri" panose="020F0502020204030204" pitchFamily="34" charset="0"/>
                        </a:rPr>
                        <a:t>9.00</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700" b="0" i="0" u="none" strike="noStrike">
                          <a:solidFill>
                            <a:srgbClr val="000000"/>
                          </a:solidFill>
                          <a:effectLst/>
                          <a:latin typeface="Calibri" panose="020F0502020204030204" pitchFamily="34" charset="0"/>
                        </a:rPr>
                        <a:t>8</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600" b="1" i="0" u="none" strike="noStrike">
                          <a:solidFill>
                            <a:srgbClr val="000000"/>
                          </a:solidFill>
                          <a:effectLst/>
                          <a:latin typeface="Arial" panose="020B0604020202020204" pitchFamily="34" charset="0"/>
                        </a:rPr>
                        <a:t>x</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700" b="0" i="0" u="none" strike="noStrike">
                          <a:solidFill>
                            <a:srgbClr val="000000"/>
                          </a:solidFill>
                          <a:effectLst/>
                          <a:latin typeface="Calibri" panose="020F0502020204030204" pitchFamily="34" charset="0"/>
                        </a:rPr>
                        <a:t>18</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600" b="0"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r" fontAlgn="b">
                        <a:spcBef>
                          <a:spcPts val="0"/>
                        </a:spcBef>
                        <a:spcAft>
                          <a:spcPts val="0"/>
                        </a:spcAft>
                      </a:pPr>
                      <a:r>
                        <a:rPr lang="en-CA" sz="700" b="0" i="0" u="none" strike="noStrike">
                          <a:solidFill>
                            <a:srgbClr val="000000"/>
                          </a:solidFill>
                          <a:effectLst/>
                          <a:highlight>
                            <a:srgbClr val="FFFF00"/>
                          </a:highlight>
                          <a:latin typeface="Calibri" panose="020F0502020204030204" pitchFamily="34" charset="0"/>
                        </a:rPr>
                        <a:t>1,296.0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83421990"/>
                  </a:ext>
                </a:extLst>
              </a:tr>
              <a:tr h="230264">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gridSpan="2">
                  <a:txBody>
                    <a:bodyPr/>
                    <a:lstStyle/>
                    <a:p>
                      <a:pPr algn="l" fontAlgn="b">
                        <a:spcBef>
                          <a:spcPts val="0"/>
                        </a:spcBef>
                        <a:spcAft>
                          <a:spcPts val="0"/>
                        </a:spcAft>
                      </a:pPr>
                      <a:r>
                        <a:rPr lang="en-CA" sz="500" b="0" i="0" u="none" strike="noStrike">
                          <a:solidFill>
                            <a:srgbClr val="000000"/>
                          </a:solidFill>
                          <a:effectLst/>
                          <a:latin typeface="Arial" panose="020B0604020202020204" pitchFamily="34" charset="0"/>
                        </a:rPr>
                        <a:t># Service mechanical technicians</a:t>
                      </a:r>
                      <a:endParaRPr lang="en-CA" sz="1100" b="0" i="0" u="none" strike="noStrike">
                        <a:effectLst/>
                        <a:latin typeface="Arial" panose="020B0604020202020204" pitchFamily="34" charset="0"/>
                      </a:endParaRPr>
                    </a:p>
                  </a:txBody>
                  <a:tcPr marL="56622" marR="56622" marT="28311" marB="28311">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spcBef>
                          <a:spcPts val="0"/>
                        </a:spcBef>
                        <a:spcAft>
                          <a:spcPts val="0"/>
                        </a:spcAft>
                      </a:pPr>
                      <a:r>
                        <a:rPr lang="en-CA" sz="500" b="0" i="0" u="none" strike="noStrike">
                          <a:solidFill>
                            <a:srgbClr val="000000"/>
                          </a:solidFill>
                          <a:effectLst/>
                          <a:latin typeface="Arial" panose="020B0604020202020204" pitchFamily="34" charset="0"/>
                        </a:rPr>
                        <a:t># Hours per day for one tech</a:t>
                      </a:r>
                      <a:endParaRPr lang="en-CA" sz="1100" b="0" i="0" u="none" strike="noStrike">
                        <a:effectLst/>
                        <a:latin typeface="Arial" panose="020B0604020202020204" pitchFamily="34" charset="0"/>
                      </a:endParaRPr>
                    </a:p>
                  </a:txBody>
                  <a:tcPr marL="56622" marR="56622" marT="28311" marB="28311">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spcBef>
                          <a:spcPts val="0"/>
                        </a:spcBef>
                        <a:spcAft>
                          <a:spcPts val="0"/>
                        </a:spcAft>
                      </a:pPr>
                      <a:r>
                        <a:rPr lang="en-CA" sz="500" b="0" i="0" u="none" strike="noStrike">
                          <a:solidFill>
                            <a:srgbClr val="000000"/>
                          </a:solidFill>
                          <a:effectLst/>
                          <a:latin typeface="Arial" panose="020B0604020202020204" pitchFamily="34" charset="0"/>
                        </a:rPr>
                        <a:t>Working Days/Month</a:t>
                      </a:r>
                      <a:endParaRPr lang="en-CA" sz="1100" b="0" i="0" u="none" strike="noStrike">
                        <a:effectLst/>
                        <a:latin typeface="Arial" panose="020B0604020202020204" pitchFamily="34" charset="0"/>
                      </a:endParaRPr>
                    </a:p>
                  </a:txBody>
                  <a:tcPr marL="56622" marR="56622" marT="28311" marB="28311">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spcBef>
                          <a:spcPts val="0"/>
                        </a:spcBef>
                        <a:spcAft>
                          <a:spcPts val="0"/>
                        </a:spcAft>
                      </a:pPr>
                      <a:r>
                        <a:rPr lang="en-CA" sz="500" b="0" i="0" u="none" strike="noStrike">
                          <a:solidFill>
                            <a:srgbClr val="000000"/>
                          </a:solidFill>
                          <a:effectLst/>
                          <a:latin typeface="Arial" panose="020B0604020202020204" pitchFamily="34" charset="0"/>
                        </a:rPr>
                        <a:t>Clock Hour Aval</a:t>
                      </a:r>
                      <a:endParaRPr lang="en-CA" sz="1100" b="0" i="0" u="none" strike="noStrike">
                        <a:effectLst/>
                        <a:latin typeface="Arial" panose="020B0604020202020204" pitchFamily="34" charset="0"/>
                      </a:endParaRPr>
                    </a:p>
                  </a:txBody>
                  <a:tcPr marL="56622" marR="56622" marT="28311" marB="28311">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extLst>
                  <a:ext uri="{0D108BD9-81ED-4DB2-BD59-A6C34878D82A}">
                    <a16:rowId xmlns:a16="http://schemas.microsoft.com/office/drawing/2014/main" val="866099126"/>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09664717"/>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CA" sz="700" b="0" i="0" u="none" strike="noStrike">
                          <a:solidFill>
                            <a:srgbClr val="000000"/>
                          </a:solidFill>
                          <a:effectLst/>
                          <a:highlight>
                            <a:srgbClr val="FFFF00"/>
                          </a:highlight>
                          <a:latin typeface="Calibri" panose="020F0502020204030204" pitchFamily="34" charset="0"/>
                        </a:rPr>
                        <a:t>1,296.0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600" b="1" i="0" u="none" strike="noStrike">
                          <a:solidFill>
                            <a:srgbClr val="000000"/>
                          </a:solidFill>
                          <a:effectLst/>
                          <a:latin typeface="Arial" panose="020B0604020202020204" pitchFamily="34" charset="0"/>
                        </a:rPr>
                        <a:t>x</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CA" sz="700" b="0" i="0" u="none" strike="noStrike">
                          <a:solidFill>
                            <a:srgbClr val="000000"/>
                          </a:solidFill>
                          <a:effectLst/>
                          <a:highlight>
                            <a:srgbClr val="FFFF00"/>
                          </a:highlight>
                          <a:latin typeface="Calibri" panose="020F0502020204030204" pitchFamily="34" charset="0"/>
                        </a:rPr>
                        <a:t> $             151.98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spcBef>
                          <a:spcPts val="0"/>
                        </a:spcBef>
                        <a:spcAft>
                          <a:spcPts val="0"/>
                        </a:spcAft>
                      </a:pPr>
                      <a:r>
                        <a:rPr lang="en-CA" sz="600" b="1"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highlight>
                            <a:srgbClr val="FFFF00"/>
                          </a:highlight>
                          <a:latin typeface="Calibri" panose="020F0502020204030204" pitchFamily="34" charset="0"/>
                        </a:rPr>
                        <a:t> $      196,969 </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CA" sz="700" b="0" i="0" u="none" strike="noStrike">
                          <a:solidFill>
                            <a:srgbClr val="000000"/>
                          </a:solidFill>
                          <a:effectLst/>
                          <a:highlight>
                            <a:srgbClr val="FFFF00"/>
                          </a:highlight>
                          <a:latin typeface="Calibri" panose="020F0502020204030204" pitchFamily="34" charset="0"/>
                        </a:rPr>
                        <a:t>246210.8</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37016746"/>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r" fontAlgn="b">
                        <a:spcBef>
                          <a:spcPts val="0"/>
                        </a:spcBef>
                        <a:spcAft>
                          <a:spcPts val="0"/>
                        </a:spcAft>
                      </a:pPr>
                      <a:r>
                        <a:rPr lang="en-CA" sz="500" b="0" i="0" u="none" strike="noStrike">
                          <a:solidFill>
                            <a:srgbClr val="000000"/>
                          </a:solidFill>
                          <a:effectLst/>
                          <a:latin typeface="Arial" panose="020B0604020202020204" pitchFamily="34" charset="0"/>
                        </a:rPr>
                        <a:t>Clock Hours Available</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500" b="0" i="0" u="none" strike="noStrike">
                          <a:solidFill>
                            <a:srgbClr val="000000"/>
                          </a:solidFill>
                          <a:effectLst/>
                          <a:latin typeface="Arial" panose="020B0604020202020204" pitchFamily="34" charset="0"/>
                        </a:rPr>
                        <a:t>Effective Labor Rate</a:t>
                      </a:r>
                      <a:endParaRPr lang="en-CA" sz="1100" b="0" i="0" u="none" strike="noStrike">
                        <a:effectLst/>
                        <a:latin typeface="Arial" panose="020B0604020202020204" pitchFamily="34" charset="0"/>
                      </a:endParaRPr>
                    </a:p>
                  </a:txBody>
                  <a:tcPr marL="5898" marR="5898" marT="5898"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rowSpan="2">
                  <a:txBody>
                    <a:bodyPr/>
                    <a:lstStyle/>
                    <a:p>
                      <a:pPr algn="ctr" fontAlgn="b">
                        <a:spcBef>
                          <a:spcPts val="0"/>
                        </a:spcBef>
                        <a:spcAft>
                          <a:spcPts val="0"/>
                        </a:spcAft>
                      </a:pPr>
                      <a:r>
                        <a:rPr lang="en-CA" sz="500" b="0" i="0" u="none" strike="noStrike">
                          <a:solidFill>
                            <a:srgbClr val="000000"/>
                          </a:solidFill>
                          <a:effectLst/>
                          <a:latin typeface="Arial" panose="020B0604020202020204" pitchFamily="34" charset="0"/>
                        </a:rPr>
                        <a:t>Labor sales potential @100%</a:t>
                      </a:r>
                      <a:endParaRPr lang="en-CA" sz="1100" b="0" i="0" u="none" strike="noStrike">
                        <a:effectLst/>
                        <a:latin typeface="Arial" panose="020B0604020202020204" pitchFamily="34" charset="0"/>
                      </a:endParaRPr>
                    </a:p>
                  </a:txBody>
                  <a:tcPr marL="56622" marR="56622" marT="28311" marB="28311">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rowSpan="2">
                  <a:txBody>
                    <a:bodyPr/>
                    <a:lstStyle/>
                    <a:p>
                      <a:pPr algn="ctr" fontAlgn="b">
                        <a:spcBef>
                          <a:spcPts val="0"/>
                        </a:spcBef>
                        <a:spcAft>
                          <a:spcPts val="0"/>
                        </a:spcAft>
                      </a:pPr>
                      <a:r>
                        <a:rPr lang="en-CA" sz="500" b="0" i="0" u="none" strike="noStrike">
                          <a:solidFill>
                            <a:srgbClr val="000000"/>
                          </a:solidFill>
                          <a:effectLst/>
                          <a:latin typeface="Calibri" panose="020F0502020204030204" pitchFamily="34" charset="0"/>
                        </a:rPr>
                        <a:t>Labor sales potential @ 125%</a:t>
                      </a:r>
                      <a:endParaRPr lang="en-CA" sz="1100" b="0" i="0" u="none" strike="noStrike">
                        <a:effectLst/>
                        <a:latin typeface="Arial" panose="020B0604020202020204" pitchFamily="34" charset="0"/>
                      </a:endParaRPr>
                    </a:p>
                  </a:txBody>
                  <a:tcPr marL="56622" marR="56622" marT="28311" marB="28311">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21273950"/>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1052363"/>
                  </a:ext>
                </a:extLst>
              </a:tr>
              <a:tr h="183079">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gridSpan="8">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How proficient are your technicians ?</a:t>
                      </a:r>
                      <a:endParaRPr lang="en-CA" sz="1100" b="0" i="0" u="none" strike="noStrike">
                        <a:effectLst/>
                        <a:latin typeface="Arial" panose="020B0604020202020204" pitchFamily="34" charset="0"/>
                      </a:endParaRPr>
                    </a:p>
                  </a:txBody>
                  <a:tcPr marL="56622" marR="56622" marT="28311" marB="283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17511698"/>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036640163"/>
                  </a:ext>
                </a:extLst>
              </a:tr>
              <a:tr h="141792">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CA" sz="700" b="0" i="0" u="none" strike="noStrike">
                          <a:solidFill>
                            <a:srgbClr val="000000"/>
                          </a:solidFill>
                          <a:effectLst/>
                          <a:latin typeface="Calibri" panose="020F0502020204030204" pitchFamily="34" charset="0"/>
                        </a:rPr>
                        <a:t>930.0 </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700" b="0" i="0" u="none" strike="noStrike">
                          <a:solidFill>
                            <a:srgbClr val="000000"/>
                          </a:solidFill>
                          <a:effectLst/>
                          <a:latin typeface="Arial" panose="020B0604020202020204" pitchFamily="34" charset="0"/>
                        </a:rPr>
                        <a:t>÷</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CA" sz="700" b="0" i="0" u="none" strike="noStrike">
                          <a:solidFill>
                            <a:srgbClr val="000000"/>
                          </a:solidFill>
                          <a:effectLst/>
                          <a:latin typeface="Calibri" panose="020F0502020204030204" pitchFamily="34" charset="0"/>
                        </a:rPr>
                        <a:t>1,512.00 </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spcBef>
                          <a:spcPts val="0"/>
                        </a:spcBef>
                        <a:spcAft>
                          <a:spcPts val="0"/>
                        </a:spcAft>
                      </a:pPr>
                      <a:r>
                        <a:rPr lang="en-CA" sz="700" b="0" i="0" u="none" strike="noStrike">
                          <a:solidFill>
                            <a:srgbClr val="000000"/>
                          </a:solidFill>
                          <a:effectLst/>
                          <a:latin typeface="Calibri" panose="020F0502020204030204" pitchFamily="34" charset="0"/>
                        </a:rPr>
                        <a:t>=</a:t>
                      </a: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spcBef>
                          <a:spcPts val="0"/>
                        </a:spcBef>
                        <a:spcAft>
                          <a:spcPts val="0"/>
                        </a:spcAft>
                      </a:pPr>
                      <a:r>
                        <a:rPr lang="en-CA" sz="700" b="0" i="0" u="none" strike="noStrike">
                          <a:solidFill>
                            <a:srgbClr val="000000"/>
                          </a:solidFill>
                          <a:effectLst/>
                          <a:highlight>
                            <a:srgbClr val="FFFF00"/>
                          </a:highlight>
                          <a:latin typeface="Calibri" panose="020F0502020204030204" pitchFamily="34" charset="0"/>
                        </a:rPr>
                        <a:t>61.51%</a:t>
                      </a:r>
                      <a:endParaRPr lang="en-CA" sz="1100" b="0" i="0" u="none" strike="noStrike">
                        <a:effectLst/>
                        <a:highlight>
                          <a:srgbClr val="FFFF00"/>
                        </a:highligh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54157036"/>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spcBef>
                          <a:spcPts val="0"/>
                        </a:spcBef>
                        <a:spcAft>
                          <a:spcPts val="0"/>
                        </a:spcAft>
                      </a:pPr>
                      <a:r>
                        <a:rPr lang="en-CA" sz="500" b="0" i="0" u="none" strike="noStrike">
                          <a:solidFill>
                            <a:srgbClr val="000000"/>
                          </a:solidFill>
                          <a:effectLst/>
                          <a:latin typeface="Arial" panose="020B0604020202020204" pitchFamily="34" charset="0"/>
                        </a:rPr>
                        <a:t>Hours Billed</a:t>
                      </a:r>
                      <a:endParaRPr lang="en-CA" sz="1100" b="0" i="0" u="none" strike="noStrike">
                        <a:effectLst/>
                        <a:latin typeface="Arial" panose="020B0604020202020204" pitchFamily="34" charset="0"/>
                      </a:endParaRPr>
                    </a:p>
                  </a:txBody>
                  <a:tcPr marL="5898" marR="5898" marT="5898"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spcBef>
                          <a:spcPts val="0"/>
                        </a:spcBef>
                        <a:spcAft>
                          <a:spcPts val="0"/>
                        </a:spcAft>
                      </a:pPr>
                      <a:r>
                        <a:rPr lang="en-CA" sz="500" b="0" i="0" u="none" strike="noStrike">
                          <a:solidFill>
                            <a:srgbClr val="000000"/>
                          </a:solidFill>
                          <a:effectLst/>
                          <a:latin typeface="Arial" panose="020B0604020202020204" pitchFamily="34" charset="0"/>
                        </a:rPr>
                        <a:t>Hours Available</a:t>
                      </a:r>
                      <a:endParaRPr lang="en-CA" sz="1100" b="0" i="0" u="none" strike="noStrike">
                        <a:effectLst/>
                        <a:latin typeface="Arial" panose="020B0604020202020204" pitchFamily="34" charset="0"/>
                      </a:endParaRPr>
                    </a:p>
                  </a:txBody>
                  <a:tcPr marL="5898" marR="5898" marT="5898"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spcBef>
                          <a:spcPts val="0"/>
                        </a:spcBef>
                        <a:spcAft>
                          <a:spcPts val="0"/>
                        </a:spcAft>
                      </a:pPr>
                      <a:r>
                        <a:rPr lang="en-CA" sz="500" b="0" i="0" u="none" strike="noStrike">
                          <a:solidFill>
                            <a:srgbClr val="000000"/>
                          </a:solidFill>
                          <a:effectLst/>
                          <a:latin typeface="Arial" panose="020B0604020202020204" pitchFamily="34" charset="0"/>
                        </a:rPr>
                        <a:t>Tech Proficiency</a:t>
                      </a:r>
                      <a:endParaRPr lang="en-CA" sz="1100" b="0" i="0" u="none" strike="noStrike">
                        <a:effectLst/>
                        <a:latin typeface="Arial" panose="020B0604020202020204" pitchFamily="34" charset="0"/>
                      </a:endParaRPr>
                    </a:p>
                  </a:txBody>
                  <a:tcPr marL="5898" marR="5898" marT="5898"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8703229"/>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w="12700" cap="flat" cmpd="sng" algn="ctr">
                      <a:solidFill>
                        <a:srgbClr val="000000"/>
                      </a:solidFill>
                      <a:prstDash val="solid"/>
                      <a:round/>
                      <a:headEnd type="none" w="med" len="med"/>
                      <a:tailEnd type="none" w="med" len="med"/>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5903435"/>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endParaRPr lang="en-CA" sz="1100" b="0" i="0" u="none" strike="noStrike">
                        <a:effectLst/>
                        <a:latin typeface="Arial" panose="020B0604020202020204" pitchFamily="34" charset="0"/>
                      </a:endParaRPr>
                    </a:p>
                  </a:txBody>
                  <a:tcPr marL="5898" marR="5898" marT="5898" marB="0" anchor="b">
                    <a:lnL>
                      <a:noFill/>
                    </a:lnL>
                    <a:lnR>
                      <a:noFill/>
                    </a:lnR>
                    <a:lnT>
                      <a:noFill/>
                    </a:lnT>
                    <a:lnB>
                      <a:noFill/>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390173869"/>
                  </a:ext>
                </a:extLst>
              </a:tr>
              <a:tr h="132355">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a:solidFill>
                            <a:srgbClr val="000000"/>
                          </a:solidFill>
                          <a:effectLst/>
                          <a:latin typeface="Calibri" panose="020F0502020204030204" pitchFamily="34" charset="0"/>
                        </a:rPr>
                        <a:t> </a:t>
                      </a:r>
                      <a:endParaRPr lang="en-CA" sz="1100" b="0" i="0" u="none" strike="noStrike">
                        <a:effectLst/>
                        <a:latin typeface="Arial" panose="020B0604020202020204" pitchFamily="34" charset="0"/>
                      </a:endParaRPr>
                    </a:p>
                  </a:txBody>
                  <a:tcPr marL="5898" marR="5898" marT="5898"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700" b="0" i="0" u="none" strike="noStrike" dirty="0">
                          <a:solidFill>
                            <a:srgbClr val="000000"/>
                          </a:solidFill>
                          <a:effectLst/>
                          <a:latin typeface="Calibri" panose="020F0502020204030204" pitchFamily="34" charset="0"/>
                        </a:rPr>
                        <a:t> </a:t>
                      </a:r>
                      <a:endParaRPr lang="en-CA" sz="1100" b="0" i="0" u="none" strike="noStrike" dirty="0">
                        <a:effectLst/>
                        <a:latin typeface="Arial" panose="020B0604020202020204" pitchFamily="34" charset="0"/>
                      </a:endParaRPr>
                    </a:p>
                  </a:txBody>
                  <a:tcPr marL="5898" marR="5898" marT="5898"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12803631"/>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804672" y="964692"/>
            <a:ext cx="3066937" cy="1020052"/>
          </a:xfrm>
        </p:spPr>
        <p:txBody>
          <a:bodyPr vert="horz" lIns="182880" tIns="182880" rIns="182880" bIns="182880" rtlCol="0" anchor="ctr">
            <a:normAutofit fontScale="90000"/>
          </a:bodyPr>
          <a:lstStyle/>
          <a:p>
            <a:br>
              <a:rPr lang="en-US" sz="1100" b="0" i="0" u="none" strike="noStrike" dirty="0"/>
            </a:br>
            <a:r>
              <a:rPr lang="en-US" sz="1100" b="1" i="0" u="none" strike="noStrike" dirty="0"/>
              <a:t>Facility</a:t>
            </a:r>
            <a:br>
              <a:rPr lang="en-US" sz="1100" b="0" i="0" u="none" strike="noStrike" dirty="0"/>
            </a:br>
            <a:br>
              <a:rPr lang="en-US" sz="1100" b="0" i="0" u="none" strike="noStrike" dirty="0"/>
            </a:br>
            <a:br>
              <a:rPr lang="en-US" sz="1100" b="0" i="0" u="none" strike="noStrike" dirty="0"/>
            </a:br>
            <a:endParaRPr lang="en-US" sz="11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803244" y="2638044"/>
            <a:ext cx="3063765" cy="3263206"/>
          </a:xfrm>
        </p:spPr>
        <p:txBody>
          <a:bodyPr vert="horz" lIns="91440" tIns="45720" rIns="91440" bIns="45720" rtlCol="0">
            <a:normAutofit fontScale="47500" lnSpcReduction="20000"/>
          </a:bodyPr>
          <a:lstStyle/>
          <a:p>
            <a:endParaRPr lang="en-US" b="0" i="0" u="none" strike="noStrike" baseline="0" dirty="0"/>
          </a:p>
          <a:p>
            <a:r>
              <a:rPr lang="en-US" b="0" i="0" u="none" strike="noStrike" baseline="0" dirty="0"/>
              <a:t>We are currently manually dispatching and not dispatching via the DMS. We will be transitioning to this to ensure the </a:t>
            </a:r>
            <a:r>
              <a:rPr lang="en-US" dirty="0"/>
              <a:t>right jobs are going to the right technicians. This will limit highly skilled technicians doing low gross jobs which will help increase gross profit.</a:t>
            </a:r>
          </a:p>
          <a:p>
            <a:r>
              <a:rPr lang="en-US" dirty="0"/>
              <a:t>We are below NADA guide for facility utilization. One factor is due to the month being analyzed (December 2023). Regardless of this fact, there is room for improvement </a:t>
            </a:r>
            <a:endParaRPr lang="en-US" b="0" i="0" u="none" strike="noStrike" baseline="0" dirty="0"/>
          </a:p>
          <a:p>
            <a:r>
              <a:rPr lang="en-US" b="0" i="0" u="none" strike="noStrike" baseline="0" dirty="0"/>
              <a:t>We have a lot of customers that prefer to book online. These bookings are currently “requests” which are done manually. We will be implementing an automatic booking system </a:t>
            </a:r>
            <a:r>
              <a:rPr lang="en-US" dirty="0"/>
              <a:t>integrated with our </a:t>
            </a:r>
            <a:r>
              <a:rPr lang="en-US" b="0" i="0" u="none" strike="noStrike" baseline="0" dirty="0"/>
              <a:t>DMS which will allow for the proper jobs to be delegated to the proper technician. The implementation of parts runner will help </a:t>
            </a:r>
            <a:r>
              <a:rPr lang="en-US" dirty="0"/>
              <a:t>improve this number along with the implementation of MPI videos to increase </a:t>
            </a:r>
            <a:r>
              <a:rPr lang="en-US" dirty="0" err="1"/>
              <a:t>labour</a:t>
            </a:r>
            <a:r>
              <a:rPr lang="en-US" dirty="0"/>
              <a:t> sales. This will provide a positive customer experience providing convenience and transparency. </a:t>
            </a:r>
            <a:endParaRPr lang="en-US" b="0" i="0" u="none" strike="noStrike" baseline="0" dirty="0"/>
          </a:p>
          <a:p>
            <a:r>
              <a:rPr lang="en-US" dirty="0"/>
              <a:t>We will ensure this is achieved by having monthly meetings to ensure there is an increase in </a:t>
            </a:r>
            <a:r>
              <a:rPr lang="en-US" dirty="0" err="1"/>
              <a:t>labour</a:t>
            </a:r>
            <a:r>
              <a:rPr lang="en-US" dirty="0"/>
              <a:t> sales and efficiency due to the implementation of said new items. </a:t>
            </a:r>
            <a:endParaRPr lang="en-US" b="0" i="0" u="none" strike="noStrike" baseline="0" dirty="0"/>
          </a:p>
          <a:p>
            <a:endParaRPr lang="en-US" dirty="0"/>
          </a:p>
        </p:txBody>
      </p:sp>
      <p:sp>
        <p:nvSpPr>
          <p:cNvPr id="20" name="Rectangle 19">
            <a:extLst>
              <a:ext uri="{FF2B5EF4-FFF2-40B4-BE49-F238E27FC236}">
                <a16:creationId xmlns:a16="http://schemas.microsoft.com/office/drawing/2014/main" id="{6515FC82-3453-4CBE-8895-4CCFF33952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4182" y="964692"/>
            <a:ext cx="6885432" cy="4936558"/>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C5FD847B-65C0-4027-8DFC-70CB42451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57802" y="1128683"/>
            <a:ext cx="6558192" cy="4608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ontent Placeholder 6">
            <a:extLst>
              <a:ext uri="{FF2B5EF4-FFF2-40B4-BE49-F238E27FC236}">
                <a16:creationId xmlns:a16="http://schemas.microsoft.com/office/drawing/2014/main" id="{00B416AC-8E16-A64D-B5C8-CDF883F50792}"/>
              </a:ext>
            </a:extLst>
          </p:cNvPr>
          <p:cNvGraphicFramePr>
            <a:graphicFrameLocks noGrp="1"/>
          </p:cNvGraphicFramePr>
          <p:nvPr>
            <p:ph sz="half" idx="2"/>
            <p:extLst>
              <p:ext uri="{D42A27DB-BD31-4B8C-83A1-F6EECF244321}">
                <p14:modId xmlns:p14="http://schemas.microsoft.com/office/powerpoint/2010/main" val="628235159"/>
              </p:ext>
            </p:extLst>
          </p:nvPr>
        </p:nvGraphicFramePr>
        <p:xfrm>
          <a:off x="5585983" y="1293275"/>
          <a:ext cx="4701832" cy="4279404"/>
        </p:xfrm>
        <a:graphic>
          <a:graphicData uri="http://schemas.openxmlformats.org/drawingml/2006/table">
            <a:tbl>
              <a:tblPr/>
              <a:tblGrid>
                <a:gridCol w="2156020">
                  <a:extLst>
                    <a:ext uri="{9D8B030D-6E8A-4147-A177-3AD203B41FA5}">
                      <a16:colId xmlns:a16="http://schemas.microsoft.com/office/drawing/2014/main" val="2573780344"/>
                    </a:ext>
                  </a:extLst>
                </a:gridCol>
                <a:gridCol w="1736598">
                  <a:extLst>
                    <a:ext uri="{9D8B030D-6E8A-4147-A177-3AD203B41FA5}">
                      <a16:colId xmlns:a16="http://schemas.microsoft.com/office/drawing/2014/main" val="2708613762"/>
                    </a:ext>
                  </a:extLst>
                </a:gridCol>
                <a:gridCol w="404607">
                  <a:extLst>
                    <a:ext uri="{9D8B030D-6E8A-4147-A177-3AD203B41FA5}">
                      <a16:colId xmlns:a16="http://schemas.microsoft.com/office/drawing/2014/main" val="2439299573"/>
                    </a:ext>
                  </a:extLst>
                </a:gridCol>
                <a:gridCol w="404607">
                  <a:extLst>
                    <a:ext uri="{9D8B030D-6E8A-4147-A177-3AD203B41FA5}">
                      <a16:colId xmlns:a16="http://schemas.microsoft.com/office/drawing/2014/main" val="2837929360"/>
                    </a:ext>
                  </a:extLst>
                </a:gridCol>
              </a:tblGrid>
              <a:tr h="261728">
                <a:tc gridSpan="4">
                  <a:txBody>
                    <a:bodyPr/>
                    <a:lstStyle/>
                    <a:p>
                      <a:pPr algn="ctr" fontAlgn="b">
                        <a:spcBef>
                          <a:spcPts val="0"/>
                        </a:spcBef>
                        <a:spcAft>
                          <a:spcPts val="0"/>
                        </a:spcAft>
                      </a:pPr>
                      <a:r>
                        <a:rPr lang="en-CA" sz="900" b="1" i="0" u="none" strike="noStrike">
                          <a:solidFill>
                            <a:srgbClr val="FFFFFF"/>
                          </a:solidFill>
                          <a:effectLst/>
                          <a:highlight>
                            <a:srgbClr val="4472C4"/>
                          </a:highlight>
                          <a:latin typeface="Arial" panose="020B0604020202020204" pitchFamily="34" charset="0"/>
                        </a:rPr>
                        <a:t>FACILITY POTENTIAL</a:t>
                      </a:r>
                      <a:endParaRPr lang="en-CA" sz="1700" b="0" i="0" u="none" strike="noStrike">
                        <a:effectLst/>
                        <a:highlight>
                          <a:srgbClr val="4472C4"/>
                        </a:highlight>
                        <a:latin typeface="Arial" panose="020B0604020202020204" pitchFamily="34" charset="0"/>
                      </a:endParaRPr>
                    </a:p>
                  </a:txBody>
                  <a:tcPr marL="85346" marR="85346" marT="42673" marB="42673">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8046998"/>
                  </a:ext>
                </a:extLst>
              </a:tr>
              <a:tr h="199497">
                <a:tc>
                  <a:txBody>
                    <a:bodyPr/>
                    <a:lstStyle/>
                    <a:p>
                      <a:pPr algn="l" fontAlgn="b">
                        <a:spcBef>
                          <a:spcPts val="0"/>
                        </a:spcBef>
                        <a:spcAft>
                          <a:spcPts val="0"/>
                        </a:spcAft>
                      </a:pPr>
                      <a:r>
                        <a:rPr lang="en-CA" sz="900" b="0" i="0" u="none" strike="noStrike">
                          <a:solidFill>
                            <a:srgbClr val="FFFFFF"/>
                          </a:solidFill>
                          <a:effectLst/>
                          <a:highlight>
                            <a:srgbClr val="4472C4"/>
                          </a:highlight>
                          <a:latin typeface="Arial" panose="020B0604020202020204" pitchFamily="34" charset="0"/>
                        </a:rPr>
                        <a:t>Number of Bays</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CA" sz="1000" b="0" i="0" u="none" strike="noStrike">
                          <a:solidFill>
                            <a:srgbClr val="000000"/>
                          </a:solidFill>
                          <a:effectLst/>
                          <a:latin typeface="Calibri" panose="020F0502020204030204" pitchFamily="34" charset="0"/>
                        </a:rPr>
                        <a:t>10</a:t>
                      </a:r>
                      <a:endParaRPr lang="en-CA" sz="1700" b="0" i="0" u="none" strike="noStrike">
                        <a:effectLs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77819962"/>
                  </a:ext>
                </a:extLst>
              </a:tr>
              <a:tr h="199497">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CA" sz="900" b="1" i="0" u="none" strike="noStrike">
                          <a:solidFill>
                            <a:srgbClr val="FFFFFF"/>
                          </a:solidFill>
                          <a:effectLst/>
                          <a:highlight>
                            <a:srgbClr val="4472C4"/>
                          </a:highlight>
                          <a:latin typeface="Arial" panose="020B0604020202020204" pitchFamily="34" charset="0"/>
                        </a:rPr>
                        <a:t>x</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537939098"/>
                  </a:ext>
                </a:extLst>
              </a:tr>
              <a:tr h="199497">
                <a:tc>
                  <a:txBody>
                    <a:bodyPr/>
                    <a:lstStyle/>
                    <a:p>
                      <a:pPr algn="l" fontAlgn="b">
                        <a:spcBef>
                          <a:spcPts val="0"/>
                        </a:spcBef>
                        <a:spcAft>
                          <a:spcPts val="0"/>
                        </a:spcAft>
                      </a:pPr>
                      <a:r>
                        <a:rPr lang="en-CA" sz="900" b="0" i="0" u="none" strike="noStrike">
                          <a:solidFill>
                            <a:srgbClr val="FFFFFF"/>
                          </a:solidFill>
                          <a:effectLst/>
                          <a:highlight>
                            <a:srgbClr val="4472C4"/>
                          </a:highlight>
                          <a:latin typeface="Arial" panose="020B0604020202020204" pitchFamily="34" charset="0"/>
                        </a:rPr>
                        <a:t>Number of Days</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CA" sz="1000" b="0" i="0" u="none" strike="noStrike">
                          <a:solidFill>
                            <a:srgbClr val="000000"/>
                          </a:solidFill>
                          <a:effectLst/>
                          <a:latin typeface="Calibri" panose="020F0502020204030204" pitchFamily="34" charset="0"/>
                        </a:rPr>
                        <a:t>18</a:t>
                      </a:r>
                      <a:endParaRPr lang="en-CA" sz="1700" b="0" i="0" u="none" strike="noStrike">
                        <a:effectLs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915076656"/>
                  </a:ext>
                </a:extLst>
              </a:tr>
              <a:tr h="199497">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CA" sz="900" b="1" i="0" u="none" strike="noStrike">
                          <a:solidFill>
                            <a:srgbClr val="FFFFFF"/>
                          </a:solidFill>
                          <a:effectLst/>
                          <a:highlight>
                            <a:srgbClr val="4472C4"/>
                          </a:highlight>
                          <a:latin typeface="Arial" panose="020B0604020202020204" pitchFamily="34" charset="0"/>
                        </a:rPr>
                        <a:t>x</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46161607"/>
                  </a:ext>
                </a:extLst>
              </a:tr>
              <a:tr h="199497">
                <a:tc>
                  <a:txBody>
                    <a:bodyPr/>
                    <a:lstStyle/>
                    <a:p>
                      <a:pPr algn="l" fontAlgn="b">
                        <a:spcBef>
                          <a:spcPts val="0"/>
                        </a:spcBef>
                        <a:spcAft>
                          <a:spcPts val="0"/>
                        </a:spcAft>
                      </a:pPr>
                      <a:r>
                        <a:rPr lang="en-CA" sz="900" b="0" i="0" u="none" strike="noStrike">
                          <a:solidFill>
                            <a:srgbClr val="FFFFFF"/>
                          </a:solidFill>
                          <a:effectLst/>
                          <a:highlight>
                            <a:srgbClr val="4472C4"/>
                          </a:highlight>
                          <a:latin typeface="Arial" panose="020B0604020202020204" pitchFamily="34" charset="0"/>
                        </a:rPr>
                        <a:t>Number of Hours</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CA" sz="1000" b="0" i="0" u="none" strike="noStrike">
                          <a:solidFill>
                            <a:srgbClr val="000000"/>
                          </a:solidFill>
                          <a:effectLst/>
                          <a:latin typeface="Calibri" panose="020F0502020204030204" pitchFamily="34" charset="0"/>
                        </a:rPr>
                        <a:t>10</a:t>
                      </a:r>
                      <a:endParaRPr lang="en-CA" sz="1700" b="0" i="0" u="none" strike="noStrike">
                        <a:effectLs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65694917"/>
                  </a:ext>
                </a:extLst>
              </a:tr>
              <a:tr h="199497">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CA" sz="900" b="1" i="0" u="none" strike="noStrike">
                          <a:solidFill>
                            <a:srgbClr val="FFFFFF"/>
                          </a:solidFill>
                          <a:effectLst/>
                          <a:highlight>
                            <a:srgbClr val="4472C4"/>
                          </a:highlight>
                          <a:latin typeface="Arial" panose="020B0604020202020204" pitchFamily="34" charset="0"/>
                        </a:rPr>
                        <a:t>x</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79589191"/>
                  </a:ext>
                </a:extLst>
              </a:tr>
              <a:tr h="199497">
                <a:tc>
                  <a:txBody>
                    <a:bodyPr/>
                    <a:lstStyle/>
                    <a:p>
                      <a:pPr algn="l" fontAlgn="b">
                        <a:spcBef>
                          <a:spcPts val="0"/>
                        </a:spcBef>
                        <a:spcAft>
                          <a:spcPts val="0"/>
                        </a:spcAft>
                      </a:pPr>
                      <a:r>
                        <a:rPr lang="en-CA" sz="900" b="0" i="0" u="none" strike="noStrike">
                          <a:solidFill>
                            <a:srgbClr val="FFFFFF"/>
                          </a:solidFill>
                          <a:effectLst/>
                          <a:highlight>
                            <a:srgbClr val="4472C4"/>
                          </a:highlight>
                          <a:latin typeface="Arial" panose="020B0604020202020204" pitchFamily="34" charset="0"/>
                        </a:rPr>
                        <a:t>Effective Labor Rate</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FFFF00"/>
                          </a:highlight>
                          <a:latin typeface="Calibri" panose="020F0502020204030204" pitchFamily="34" charset="0"/>
                        </a:rPr>
                        <a:t> $                 151.98 </a:t>
                      </a:r>
                      <a:endParaRPr lang="en-CA" sz="1700" b="0" i="0" u="none" strike="noStrike">
                        <a:effectLst/>
                        <a:highlight>
                          <a:srgbClr val="FFFF00"/>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26448582"/>
                  </a:ext>
                </a:extLst>
              </a:tr>
              <a:tr h="199497">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r>
                        <a:rPr lang="en-CA" sz="700" b="0" i="1" u="none" strike="noStrike">
                          <a:solidFill>
                            <a:srgbClr val="FFFFFF"/>
                          </a:solidFill>
                          <a:effectLst/>
                          <a:highlight>
                            <a:srgbClr val="4472C4"/>
                          </a:highlight>
                          <a:latin typeface="Arial" panose="020B060402020202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622177377"/>
                  </a:ext>
                </a:extLst>
              </a:tr>
              <a:tr h="199497">
                <a:tc>
                  <a:txBody>
                    <a:bodyPr/>
                    <a:lstStyle/>
                    <a:p>
                      <a:pPr algn="l" fontAlgn="b">
                        <a:spcBef>
                          <a:spcPts val="0"/>
                        </a:spcBef>
                        <a:spcAft>
                          <a:spcPts val="0"/>
                        </a:spcAft>
                      </a:pPr>
                      <a:r>
                        <a:rPr lang="en-CA" sz="900" b="0" i="0" u="none" strike="noStrike">
                          <a:solidFill>
                            <a:srgbClr val="FFFFFF"/>
                          </a:solidFill>
                          <a:effectLst/>
                          <a:highlight>
                            <a:srgbClr val="4472C4"/>
                          </a:highlight>
                          <a:latin typeface="Arial" panose="020B0604020202020204" pitchFamily="34" charset="0"/>
                        </a:rPr>
                        <a:t>FACILITY POTENTIAL</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FFFF00"/>
                          </a:highlight>
                          <a:latin typeface="Calibri" panose="020F0502020204030204" pitchFamily="34" charset="0"/>
                        </a:rPr>
                        <a:t> $              273,568 </a:t>
                      </a:r>
                      <a:endParaRPr lang="en-CA" sz="1700" b="0" i="0" u="none" strike="noStrike">
                        <a:effectLst/>
                        <a:highlight>
                          <a:srgbClr val="FFFF00"/>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913456972"/>
                  </a:ext>
                </a:extLst>
              </a:tr>
              <a:tr h="199497">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557611840"/>
                  </a:ext>
                </a:extLst>
              </a:tr>
              <a:tr h="350275">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8890" marR="8890" marT="889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8890" marR="8890" marT="889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8890" marR="8890" marT="889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spcBef>
                          <a:spcPts val="0"/>
                        </a:spcBef>
                        <a:spcAft>
                          <a:spcPts val="0"/>
                        </a:spcAft>
                      </a:pPr>
                      <a:endParaRPr lang="en-CA" sz="1700" b="0" i="0" u="none" strike="noStrike">
                        <a:effectLst/>
                        <a:latin typeface="Arial" panose="020B0604020202020204" pitchFamily="34" charset="0"/>
                      </a:endParaRPr>
                    </a:p>
                  </a:txBody>
                  <a:tcPr marL="8890" marR="8890" marT="889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14806911"/>
                  </a:ext>
                </a:extLst>
              </a:tr>
              <a:tr h="261728">
                <a:tc gridSpan="4">
                  <a:txBody>
                    <a:bodyPr/>
                    <a:lstStyle/>
                    <a:p>
                      <a:pPr algn="ctr" fontAlgn="b">
                        <a:spcBef>
                          <a:spcPts val="0"/>
                        </a:spcBef>
                        <a:spcAft>
                          <a:spcPts val="0"/>
                        </a:spcAft>
                      </a:pPr>
                      <a:r>
                        <a:rPr lang="en-CA" sz="900" b="1" i="0" u="none" strike="noStrike">
                          <a:solidFill>
                            <a:srgbClr val="FFFFFF"/>
                          </a:solidFill>
                          <a:effectLst/>
                          <a:highlight>
                            <a:srgbClr val="4472C4"/>
                          </a:highlight>
                          <a:latin typeface="Arial" panose="020B0604020202020204" pitchFamily="34" charset="0"/>
                        </a:rPr>
                        <a:t>FACILITY UTILIZATION</a:t>
                      </a:r>
                      <a:endParaRPr lang="en-CA" sz="1700" b="0" i="0" u="none" strike="noStrike">
                        <a:effectLst/>
                        <a:highlight>
                          <a:srgbClr val="4472C4"/>
                        </a:highlight>
                        <a:latin typeface="Arial" panose="020B0604020202020204" pitchFamily="34" charset="0"/>
                      </a:endParaRPr>
                    </a:p>
                  </a:txBody>
                  <a:tcPr marL="85346" marR="85346" marT="42673" marB="42673">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54023625"/>
                  </a:ext>
                </a:extLst>
              </a:tr>
              <a:tr h="199497">
                <a:tc>
                  <a:txBody>
                    <a:bodyPr/>
                    <a:lstStyle/>
                    <a:p>
                      <a:pPr algn="l" fontAlgn="b">
                        <a:spcBef>
                          <a:spcPts val="0"/>
                        </a:spcBef>
                        <a:spcAft>
                          <a:spcPts val="0"/>
                        </a:spcAft>
                      </a:pPr>
                      <a:r>
                        <a:rPr lang="en-CA" sz="900" b="0" i="0" u="none" strike="noStrike">
                          <a:solidFill>
                            <a:srgbClr val="FFFFFF"/>
                          </a:solidFill>
                          <a:effectLst/>
                          <a:highlight>
                            <a:srgbClr val="4472C4"/>
                          </a:highlight>
                          <a:latin typeface="Arial" panose="020B0604020202020204" pitchFamily="34" charset="0"/>
                        </a:rPr>
                        <a:t>Total Labor Sales</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FFFF00"/>
                          </a:highlight>
                          <a:latin typeface="Calibri" panose="020F0502020204030204" pitchFamily="34" charset="0"/>
                        </a:rPr>
                        <a:t> $              173,649 </a:t>
                      </a:r>
                      <a:endParaRPr lang="en-CA" sz="1700" b="0" i="0" u="none" strike="noStrike">
                        <a:effectLst/>
                        <a:highlight>
                          <a:srgbClr val="FFFF00"/>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42071238"/>
                  </a:ext>
                </a:extLst>
              </a:tr>
              <a:tr h="213721">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spcBef>
                          <a:spcPts val="0"/>
                        </a:spcBef>
                        <a:spcAft>
                          <a:spcPts val="0"/>
                        </a:spcAft>
                      </a:pPr>
                      <a:r>
                        <a:rPr lang="en-CA" sz="1100" b="0" i="0" u="none" strike="noStrike">
                          <a:solidFill>
                            <a:srgbClr val="FFFFFF"/>
                          </a:solidFill>
                          <a:effectLst/>
                          <a:highlight>
                            <a:srgbClr val="4472C4"/>
                          </a:highlight>
                          <a:latin typeface="Arial" panose="020B0604020202020204" pitchFamily="34" charset="0"/>
                        </a:rPr>
                        <a:t>÷</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34768184"/>
                  </a:ext>
                </a:extLst>
              </a:tr>
              <a:tr h="199497">
                <a:tc>
                  <a:txBody>
                    <a:bodyPr/>
                    <a:lstStyle/>
                    <a:p>
                      <a:pPr algn="l" fontAlgn="b">
                        <a:spcBef>
                          <a:spcPts val="0"/>
                        </a:spcBef>
                        <a:spcAft>
                          <a:spcPts val="0"/>
                        </a:spcAft>
                      </a:pPr>
                      <a:r>
                        <a:rPr lang="en-CA" sz="900" b="0" i="0" u="none" strike="noStrike">
                          <a:solidFill>
                            <a:srgbClr val="FFFFFF"/>
                          </a:solidFill>
                          <a:effectLst/>
                          <a:highlight>
                            <a:srgbClr val="4472C4"/>
                          </a:highlight>
                          <a:latin typeface="Arial" panose="020B0604020202020204" pitchFamily="34" charset="0"/>
                        </a:rPr>
                        <a:t>Facility Potential</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FFFF00"/>
                          </a:highlight>
                          <a:latin typeface="Calibri" panose="020F0502020204030204" pitchFamily="34" charset="0"/>
                        </a:rPr>
                        <a:t> $              273,568 </a:t>
                      </a:r>
                      <a:endParaRPr lang="en-CA" sz="1700" b="0" i="0" u="none" strike="noStrike">
                        <a:effectLst/>
                        <a:highlight>
                          <a:srgbClr val="FFFF00"/>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40777093"/>
                  </a:ext>
                </a:extLst>
              </a:tr>
              <a:tr h="199497">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spcBef>
                          <a:spcPts val="0"/>
                        </a:spcBef>
                        <a:spcAft>
                          <a:spcPts val="0"/>
                        </a:spcAft>
                      </a:pPr>
                      <a:r>
                        <a:rPr lang="en-CA" sz="700" b="0" i="1" u="none" strike="noStrike">
                          <a:solidFill>
                            <a:srgbClr val="FFFFFF"/>
                          </a:solidFill>
                          <a:effectLst/>
                          <a:highlight>
                            <a:srgbClr val="4472C4"/>
                          </a:highlight>
                          <a:latin typeface="Arial" panose="020B0604020202020204" pitchFamily="34" charset="0"/>
                        </a:rPr>
                        <a:t>equals</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513195339"/>
                  </a:ext>
                </a:extLst>
              </a:tr>
              <a:tr h="199497">
                <a:tc>
                  <a:txBody>
                    <a:bodyPr/>
                    <a:lstStyle/>
                    <a:p>
                      <a:pPr algn="l" fontAlgn="b">
                        <a:spcBef>
                          <a:spcPts val="0"/>
                        </a:spcBef>
                        <a:spcAft>
                          <a:spcPts val="0"/>
                        </a:spcAft>
                      </a:pPr>
                      <a:r>
                        <a:rPr lang="en-CA" sz="900" b="0" i="0" u="none" strike="noStrike">
                          <a:solidFill>
                            <a:srgbClr val="FFFFFF"/>
                          </a:solidFill>
                          <a:effectLst/>
                          <a:highlight>
                            <a:srgbClr val="4472C4"/>
                          </a:highlight>
                          <a:latin typeface="Arial" panose="020B0604020202020204" pitchFamily="34" charset="0"/>
                        </a:rPr>
                        <a:t>FACILITY UTILIZATION</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spcBef>
                          <a:spcPts val="0"/>
                        </a:spcBef>
                        <a:spcAft>
                          <a:spcPts val="0"/>
                        </a:spcAft>
                      </a:pPr>
                      <a:r>
                        <a:rPr lang="en-CA" sz="1000" b="0" i="0" u="none" strike="noStrike">
                          <a:solidFill>
                            <a:srgbClr val="000000"/>
                          </a:solidFill>
                          <a:effectLst/>
                          <a:highlight>
                            <a:srgbClr val="FFFF00"/>
                          </a:highlight>
                          <a:latin typeface="Calibri" panose="020F0502020204030204" pitchFamily="34" charset="0"/>
                        </a:rPr>
                        <a:t>63.48%</a:t>
                      </a:r>
                      <a:endParaRPr lang="en-CA" sz="1700" b="0" i="0" u="none" strike="noStrike">
                        <a:effectLst/>
                        <a:highlight>
                          <a:srgbClr val="FFFF00"/>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242111329"/>
                  </a:ext>
                </a:extLst>
              </a:tr>
              <a:tr h="199497">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a:noFill/>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44110116"/>
                  </a:ext>
                </a:extLst>
              </a:tr>
              <a:tr h="199497">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a:solidFill>
                            <a:srgbClr val="000000"/>
                          </a:solidFill>
                          <a:effectLst/>
                          <a:highlight>
                            <a:srgbClr val="4472C4"/>
                          </a:highlight>
                          <a:latin typeface="Calibri" panose="020F0502020204030204" pitchFamily="34" charset="0"/>
                        </a:rPr>
                        <a:t> </a:t>
                      </a:r>
                      <a:endParaRPr lang="en-CA" sz="1700" b="0" i="0" u="none" strike="noStrike">
                        <a:effectLst/>
                        <a:highlight>
                          <a:srgbClr val="4472C4"/>
                        </a:highlight>
                        <a:latin typeface="Arial" panose="020B0604020202020204" pitchFamily="34" charset="0"/>
                      </a:endParaRPr>
                    </a:p>
                  </a:txBody>
                  <a:tcPr marL="8890" marR="8890" marT="8890"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spcBef>
                          <a:spcPts val="0"/>
                        </a:spcBef>
                        <a:spcAft>
                          <a:spcPts val="0"/>
                        </a:spcAft>
                      </a:pPr>
                      <a:r>
                        <a:rPr lang="en-CA" sz="1000" b="0" i="0" u="none" strike="noStrike" dirty="0">
                          <a:solidFill>
                            <a:srgbClr val="000000"/>
                          </a:solidFill>
                          <a:effectLst/>
                          <a:highlight>
                            <a:srgbClr val="4472C4"/>
                          </a:highlight>
                          <a:latin typeface="Calibri" panose="020F0502020204030204" pitchFamily="34" charset="0"/>
                        </a:rPr>
                        <a:t> </a:t>
                      </a:r>
                      <a:endParaRPr lang="en-CA" sz="1700" b="0" i="0" u="none" strike="noStrike" dirty="0">
                        <a:effectLst/>
                        <a:highlight>
                          <a:srgbClr val="4472C4"/>
                        </a:highlight>
                        <a:latin typeface="Arial" panose="020B0604020202020204" pitchFamily="34" charset="0"/>
                      </a:endParaRPr>
                    </a:p>
                  </a:txBody>
                  <a:tcPr marL="8890" marR="8890" marT="889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303346429"/>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901435" y="2386744"/>
            <a:ext cx="4486656" cy="1645920"/>
          </a:xfrm>
        </p:spPr>
        <p:txBody>
          <a:bodyPr vert="horz" lIns="274320" tIns="182880" rIns="274320" bIns="182880" rtlCol="0" anchor="ctr" anchorCtr="1">
            <a:normAutofit/>
          </a:bodyPr>
          <a:lstStyle/>
          <a:p>
            <a:r>
              <a:rPr lang="en-US" sz="3200"/>
              <a:t>Repair order analysis</a:t>
            </a:r>
            <a:endParaRPr lang="en-US" sz="3200" dirty="0"/>
          </a:p>
        </p:txBody>
      </p:sp>
      <p:sp>
        <p:nvSpPr>
          <p:cNvPr id="11" name="Rectangle 10">
            <a:extLst>
              <a:ext uri="{FF2B5EF4-FFF2-40B4-BE49-F238E27FC236}">
                <a16:creationId xmlns:a16="http://schemas.microsoft.com/office/drawing/2014/main" id="{733DEE68-6B15-49E1-8C6F-EE553B0597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130" y="640080"/>
            <a:ext cx="5455920"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EC3F07C8-CCA3-4D2E-A900-8396148C16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8" y="802767"/>
            <a:ext cx="5129784"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Table 17">
            <a:extLst>
              <a:ext uri="{FF2B5EF4-FFF2-40B4-BE49-F238E27FC236}">
                <a16:creationId xmlns:a16="http://schemas.microsoft.com/office/drawing/2014/main" id="{82D03BBC-1D20-864B-9770-EB011351BADE}"/>
              </a:ext>
            </a:extLst>
          </p:cNvPr>
          <p:cNvGraphicFramePr>
            <a:graphicFrameLocks noGrp="1"/>
          </p:cNvGraphicFramePr>
          <p:nvPr>
            <p:extLst>
              <p:ext uri="{D42A27DB-BD31-4B8C-83A1-F6EECF244321}">
                <p14:modId xmlns:p14="http://schemas.microsoft.com/office/powerpoint/2010/main" val="252073527"/>
              </p:ext>
            </p:extLst>
          </p:nvPr>
        </p:nvGraphicFramePr>
        <p:xfrm>
          <a:off x="966096" y="954786"/>
          <a:ext cx="4860547" cy="4648573"/>
        </p:xfrm>
        <a:graphic>
          <a:graphicData uri="http://schemas.openxmlformats.org/drawingml/2006/table">
            <a:tbl>
              <a:tblPr/>
              <a:tblGrid>
                <a:gridCol w="494692">
                  <a:extLst>
                    <a:ext uri="{9D8B030D-6E8A-4147-A177-3AD203B41FA5}">
                      <a16:colId xmlns:a16="http://schemas.microsoft.com/office/drawing/2014/main" val="4030306311"/>
                    </a:ext>
                  </a:extLst>
                </a:gridCol>
                <a:gridCol w="535917">
                  <a:extLst>
                    <a:ext uri="{9D8B030D-6E8A-4147-A177-3AD203B41FA5}">
                      <a16:colId xmlns:a16="http://schemas.microsoft.com/office/drawing/2014/main" val="3233097428"/>
                    </a:ext>
                  </a:extLst>
                </a:gridCol>
                <a:gridCol w="606586">
                  <a:extLst>
                    <a:ext uri="{9D8B030D-6E8A-4147-A177-3AD203B41FA5}">
                      <a16:colId xmlns:a16="http://schemas.microsoft.com/office/drawing/2014/main" val="4078046671"/>
                    </a:ext>
                  </a:extLst>
                </a:gridCol>
                <a:gridCol w="159009">
                  <a:extLst>
                    <a:ext uri="{9D8B030D-6E8A-4147-A177-3AD203B41FA5}">
                      <a16:colId xmlns:a16="http://schemas.microsoft.com/office/drawing/2014/main" val="3610524438"/>
                    </a:ext>
                  </a:extLst>
                </a:gridCol>
                <a:gridCol w="596772">
                  <a:extLst>
                    <a:ext uri="{9D8B030D-6E8A-4147-A177-3AD203B41FA5}">
                      <a16:colId xmlns:a16="http://schemas.microsoft.com/office/drawing/2014/main" val="2631004577"/>
                    </a:ext>
                  </a:extLst>
                </a:gridCol>
                <a:gridCol w="159009">
                  <a:extLst>
                    <a:ext uri="{9D8B030D-6E8A-4147-A177-3AD203B41FA5}">
                      <a16:colId xmlns:a16="http://schemas.microsoft.com/office/drawing/2014/main" val="2891186396"/>
                    </a:ext>
                  </a:extLst>
                </a:gridCol>
                <a:gridCol w="518248">
                  <a:extLst>
                    <a:ext uri="{9D8B030D-6E8A-4147-A177-3AD203B41FA5}">
                      <a16:colId xmlns:a16="http://schemas.microsoft.com/office/drawing/2014/main" val="3883931484"/>
                    </a:ext>
                  </a:extLst>
                </a:gridCol>
                <a:gridCol w="612477">
                  <a:extLst>
                    <a:ext uri="{9D8B030D-6E8A-4147-A177-3AD203B41FA5}">
                      <a16:colId xmlns:a16="http://schemas.microsoft.com/office/drawing/2014/main" val="3528999923"/>
                    </a:ext>
                  </a:extLst>
                </a:gridCol>
                <a:gridCol w="571251">
                  <a:extLst>
                    <a:ext uri="{9D8B030D-6E8A-4147-A177-3AD203B41FA5}">
                      <a16:colId xmlns:a16="http://schemas.microsoft.com/office/drawing/2014/main" val="3418835672"/>
                    </a:ext>
                  </a:extLst>
                </a:gridCol>
                <a:gridCol w="606586">
                  <a:extLst>
                    <a:ext uri="{9D8B030D-6E8A-4147-A177-3AD203B41FA5}">
                      <a16:colId xmlns:a16="http://schemas.microsoft.com/office/drawing/2014/main" val="2653511876"/>
                    </a:ext>
                  </a:extLst>
                </a:gridCol>
              </a:tblGrid>
              <a:tr h="204683">
                <a:tc gridSpan="9">
                  <a:txBody>
                    <a:bodyPr/>
                    <a:lstStyle/>
                    <a:p>
                      <a:pPr algn="ctr" fontAlgn="b"/>
                      <a:r>
                        <a:rPr lang="en-CA" sz="6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38005507"/>
                  </a:ext>
                </a:extLst>
              </a:tr>
              <a:tr h="137892">
                <a:tc gridSpan="9">
                  <a:txBody>
                    <a:bodyPr/>
                    <a:lstStyle/>
                    <a:p>
                      <a:pPr algn="ctr" fontAlgn="b"/>
                      <a:r>
                        <a:rPr lang="en-CA" sz="6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00627678"/>
                  </a:ext>
                </a:extLst>
              </a:tr>
              <a:tr h="122091">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CA" sz="5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CA" sz="5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45549407"/>
                  </a:ext>
                </a:extLst>
              </a:tr>
              <a:tr h="114910">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5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37835074"/>
                  </a:ext>
                </a:extLst>
              </a:tr>
              <a:tr h="218657">
                <a:tc>
                  <a:txBody>
                    <a:bodyPr/>
                    <a:lstStyle/>
                    <a:p>
                      <a:pPr algn="l" fontAlgn="b"/>
                      <a:r>
                        <a:rPr lang="en-CA" sz="5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         3,145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31.00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101.46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986522309"/>
                  </a:ext>
                </a:extLst>
              </a:tr>
              <a:tr h="218657">
                <a:tc>
                  <a:txBody>
                    <a:bodyPr/>
                    <a:lstStyle/>
                    <a:p>
                      <a:pPr algn="l" fontAlgn="b"/>
                      <a:r>
                        <a:rPr lang="en-CA" sz="5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         5,424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42.30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128.23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7656727"/>
                  </a:ext>
                </a:extLst>
              </a:tr>
              <a:tr h="114910">
                <a:tc>
                  <a:txBody>
                    <a:bodyPr/>
                    <a:lstStyle/>
                    <a:p>
                      <a:pPr algn="l" fontAlgn="b"/>
                      <a:r>
                        <a:rPr lang="en-CA" sz="5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       12,405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79.20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156.63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70599420"/>
                  </a:ext>
                </a:extLst>
              </a:tr>
              <a:tr h="218657">
                <a:tc>
                  <a:txBody>
                    <a:bodyPr/>
                    <a:lstStyle/>
                    <a:p>
                      <a:pPr algn="l" fontAlgn="b"/>
                      <a:r>
                        <a:rPr lang="en-CA" sz="5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       20,975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152.50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137.54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16640292"/>
                  </a:ext>
                </a:extLst>
              </a:tr>
              <a:tr h="655972">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5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500" b="0" i="0" u="none" strike="noStrike">
                          <a:effectLst/>
                          <a:latin typeface="Arial" panose="020B0604020202020204" pitchFamily="34" charset="0"/>
                        </a:rPr>
                        <a:t>162.00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5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94505531"/>
                  </a:ext>
                </a:extLst>
              </a:tr>
              <a:tr h="437315">
                <a:tc gridSpan="2">
                  <a:txBody>
                    <a:bodyPr/>
                    <a:lstStyle/>
                    <a:p>
                      <a:pPr algn="ctr" fontAlgn="b"/>
                      <a:r>
                        <a:rPr lang="en-CA" sz="5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CA" sz="5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5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500" b="0" i="0" u="none" strike="noStrike">
                          <a:effectLst/>
                          <a:latin typeface="Arial" panose="020B0604020202020204" pitchFamily="34" charset="0"/>
                        </a:rPr>
                        <a:t>-24.46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6514331"/>
                  </a:ext>
                </a:extLst>
              </a:tr>
              <a:tr h="122091">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39994922"/>
                  </a:ext>
                </a:extLst>
              </a:tr>
              <a:tr h="136456">
                <a:tc gridSpan="8">
                  <a:txBody>
                    <a:bodyPr/>
                    <a:lstStyle/>
                    <a:p>
                      <a:pPr algn="l" fontAlgn="b"/>
                      <a:r>
                        <a:rPr lang="en-CA" sz="6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09416832"/>
                  </a:ext>
                </a:extLst>
              </a:tr>
              <a:tr h="122091">
                <a:tc gridSpan="2">
                  <a:txBody>
                    <a:bodyPr/>
                    <a:lstStyle/>
                    <a:p>
                      <a:pPr algn="l" fontAlgn="b"/>
                      <a:r>
                        <a:rPr lang="en-CA" sz="5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6023.40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500" b="0" i="0" u="none" strike="noStrike">
                          <a:effectLst/>
                          <a:latin typeface="Arial" panose="020B0604020202020204" pitchFamily="34" charset="0"/>
                        </a:rPr>
                        <a:t>28.72%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58140071"/>
                  </a:ext>
                </a:extLst>
              </a:tr>
              <a:tr h="122091">
                <a:tc gridSpan="2">
                  <a:txBody>
                    <a:bodyPr/>
                    <a:lstStyle/>
                    <a:p>
                      <a:pPr algn="l" fontAlgn="b"/>
                      <a:r>
                        <a:rPr lang="en-CA" sz="5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6023.40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500" b="0" i="0" u="none" strike="noStrike">
                          <a:effectLst/>
                          <a:latin typeface="Arial" panose="020B0604020202020204" pitchFamily="34" charset="0"/>
                        </a:rPr>
                        <a:t>39.50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03540742"/>
                  </a:ext>
                </a:extLst>
              </a:tr>
              <a:tr h="122091">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77814655"/>
                  </a:ext>
                </a:extLst>
              </a:tr>
              <a:tr h="136456">
                <a:tc gridSpan="8">
                  <a:txBody>
                    <a:bodyPr/>
                    <a:lstStyle/>
                    <a:p>
                      <a:pPr algn="l" fontAlgn="b"/>
                      <a:r>
                        <a:rPr lang="en-CA" sz="6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05020482"/>
                  </a:ext>
                </a:extLst>
              </a:tr>
              <a:tr h="122091">
                <a:tc gridSpan="2">
                  <a:txBody>
                    <a:bodyPr/>
                    <a:lstStyle/>
                    <a:p>
                      <a:pPr algn="l" fontAlgn="b"/>
                      <a:r>
                        <a:rPr lang="en-CA" sz="5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20,974.55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209.74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09257536"/>
                  </a:ext>
                </a:extLst>
              </a:tr>
              <a:tr h="114910">
                <a:tc gridSpan="2">
                  <a:txBody>
                    <a:bodyPr/>
                    <a:lstStyle/>
                    <a:p>
                      <a:pPr algn="l" fontAlgn="b"/>
                      <a:r>
                        <a:rPr lang="en-CA" sz="5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152.50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88757405"/>
                  </a:ext>
                </a:extLst>
              </a:tr>
              <a:tr h="114910">
                <a:tc gridSpan="2">
                  <a:txBody>
                    <a:bodyPr/>
                    <a:lstStyle/>
                    <a:p>
                      <a:pPr algn="l" fontAlgn="b"/>
                      <a:r>
                        <a:rPr lang="en-CA" sz="5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CA" sz="5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28815034"/>
                  </a:ext>
                </a:extLst>
              </a:tr>
              <a:tr h="114910">
                <a:tc gridSpan="2">
                  <a:txBody>
                    <a:bodyPr/>
                    <a:lstStyle/>
                    <a:p>
                      <a:pPr algn="l" fontAlgn="b"/>
                      <a:r>
                        <a:rPr lang="en-CA" sz="5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31.00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20.33%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865365131"/>
                  </a:ext>
                </a:extLst>
              </a:tr>
              <a:tr h="114910">
                <a:tc gridSpan="2">
                  <a:txBody>
                    <a:bodyPr/>
                    <a:lstStyle/>
                    <a:p>
                      <a:pPr algn="l" fontAlgn="b"/>
                      <a:r>
                        <a:rPr lang="en-CA" sz="5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42.30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27.74%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54729657"/>
                  </a:ext>
                </a:extLst>
              </a:tr>
              <a:tr h="114910">
                <a:tc gridSpan="2">
                  <a:txBody>
                    <a:bodyPr/>
                    <a:lstStyle/>
                    <a:p>
                      <a:pPr algn="l" fontAlgn="b"/>
                      <a:r>
                        <a:rPr lang="en-CA" sz="5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79.20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51.93%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34896067"/>
                  </a:ext>
                </a:extLst>
              </a:tr>
              <a:tr h="122091">
                <a:tc gridSpan="2">
                  <a:txBody>
                    <a:bodyPr/>
                    <a:lstStyle/>
                    <a:p>
                      <a:pPr algn="l" fontAlgn="b"/>
                      <a:r>
                        <a:rPr lang="en-CA" sz="5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645621880"/>
                  </a:ext>
                </a:extLst>
              </a:tr>
              <a:tr h="122091">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1979484"/>
                  </a:ext>
                </a:extLst>
              </a:tr>
              <a:tr h="136456">
                <a:tc gridSpan="8">
                  <a:txBody>
                    <a:bodyPr/>
                    <a:lstStyle/>
                    <a:p>
                      <a:pPr algn="l" fontAlgn="b"/>
                      <a:r>
                        <a:rPr lang="en-CA" sz="6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605064591"/>
                  </a:ext>
                </a:extLst>
              </a:tr>
              <a:tr h="129273">
                <a:tc>
                  <a:txBody>
                    <a:bodyPr/>
                    <a:lstStyle/>
                    <a:p>
                      <a:pPr algn="ctr" fontAlgn="b"/>
                      <a:r>
                        <a:rPr lang="en-CA" sz="5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5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5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5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5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789694220"/>
                  </a:ext>
                </a:extLst>
              </a:tr>
              <a:tr h="114910">
                <a:tc>
                  <a:txBody>
                    <a:bodyPr/>
                    <a:lstStyle/>
                    <a:p>
                      <a:pPr algn="ctr" fontAlgn="b"/>
                      <a:r>
                        <a:rPr lang="en-CA" sz="5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5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5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1"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CA" sz="5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67324297"/>
                  </a:ext>
                </a:extLst>
              </a:tr>
              <a:tr h="122091">
                <a:tc>
                  <a:txBody>
                    <a:bodyPr/>
                    <a:lstStyle/>
                    <a:p>
                      <a:pPr algn="ctr" fontAlgn="b"/>
                      <a:r>
                        <a:rPr lang="en-CA" sz="5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1"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5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5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1" i="0" u="none" strike="noStrike">
                          <a:effectLst/>
                          <a:latin typeface="Arial" panose="020B0604020202020204" pitchFamily="34" charset="0"/>
                        </a:rPr>
                        <a:t>58.00%</a:t>
                      </a:r>
                      <a:endParaRPr lang="en-CA" sz="500" b="1" i="0" u="none" strike="noStrike" dirty="0">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1877047605"/>
                  </a:ext>
                </a:extLst>
              </a:tr>
            </a:tbl>
          </a:graphicData>
        </a:graphic>
      </p:graphicFrame>
    </p:spTree>
    <p:extLst>
      <p:ext uri="{BB962C8B-B14F-4D97-AF65-F5344CB8AC3E}">
        <p14:creationId xmlns:p14="http://schemas.microsoft.com/office/powerpoint/2010/main" val="4167117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642539" y="802767"/>
            <a:ext cx="5202620" cy="4789671"/>
          </a:xfrm>
        </p:spPr>
        <p:txBody>
          <a:bodyPr vert="horz" lIns="91440" tIns="45720" rIns="91440" bIns="45720" rtlCol="0">
            <a:normAutofit fontScale="92500" lnSpcReduction="10000"/>
          </a:bodyPr>
          <a:lstStyle/>
          <a:p>
            <a:pPr marL="0" indent="0" algn="ctr">
              <a:buNone/>
            </a:pPr>
            <a:r>
              <a:rPr lang="en-US" dirty="0">
                <a:solidFill>
                  <a:schemeClr val="tx1">
                    <a:lumMod val="75000"/>
                    <a:lumOff val="25000"/>
                  </a:schemeClr>
                </a:solidFill>
              </a:rPr>
              <a:t>After discussing the RO Summary with the Service Manager, we realized we are good at not having one-line RO’s. However, we can improve in all three categories of Competitive, Maintenance and Repair items. One thing we are currently focusing on at the dealership is selling Pre-Paid Maintenance Plans in the F&amp;I Department.  Although these plans can be used at any GM dealer, we have experienced that most customers feel compelled to utilize the plan at the purchasing dealer (even if they live out of town).  The GM Pre-Paid Maintenance Plans include Competitive items as well as Maintenance items. </a:t>
            </a:r>
          </a:p>
          <a:p>
            <a:pPr marL="0" indent="0" algn="ctr">
              <a:buNone/>
            </a:pPr>
            <a:r>
              <a:rPr lang="en-US" dirty="0">
                <a:solidFill>
                  <a:schemeClr val="tx1">
                    <a:lumMod val="75000"/>
                    <a:lumOff val="25000"/>
                  </a:schemeClr>
                </a:solidFill>
              </a:rPr>
              <a:t>We also noticed going through the RO’s that there were many cases where the customer was quoted for future work but has not returned to have the work done. To combat this, we will focus strongly on the implementation of video MPIs to help improve amount per RO.  This will create transparency and trust with the customer, ultimately selling more work and increasing gross profit. </a:t>
            </a:r>
          </a:p>
        </p:txBody>
      </p:sp>
      <p:sp>
        <p:nvSpPr>
          <p:cNvPr id="11" name="Rectangle 10">
            <a:extLst>
              <a:ext uri="{FF2B5EF4-FFF2-40B4-BE49-F238E27FC236}">
                <a16:creationId xmlns:a16="http://schemas.microsoft.com/office/drawing/2014/main" id="{733DEE68-6B15-49E1-8C6F-EE553B0597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130" y="640080"/>
            <a:ext cx="5455920" cy="5263134"/>
          </a:xfrm>
          <a:prstGeom prst="rect">
            <a:avLst/>
          </a:prstGeom>
          <a:noFill/>
          <a:ln w="317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EC3F07C8-CCA3-4D2E-A900-8396148C16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6198" y="802767"/>
            <a:ext cx="5129784" cy="493776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le 3">
            <a:extLst>
              <a:ext uri="{FF2B5EF4-FFF2-40B4-BE49-F238E27FC236}">
                <a16:creationId xmlns:a16="http://schemas.microsoft.com/office/drawing/2014/main" id="{22F828CE-1749-BC4F-9E08-02ED23F6442C}"/>
              </a:ext>
            </a:extLst>
          </p:cNvPr>
          <p:cNvGraphicFramePr>
            <a:graphicFrameLocks noGrp="1"/>
          </p:cNvGraphicFramePr>
          <p:nvPr>
            <p:extLst>
              <p:ext uri="{D42A27DB-BD31-4B8C-83A1-F6EECF244321}">
                <p14:modId xmlns:p14="http://schemas.microsoft.com/office/powerpoint/2010/main" val="1420773916"/>
              </p:ext>
            </p:extLst>
          </p:nvPr>
        </p:nvGraphicFramePr>
        <p:xfrm>
          <a:off x="934198" y="954786"/>
          <a:ext cx="4892445" cy="4637652"/>
        </p:xfrm>
        <a:graphic>
          <a:graphicData uri="http://schemas.openxmlformats.org/drawingml/2006/table">
            <a:tbl>
              <a:tblPr/>
              <a:tblGrid>
                <a:gridCol w="497939">
                  <a:extLst>
                    <a:ext uri="{9D8B030D-6E8A-4147-A177-3AD203B41FA5}">
                      <a16:colId xmlns:a16="http://schemas.microsoft.com/office/drawing/2014/main" val="1902036696"/>
                    </a:ext>
                  </a:extLst>
                </a:gridCol>
                <a:gridCol w="539434">
                  <a:extLst>
                    <a:ext uri="{9D8B030D-6E8A-4147-A177-3AD203B41FA5}">
                      <a16:colId xmlns:a16="http://schemas.microsoft.com/office/drawing/2014/main" val="14225942"/>
                    </a:ext>
                  </a:extLst>
                </a:gridCol>
                <a:gridCol w="610567">
                  <a:extLst>
                    <a:ext uri="{9D8B030D-6E8A-4147-A177-3AD203B41FA5}">
                      <a16:colId xmlns:a16="http://schemas.microsoft.com/office/drawing/2014/main" val="3352302389"/>
                    </a:ext>
                  </a:extLst>
                </a:gridCol>
                <a:gridCol w="160052">
                  <a:extLst>
                    <a:ext uri="{9D8B030D-6E8A-4147-A177-3AD203B41FA5}">
                      <a16:colId xmlns:a16="http://schemas.microsoft.com/office/drawing/2014/main" val="1594729667"/>
                    </a:ext>
                  </a:extLst>
                </a:gridCol>
                <a:gridCol w="600689">
                  <a:extLst>
                    <a:ext uri="{9D8B030D-6E8A-4147-A177-3AD203B41FA5}">
                      <a16:colId xmlns:a16="http://schemas.microsoft.com/office/drawing/2014/main" val="4261212875"/>
                    </a:ext>
                  </a:extLst>
                </a:gridCol>
                <a:gridCol w="160052">
                  <a:extLst>
                    <a:ext uri="{9D8B030D-6E8A-4147-A177-3AD203B41FA5}">
                      <a16:colId xmlns:a16="http://schemas.microsoft.com/office/drawing/2014/main" val="3629305828"/>
                    </a:ext>
                  </a:extLst>
                </a:gridCol>
                <a:gridCol w="521649">
                  <a:extLst>
                    <a:ext uri="{9D8B030D-6E8A-4147-A177-3AD203B41FA5}">
                      <a16:colId xmlns:a16="http://schemas.microsoft.com/office/drawing/2014/main" val="598927570"/>
                    </a:ext>
                  </a:extLst>
                </a:gridCol>
                <a:gridCol w="616496">
                  <a:extLst>
                    <a:ext uri="{9D8B030D-6E8A-4147-A177-3AD203B41FA5}">
                      <a16:colId xmlns:a16="http://schemas.microsoft.com/office/drawing/2014/main" val="3488421553"/>
                    </a:ext>
                  </a:extLst>
                </a:gridCol>
                <a:gridCol w="575000">
                  <a:extLst>
                    <a:ext uri="{9D8B030D-6E8A-4147-A177-3AD203B41FA5}">
                      <a16:colId xmlns:a16="http://schemas.microsoft.com/office/drawing/2014/main" val="1148039372"/>
                    </a:ext>
                  </a:extLst>
                </a:gridCol>
                <a:gridCol w="610567">
                  <a:extLst>
                    <a:ext uri="{9D8B030D-6E8A-4147-A177-3AD203B41FA5}">
                      <a16:colId xmlns:a16="http://schemas.microsoft.com/office/drawing/2014/main" val="3069438104"/>
                    </a:ext>
                  </a:extLst>
                </a:gridCol>
              </a:tblGrid>
              <a:tr h="204202">
                <a:tc gridSpan="9">
                  <a:txBody>
                    <a:bodyPr/>
                    <a:lstStyle/>
                    <a:p>
                      <a:pPr algn="ctr" fontAlgn="b"/>
                      <a:r>
                        <a:rPr lang="en-CA" sz="6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33393403"/>
                  </a:ext>
                </a:extLst>
              </a:tr>
              <a:tr h="137568">
                <a:tc gridSpan="9">
                  <a:txBody>
                    <a:bodyPr/>
                    <a:lstStyle/>
                    <a:p>
                      <a:pPr algn="ctr" fontAlgn="b"/>
                      <a:r>
                        <a:rPr lang="en-CA" sz="6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65171453"/>
                  </a:ext>
                </a:extLst>
              </a:tr>
              <a:tr h="121804">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CA" sz="5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CA" sz="5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4622718"/>
                  </a:ext>
                </a:extLst>
              </a:tr>
              <a:tr h="114640">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5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31960785"/>
                  </a:ext>
                </a:extLst>
              </a:tr>
              <a:tr h="218144">
                <a:tc>
                  <a:txBody>
                    <a:bodyPr/>
                    <a:lstStyle/>
                    <a:p>
                      <a:pPr algn="l" fontAlgn="b"/>
                      <a:r>
                        <a:rPr lang="en-CA" sz="5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         3,145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31.00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101.46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2488575"/>
                  </a:ext>
                </a:extLst>
              </a:tr>
              <a:tr h="218144">
                <a:tc>
                  <a:txBody>
                    <a:bodyPr/>
                    <a:lstStyle/>
                    <a:p>
                      <a:pPr algn="l" fontAlgn="b"/>
                      <a:r>
                        <a:rPr lang="en-CA" sz="5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         5,424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42.30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128.23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55215245"/>
                  </a:ext>
                </a:extLst>
              </a:tr>
              <a:tr h="114640">
                <a:tc>
                  <a:txBody>
                    <a:bodyPr/>
                    <a:lstStyle/>
                    <a:p>
                      <a:pPr algn="l" fontAlgn="b"/>
                      <a:r>
                        <a:rPr lang="en-CA" sz="5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       12,405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79.20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156.63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24277815"/>
                  </a:ext>
                </a:extLst>
              </a:tr>
              <a:tr h="218144">
                <a:tc>
                  <a:txBody>
                    <a:bodyPr/>
                    <a:lstStyle/>
                    <a:p>
                      <a:pPr algn="l" fontAlgn="b"/>
                      <a:r>
                        <a:rPr lang="en-CA" sz="5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       20,975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152.50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137.54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2425586"/>
                  </a:ext>
                </a:extLst>
              </a:tr>
              <a:tr h="654431">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5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500" b="0" i="0" u="none" strike="noStrike">
                          <a:effectLst/>
                          <a:latin typeface="Arial" panose="020B0604020202020204" pitchFamily="34" charset="0"/>
                        </a:rPr>
                        <a:t>162.00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CA" sz="5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02832702"/>
                  </a:ext>
                </a:extLst>
              </a:tr>
              <a:tr h="436288">
                <a:tc gridSpan="2">
                  <a:txBody>
                    <a:bodyPr/>
                    <a:lstStyle/>
                    <a:p>
                      <a:pPr algn="ctr" fontAlgn="b"/>
                      <a:r>
                        <a:rPr lang="en-CA" sz="5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CA" sz="5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5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CA" sz="500" b="0" i="0" u="none" strike="noStrike">
                          <a:effectLst/>
                          <a:latin typeface="Arial" panose="020B0604020202020204" pitchFamily="34" charset="0"/>
                        </a:rPr>
                        <a:t>-24.46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CA" sz="5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76171580"/>
                  </a:ext>
                </a:extLst>
              </a:tr>
              <a:tr h="121804">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42409344"/>
                  </a:ext>
                </a:extLst>
              </a:tr>
              <a:tr h="136135">
                <a:tc gridSpan="8">
                  <a:txBody>
                    <a:bodyPr/>
                    <a:lstStyle/>
                    <a:p>
                      <a:pPr algn="l" fontAlgn="b"/>
                      <a:r>
                        <a:rPr lang="en-CA" sz="6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66411333"/>
                  </a:ext>
                </a:extLst>
              </a:tr>
              <a:tr h="121804">
                <a:tc gridSpan="2">
                  <a:txBody>
                    <a:bodyPr/>
                    <a:lstStyle/>
                    <a:p>
                      <a:pPr algn="l" fontAlgn="b"/>
                      <a:r>
                        <a:rPr lang="en-CA" sz="5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6023.40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500" b="0" i="0" u="none" strike="noStrike">
                          <a:effectLst/>
                          <a:latin typeface="Arial" panose="020B0604020202020204" pitchFamily="34" charset="0"/>
                        </a:rPr>
                        <a:t>28.72%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12313479"/>
                  </a:ext>
                </a:extLst>
              </a:tr>
              <a:tr h="121804">
                <a:tc gridSpan="2">
                  <a:txBody>
                    <a:bodyPr/>
                    <a:lstStyle/>
                    <a:p>
                      <a:pPr algn="l" fontAlgn="b"/>
                      <a:r>
                        <a:rPr lang="en-CA" sz="5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6023.40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500" b="0" i="0" u="none" strike="noStrike">
                          <a:effectLst/>
                          <a:latin typeface="Arial" panose="020B0604020202020204" pitchFamily="34" charset="0"/>
                        </a:rPr>
                        <a:t>39.50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966892931"/>
                  </a:ext>
                </a:extLst>
              </a:tr>
              <a:tr h="121804">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2986876"/>
                  </a:ext>
                </a:extLst>
              </a:tr>
              <a:tr h="136135">
                <a:tc gridSpan="8">
                  <a:txBody>
                    <a:bodyPr/>
                    <a:lstStyle/>
                    <a:p>
                      <a:pPr algn="l" fontAlgn="b"/>
                      <a:r>
                        <a:rPr lang="en-CA" sz="6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10421170"/>
                  </a:ext>
                </a:extLst>
              </a:tr>
              <a:tr h="121804">
                <a:tc gridSpan="2">
                  <a:txBody>
                    <a:bodyPr/>
                    <a:lstStyle/>
                    <a:p>
                      <a:pPr algn="l" fontAlgn="b"/>
                      <a:r>
                        <a:rPr lang="en-CA" sz="5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20,974.55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209.74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19978197"/>
                  </a:ext>
                </a:extLst>
              </a:tr>
              <a:tr h="114640">
                <a:tc gridSpan="2">
                  <a:txBody>
                    <a:bodyPr/>
                    <a:lstStyle/>
                    <a:p>
                      <a:pPr algn="l" fontAlgn="b"/>
                      <a:r>
                        <a:rPr lang="en-CA" sz="5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152.50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1.53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6687453"/>
                  </a:ext>
                </a:extLst>
              </a:tr>
              <a:tr h="114640">
                <a:tc gridSpan="2">
                  <a:txBody>
                    <a:bodyPr/>
                    <a:lstStyle/>
                    <a:p>
                      <a:pPr algn="l" fontAlgn="b"/>
                      <a:r>
                        <a:rPr lang="en-CA" sz="5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CA" sz="5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36872495"/>
                  </a:ext>
                </a:extLst>
              </a:tr>
              <a:tr h="114640">
                <a:tc gridSpan="2">
                  <a:txBody>
                    <a:bodyPr/>
                    <a:lstStyle/>
                    <a:p>
                      <a:pPr algn="l" fontAlgn="b"/>
                      <a:r>
                        <a:rPr lang="en-CA" sz="5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31.00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20.33%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97435777"/>
                  </a:ext>
                </a:extLst>
              </a:tr>
              <a:tr h="114640">
                <a:tc gridSpan="2">
                  <a:txBody>
                    <a:bodyPr/>
                    <a:lstStyle/>
                    <a:p>
                      <a:pPr algn="l" fontAlgn="b"/>
                      <a:r>
                        <a:rPr lang="en-CA" sz="5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42.30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27.74%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92988674"/>
                  </a:ext>
                </a:extLst>
              </a:tr>
              <a:tr h="114640">
                <a:tc gridSpan="2">
                  <a:txBody>
                    <a:bodyPr/>
                    <a:lstStyle/>
                    <a:p>
                      <a:pPr algn="l" fontAlgn="b"/>
                      <a:r>
                        <a:rPr lang="en-CA" sz="5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79.20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51.93%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92756169"/>
                  </a:ext>
                </a:extLst>
              </a:tr>
              <a:tr h="121804">
                <a:tc gridSpan="2">
                  <a:txBody>
                    <a:bodyPr/>
                    <a:lstStyle/>
                    <a:p>
                      <a:pPr algn="l" fontAlgn="b"/>
                      <a:r>
                        <a:rPr lang="en-CA" sz="5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500" b="0"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500" b="0"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CA" sz="5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10634965"/>
                  </a:ext>
                </a:extLst>
              </a:tr>
              <a:tr h="121804">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34643376"/>
                  </a:ext>
                </a:extLst>
              </a:tr>
              <a:tr h="136135">
                <a:tc gridSpan="8">
                  <a:txBody>
                    <a:bodyPr/>
                    <a:lstStyle/>
                    <a:p>
                      <a:pPr algn="l" fontAlgn="b"/>
                      <a:r>
                        <a:rPr lang="en-CA" sz="6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CA"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4237743920"/>
                  </a:ext>
                </a:extLst>
              </a:tr>
              <a:tr h="128970">
                <a:tc>
                  <a:txBody>
                    <a:bodyPr/>
                    <a:lstStyle/>
                    <a:p>
                      <a:pPr algn="ctr" fontAlgn="b"/>
                      <a:r>
                        <a:rPr lang="en-CA" sz="5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5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5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5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5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5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3189750292"/>
                  </a:ext>
                </a:extLst>
              </a:tr>
              <a:tr h="114640">
                <a:tc>
                  <a:txBody>
                    <a:bodyPr/>
                    <a:lstStyle/>
                    <a:p>
                      <a:pPr algn="ctr" fontAlgn="b"/>
                      <a:r>
                        <a:rPr lang="en-CA" sz="5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5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5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1" i="0" u="none" strike="noStrike">
                          <a:effectLst/>
                          <a:latin typeface="Arial" panose="020B0604020202020204" pitchFamily="34" charset="0"/>
                        </a:rPr>
                        <a:t>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CA" sz="5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9119690"/>
                  </a:ext>
                </a:extLst>
              </a:tr>
              <a:tr h="121804">
                <a:tc>
                  <a:txBody>
                    <a:bodyPr/>
                    <a:lstStyle/>
                    <a:p>
                      <a:pPr algn="ctr" fontAlgn="b"/>
                      <a:r>
                        <a:rPr lang="en-CA" sz="5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1"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5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5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500" b="1" i="0" u="none" strike="noStrike">
                          <a:effectLs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500" b="1" i="0" u="none" strike="noStrike" dirty="0">
                          <a:effectLst/>
                          <a:latin typeface="Arial" panose="020B0604020202020204" pitchFamily="34" charset="0"/>
                        </a:rPr>
                        <a:t>58.00%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1300821033"/>
                  </a:ext>
                </a:extLst>
              </a:tr>
            </a:tbl>
          </a:graphicData>
        </a:graphic>
      </p:graphicFrame>
    </p:spTree>
    <p:extLst>
      <p:ext uri="{BB962C8B-B14F-4D97-AF65-F5344CB8AC3E}">
        <p14:creationId xmlns:p14="http://schemas.microsoft.com/office/powerpoint/2010/main" val="17830868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AEFFFF2-9EB4-4B6C-B9F8-2BA3EF89A2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3070172"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0D65299F-028F-4AFC-B46A-8DB33E20FE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0172" y="0"/>
            <a:ext cx="9121828"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BAC87F6E-526A-49B5-995D-42DB656594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7423" y="1443035"/>
            <a:ext cx="3971932" cy="3971930"/>
          </a:xfrm>
          <a:prstGeom prst="ellipse">
            <a:avLst/>
          </a:prstGeom>
          <a:solidFill>
            <a:srgbClr val="FFFFFF"/>
          </a:solidFill>
          <a:ln w="317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260873" y="1586484"/>
            <a:ext cx="3685032" cy="3685032"/>
          </a:xfrm>
          <a:prstGeom prst="ellipse">
            <a:avLst/>
          </a:prstGeom>
          <a:solidFill>
            <a:schemeClr val="accent2">
              <a:lumMod val="75000"/>
            </a:schemeClr>
          </a:solidFill>
          <a:ln>
            <a:noFill/>
          </a:ln>
        </p:spPr>
        <p:txBody>
          <a:bodyPr>
            <a:normAutofit/>
          </a:bodyPr>
          <a:lstStyle/>
          <a:p>
            <a:r>
              <a:rPr lang="en-US">
                <a:solidFill>
                  <a:srgbClr val="FFFFFF"/>
                </a:solidFill>
              </a:rPr>
              <a:t>SWOT Analysis: Strengths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591695" y="1402080"/>
            <a:ext cx="5320696" cy="4053840"/>
          </a:xfrm>
        </p:spPr>
        <p:txBody>
          <a:bodyPr anchor="ctr">
            <a:normAutofit/>
          </a:bodyPr>
          <a:lstStyle/>
          <a:p>
            <a:r>
              <a:rPr lang="en-US" dirty="0"/>
              <a:t>Thomas Buick GMC has been in the community for almost 100 years. We have great customer service which has gained us a loyal customer base.</a:t>
            </a:r>
          </a:p>
          <a:p>
            <a:r>
              <a:rPr lang="en-US" dirty="0"/>
              <a:t>The Service Staff is long tenured. The Service Manager has been at the dealership for 30 years. Both Service Advisors have been at the dealership for 20 years. 4 of 8 technicians have been at the dealership since their high school placement. </a:t>
            </a:r>
          </a:p>
          <a:p>
            <a:r>
              <a:rPr lang="en-US" dirty="0"/>
              <a:t>Good Employee Engagement; we do multiple staff functions throughout the year that has helped morale and commitment to the organization. </a:t>
            </a:r>
          </a:p>
          <a:p>
            <a:r>
              <a:rPr lang="en-US" dirty="0"/>
              <a:t>Shop Foreman is motivating to the rest of the shop and has been a mentor to all the technicians.  </a:t>
            </a:r>
          </a:p>
          <a:p>
            <a:endParaRPr lang="en-US" dirty="0"/>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docProps/app.xml><?xml version="1.0" encoding="utf-8"?>
<Properties xmlns="http://schemas.openxmlformats.org/officeDocument/2006/extended-properties" xmlns:vt="http://schemas.openxmlformats.org/officeDocument/2006/docPropsVTypes">
  <TotalTime>52</TotalTime>
  <Words>3388</Words>
  <Application>Microsoft Macintosh PowerPoint</Application>
  <PresentationFormat>Widescreen</PresentationFormat>
  <Paragraphs>889</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Gill Sans MT</vt:lpstr>
      <vt:lpstr>Parcel</vt:lpstr>
      <vt:lpstr>NADA Service Homework </vt:lpstr>
      <vt:lpstr> Marketing  </vt:lpstr>
      <vt:lpstr>   Analyze Cost of Labor   </vt:lpstr>
      <vt:lpstr> Changes in Expense Structure    </vt:lpstr>
      <vt:lpstr> Productivity   </vt:lpstr>
      <vt:lpstr> Facility   </vt:lpstr>
      <vt:lpstr>Repair order analysis</vt:lpstr>
      <vt:lpstr>PowerPoint Presentation</vt:lpstr>
      <vt:lpstr>SWOT Analysis: Strengths</vt:lpstr>
      <vt:lpstr>SWOT Analysis: Weaknesses </vt:lpstr>
      <vt:lpstr>SWOT Analysis: opportunities</vt:lpstr>
      <vt:lpstr>SWOT Analysis: threats</vt:lpstr>
      <vt:lpstr>SWOT Analysis: objectives</vt:lpstr>
      <vt:lpstr>SWOT Analysis: strategies </vt:lpstr>
      <vt:lpstr>SWOT Analysis: 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Lara Campbell</dc:creator>
  <cp:lastModifiedBy>Lara Campbell</cp:lastModifiedBy>
  <cp:revision>17</cp:revision>
  <dcterms:created xsi:type="dcterms:W3CDTF">2024-02-25T17:27:59Z</dcterms:created>
  <dcterms:modified xsi:type="dcterms:W3CDTF">2024-02-27T01:24:01Z</dcterms:modified>
</cp:coreProperties>
</file>