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4"/>
  </p:sldMasterIdLst>
  <p:sldIdLst>
    <p:sldId id="256" r:id="rId5"/>
    <p:sldId id="259" r:id="rId6"/>
    <p:sldId id="270" r:id="rId7"/>
    <p:sldId id="271" r:id="rId8"/>
    <p:sldId id="272" r:id="rId9"/>
    <p:sldId id="273" r:id="rId10"/>
    <p:sldId id="258" r:id="rId11"/>
    <p:sldId id="257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126" y="26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5/29/2024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5/29/2024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5/29/2024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5/29/2024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5/29/2024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5/29/2024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5/29/2024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A9F39-3A40-DAF5-FB29-F9EF6B43BC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NADA Service Homework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24D94E-9ADE-FBA4-4E04-F5102B2316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/>
              <a:t>Andrew Jenkins N434</a:t>
            </a:r>
          </a:p>
        </p:txBody>
      </p:sp>
    </p:spTree>
    <p:extLst>
      <p:ext uri="{BB962C8B-B14F-4D97-AF65-F5344CB8AC3E}">
        <p14:creationId xmlns:p14="http://schemas.microsoft.com/office/powerpoint/2010/main" val="407074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Opportunities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429305"/>
            <a:ext cx="9159124" cy="5428695"/>
          </a:xfrm>
        </p:spPr>
        <p:txBody>
          <a:bodyPr/>
          <a:lstStyle/>
          <a:p>
            <a:r>
              <a:rPr lang="en-US" dirty="0"/>
              <a:t>45 minutes until nearest competitors with same brands</a:t>
            </a:r>
          </a:p>
          <a:p>
            <a:r>
              <a:rPr lang="en-US" dirty="0"/>
              <a:t>Continually market the service dept’s competitiveness on pricing and extended hours</a:t>
            </a:r>
          </a:p>
          <a:p>
            <a:r>
              <a:rPr lang="en-US" dirty="0"/>
              <a:t>Increase communication efforts between parts and service with Microsoft Sheets for certain processes</a:t>
            </a:r>
          </a:p>
          <a:p>
            <a:r>
              <a:rPr lang="en-US" dirty="0"/>
              <a:t>Opening the schedule more with a BDC agent to fill the gap in late afternoons to capture more hours</a:t>
            </a:r>
          </a:p>
          <a:p>
            <a:r>
              <a:rPr lang="en-US" dirty="0"/>
              <a:t>Strategically place tires/parts to market both depts in waiting room/service lane</a:t>
            </a:r>
          </a:p>
          <a:p>
            <a:r>
              <a:rPr lang="en-US" dirty="0"/>
              <a:t>Tweaking SPO process to increase sales/efficiency </a:t>
            </a:r>
          </a:p>
          <a:p>
            <a:r>
              <a:rPr lang="en-US" dirty="0"/>
              <a:t>Competitive pricing/hours of operation board to showcase our service dept</a:t>
            </a:r>
          </a:p>
          <a:p>
            <a:r>
              <a:rPr lang="en-US" dirty="0"/>
              <a:t>Increasing allotment of service dept info on website for SEO/SEM, &amp; overall customer knowledge </a:t>
            </a:r>
          </a:p>
          <a:p>
            <a:r>
              <a:rPr lang="en-US" dirty="0"/>
              <a:t>Increase marketing spend to increase awareness of the service dept</a:t>
            </a:r>
          </a:p>
          <a:p>
            <a:r>
              <a:rPr lang="en-US" dirty="0"/>
              <a:t>Have tech/advisor bonuses for increased productivity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28695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Threats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Large amount of independent repair shops with lower prices compared to us</a:t>
            </a:r>
          </a:p>
          <a:p>
            <a:r>
              <a:rPr lang="en-US" dirty="0"/>
              <a:t>Handful of tenured technicians in our shop that dictate the culture and often times turn them against management</a:t>
            </a:r>
          </a:p>
          <a:p>
            <a:r>
              <a:rPr lang="en-US" dirty="0"/>
              <a:t>Weakening CSI score that’s deterring customers from returning</a:t>
            </a:r>
          </a:p>
          <a:p>
            <a:r>
              <a:rPr lang="en-US" dirty="0"/>
              <a:t>Warranty times not matching actual time to repair on new recalls</a:t>
            </a:r>
          </a:p>
          <a:p>
            <a:r>
              <a:rPr lang="en-US" dirty="0"/>
              <a:t>Lack of communication between advisors, technicians and customers</a:t>
            </a:r>
          </a:p>
          <a:p>
            <a:r>
              <a:rPr lang="en-US" dirty="0"/>
              <a:t>Labor force has dropped in our region. Harder to attract good candidates with mechanical experience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76649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Improve productivity % in our main shop</a:t>
            </a:r>
          </a:p>
          <a:p>
            <a:r>
              <a:rPr lang="en-US" dirty="0"/>
              <a:t>Improve gross on customer pay RO’s </a:t>
            </a:r>
          </a:p>
          <a:p>
            <a:r>
              <a:rPr lang="en-US" dirty="0"/>
              <a:t>Improve overall RO count by extending service hours to match sales hours (just implemented this week)</a:t>
            </a:r>
          </a:p>
          <a:p>
            <a:r>
              <a:rPr lang="en-US" dirty="0"/>
              <a:t>Adjust managers pay to motivate customer pay RO hours, productivity, and proficiency, opposed to overall shops hours</a:t>
            </a:r>
          </a:p>
          <a:p>
            <a:r>
              <a:rPr lang="en-US" dirty="0"/>
              <a:t>Track lost sales</a:t>
            </a:r>
          </a:p>
          <a:p>
            <a:r>
              <a:rPr lang="en-US" dirty="0"/>
              <a:t>Open the schedule more to allow more hours during idle time in late afternoon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2722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Analysis-Strategies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Remove mailers with coupons &amp; website discounts for service customers to improve OELR</a:t>
            </a:r>
          </a:p>
          <a:p>
            <a:r>
              <a:rPr lang="en-US" dirty="0"/>
              <a:t>Remove discount button from advisors</a:t>
            </a:r>
          </a:p>
          <a:p>
            <a:r>
              <a:rPr lang="en-US" dirty="0"/>
              <a:t>Post a competition board in service and display our competitive benefits</a:t>
            </a:r>
          </a:p>
          <a:p>
            <a:r>
              <a:rPr lang="en-US" dirty="0"/>
              <a:t>Meet with service advisors and techs once per week to discuss issues &amp; ways to improve</a:t>
            </a:r>
          </a:p>
          <a:p>
            <a:r>
              <a:rPr lang="en-US" dirty="0"/>
              <a:t>Review lost sales to parts manager to improve overall availability of parts for service dept</a:t>
            </a:r>
          </a:p>
          <a:p>
            <a:r>
              <a:rPr lang="en-US" dirty="0"/>
              <a:t>Expand makes/models that commonly come in service that we typically don’t service 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0991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Analysis-Tactics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43771"/>
            <a:ext cx="9134576" cy="5279666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Increase marketing budget to capture more potential service customers in our region</a:t>
            </a:r>
          </a:p>
          <a:p>
            <a:r>
              <a:rPr lang="en-US" dirty="0"/>
              <a:t>Monthly bonus for techs and advisors that increase OELR and productivity </a:t>
            </a:r>
          </a:p>
          <a:p>
            <a:r>
              <a:rPr lang="en-US" dirty="0"/>
              <a:t>Weekly meeting with advisors and techs to display metrics, tactics to improve, and improve communication </a:t>
            </a:r>
          </a:p>
          <a:p>
            <a:r>
              <a:rPr lang="en-US" dirty="0"/>
              <a:t>Delegated parts advisor to become shop foreman and bring parts to techs each hour to increase output</a:t>
            </a:r>
          </a:p>
          <a:p>
            <a:r>
              <a:rPr lang="en-US" dirty="0"/>
              <a:t>Weekly meetings with service and parts manager to discuss lost sales and ways to improve each dept</a:t>
            </a:r>
          </a:p>
          <a:p>
            <a:r>
              <a:rPr lang="en-US" dirty="0"/>
              <a:t>Review current advisor teams with techs and make adjustments as needed to help efficiency of shop</a:t>
            </a:r>
          </a:p>
          <a:p>
            <a:r>
              <a:rPr lang="en-US" dirty="0"/>
              <a:t>Delegated internal work techs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04275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Action 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61599"/>
            <a:ext cx="8596668" cy="3880773"/>
          </a:xfrm>
        </p:spPr>
        <p:txBody>
          <a:bodyPr/>
          <a:lstStyle/>
          <a:p>
            <a:r>
              <a:rPr lang="en-US" dirty="0"/>
              <a:t>Action Plan</a:t>
            </a:r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C8B6778-11BB-9A9A-F0BF-8949F85F8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7477240"/>
              </p:ext>
            </p:extLst>
          </p:nvPr>
        </p:nvGraphicFramePr>
        <p:xfrm>
          <a:off x="677334" y="1818624"/>
          <a:ext cx="9132492" cy="49704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4164">
                  <a:extLst>
                    <a:ext uri="{9D8B030D-6E8A-4147-A177-3AD203B41FA5}">
                      <a16:colId xmlns:a16="http://schemas.microsoft.com/office/drawing/2014/main" val="2235853955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4174400132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1146395385"/>
                    </a:ext>
                  </a:extLst>
                </a:gridCol>
              </a:tblGrid>
              <a:tr h="565004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TASK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Position responsible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Check in/completion schedule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3418974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Weekly Techs/Advisors 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Manager/GM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Weekly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036548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Weekly Parts 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Parts Manager/GM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Weekly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45787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Match Service/Sales Hours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Manager/GM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6/1/2024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012660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Disable discount button for advisors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7/1/2024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0345431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Increase marketing budget for service dept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7/1/2024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089133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Create bonus pay package for techs/advisors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Manager/GN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6/15/2024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722432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Advertise new hours of operation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Manager/GM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6/15/2024</a:t>
                      </a:r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22307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41099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Homework Synopsis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883" y="1558456"/>
            <a:ext cx="9390491" cy="5299544"/>
          </a:xfrm>
        </p:spPr>
        <p:txBody>
          <a:bodyPr/>
          <a:lstStyle/>
          <a:p>
            <a:r>
              <a:rPr lang="en-US" dirty="0"/>
              <a:t>Our service dept has had its challenges in the recent year with management changes and overall structure changes</a:t>
            </a:r>
          </a:p>
          <a:p>
            <a:r>
              <a:rPr lang="en-US" dirty="0"/>
              <a:t>GP % is great but we are lacking customer pay $ and its partly due to the pay structure we had in place that’s now being replaced</a:t>
            </a:r>
          </a:p>
          <a:p>
            <a:r>
              <a:rPr lang="en-US" dirty="0"/>
              <a:t>We have extended our service hours to match our sales hours with a larger marketing budget for the dept</a:t>
            </a:r>
          </a:p>
          <a:p>
            <a:r>
              <a:rPr lang="en-US" dirty="0"/>
              <a:t>Policy was an issue that we struggled with our prior management but has been continually coming down</a:t>
            </a:r>
          </a:p>
          <a:p>
            <a:r>
              <a:rPr lang="en-US" dirty="0"/>
              <a:t>Service dept advisors are now attending service training to help their sales skills and increase customer pay $</a:t>
            </a:r>
          </a:p>
          <a:p>
            <a:r>
              <a:rPr lang="en-US" dirty="0"/>
              <a:t>Discounting has been disabled from advisors and now requires management approval</a:t>
            </a:r>
          </a:p>
          <a:p>
            <a:r>
              <a:rPr lang="en-US" dirty="0"/>
              <a:t>Mailer discounts and website discounts are now deleted</a:t>
            </a:r>
          </a:p>
          <a:p>
            <a:r>
              <a:rPr lang="en-US" dirty="0"/>
              <a:t>Weekly meetings with the dept and management are now instituted to raise awareness of proficiency and customer pay $</a:t>
            </a:r>
          </a:p>
          <a:p>
            <a:r>
              <a:rPr lang="en-US" dirty="0"/>
              <a:t>Utilization of Dynatron has helped tremendously make differences in our profitability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9370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Marketing</a:t>
            </a:r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Subaru Care Connect Marketing, &amp; 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</a:rPr>
              <a:t>Radio/TV Marketing for Service Dept open until 7 PM</a:t>
            </a:r>
            <a:endParaRPr lang="en-US" sz="1800" b="0" i="0" u="none" strike="noStrike" baseline="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</a:rPr>
              <a:t>Main objective is to increase awareness of only service dept in area open after 5PM</a:t>
            </a:r>
          </a:p>
          <a:p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</a:rPr>
              <a:t>Increase monthly spend to increase awareness as more hours are turned due to  hourly change</a:t>
            </a:r>
            <a:endParaRPr lang="en-US" sz="1800" b="0" i="0" u="none" strike="noStrike" baseline="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</a:rPr>
              <a:t>Monthly meeting with GM and Service Manager to evaluate customer paid hours </a:t>
            </a:r>
          </a:p>
          <a:p>
            <a:r>
              <a:rPr lang="en-US" sz="1800" b="0" i="0" u="none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Review week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</a:rPr>
              <a:t>ly the evening shift operation and meet with staff</a:t>
            </a:r>
            <a:endParaRPr lang="en-US" sz="1800" b="0" i="0" u="none" strike="noStrike" baseline="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4363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Analyze Cost of Labor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97331" y="1619250"/>
            <a:ext cx="5898669" cy="5172075"/>
          </a:xfrm>
        </p:spPr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Overall, our GP % is above guide, which is something that we have focused on all year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 is to increase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 internal work GP % to get above 80% by EOY</a:t>
            </a: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We monitor GP % each month in our managers meetings to stay above guide</a:t>
            </a: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Menu selling and service training is being done to improve customer pay $</a:t>
            </a: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The dept is too reliant on internal hours to cover their monthly hours, so we are making pay plan changes/bonuses for customer $</a:t>
            </a: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We discuss Dynatron metrics each week to look at competitors' prices and overall service dept metrics</a:t>
            </a:r>
          </a:p>
          <a:p>
            <a:endParaRPr lang="en-US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endParaRPr lang="en-US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endParaRPr lang="en-US" sz="18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endParaRPr lang="en-US" dirty="0"/>
          </a:p>
        </p:txBody>
      </p:sp>
      <p:pic>
        <p:nvPicPr>
          <p:cNvPr id="7" name="Content Placeholder 6" descr="A screenshot of a spreadsheet&#10;&#10;Description automatically generated">
            <a:extLst>
              <a:ext uri="{FF2B5EF4-FFF2-40B4-BE49-F238E27FC236}">
                <a16:creationId xmlns:a16="http://schemas.microsoft.com/office/drawing/2014/main" id="{71F4E625-C6E8-3CCC-FF69-F68FDD6E4C53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6222042" y="1421752"/>
            <a:ext cx="5772628" cy="1865431"/>
          </a:xfrm>
        </p:spPr>
      </p:pic>
    </p:spTree>
    <p:extLst>
      <p:ext uri="{BB962C8B-B14F-4D97-AF65-F5344CB8AC3E}">
        <p14:creationId xmlns:p14="http://schemas.microsoft.com/office/powerpoint/2010/main" val="3887641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Changes in Expense Structure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7334" y="1663230"/>
            <a:ext cx="5831416" cy="5194770"/>
          </a:xfrm>
        </p:spPr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dirty="0"/>
              <a:t>We have worked diligently to bring down policy work from our previous service manager and have managed to bring it below $8,000. Our goal is under $5K</a:t>
            </a:r>
          </a:p>
          <a:p>
            <a:r>
              <a:rPr lang="en-US" dirty="0"/>
              <a:t>Adjustment in pay plans in attempt to motive personnel to sell more and focus on proficiency </a:t>
            </a:r>
          </a:p>
          <a:p>
            <a:r>
              <a:rPr lang="en-US" dirty="0"/>
              <a:t>Increased our shop supplies charges and it's bringing in a net profit each month </a:t>
            </a:r>
          </a:p>
          <a:p>
            <a:r>
              <a:rPr lang="en-US" dirty="0"/>
              <a:t>Cut out our outside laundry service business and bought uniforms for techs. They’re responsible for looking presentable and clean everyday </a:t>
            </a:r>
          </a:p>
          <a:p>
            <a:r>
              <a:rPr lang="en-US" dirty="0"/>
              <a:t>Got rid of our cashier and implemented a POS system for advisors to cash our their customers</a:t>
            </a:r>
          </a:p>
          <a:p>
            <a:endParaRPr lang="en-US" dirty="0"/>
          </a:p>
        </p:txBody>
      </p:sp>
      <p:pic>
        <p:nvPicPr>
          <p:cNvPr id="12" name="Content Placeholder 11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139E1367-EC39-AA0A-5743-DD8C1270F26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508750" y="1663230"/>
            <a:ext cx="6235788" cy="2184869"/>
          </a:xfrm>
        </p:spPr>
      </p:pic>
    </p:spTree>
    <p:extLst>
      <p:ext uri="{BB962C8B-B14F-4D97-AF65-F5344CB8AC3E}">
        <p14:creationId xmlns:p14="http://schemas.microsoft.com/office/powerpoint/2010/main" val="13065923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Productivity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7334" y="1419225"/>
            <a:ext cx="5925080" cy="5406680"/>
          </a:xfrm>
        </p:spPr>
        <p:txBody>
          <a:bodyPr>
            <a:normAutofit/>
          </a:bodyPr>
          <a:lstStyle/>
          <a:p>
            <a:pPr algn="l"/>
            <a:endParaRPr lang="en-US" sz="16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600" dirty="0"/>
              <a:t>Our tech proficiency is something that we have struggled with and having 4 hourly express techs bring down the overall number</a:t>
            </a:r>
          </a:p>
          <a:p>
            <a:r>
              <a:rPr lang="en-US" sz="1600" dirty="0"/>
              <a:t>We are instituting bonuses for techs that hit 100% each week</a:t>
            </a:r>
          </a:p>
          <a:p>
            <a:r>
              <a:rPr lang="en-US" sz="1600" dirty="0"/>
              <a:t>The recent change in our hourly operations impacts this number as well but we expect it to rise over the coming months</a:t>
            </a:r>
          </a:p>
          <a:p>
            <a:r>
              <a:rPr lang="en-US" sz="1600" dirty="0"/>
              <a:t>We are meeting with techs and advisors weekly to review these numbers</a:t>
            </a:r>
          </a:p>
          <a:p>
            <a:r>
              <a:rPr lang="en-US" sz="1600" dirty="0"/>
              <a:t>We have opened our schedule more to allow more bookings in late afternoons to stop idle time</a:t>
            </a:r>
          </a:p>
          <a:p>
            <a:r>
              <a:rPr lang="en-US" sz="1600" dirty="0"/>
              <a:t>We are delegating a parts advisor to bring parts to techs each hour to stop wasted time at the parts counter</a:t>
            </a:r>
          </a:p>
          <a:p>
            <a:endParaRPr lang="en-US" sz="1600" dirty="0"/>
          </a:p>
          <a:p>
            <a:endParaRPr lang="en-US" sz="1600" dirty="0"/>
          </a:p>
        </p:txBody>
      </p:sp>
      <p:pic>
        <p:nvPicPr>
          <p:cNvPr id="12" name="Content Placeholder 11" descr="A screenshot of a data analysis&#10;&#10;Description automatically generated">
            <a:extLst>
              <a:ext uri="{FF2B5EF4-FFF2-40B4-BE49-F238E27FC236}">
                <a16:creationId xmlns:a16="http://schemas.microsoft.com/office/drawing/2014/main" id="{92F0EF81-66C1-C747-02C2-F8C9805708D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9228138" y="6002959"/>
            <a:ext cx="46037" cy="32095"/>
          </a:xfrm>
        </p:spPr>
      </p:pic>
      <p:pic>
        <p:nvPicPr>
          <p:cNvPr id="14" name="Picture 13" descr="A screenshot of a data analysis&#10;&#10;Description automatically generated">
            <a:extLst>
              <a:ext uri="{FF2B5EF4-FFF2-40B4-BE49-F238E27FC236}">
                <a16:creationId xmlns:a16="http://schemas.microsoft.com/office/drawing/2014/main" id="{2EC2D6BD-71AB-058A-0A26-76882845B2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9093" y="1187353"/>
            <a:ext cx="4745573" cy="4590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4779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Facility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7333" y="1428749"/>
            <a:ext cx="5750857" cy="5324475"/>
          </a:xfrm>
        </p:spPr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We currently have a large express dept business that does a majority of RO’s each day</a:t>
            </a: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We have added an additional bay and delegated two techs for internal work</a:t>
            </a: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Customer pay RO’s are lacking due to lack of training and team turnover</a:t>
            </a: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We have instituted training for our advisors and emphasized selling more competitive and repair work</a:t>
            </a: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We plan to adjust pay plans for selling more labor hours and cutting out one-line RO’s</a:t>
            </a: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We have opened up our schedule for more hours and hired a BDC to load it up</a:t>
            </a:r>
          </a:p>
          <a:p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Made changes in structure of teams and bays to help shop flow better</a:t>
            </a:r>
          </a:p>
          <a:p>
            <a:endParaRPr lang="en-US" dirty="0"/>
          </a:p>
        </p:txBody>
      </p:sp>
      <p:pic>
        <p:nvPicPr>
          <p:cNvPr id="8" name="Content Placeholder 7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56562C1A-05E8-33EC-4815-B3402C84062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590242" y="1037597"/>
            <a:ext cx="5750858" cy="5163178"/>
          </a:xfrm>
        </p:spPr>
      </p:pic>
    </p:spTree>
    <p:extLst>
      <p:ext uri="{BB962C8B-B14F-4D97-AF65-F5344CB8AC3E}">
        <p14:creationId xmlns:p14="http://schemas.microsoft.com/office/powerpoint/2010/main" val="3333452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E6F10-0BA0-1313-9F7B-7EBE765BA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Repair order analysis</a:t>
            </a:r>
          </a:p>
        </p:txBody>
      </p:sp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A3A6835C-5480-0F81-20B3-8496F98BF0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0385" y="609600"/>
            <a:ext cx="5020511" cy="5800725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5C9AEA3-AEB7-7669-8085-56D6749073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00850" y="8562974"/>
            <a:ext cx="2473154" cy="45719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05FB7FE7-9AE2-E172-7872-448AE113C04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77334" y="2160588"/>
            <a:ext cx="4380441" cy="4449761"/>
          </a:xfrm>
        </p:spPr>
        <p:txBody>
          <a:bodyPr/>
          <a:lstStyle/>
          <a:p>
            <a:r>
              <a:rPr lang="en-US" dirty="0"/>
              <a:t>Majority of the vehicles coming into our dept are older than 2020</a:t>
            </a:r>
          </a:p>
          <a:p>
            <a:r>
              <a:rPr lang="en-US" dirty="0"/>
              <a:t>We currently have an emphasis on more current model years </a:t>
            </a:r>
          </a:p>
          <a:p>
            <a:r>
              <a:rPr lang="en-US" dirty="0"/>
              <a:t>After this analysis it shows that we need to focus on a wider age of vehicles</a:t>
            </a:r>
          </a:p>
          <a:p>
            <a:r>
              <a:rPr lang="en-US" dirty="0"/>
              <a:t>Parts will make adjustments to have sought after parts for &lt;2020 model year vehicles</a:t>
            </a:r>
          </a:p>
          <a:p>
            <a:r>
              <a:rPr lang="en-US" dirty="0"/>
              <a:t>Advisors will menu sell packages for 60K,90K,120K miles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71174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Strengths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56361"/>
            <a:ext cx="8596668" cy="4892040"/>
          </a:xfrm>
        </p:spPr>
        <p:txBody>
          <a:bodyPr/>
          <a:lstStyle/>
          <a:p>
            <a:r>
              <a:rPr lang="en-US" dirty="0"/>
              <a:t>Loyal customer base with high UIO</a:t>
            </a:r>
          </a:p>
          <a:p>
            <a:r>
              <a:rPr lang="en-US" dirty="0"/>
              <a:t>Seasoned team of mechanics with a long tenure with brand/dealership. Average tenure for mechanics is 9 years with the dealership </a:t>
            </a:r>
          </a:p>
          <a:p>
            <a:r>
              <a:rPr lang="en-US" dirty="0"/>
              <a:t>Growing populous area with high incoming earning households compared to region</a:t>
            </a:r>
          </a:p>
          <a:p>
            <a:r>
              <a:rPr lang="en-US" dirty="0"/>
              <a:t>Extended hours in service dept allowing customers to get their vehicle serviced well after 5PM</a:t>
            </a:r>
          </a:p>
          <a:p>
            <a:r>
              <a:rPr lang="en-US" dirty="0"/>
              <a:t>Large shop capacity with separated sections for Express, Subaru, Hyundai, and used vehicle reconditioning allowing for better throughput</a:t>
            </a:r>
          </a:p>
          <a:p>
            <a:r>
              <a:rPr lang="en-US" dirty="0"/>
              <a:t>Parts and Service dept that communicate well and have delegated teams for a more efficient shop</a:t>
            </a:r>
          </a:p>
          <a:p>
            <a:r>
              <a:rPr lang="en-US" dirty="0"/>
              <a:t>Invested in various digital components such as digital MPI, process tracking, </a:t>
            </a:r>
            <a:r>
              <a:rPr lang="en-US" dirty="0" err="1"/>
              <a:t>etc</a:t>
            </a:r>
            <a:r>
              <a:rPr lang="en-US" dirty="0"/>
              <a:t> for more transparency to the customer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92213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Weaknesses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225119"/>
            <a:ext cx="8596668" cy="5095782"/>
          </a:xfrm>
        </p:spPr>
        <p:txBody>
          <a:bodyPr/>
          <a:lstStyle/>
          <a:p>
            <a:r>
              <a:rPr lang="en-US" dirty="0"/>
              <a:t>CSI ratings are lower than previous years (60 compared to 85 in previous years)</a:t>
            </a:r>
          </a:p>
          <a:p>
            <a:r>
              <a:rPr lang="en-US" dirty="0"/>
              <a:t>Mainly only working on our brands models</a:t>
            </a:r>
          </a:p>
          <a:p>
            <a:r>
              <a:rPr lang="en-US" dirty="0"/>
              <a:t>Parts dept availability of common sought-after parts on our brands cars</a:t>
            </a:r>
          </a:p>
          <a:p>
            <a:r>
              <a:rPr lang="en-US" dirty="0"/>
              <a:t>Pay structure for techs doesn’t emphasize productivity just hours turned</a:t>
            </a:r>
          </a:p>
          <a:p>
            <a:r>
              <a:rPr lang="en-US" dirty="0"/>
              <a:t>Advisors aren’t motivated to help the overall shop just their teams</a:t>
            </a:r>
          </a:p>
          <a:p>
            <a:r>
              <a:rPr lang="en-US" dirty="0"/>
              <a:t>Reliance on internal work to meet hours for pay bonus, opposed to selling customer jobs</a:t>
            </a:r>
          </a:p>
          <a:p>
            <a:r>
              <a:rPr lang="en-US" dirty="0"/>
              <a:t>Parts and Service SPO parts communication isn’t as effective as it should be</a:t>
            </a:r>
          </a:p>
          <a:p>
            <a:r>
              <a:rPr lang="en-US" dirty="0"/>
              <a:t>Disconnect between depts on who contacts customers for certain jobs</a:t>
            </a:r>
          </a:p>
          <a:p>
            <a:r>
              <a:rPr lang="en-US" dirty="0"/>
              <a:t>Loaner car availability for customers</a:t>
            </a:r>
          </a:p>
          <a:p>
            <a:r>
              <a:rPr lang="en-US" dirty="0"/>
              <a:t>Advisors' ability to discount at any inconvenience for the customer</a:t>
            </a:r>
          </a:p>
          <a:p>
            <a:r>
              <a:rPr lang="en-US" dirty="0"/>
              <a:t>Scheduling is limited in the afternoon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698126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D0241084817F642A54EC20029170970" ma:contentTypeVersion="17" ma:contentTypeDescription="Create a new document." ma:contentTypeScope="" ma:versionID="a0d7041dc6c349be35b0184ddfb65b3e">
  <xsd:schema xmlns:xsd="http://www.w3.org/2001/XMLSchema" xmlns:xs="http://www.w3.org/2001/XMLSchema" xmlns:p="http://schemas.microsoft.com/office/2006/metadata/properties" xmlns:ns3="bf2f0d06-bbe5-45a8-817e-bc935d71443f" xmlns:ns4="09b8bca5-e1f7-44d2-af56-94e116b15e6c" targetNamespace="http://schemas.microsoft.com/office/2006/metadata/properties" ma:root="true" ma:fieldsID="44e739673a9587721c1811ef050131ff" ns3:_="" ns4:_="">
    <xsd:import namespace="bf2f0d06-bbe5-45a8-817e-bc935d71443f"/>
    <xsd:import namespace="09b8bca5-e1f7-44d2-af56-94e116b15e6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ObjectDetectorVersions" minOccurs="0"/>
                <xsd:element ref="ns3:MediaServiceSystemTag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f2f0d06-bbe5-45a8-817e-bc935d71443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23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b8bca5-e1f7-44d2-af56-94e116b15e6c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13073C4-BADC-4C31-B3BB-CB6731A1C37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f2f0d06-bbe5-45a8-817e-bc935d71443f"/>
    <ds:schemaRef ds:uri="09b8bca5-e1f7-44d2-af56-94e116b15e6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7B10A5C-BCA9-4EF9-BE14-CF01CF3AFED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D6E07E0-709A-4CF4-94E2-FBCF6B70E523}">
  <ds:schemaRefs>
    <ds:schemaRef ds:uri="09b8bca5-e1f7-44d2-af56-94e116b15e6c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terms/"/>
    <ds:schemaRef ds:uri="bf2f0d06-bbe5-45a8-817e-bc935d71443f"/>
    <ds:schemaRef ds:uri="http://purl.org/dc/dcmitype/"/>
    <ds:schemaRef ds:uri="http://schemas.microsoft.com/office/infopath/2007/PartnerControls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TM02900688[[fn=Facet]]</Template>
  <TotalTime>11703</TotalTime>
  <Words>1495</Words>
  <Application>Microsoft Office PowerPoint</Application>
  <PresentationFormat>Widescreen</PresentationFormat>
  <Paragraphs>153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Trebuchet MS</vt:lpstr>
      <vt:lpstr>Wingdings 3</vt:lpstr>
      <vt:lpstr>Facet</vt:lpstr>
      <vt:lpstr>NADA Service Homework </vt:lpstr>
      <vt:lpstr>   Marketing  </vt:lpstr>
      <vt:lpstr>  Analyze Cost of Labor   </vt:lpstr>
      <vt:lpstr> Changes in Expense Structure    </vt:lpstr>
      <vt:lpstr> Productivity   </vt:lpstr>
      <vt:lpstr> Facility   </vt:lpstr>
      <vt:lpstr>Repair order analysis</vt:lpstr>
      <vt:lpstr>SWOT Analysis- Strengths </vt:lpstr>
      <vt:lpstr>SWOT Analysis- Weaknesses</vt:lpstr>
      <vt:lpstr>SWOT Analysis- Opportunities</vt:lpstr>
      <vt:lpstr>SWOT Analysis- Threats</vt:lpstr>
      <vt:lpstr>SWOT Analysis- Objectives</vt:lpstr>
      <vt:lpstr>SWOT Analysis-Strategies </vt:lpstr>
      <vt:lpstr>SWOT Analysis-Tactics</vt:lpstr>
      <vt:lpstr>SWOT Analysis- Action Plan</vt:lpstr>
      <vt:lpstr>Homework Synopsis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NADA Service Homework</dc:title>
  <dc:creator>Hourcle, Laurent</dc:creator>
  <cp:lastModifiedBy>Andrew Jenkins</cp:lastModifiedBy>
  <cp:revision>8</cp:revision>
  <dcterms:created xsi:type="dcterms:W3CDTF">2022-12-04T13:10:55Z</dcterms:created>
  <dcterms:modified xsi:type="dcterms:W3CDTF">2024-06-06T15:16:10Z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0x0101007D0241084817F642A54EC20029170970</vt:lpwstr>
  </property>
</Properties>
</file>