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28BCD5A8-1045-4365-A11C-B8D8F23A6576}">
  <a:tblStyle styleId="{28BCD5A8-1045-4365-A11C-B8D8F23A6576}" styleName="Table_0">
    <a:wholeTbl>
      <a:tcTxStyle b="off" i="off">
        <a:font>
          <a:latin typeface="Trebuchet MS"/>
          <a:ea typeface="Trebuchet MS"/>
          <a:cs typeface="Trebuchet MS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EF4E7"/>
          </a:solidFill>
        </a:fill>
      </a:tcStyle>
    </a:wholeTbl>
    <a:band1H>
      <a:tcTxStyle/>
      <a:tcStyle>
        <a:fill>
          <a:solidFill>
            <a:srgbClr val="DBE9CB"/>
          </a:solidFill>
        </a:fill>
      </a:tcStyle>
    </a:band1H>
    <a:band2H>
      <a:tcTxStyle/>
    </a:band2H>
    <a:band1V>
      <a:tcTxStyle/>
      <a:tcStyle>
        <a:fill>
          <a:solidFill>
            <a:srgbClr val="DBE9CB"/>
          </a:solidFill>
        </a:fill>
      </a:tcStyle>
    </a:band1V>
    <a:band2V>
      <a:tcTxStyle/>
    </a:band2V>
    <a:la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Trebuchet MS"/>
          <a:ea typeface="Trebuchet MS"/>
          <a:cs typeface="Trebuchet MS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oogle Shape;23;p2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4" name="Google Shape;24;p2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" name="Google Shape;25;p2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6" name="Google Shape;26;p2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27" name="Google Shape;27;p2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8" name="Google Shape;28;p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30" name="Google Shape;30;p2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31" name="Google Shape;31;p2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32" name="Google Shape;32;p2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4" name="Google Shape;34;p2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  <a:defRPr sz="5400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rgbClr val="7F7F7F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aption">
  <p:cSld name="Title and Caption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1"/>
          <p:cNvSpPr txBox="1"/>
          <p:nvPr>
            <p:ph type="title"/>
          </p:nvPr>
        </p:nvSpPr>
        <p:spPr>
          <a:xfrm>
            <a:off x="677335" y="609600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1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with Caption">
  <p:cSld name="Quote with Caption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2"/>
          <p:cNvSpPr txBox="1"/>
          <p:nvPr>
            <p:ph idx="1" type="body"/>
          </p:nvPr>
        </p:nvSpPr>
        <p:spPr>
          <a:xfrm>
            <a:off x="1366139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99" name="Google Shape;99;p12"/>
          <p:cNvSpPr txBox="1"/>
          <p:nvPr>
            <p:ph idx="2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0" name="Google Shape;100;p1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3" name="Google Shape;103;p12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04" name="Google Shape;104;p12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800" u="none" cap="none" strike="noStrike">
              <a:solidFill>
                <a:srgbClr val="BFE47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ame Card">
  <p:cSld name="Name Card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3"/>
          <p:cNvSpPr txBox="1"/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3"/>
          <p:cNvSpPr txBox="1"/>
          <p:nvPr>
            <p:ph idx="1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8" name="Google Shape;108;p1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Name Card">
  <p:cSld name="Quote Name Card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4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4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14" name="Google Shape;114;p14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5" name="Google Shape;115;p1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8" name="Google Shape;118;p14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19" name="Google Shape;119;p1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ue or False">
  <p:cSld name="True or False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5"/>
          <p:cNvSpPr txBox="1"/>
          <p:nvPr>
            <p:ph type="title"/>
          </p:nvPr>
        </p:nvSpPr>
        <p:spPr>
          <a:xfrm>
            <a:off x="685799" y="60960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5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3" name="Google Shape;123;p15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4" name="Google Shape;124;p1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1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16"/>
          <p:cNvSpPr txBox="1"/>
          <p:nvPr>
            <p:ph idx="1" type="body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0" name="Google Shape;130;p1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1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7"/>
          <p:cNvSpPr txBox="1"/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7"/>
          <p:cNvSpPr txBox="1"/>
          <p:nvPr>
            <p:ph idx="1" type="body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6" name="Google Shape;136;p1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1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1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2" name="Google Shape;42;p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" type="body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48" name="Google Shape;48;p4"/>
          <p:cNvSpPr txBox="1"/>
          <p:nvPr>
            <p:ph idx="2" type="body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9" name="Google Shape;49;p4"/>
          <p:cNvSpPr txBox="1"/>
          <p:nvPr>
            <p:ph idx="3" type="body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50" name="Google Shape;50;p4"/>
          <p:cNvSpPr txBox="1"/>
          <p:nvPr>
            <p:ph idx="4" type="body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1" name="Google Shape;51;p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7" name="Google Shape;57;p5"/>
          <p:cNvSpPr txBox="1"/>
          <p:nvPr>
            <p:ph idx="2" type="body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8" name="Google Shape;58;p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6"/>
          <p:cNvSpPr txBox="1"/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0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"/>
          <p:cNvSpPr txBox="1"/>
          <p:nvPr>
            <p:ph idx="1" type="body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4" name="Google Shape;64;p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"/>
          <p:cNvSpPr txBox="1"/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rebuchet MS"/>
              <a:buNone/>
              <a:defRPr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9"/>
          <p:cNvSpPr txBox="1"/>
          <p:nvPr>
            <p:ph idx="1" type="body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9" name="Google Shape;79;p9"/>
          <p:cNvSpPr txBox="1"/>
          <p:nvPr>
            <p:ph idx="2" type="body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/>
        </p:txBody>
      </p:sp>
      <p:sp>
        <p:nvSpPr>
          <p:cNvPr id="80" name="Google Shape;80;p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0"/>
          <p:cNvSpPr txBox="1"/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rebuchet MS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0"/>
          <p:cNvSpPr/>
          <p:nvPr>
            <p:ph idx="2" type="pic"/>
          </p:nvPr>
        </p:nvSpPr>
        <p:spPr>
          <a:xfrm>
            <a:off x="677334" y="609600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86" name="Google Shape;86;p10"/>
          <p:cNvSpPr txBox="1"/>
          <p:nvPr>
            <p:ph idx="1" type="body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87" name="Google Shape;87;p1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8" name="Google Shape;8;p1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9" name="Google Shape;9;p1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10" name="Google Shape;10;p1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1" name="Google Shape;11;p1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1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13" name="Google Shape;13;p1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14" name="Google Shape;14;p1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15" name="Google Shape;15;p1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7" name="Google Shape;17;p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8" name="Google Shape;18;p1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9" name="Google Shape;19;p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0" name="Google Shape;20;p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1" name="Google Shape;21;p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</a:pPr>
            <a:r>
              <a:rPr lang="en-US"/>
              <a:t>NADA Service Homework </a:t>
            </a:r>
            <a:endParaRPr/>
          </a:p>
        </p:txBody>
      </p:sp>
      <p:sp>
        <p:nvSpPr>
          <p:cNvPr id="144" name="Google Shape;144;p18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2560"/>
              <a:buNone/>
            </a:pPr>
            <a:r>
              <a:rPr lang="en-US" sz="3200"/>
              <a:t>Park Mazda N434</a:t>
            </a:r>
            <a:endParaRPr/>
          </a:p>
          <a:p>
            <a:pPr indent="0" lvl="0" marL="0" rtl="0" algn="ctr">
              <a:spcBef>
                <a:spcPts val="1000"/>
              </a:spcBef>
              <a:spcAft>
                <a:spcPts val="0"/>
              </a:spcAft>
              <a:buSzPts val="2560"/>
              <a:buNone/>
            </a:pPr>
            <a:r>
              <a:rPr lang="en-US" sz="3200"/>
              <a:t>Mitch Lewicki, Ross Wiesner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203" name="Google Shape;203;p27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Opportunities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We have capacity to increase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Parts wholesale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Adding a bodyshop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Fleet business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Adding Express Lube “Park Automotive” to compete with off-make</a:t>
            </a:r>
            <a:endParaRPr/>
          </a:p>
          <a:p>
            <a:pPr indent="0" lvl="1" marL="457200" rtl="0" algn="l">
              <a:spcBef>
                <a:spcPts val="1000"/>
              </a:spcBef>
              <a:spcAft>
                <a:spcPts val="0"/>
              </a:spcAft>
              <a:buSzPts val="128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209" name="Google Shape;209;p28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Threats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Several Lube Shops close by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Competitive pricing from local competitors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EV training and readiness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Tech turnover after being trained due to not enough work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Maintenance intervals are widening on newer models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Technician shortages</a:t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215" name="Google Shape;215;p29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Objectives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Increase CP R.O count by &gt;10% in 2024 to fill capacity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Increase C.P Hours/R.O from 1.4 to 1.6 to also help increase hours in shop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Increase on brand retention from 53 to 56% in 2024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Increase off-make service retention from sales by booking complimentary 1</a:t>
            </a:r>
            <a:r>
              <a:rPr baseline="30000" lang="en-US"/>
              <a:t>st</a:t>
            </a:r>
            <a:r>
              <a:rPr lang="en-US"/>
              <a:t> O/C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Increased Fixed Net from $475k to $650k (up 37%)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Launch Park Automotive – A division of Park Mazda as an Express O/C business </a:t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0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221" name="Google Shape;221;p30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Strategies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Robust marketing plan and spend for both Park Mazda (retention for at risk, lost) and to launch awareness of Park Automotive for off-brand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Training for techs (schooling)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Training for Advisors &amp; BDC</a:t>
            </a:r>
            <a:endParaRPr/>
          </a:p>
          <a:p>
            <a:pPr indent="-228600" lvl="2" marL="1143000" rtl="0" algn="l">
              <a:spcBef>
                <a:spcPts val="1000"/>
              </a:spcBef>
              <a:spcAft>
                <a:spcPts val="0"/>
              </a:spcAft>
              <a:buSzPts val="1120"/>
              <a:buChar char="►"/>
            </a:pPr>
            <a:r>
              <a:rPr lang="en-US"/>
              <a:t>Improve communication and selling skills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Create a service “Why-Buy” to build value in our service department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Review pricing matrix in both sales and service</a:t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227" name="Google Shape;227;p31"/>
          <p:cNvSpPr txBox="1"/>
          <p:nvPr>
            <p:ph idx="1" type="body"/>
          </p:nvPr>
        </p:nvSpPr>
        <p:spPr>
          <a:xfrm>
            <a:off x="677334" y="2169382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Tactics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Go after sales business for first O/C robustly with a service intro, video follow up and complimentary oil change for first visit (new &amp; used).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Marketing budget for direct mail, email and BDC follow-up for at-risk (9mo) and lost (12+ mo) customers to drive them back into our service department.  50% off oil-change offer OR 50% off tire rotation (test A/B offers)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Enroll service advisors in training ASAP to see if they have the necessary skills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Improve our internal communication from advisors and technicians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Monthly review with Fixed Ops manager and DP to discuss results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Shop Foreman compensation bonus to reduce unapplied time</a:t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2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233" name="Google Shape;233;p32"/>
          <p:cNvSpPr txBox="1"/>
          <p:nvPr>
            <p:ph idx="1" type="body"/>
          </p:nvPr>
        </p:nvSpPr>
        <p:spPr>
          <a:xfrm>
            <a:off x="677334" y="136159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Action Plan</a:t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  <p:graphicFrame>
        <p:nvGraphicFramePr>
          <p:cNvPr id="234" name="Google Shape;234;p32"/>
          <p:cNvGraphicFramePr/>
          <p:nvPr/>
        </p:nvGraphicFramePr>
        <p:xfrm>
          <a:off x="677334" y="181862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{28BCD5A8-1045-4365-A11C-B8D8F23A6576}</a:tableStyleId>
              </a:tblPr>
              <a:tblGrid>
                <a:gridCol w="3044175"/>
                <a:gridCol w="3044175"/>
                <a:gridCol w="3044175"/>
              </a:tblGrid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cap="none" strike="noStrike"/>
                        <a:t>TASK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Position responsible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Check in/completion schedule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Marketing Campaigns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FOM, MD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Jan 1 2024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Advisor Training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FOM, SM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TBD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Review Pricing &amp; Parts Matrix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FOM, DP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Feb 1 2024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Service “Why-Buy”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DP, FOM, MD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Apr 1 2024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Review Advisor Process &amp; Communication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FOM, SM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Mar 1 2024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Shop Foreman Comp. Review – Un. Time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FOM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Jan 1 2024?</a:t>
                      </a:r>
                      <a:endParaRPr/>
                    </a:p>
                  </a:txBody>
                  <a:tcPr marT="45725" marB="45725" marR="91450" marL="91450"/>
                </a:tc>
              </a:tr>
              <a:tr h="5650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Express Lane – Marketing 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FOM, MD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Jan 1 2024</a:t>
                      </a:r>
                      <a:endParaRPr sz="1800"/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Homework Synopsis</a:t>
            </a:r>
            <a:endParaRPr/>
          </a:p>
        </p:txBody>
      </p:sp>
      <p:sp>
        <p:nvSpPr>
          <p:cNvPr id="240" name="Google Shape;240;p33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Our facility and team are both top tier. We are not capitalizing on our assets. 	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We have lost opportunities in work distribution. Proper technician balance is key to correct this. 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The 100 RO analysis is a very good practice and will be executed </a:t>
            </a:r>
            <a:r>
              <a:rPr lang="en-US"/>
              <a:t>regularly</a:t>
            </a:r>
            <a:r>
              <a:rPr lang="en-US"/>
              <a:t> to </a:t>
            </a:r>
            <a:r>
              <a:rPr lang="en-US"/>
              <a:t>identify</a:t>
            </a:r>
            <a:r>
              <a:rPr lang="en-US"/>
              <a:t> our </a:t>
            </a:r>
            <a:r>
              <a:rPr lang="en-US"/>
              <a:t>opportunities</a:t>
            </a:r>
            <a:r>
              <a:rPr lang="en-US"/>
              <a:t>. 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The SWOT </a:t>
            </a:r>
            <a:r>
              <a:rPr lang="en-US"/>
              <a:t>exercise</a:t>
            </a:r>
            <a:r>
              <a:rPr lang="en-US"/>
              <a:t> is important in both seeing where we have a disconnect with our staff, and also encourages input and buy-in to our main vision as a company. When our staff see changes regarding </a:t>
            </a:r>
            <a:r>
              <a:rPr lang="en-US"/>
              <a:t>their input, then they know that their input is valued and appreciated. 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t/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Marketing</a:t>
            </a: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50" name="Google Shape;150;p19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272034" lvl="0" marL="342900" rtl="0" algn="l">
              <a:spcBef>
                <a:spcPts val="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Current practices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BDC outbound, Social Retargeting and Geo (FB &amp; IG), Google, Email, Direct Mail, Billboard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Goals for improvement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conversions on new Express Lube offering (Park Automotive)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Target “at-risk” and lost customers with an offer to come back (increase CP R.O count)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achieve your goals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Robust marketing campaign already in motion for Park Mazda and Park Automotive (Express) (50% off O/C)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Review campaigns weekly with Marketing Director and monthly with Fixed Ops Manager.  Tweak as needed, shifting spend to higher performing campaigns and messaging.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spend in 2024 from 4% to 6% of service gross (we have capacity!)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evaluate your changes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Monthly review of campaign performance, spend and tracking CP R.O count.  The goal is to be up 10% in C.P R.O count in 2024.  January was down 15%, however February is tracking to be up 19% (weather factors here).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2758" lvl="1" marL="742950" rtl="0" algn="l">
              <a:spcBef>
                <a:spcPts val="1000"/>
              </a:spcBef>
              <a:spcAft>
                <a:spcPts val="0"/>
              </a:spcAft>
              <a:buSzPct val="80000"/>
              <a:buNone/>
            </a:pPr>
            <a:r>
              <a:t/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2034" lvl="0" marL="342900" rtl="0" algn="l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0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Analyze Cost of Labor 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56" name="Google Shape;156;p20"/>
          <p:cNvSpPr txBox="1"/>
          <p:nvPr>
            <p:ph idx="2" type="body"/>
          </p:nvPr>
        </p:nvSpPr>
        <p:spPr>
          <a:xfrm>
            <a:off x="790044" y="1930399"/>
            <a:ext cx="6489987" cy="46198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272034" lvl="0" marL="342900" rtl="0" algn="l">
              <a:spcBef>
                <a:spcPts val="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Current practices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Heavy internal reliance (used cars) Detail is combined in this number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Low warranty </a:t>
            </a: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sales via Mazda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High Unapplied Time due to low tech skill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Goals for improvement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CP R.O count in 2024 by 10% (Increase overall service sales)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Reduce unapplied time (tech skill increase)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achieve your goals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Introduce an express lane and target local off-make &amp; pre-owned sales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Robust marketing plan for at-risk (9+mo) and lost customers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Apprentices in school to advance skill, send home if no work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evaluate your changes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Measure C.P R.O count monthly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Review Marketing campaigns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Shop Foreman comp change to pay on a reduction of unapplied time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72034" lvl="0" marL="342900" rtl="0" algn="l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/>
          </a:p>
        </p:txBody>
      </p:sp>
      <p:pic>
        <p:nvPicPr>
          <p:cNvPr id="157" name="Google Shape;157;p20"/>
          <p:cNvPicPr preferRelativeResize="0"/>
          <p:nvPr>
            <p:ph idx="4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56193" y="2284950"/>
            <a:ext cx="4186237" cy="2481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Changes in Expense Structure 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63" name="Google Shape;163;p21"/>
          <p:cNvSpPr txBox="1"/>
          <p:nvPr>
            <p:ph idx="1" type="body"/>
          </p:nvPr>
        </p:nvSpPr>
        <p:spPr>
          <a:xfrm>
            <a:off x="677333" y="2160589"/>
            <a:ext cx="710321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85000" lnSpcReduction="20000"/>
          </a:bodyPr>
          <a:lstStyle/>
          <a:p>
            <a:pPr indent="-265176" lvl="0" marL="342900" rtl="0" algn="l">
              <a:spcBef>
                <a:spcPts val="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Current practices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High personnel expense (January is slow, but applies for YTD)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Need to decide if we are going to sell our way out or cut expense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Goals for improvement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Staffed up BDC and built to GROW business in 2024 (unfilled capacity)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Tra</a:t>
            </a: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 new advisors and BDC (in-progress)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achieve your goals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We’re in full swing training all new staff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Marketing campaigns are live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evaluate your changes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C.P R.O count, Hours/C.P R.O and total overall CP gross will determine if we can carry this amount of staff.  Monthly review.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65176" lvl="0" marL="342900" rtl="0" algn="l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/>
          </a:p>
        </p:txBody>
      </p:sp>
      <p:pic>
        <p:nvPicPr>
          <p:cNvPr id="164" name="Google Shape;164;p21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80549" y="1710622"/>
            <a:ext cx="3972479" cy="32961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2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Productivity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70" name="Google Shape;170;p22"/>
          <p:cNvSpPr txBox="1"/>
          <p:nvPr>
            <p:ph idx="1" type="body"/>
          </p:nvPr>
        </p:nvSpPr>
        <p:spPr>
          <a:xfrm>
            <a:off x="677334" y="2160589"/>
            <a:ext cx="6769751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-292608" lvl="0" marL="342900" rtl="0" algn="l">
              <a:spcBef>
                <a:spcPts val="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Current practices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Low skill tech development (3 licensed, 10 apprentice/detail)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Licensed techs not offsetting the proficiency overall (Ex. 125%)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Need more CP work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Goals for improvement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Tech development via schooling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Improve our selling process via BDC and Advisor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CP R.O count &amp; shop loading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achieve your goals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Techs registered and already in school – check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BDC staffing and training – IP.  Need more pre-sale.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Advisors need training on the selling process</a:t>
            </a:r>
            <a:endParaRPr/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evaluate your changes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Tracking the amount of hours booked/day (shop loading)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Tracking sales per BDC agent and post sales per advisor</a:t>
            </a:r>
            <a:endParaRPr/>
          </a:p>
          <a:p>
            <a:pPr indent="-292608" lvl="0" marL="342900" rtl="0" algn="l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/>
          </a:p>
        </p:txBody>
      </p:sp>
      <p:pic>
        <p:nvPicPr>
          <p:cNvPr id="171" name="Google Shape;171;p22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516201" y="1270000"/>
            <a:ext cx="4571081" cy="40757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/>
              <a:buNone/>
            </a:pPr>
            <a:br>
              <a:rPr b="0" i="0" lang="en-US" sz="1800" u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Facility</a:t>
            </a: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77" name="Google Shape;177;p23"/>
          <p:cNvSpPr txBox="1"/>
          <p:nvPr>
            <p:ph idx="1" type="body"/>
          </p:nvPr>
        </p:nvSpPr>
        <p:spPr>
          <a:xfrm>
            <a:off x="677334" y="2160589"/>
            <a:ext cx="7508304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-272034" lvl="0" marL="342900" rtl="0" algn="l">
              <a:spcBef>
                <a:spcPts val="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 b="0" i="0" sz="1800" u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Current practices </a:t>
            </a:r>
            <a:endParaRPr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Rebuilt shop </a:t>
            </a: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early 2023 and expanded 6 bays (17&gt;23)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2022 was a growth year in CP R.O’s, but gave back gains in 2023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Goals for improvement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Increase C.P R.O count (10% YOY) and Hours/C.P R.O (1.4&gt;1.6)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achieve your goals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Added Express Business (new), Robust Marketing &amp; Retention Plans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Adding internal BDC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Sales training for BDC and Advisors</a:t>
            </a:r>
            <a:endParaRPr b="0" i="0" u="none" strike="noStrike">
              <a:solidFill>
                <a:srgbClr val="221E1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rtl="0" algn="l">
              <a:spcBef>
                <a:spcPts val="1000"/>
              </a:spcBef>
              <a:spcAft>
                <a:spcPts val="0"/>
              </a:spcAft>
              <a:buSzPct val="79999"/>
              <a:buChar char="►"/>
            </a:pPr>
            <a:r>
              <a:rPr b="0" i="0" lang="en-US" sz="1800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Plans to evaluate your changes 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lang="en-US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Tracking the C.P R.O count monthly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ct val="80000"/>
              <a:buChar char="►"/>
            </a:pPr>
            <a:r>
              <a:rPr b="0" i="0" lang="en-US" u="none" strike="noStrike">
                <a:solidFill>
                  <a:srgbClr val="221E1F"/>
                </a:solidFill>
                <a:latin typeface="Calibri"/>
                <a:ea typeface="Calibri"/>
                <a:cs typeface="Calibri"/>
                <a:sym typeface="Calibri"/>
              </a:rPr>
              <a:t>Tracking Hours/C.P R.O Monthly</a:t>
            </a:r>
            <a:endParaRPr/>
          </a:p>
          <a:p>
            <a:pPr indent="-272034" lvl="0" marL="342900" rtl="0" algn="l">
              <a:spcBef>
                <a:spcPts val="1000"/>
              </a:spcBef>
              <a:spcAft>
                <a:spcPts val="0"/>
              </a:spcAft>
              <a:buSzPct val="79999"/>
              <a:buNone/>
            </a:pPr>
            <a:r>
              <a:t/>
            </a:r>
            <a:endParaRPr/>
          </a:p>
        </p:txBody>
      </p:sp>
      <p:pic>
        <p:nvPicPr>
          <p:cNvPr id="178" name="Google Shape;178;p23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640014" y="1270000"/>
            <a:ext cx="3097612" cy="3881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Repair order analysis</a:t>
            </a:r>
            <a:endParaRPr/>
          </a:p>
        </p:txBody>
      </p:sp>
      <p:sp>
        <p:nvSpPr>
          <p:cNvPr id="184" name="Google Shape;184;p24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Details from discussions that you had with the service manager about your repair order analysis.</a:t>
            </a:r>
            <a:endParaRPr/>
          </a:p>
        </p:txBody>
      </p:sp>
      <p:pic>
        <p:nvPicPr>
          <p:cNvPr id="185" name="Google Shape;185;p24"/>
          <p:cNvPicPr preferRelativeResize="0"/>
          <p:nvPr>
            <p:ph idx="2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89525" y="2402538"/>
            <a:ext cx="4184650" cy="3397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5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191" name="Google Shape;191;p25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Strengths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Good work Environment (x8)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Teamwork (x7)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Good Team Building Events (x4)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Training offered (x5)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Facility &amp; Equipment (x4)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Friendly and Inclusive Environment (x3)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Good Shop Foreman (x3) &amp; Good Management (x3)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Capacity (room for growth)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Video inspections being completed on every R.O (Value, trust)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/>
              <a:t>Parts and Service GP as a % of Sale is good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</a:pPr>
            <a:r>
              <a:rPr lang="en-US"/>
              <a:t>SWOT Analysis</a:t>
            </a:r>
            <a:endParaRPr/>
          </a:p>
        </p:txBody>
      </p:sp>
      <p:sp>
        <p:nvSpPr>
          <p:cNvPr id="197" name="Google Shape;197;p26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440"/>
              <a:buChar char="►"/>
            </a:pPr>
            <a:r>
              <a:rPr lang="en-US"/>
              <a:t>Weaknesses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b="0" i="0" lang="en-US" sz="1800" u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Communication between employees (service advisors) &amp; tech (x13)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Advisors not trained enough (x4)</a:t>
            </a:r>
            <a:endParaRPr/>
          </a:p>
          <a:p>
            <a:pPr indent="-228600" lvl="2" marL="1143000" rtl="0" algn="l">
              <a:spcBef>
                <a:spcPts val="1000"/>
              </a:spcBef>
              <a:spcAft>
                <a:spcPts val="0"/>
              </a:spcAft>
              <a:buSzPts val="1280"/>
              <a:buChar char="►"/>
            </a:pPr>
            <a:r>
              <a:rPr lang="en-US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Poor sales ability at the moment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Completing videos on oil changes/warranty too time intensive (x4)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Parts department slow &amp; Mistakes (x5)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Dispatch not putting things in the right queues (x4).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Too many LOF &amp; LTO customers (lifetime oil change)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Labour price to high (x6), Parts price too high (x4)</a:t>
            </a:r>
            <a:endParaRPr/>
          </a:p>
          <a:p>
            <a:pPr indent="-285750" lvl="1" marL="742950" rtl="0" algn="l">
              <a:spcBef>
                <a:spcPts val="1000"/>
              </a:spcBef>
              <a:spcAft>
                <a:spcPts val="0"/>
              </a:spcAft>
              <a:buSzPts val="1440"/>
              <a:buChar char="►"/>
            </a:pPr>
            <a:r>
              <a: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Lack of evening and weekend hours to better match customer (Sat 9-1)</a:t>
            </a:r>
            <a:endParaRPr sz="1600"/>
          </a:p>
          <a:p>
            <a:pPr indent="-251459" lvl="0" marL="342900" rtl="0" algn="l"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acet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