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74" r:id="rId9"/>
    <p:sldId id="257"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0" d="100"/>
          <a:sy n="60" d="100"/>
        </p:scale>
        <p:origin x="264"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2/22/2024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2404534"/>
            <a:ext cx="9770534" cy="1646302"/>
          </a:xfrm>
        </p:spPr>
        <p:txBody>
          <a:bodyPr/>
          <a:lstStyle/>
          <a:p>
            <a:pPr algn="ctr"/>
            <a:r>
              <a:rPr lang="en-US" dirty="0"/>
              <a:t>Service Department Analysis for </a:t>
            </a:r>
            <a:r>
              <a:rPr lang="en-US" dirty="0" err="1"/>
              <a:t>Heuberger</a:t>
            </a:r>
            <a:r>
              <a:rPr lang="en-US" dirty="0"/>
              <a:t> Motors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9770534" cy="1096899"/>
          </a:xfrm>
        </p:spPr>
        <p:txBody>
          <a:bodyPr>
            <a:normAutofit/>
          </a:bodyPr>
          <a:lstStyle/>
          <a:p>
            <a:pPr algn="ctr"/>
            <a:r>
              <a:rPr lang="en-US" sz="3200" dirty="0"/>
              <a:t>By Skyler Short N-434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85000" lnSpcReduction="10000"/>
          </a:bodyPr>
          <a:lstStyle/>
          <a:p>
            <a:r>
              <a:rPr lang="en-US" b="1" dirty="0"/>
              <a:t>Weaknesses</a:t>
            </a:r>
          </a:p>
          <a:p>
            <a:r>
              <a:rPr lang="en-US" dirty="0"/>
              <a:t>-Outdated phone system</a:t>
            </a:r>
          </a:p>
          <a:p>
            <a:r>
              <a:rPr lang="en-US" dirty="0"/>
              <a:t>-No oil change packages lifetime oil or pay per oil change.</a:t>
            </a:r>
          </a:p>
          <a:p>
            <a:r>
              <a:rPr lang="en-US" dirty="0"/>
              <a:t>-perception of “high costs”.</a:t>
            </a:r>
          </a:p>
          <a:p>
            <a:r>
              <a:rPr lang="en-US" dirty="0"/>
              <a:t>-Customers receiving different info depending on who they talk to involving simple logistics.</a:t>
            </a:r>
          </a:p>
          <a:p>
            <a:r>
              <a:rPr lang="en-US" dirty="0"/>
              <a:t>-Customers sometimes get transferred around a lot resulting in customer frustration and having to repeat themselves.</a:t>
            </a:r>
          </a:p>
          <a:p>
            <a:r>
              <a:rPr lang="en-US" dirty="0"/>
              <a:t>-Moral, empathy</a:t>
            </a:r>
          </a:p>
          <a:p>
            <a:r>
              <a:rPr lang="en-US" dirty="0"/>
              <a:t>-Employees not realizing there’s opportunities for advancement. </a:t>
            </a:r>
          </a:p>
          <a:p>
            <a:r>
              <a:rPr lang="en-US" dirty="0"/>
              <a:t>-Communication (wait times, setting expectations).</a:t>
            </a:r>
          </a:p>
          <a:p>
            <a:r>
              <a:rPr lang="en-US" dirty="0"/>
              <a:t>-Employee appreciation or feeling valued.</a:t>
            </a:r>
          </a:p>
          <a:p>
            <a:r>
              <a:rPr lang="en-US" dirty="0"/>
              <a:t>-Employees feeling overwhelmed with volume.</a:t>
            </a:r>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r>
              <a:rPr lang="en-US" sz="1500" dirty="0"/>
              <a:t>-(shop) Recommended services</a:t>
            </a:r>
          </a:p>
          <a:p>
            <a:r>
              <a:rPr lang="en-US" sz="1500" dirty="0"/>
              <a:t>-(manufacturer) recommended service intervals</a:t>
            </a:r>
          </a:p>
          <a:p>
            <a:r>
              <a:rPr lang="en-US" sz="1500" dirty="0"/>
              <a:t>-MPI texts (like X-Time)</a:t>
            </a:r>
          </a:p>
          <a:p>
            <a:r>
              <a:rPr lang="en-US" sz="1500" dirty="0"/>
              <a:t>-Scheduling next service appointments</a:t>
            </a:r>
          </a:p>
          <a:p>
            <a:r>
              <a:rPr lang="en-US" sz="1500" dirty="0"/>
              <a:t>-Inbound calls.</a:t>
            </a:r>
          </a:p>
          <a:p>
            <a:r>
              <a:rPr lang="en-US" sz="1500" dirty="0"/>
              <a:t>-Multiple platforms for reaching customers.</a:t>
            </a:r>
          </a:p>
          <a:p>
            <a:r>
              <a:rPr lang="en-US" sz="1500" dirty="0"/>
              <a:t>-Always opportunities for employee growth, position or training.</a:t>
            </a:r>
          </a:p>
          <a:p>
            <a:r>
              <a:rPr lang="en-US" sz="1500" dirty="0"/>
              <a:t>-Upsells for express/Main shop</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10000"/>
          </a:bodyPr>
          <a:lstStyle/>
          <a:p>
            <a:r>
              <a:rPr lang="en-US" b="1" dirty="0"/>
              <a:t>Threats</a:t>
            </a:r>
          </a:p>
          <a:p>
            <a:r>
              <a:rPr lang="en-US" dirty="0"/>
              <a:t>-Outdated phone system = Lost opportunities also gives the customer reason to shop/service elsewhere. </a:t>
            </a:r>
          </a:p>
          <a:p>
            <a:r>
              <a:rPr lang="en-US" dirty="0"/>
              <a:t>-Lack of Communication and procedure.</a:t>
            </a:r>
          </a:p>
          <a:p>
            <a:r>
              <a:rPr lang="en-US" dirty="0"/>
              <a:t>-Missing opportunities.</a:t>
            </a:r>
          </a:p>
          <a:p>
            <a:r>
              <a:rPr lang="en-US" dirty="0"/>
              <a:t>-Change is slow, management implementing training or new systems/software.</a:t>
            </a:r>
          </a:p>
          <a:p>
            <a:r>
              <a:rPr lang="en-US" dirty="0"/>
              <a:t>-Moral affecting surveys, surveys affecting pay, pay affecting moral.</a:t>
            </a:r>
          </a:p>
          <a:p>
            <a:r>
              <a:rPr lang="en-US" dirty="0"/>
              <a:t>-Employee Turnover.</a:t>
            </a:r>
          </a:p>
          <a:p>
            <a:r>
              <a:rPr lang="en-US" dirty="0"/>
              <a:t>-Overwhelmed employees not knowing how to handle a situation and everyone is too busy to help said employee and the customer pays the price.</a:t>
            </a:r>
          </a:p>
          <a:p>
            <a:r>
              <a:rPr lang="en-US" dirty="0"/>
              <a:t>-Employees not knowing how to properly handle objection.</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92500" lnSpcReduction="20000"/>
          </a:bodyPr>
          <a:lstStyle/>
          <a:p>
            <a:r>
              <a:rPr lang="en-US" b="1" dirty="0"/>
              <a:t>Objectives</a:t>
            </a:r>
          </a:p>
          <a:p>
            <a:r>
              <a:rPr lang="en-US" i="1" u="sng" dirty="0"/>
              <a:t>More Training </a:t>
            </a:r>
            <a:r>
              <a:rPr lang="en-US" dirty="0"/>
              <a:t>- The biggest repeated theme that came up when going over all the SWOT analysis conducted by our employees was lack of training and the need for more manager one on one interactions with employees..</a:t>
            </a:r>
          </a:p>
          <a:p>
            <a:r>
              <a:rPr lang="en-US" i="1" u="sng" dirty="0"/>
              <a:t>More Manager one on one conversations </a:t>
            </a:r>
            <a:r>
              <a:rPr lang="en-US" dirty="0"/>
              <a:t>- There was a good amount of very specific and constructive comments but also a lot of what seemed to be negative comments/perceptions that with training and more manager one on one conversations I hope we can change the perception/culture of our service department and minimizing the frustrations that manifest as negativity or incorrect perception of pricing, favoritism, lack of advancement or overall feeling of being overwhelmed.</a:t>
            </a:r>
          </a:p>
          <a:p>
            <a:r>
              <a:rPr lang="en-US" i="1" u="sng" dirty="0"/>
              <a:t>Setting Expectations</a:t>
            </a:r>
            <a:r>
              <a:rPr lang="en-US" dirty="0"/>
              <a:t> – Setting proper expectation with each department in regards to duties, responsibilities and expectations so there is no conflicting information that is being relayed to the customer causing frustration, friction and heated moments where employees take the brunt of the situation.</a:t>
            </a:r>
            <a:endParaRPr lang="en-US" i="1" u="sng" dirty="0"/>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91479"/>
            <a:ext cx="8596668" cy="5102086"/>
          </a:xfrm>
        </p:spPr>
        <p:txBody>
          <a:bodyPr>
            <a:normAutofit fontScale="85000" lnSpcReduction="10000"/>
          </a:bodyPr>
          <a:lstStyle/>
          <a:p>
            <a:r>
              <a:rPr lang="en-US" b="1" i="1" u="sng" dirty="0"/>
              <a:t>Strategies</a:t>
            </a:r>
          </a:p>
          <a:p>
            <a:r>
              <a:rPr lang="en-US" dirty="0"/>
              <a:t>Training strategy for each department - Reception Perpetual Training with combined one on one feedback between each employee and manager. Conversations should be casual open, include relevant training topics and management should have a positive “is there anything we can do to help you?” approach with every employee.</a:t>
            </a:r>
          </a:p>
          <a:p>
            <a:r>
              <a:rPr lang="en-US" dirty="0"/>
              <a:t>Reception – Manager should be reviewing calls daily and discussing with Receptionist to determine the proper questions are being asked to transfer the call to the right place. The receptionist should not be providing any input based off assumption. Simply get the call to the right person and set expectation with the customer that if she is going to be transferring said call to an extension that they may have to leave a message depending on if the person is busy or not and if it is a situation that merits immediate attention bring it to a manager's attention. Training word tracks should be provided if necessary.</a:t>
            </a:r>
          </a:p>
          <a:p>
            <a:r>
              <a:rPr lang="en-US" dirty="0"/>
              <a:t>BDC – BDC manager should be reviewing calls daily in person and via phone analytic software to minimize points of contention and conflict with the customers and providing feedback and communication to service managers in regards to any misinformation that may be relayed to customers so we can correct the matter immediately and minimize multiple (or different) expectations being set with customers.</a:t>
            </a:r>
          </a:p>
          <a:p>
            <a:r>
              <a:rPr lang="en-US" dirty="0"/>
              <a:t>Service – Managers should be having conversations with BDC and setting expectations in cohesion with the BDC and Service department so everyone is on the same page.</a:t>
            </a:r>
            <a:br>
              <a:rPr lang="en-US" dirty="0"/>
            </a:br>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69775"/>
            <a:ext cx="8596668" cy="4371588"/>
          </a:xfrm>
        </p:spPr>
        <p:txBody>
          <a:bodyPr>
            <a:normAutofit lnSpcReduction="10000"/>
          </a:bodyPr>
          <a:lstStyle/>
          <a:p>
            <a:r>
              <a:rPr lang="en-US" b="1" i="1" u="sng" dirty="0"/>
              <a:t>Tactics</a:t>
            </a:r>
            <a:r>
              <a:rPr lang="en-US" dirty="0"/>
              <a:t> to ensure that employee training and management communication is having an effective positive outcome and impact towards outlined weaknesses and objectives. </a:t>
            </a:r>
          </a:p>
          <a:p>
            <a:r>
              <a:rPr lang="en-US" dirty="0"/>
              <a:t>Similar to the composite objectives, trying to find a measurable metric to compare progress is the best way to evaluate changes but because the nature of most of these changes it will be best to evaluate by employee feedback. In six months time we will conduct another employee SWOT analysis to “check the temp” so to speak referring to employee moral overall.</a:t>
            </a:r>
          </a:p>
          <a:p>
            <a:r>
              <a:rPr lang="en-US" dirty="0"/>
              <a:t>From these SWOTs be looking for overall less frustration stemming from un-organization, this can also be tracked by our Customer satisfaction Surveys if everything outlined is being constantly remedied with MORE communication and training, it should also make the customer experience much better. It will be exciting to see how these procedural changes will affect moral, customer experience, and in unison labor cost, personnel expense, productivity, and facility utilization.</a:t>
            </a:r>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0"/>
            <a:ext cx="8596668" cy="410817"/>
          </a:xfrm>
        </p:spPr>
        <p:txBody>
          <a:bodyPr>
            <a:normAutofit fontScale="90000"/>
          </a:bodyPr>
          <a:lstStyle/>
          <a:p>
            <a:r>
              <a:rPr lang="en-US" sz="2400"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00367628"/>
              </p:ext>
            </p:extLst>
          </p:nvPr>
        </p:nvGraphicFramePr>
        <p:xfrm>
          <a:off x="677333" y="410817"/>
          <a:ext cx="10693032" cy="6316735"/>
        </p:xfrm>
        <a:graphic>
          <a:graphicData uri="http://schemas.openxmlformats.org/drawingml/2006/table">
            <a:tbl>
              <a:tblPr firstRow="1" bandRow="1">
                <a:tableStyleId>{5C22544A-7EE6-4342-B048-85BDC9FD1C3A}</a:tableStyleId>
              </a:tblPr>
              <a:tblGrid>
                <a:gridCol w="3564344">
                  <a:extLst>
                    <a:ext uri="{9D8B030D-6E8A-4147-A177-3AD203B41FA5}">
                      <a16:colId xmlns:a16="http://schemas.microsoft.com/office/drawing/2014/main" val="2235853955"/>
                    </a:ext>
                  </a:extLst>
                </a:gridCol>
                <a:gridCol w="3564344">
                  <a:extLst>
                    <a:ext uri="{9D8B030D-6E8A-4147-A177-3AD203B41FA5}">
                      <a16:colId xmlns:a16="http://schemas.microsoft.com/office/drawing/2014/main" val="4174400132"/>
                    </a:ext>
                  </a:extLst>
                </a:gridCol>
                <a:gridCol w="3564344">
                  <a:extLst>
                    <a:ext uri="{9D8B030D-6E8A-4147-A177-3AD203B41FA5}">
                      <a16:colId xmlns:a16="http://schemas.microsoft.com/office/drawing/2014/main" val="1146395385"/>
                    </a:ext>
                  </a:extLst>
                </a:gridCol>
              </a:tblGrid>
              <a:tr h="454858">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1080955">
                <a:tc>
                  <a:txBody>
                    <a:bodyPr/>
                    <a:lstStyle/>
                    <a:p>
                      <a:r>
                        <a:rPr lang="en-US" dirty="0"/>
                        <a:t>Create retention targeted maintenance packages, advertise via email, mail, and displays </a:t>
                      </a:r>
                    </a:p>
                  </a:txBody>
                  <a:tcPr/>
                </a:tc>
                <a:tc>
                  <a:txBody>
                    <a:bodyPr/>
                    <a:lstStyle/>
                    <a:p>
                      <a:r>
                        <a:rPr lang="en-US" dirty="0"/>
                        <a:t>Alex Gauthier</a:t>
                      </a:r>
                    </a:p>
                  </a:txBody>
                  <a:tcPr/>
                </a:tc>
                <a:tc>
                  <a:txBody>
                    <a:bodyPr/>
                    <a:lstStyle/>
                    <a:p>
                      <a:r>
                        <a:rPr lang="en-US" dirty="0"/>
                        <a:t>March 1</a:t>
                      </a:r>
                      <a:r>
                        <a:rPr lang="en-US" baseline="30000" dirty="0"/>
                        <a:t>st</a:t>
                      </a:r>
                      <a:r>
                        <a:rPr lang="en-US" dirty="0"/>
                        <a:t> 2024</a:t>
                      </a:r>
                    </a:p>
                  </a:txBody>
                  <a:tcPr/>
                </a:tc>
                <a:extLst>
                  <a:ext uri="{0D108BD9-81ED-4DB2-BD59-A6C34878D82A}">
                    <a16:rowId xmlns:a16="http://schemas.microsoft.com/office/drawing/2014/main" val="2400365483"/>
                  </a:ext>
                </a:extLst>
              </a:tr>
              <a:tr h="844737">
                <a:tc>
                  <a:txBody>
                    <a:bodyPr/>
                    <a:lstStyle/>
                    <a:p>
                      <a:r>
                        <a:rPr lang="en-US" dirty="0"/>
                        <a:t>Establish timeline to incrementally increase express rate and monitor accordingly.</a:t>
                      </a:r>
                    </a:p>
                  </a:txBody>
                  <a:tcPr/>
                </a:tc>
                <a:tc>
                  <a:txBody>
                    <a:bodyPr/>
                    <a:lstStyle/>
                    <a:p>
                      <a:r>
                        <a:rPr lang="en-US" dirty="0"/>
                        <a:t>Cole Collins/John Adams</a:t>
                      </a:r>
                    </a:p>
                  </a:txBody>
                  <a:tcPr/>
                </a:tc>
                <a:tc>
                  <a:txBody>
                    <a:bodyPr/>
                    <a:lstStyle/>
                    <a:p>
                      <a:r>
                        <a:rPr lang="en-US" dirty="0"/>
                        <a:t>April 1</a:t>
                      </a:r>
                      <a:r>
                        <a:rPr lang="en-US" baseline="30000" dirty="0"/>
                        <a:t>st</a:t>
                      </a:r>
                      <a:r>
                        <a:rPr lang="en-US" dirty="0"/>
                        <a:t> 2024</a:t>
                      </a:r>
                    </a:p>
                  </a:txBody>
                  <a:tcPr/>
                </a:tc>
                <a:extLst>
                  <a:ext uri="{0D108BD9-81ED-4DB2-BD59-A6C34878D82A}">
                    <a16:rowId xmlns:a16="http://schemas.microsoft.com/office/drawing/2014/main" val="107845787"/>
                  </a:ext>
                </a:extLst>
              </a:tr>
              <a:tr h="649797">
                <a:tc>
                  <a:txBody>
                    <a:bodyPr/>
                    <a:lstStyle/>
                    <a:p>
                      <a:r>
                        <a:rPr lang="en-US" dirty="0"/>
                        <a:t>Implement productivity measures referenced in slide 8.</a:t>
                      </a:r>
                    </a:p>
                  </a:txBody>
                  <a:tcPr/>
                </a:tc>
                <a:tc>
                  <a:txBody>
                    <a:bodyPr/>
                    <a:lstStyle/>
                    <a:p>
                      <a:r>
                        <a:rPr lang="en-US" dirty="0"/>
                        <a:t>Cole Collins/Bernhard Kuhn/ Chris Horton/ Andrew Treadway</a:t>
                      </a:r>
                    </a:p>
                  </a:txBody>
                  <a:tcPr/>
                </a:tc>
                <a:tc>
                  <a:txBody>
                    <a:bodyPr/>
                    <a:lstStyle/>
                    <a:p>
                      <a:r>
                        <a:rPr lang="en-US" dirty="0"/>
                        <a:t>March 1</a:t>
                      </a:r>
                      <a:r>
                        <a:rPr lang="en-US" baseline="30000" dirty="0"/>
                        <a:t>st</a:t>
                      </a:r>
                      <a:r>
                        <a:rPr lang="en-US" dirty="0"/>
                        <a:t> 2024</a:t>
                      </a:r>
                    </a:p>
                  </a:txBody>
                  <a:tcPr/>
                </a:tc>
                <a:extLst>
                  <a:ext uri="{0D108BD9-81ED-4DB2-BD59-A6C34878D82A}">
                    <a16:rowId xmlns:a16="http://schemas.microsoft.com/office/drawing/2014/main" val="1530126605"/>
                  </a:ext>
                </a:extLst>
              </a:tr>
              <a:tr h="1080955">
                <a:tc>
                  <a:txBody>
                    <a:bodyPr/>
                    <a:lstStyle/>
                    <a:p>
                      <a:r>
                        <a:rPr lang="en-US" dirty="0"/>
                        <a:t>Formulating Action plan to increase facility utilization via weekend service volume</a:t>
                      </a:r>
                    </a:p>
                  </a:txBody>
                  <a:tcPr/>
                </a:tc>
                <a:tc>
                  <a:txBody>
                    <a:bodyPr/>
                    <a:lstStyle/>
                    <a:p>
                      <a:r>
                        <a:rPr lang="en-US" dirty="0"/>
                        <a:t>Cole Collins (lead)/Bernhard Kuhn/Chris Horton/ Chris Horton/ Alex Gauthier/ </a:t>
                      </a:r>
                      <a:r>
                        <a:rPr lang="en-US" dirty="0" err="1"/>
                        <a:t>Viktoryia</a:t>
                      </a:r>
                      <a:r>
                        <a:rPr lang="en-US" dirty="0"/>
                        <a:t> Evans</a:t>
                      </a:r>
                    </a:p>
                  </a:txBody>
                  <a:tcPr/>
                </a:tc>
                <a:tc>
                  <a:txBody>
                    <a:bodyPr/>
                    <a:lstStyle/>
                    <a:p>
                      <a:r>
                        <a:rPr lang="en-US" dirty="0"/>
                        <a:t>May 1</a:t>
                      </a:r>
                      <a:r>
                        <a:rPr lang="en-US" baseline="30000" dirty="0"/>
                        <a:t>st</a:t>
                      </a:r>
                      <a:r>
                        <a:rPr lang="en-US" dirty="0"/>
                        <a:t> 2024</a:t>
                      </a:r>
                    </a:p>
                  </a:txBody>
                  <a:tcPr/>
                </a:tc>
                <a:extLst>
                  <a:ext uri="{0D108BD9-81ED-4DB2-BD59-A6C34878D82A}">
                    <a16:rowId xmlns:a16="http://schemas.microsoft.com/office/drawing/2014/main" val="1950345431"/>
                  </a:ext>
                </a:extLst>
              </a:tr>
              <a:tr h="1080955">
                <a:tc>
                  <a:txBody>
                    <a:bodyPr/>
                    <a:lstStyle/>
                    <a:p>
                      <a:r>
                        <a:rPr lang="en-US" dirty="0"/>
                        <a:t>(SWOT Specific) Monthly training and one on one conversations across Service, BDC and Reception.</a:t>
                      </a:r>
                    </a:p>
                  </a:txBody>
                  <a:tcPr/>
                </a:tc>
                <a:tc>
                  <a:txBody>
                    <a:bodyPr/>
                    <a:lstStyle/>
                    <a:p>
                      <a:r>
                        <a:rPr lang="en-US" dirty="0"/>
                        <a:t>Cole Collins/</a:t>
                      </a:r>
                      <a:r>
                        <a:rPr lang="en-US" dirty="0" err="1"/>
                        <a:t>Viktoryia</a:t>
                      </a:r>
                      <a:r>
                        <a:rPr lang="en-US" dirty="0"/>
                        <a:t> Evans/Jennifer Way/Bernhard </a:t>
                      </a:r>
                      <a:r>
                        <a:rPr lang="en-US" dirty="0" err="1"/>
                        <a:t>Kuhen</a:t>
                      </a:r>
                      <a:r>
                        <a:rPr lang="en-US" dirty="0"/>
                        <a:t>/Chris Horton</a:t>
                      </a:r>
                    </a:p>
                  </a:txBody>
                  <a:tcPr/>
                </a:tc>
                <a:tc>
                  <a:txBody>
                    <a:bodyPr/>
                    <a:lstStyle/>
                    <a:p>
                      <a:r>
                        <a:rPr lang="en-US" dirty="0"/>
                        <a:t>March 1</a:t>
                      </a:r>
                      <a:r>
                        <a:rPr lang="en-US" baseline="30000" dirty="0"/>
                        <a:t>st</a:t>
                      </a:r>
                      <a:r>
                        <a:rPr lang="en-US" dirty="0"/>
                        <a:t> 2024</a:t>
                      </a:r>
                    </a:p>
                  </a:txBody>
                  <a:tcPr/>
                </a:tc>
                <a:extLst>
                  <a:ext uri="{0D108BD9-81ED-4DB2-BD59-A6C34878D82A}">
                    <a16:rowId xmlns:a16="http://schemas.microsoft.com/office/drawing/2014/main" val="1960891333"/>
                  </a:ext>
                </a:extLst>
              </a:tr>
              <a:tr h="332602">
                <a:tc>
                  <a:txBody>
                    <a:bodyPr/>
                    <a:lstStyle/>
                    <a:p>
                      <a:endParaRPr lang="en-US"/>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val="4137224325"/>
                  </a:ext>
                </a:extLst>
              </a:tr>
              <a:tr h="332602">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10748"/>
            <a:ext cx="8596668" cy="4737651"/>
          </a:xfrm>
        </p:spPr>
        <p:txBody>
          <a:bodyPr>
            <a:normAutofit/>
          </a:bodyPr>
          <a:lstStyle/>
          <a:p>
            <a:r>
              <a:rPr lang="en-US" dirty="0"/>
              <a:t>Synopsis</a:t>
            </a:r>
          </a:p>
          <a:p>
            <a:endParaRPr lang="en-US" dirty="0"/>
          </a:p>
          <a:p>
            <a:r>
              <a:rPr lang="en-US" dirty="0"/>
              <a:t>Time spent in the service department was very essential and provided an excellent view on what the managers, advisors, customers experience on a day to day. </a:t>
            </a:r>
          </a:p>
          <a:p>
            <a:r>
              <a:rPr lang="en-US" dirty="0"/>
              <a:t>The 100 RO Analysis was very interesting and revealed areas of improvement. The biggest variable I noticed was the missed opportunities for upsells/recommended services and being able to see the frequency of our very minimal (one) maintenance package we offer and creating an action plan for increased retention based on that.</a:t>
            </a:r>
          </a:p>
          <a:p>
            <a:r>
              <a:rPr lang="en-US" dirty="0"/>
              <a:t>SWOT Analysis; Seeing what employees have to say and having the ambiguous platform to do so revealed a lot of areas of improvement, the best thing about the findings is that the remedies may seem lengthy on paper but are very obtainable. </a:t>
            </a:r>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normAutofit fontScale="92500" lnSpcReduction="10000"/>
          </a:bodyPr>
          <a:lstStyle/>
          <a:p>
            <a:pPr algn="l"/>
            <a:endParaRPr lang="en-US" sz="1800" b="0" i="0" u="none" strike="noStrike" baseline="0" dirty="0">
              <a:solidFill>
                <a:srgbClr val="000000"/>
              </a:solidFill>
              <a:latin typeface="Calibri" panose="020F0502020204030204" pitchFamily="34" charset="0"/>
            </a:endParaRPr>
          </a:p>
          <a:p>
            <a:r>
              <a:rPr lang="en-US" b="1" dirty="0">
                <a:solidFill>
                  <a:srgbClr val="221E1F"/>
                </a:solidFill>
                <a:latin typeface="Calibri" panose="020F0502020204030204" pitchFamily="34" charset="0"/>
              </a:rPr>
              <a:t>Current Practice: </a:t>
            </a:r>
            <a:r>
              <a:rPr lang="en-US" dirty="0">
                <a:solidFill>
                  <a:srgbClr val="221E1F"/>
                </a:solidFill>
                <a:latin typeface="Calibri" panose="020F0502020204030204" pitchFamily="34" charset="0"/>
              </a:rPr>
              <a:t>Search Engine Marketing (17% of budget vs 83% variable ops), AI-Email campaigning and Care connect (Subaru’s platform for advertising via email campaign and snail mail)</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 </a:t>
            </a:r>
            <a:r>
              <a:rPr lang="en-US" sz="1800" i="0" u="none" strike="noStrike" baseline="0" dirty="0">
                <a:solidFill>
                  <a:srgbClr val="221E1F"/>
                </a:solidFill>
                <a:latin typeface="Calibri" panose="020F0502020204030204" pitchFamily="34" charset="0"/>
              </a:rPr>
              <a:t>Implement marketing strategies that target retention specifically with more customizable options in regards to service rather than the all or nothing approach (lifetime oil).</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goals: </a:t>
            </a:r>
            <a:r>
              <a:rPr lang="en-US" dirty="0">
                <a:solidFill>
                  <a:srgbClr val="221E1F"/>
                </a:solidFill>
                <a:latin typeface="Calibri" panose="020F0502020204030204" pitchFamily="34" charset="0"/>
              </a:rPr>
              <a:t>Via Care Connect and main shop display placard at advisor and cashier counter advertise oil change and alignment packages. 2 for 1 alignments. Have tiered packages for 2, 4, 8, lifetime oil. Have lifetime pricing align with pricing that finance sells it for so it doesn’t impact surveys.</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evaluate your changes: </a:t>
            </a:r>
            <a:r>
              <a:rPr lang="en-US" sz="1800" i="0" u="none" strike="noStrike" baseline="0" dirty="0">
                <a:solidFill>
                  <a:srgbClr val="221E1F"/>
                </a:solidFill>
                <a:latin typeface="Calibri" panose="020F0502020204030204" pitchFamily="34" charset="0"/>
              </a:rPr>
              <a:t>Check discount package penetration and compare it against overall oil change RO count on a monthly basis. </a:t>
            </a:r>
            <a:r>
              <a:rPr lang="en-US" dirty="0">
                <a:solidFill>
                  <a:srgbClr val="221E1F"/>
                </a:solidFill>
                <a:latin typeface="Calibri" panose="020F0502020204030204" pitchFamily="34" charset="0"/>
              </a:rPr>
              <a:t>Also compare one and done metric in quarterly report. Does this drop our “one and done” percentage? Is it effective?</a:t>
            </a:r>
            <a:endParaRPr lang="en-US" sz="1800" b="1" i="0" u="none" strike="noStrike" baseline="0" dirty="0">
              <a:solidFill>
                <a:srgbClr val="221E1F"/>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537252"/>
            <a:ext cx="5120426" cy="5049078"/>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We submit for warranty rate increase once a year. Our labor rate for SOA is skewed slightly because it incudes express which is lower. Advisors do not have access to discounts without manager override.</a:t>
            </a:r>
            <a:endParaRPr lang="en-US" sz="18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 </a:t>
            </a:r>
            <a:r>
              <a:rPr lang="en-US" dirty="0">
                <a:solidFill>
                  <a:srgbClr val="221E1F"/>
                </a:solidFill>
                <a:latin typeface="Calibri" panose="020F0502020204030204" pitchFamily="34" charset="0"/>
              </a:rPr>
              <a:t>Establish a time-line for incrementally increasing express rate to get closer to door rate. The gradual increase will also bolster pre-paid maintenance/retention penetration. Train advisors on offering our payment plans which will also contribute to overall department profitability.</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a:t>
            </a:r>
            <a:r>
              <a:rPr lang="en-US" b="1" dirty="0">
                <a:solidFill>
                  <a:srgbClr val="221E1F"/>
                </a:solidFill>
                <a:latin typeface="Calibri" panose="020F0502020204030204" pitchFamily="34" charset="0"/>
              </a:rPr>
              <a:t>g</a:t>
            </a:r>
            <a:r>
              <a:rPr lang="en-US" sz="1800" b="1" i="0" u="none" strike="noStrike" baseline="0" dirty="0">
                <a:solidFill>
                  <a:srgbClr val="221E1F"/>
                </a:solidFill>
                <a:latin typeface="Calibri" panose="020F0502020204030204" pitchFamily="34" charset="0"/>
              </a:rPr>
              <a:t>oals: </a:t>
            </a:r>
            <a:r>
              <a:rPr lang="en-US" dirty="0">
                <a:solidFill>
                  <a:srgbClr val="221E1F"/>
                </a:solidFill>
                <a:latin typeface="Calibri" panose="020F0502020204030204" pitchFamily="34" charset="0"/>
              </a:rPr>
              <a:t>Speak with GM and Service manager and establish acceptable pricing increase and time line. We do not want to just flip a switch and have it impact our surveys.</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Analyze financial statement, quarterly report, maintenance bundle penetration/profit and payment plan interest account so ensure maximum symbiosis and utilize NADA guides to stay within market tolerance. </a:t>
            </a:r>
            <a:endParaRPr lang="en-US" sz="1800" b="1"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B8235673-61B0-06DA-41F4-89A4B4E5F95E}"/>
              </a:ext>
            </a:extLst>
          </p:cNvPr>
          <p:cNvPicPr>
            <a:picLocks noGrp="1" noChangeAspect="1"/>
          </p:cNvPicPr>
          <p:nvPr>
            <p:ph sz="quarter" idx="4"/>
          </p:nvPr>
        </p:nvPicPr>
        <p:blipFill>
          <a:blip r:embed="rId2"/>
          <a:stretch>
            <a:fillRect/>
          </a:stretch>
        </p:blipFill>
        <p:spPr>
          <a:xfrm>
            <a:off x="6023181" y="1930400"/>
            <a:ext cx="5709273" cy="3148894"/>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484243"/>
            <a:ext cx="4398249" cy="5115340"/>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Personnel expenses are the highest contribution to service department overall expense structure. In regard to semi-fixed and fixed we have a relatively low percentage in comparison.</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 </a:t>
            </a:r>
            <a:r>
              <a:rPr lang="en-US" dirty="0">
                <a:solidFill>
                  <a:srgbClr val="221E1F"/>
                </a:solidFill>
                <a:latin typeface="Calibri" panose="020F0502020204030204" pitchFamily="34" charset="0"/>
              </a:rPr>
              <a:t>Conduct thorough investigation of how our personnel expenses is allocated in terms of positions and look into ways we can cross train and minimize downtime for example not have five express advisors and four valet drivers clocked in on a slow day. If this investigation merits downsizing on excess personnel also conduct weekly meetings that are specific to staffing and let people go home early if the flow of customers doesn’t require the current amount of manpower also review pay structure of highly compensated employees. In summary, </a:t>
            </a:r>
            <a:r>
              <a:rPr lang="en-US" u="sng" dirty="0">
                <a:solidFill>
                  <a:srgbClr val="221E1F"/>
                </a:solidFill>
                <a:latin typeface="Calibri" panose="020F0502020204030204" pitchFamily="34" charset="0"/>
              </a:rPr>
              <a:t>constant, consistent review</a:t>
            </a:r>
            <a:r>
              <a:rPr lang="en-US" dirty="0">
                <a:solidFill>
                  <a:srgbClr val="221E1F"/>
                </a:solidFill>
                <a:latin typeface="Calibri" panose="020F0502020204030204" pitchFamily="34" charset="0"/>
              </a:rPr>
              <a:t>.  </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goals:</a:t>
            </a:r>
            <a:r>
              <a:rPr lang="en-US" sz="1800" b="0" i="0" u="none" strike="noStrike" baseline="0" dirty="0">
                <a:solidFill>
                  <a:srgbClr val="221E1F"/>
                </a:solidFill>
                <a:latin typeface="Calibri" panose="020F0502020204030204" pitchFamily="34" charset="0"/>
              </a:rPr>
              <a:t> Implement weekly and monthly review with GM and Service manager.</a:t>
            </a:r>
          </a:p>
          <a:p>
            <a:r>
              <a:rPr lang="en-US" sz="1800" b="1" i="0" u="none" strike="noStrike" baseline="0" dirty="0">
                <a:solidFill>
                  <a:srgbClr val="221E1F"/>
                </a:solidFill>
                <a:latin typeface="Calibri" panose="020F0502020204030204" pitchFamily="34" charset="0"/>
              </a:rPr>
              <a:t>Plans to evaluate your changes</a:t>
            </a:r>
            <a:r>
              <a:rPr lang="en-US" sz="1800" i="0" u="none" strike="noStrike" baseline="0" dirty="0">
                <a:solidFill>
                  <a:srgbClr val="221E1F"/>
                </a:solidFill>
                <a:latin typeface="Calibri" panose="020F0502020204030204" pitchFamily="34" charset="0"/>
              </a:rPr>
              <a:t>: Establish a baseline from past (year) financial statements and monitor personnel expenses base on financial statements moving forward. If we make a change in pay/hourly structure monitor how it affects our personnel expense and reference NADA guide/profit centering formula.</a:t>
            </a:r>
          </a:p>
          <a:p>
            <a:endParaRPr lang="en-US" dirty="0"/>
          </a:p>
        </p:txBody>
      </p:sp>
      <p:pic>
        <p:nvPicPr>
          <p:cNvPr id="6" name="Content Placeholder 5">
            <a:extLst>
              <a:ext uri="{FF2B5EF4-FFF2-40B4-BE49-F238E27FC236}">
                <a16:creationId xmlns:a16="http://schemas.microsoft.com/office/drawing/2014/main" id="{94A72A2D-88FF-A211-A1EE-1AC4EF669B29}"/>
              </a:ext>
            </a:extLst>
          </p:cNvPr>
          <p:cNvPicPr>
            <a:picLocks noGrp="1" noChangeAspect="1"/>
          </p:cNvPicPr>
          <p:nvPr>
            <p:ph sz="half" idx="2"/>
          </p:nvPr>
        </p:nvPicPr>
        <p:blipFill>
          <a:blip r:embed="rId2"/>
          <a:stretch>
            <a:fillRect/>
          </a:stretch>
        </p:blipFill>
        <p:spPr>
          <a:xfrm>
            <a:off x="5376862" y="1869611"/>
            <a:ext cx="4498658" cy="3727120"/>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304800"/>
            <a:ext cx="8596668" cy="742121"/>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91548" y="808383"/>
            <a:ext cx="4569821" cy="5950226"/>
          </a:xfrm>
        </p:spPr>
        <p:txBody>
          <a:bodyPr>
            <a:normAutofit fontScale="85000" lnSpcReduction="20000"/>
          </a:bodyPr>
          <a:lstStyle/>
          <a:p>
            <a:pPr marL="0" indent="0" algn="l">
              <a:buNone/>
            </a:pPr>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a:t>
            </a:r>
            <a:r>
              <a:rPr lang="en-US" b="1"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Main shop technicians arrive early, change clothes, and get to work. However, there are areas of downtime such as. Coffee bar trips, waiting on parts, finding vehicle, socializing, moving towed vehicles out of sales lot (weekly occurrence, ties up 4-5 techs sometimes).</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a:t>
            </a:r>
            <a:r>
              <a:rPr lang="en-US" sz="1800" b="0" i="0" u="none" strike="noStrike" baseline="0" dirty="0">
                <a:solidFill>
                  <a:srgbClr val="221E1F"/>
                </a:solidFill>
                <a:latin typeface="Calibri" panose="020F0502020204030204" pitchFamily="34" charset="0"/>
              </a:rPr>
              <a:t> (</a:t>
            </a:r>
            <a:r>
              <a:rPr lang="en-US" sz="1800" b="1" i="0" u="none" strike="noStrike" baseline="0" dirty="0">
                <a:solidFill>
                  <a:srgbClr val="221E1F"/>
                </a:solidFill>
                <a:latin typeface="Calibri" panose="020F0502020204030204" pitchFamily="34" charset="0"/>
              </a:rPr>
              <a:t>1</a:t>
            </a:r>
            <a:r>
              <a:rPr lang="en-US" sz="1800" b="0" i="0" u="none" strike="noStrike" baseline="0" dirty="0">
                <a:solidFill>
                  <a:srgbClr val="221E1F"/>
                </a:solidFill>
                <a:latin typeface="Calibri" panose="020F0502020204030204" pitchFamily="34" charset="0"/>
              </a:rPr>
              <a:t>)</a:t>
            </a:r>
            <a:r>
              <a:rPr lang="en-US" dirty="0">
                <a:solidFill>
                  <a:srgbClr val="221E1F"/>
                </a:solidFill>
                <a:latin typeface="Calibri" panose="020F0502020204030204" pitchFamily="34" charset="0"/>
              </a:rPr>
              <a:t>Utilize our management staff and team leads to keep productivity moving. Some socializing is needed for moral but should be limited to a few minutes. (</a:t>
            </a:r>
            <a:r>
              <a:rPr lang="en-US" b="1" dirty="0">
                <a:solidFill>
                  <a:srgbClr val="221E1F"/>
                </a:solidFill>
                <a:latin typeface="Calibri" panose="020F0502020204030204" pitchFamily="34" charset="0"/>
              </a:rPr>
              <a:t>2</a:t>
            </a:r>
            <a:r>
              <a:rPr lang="en-US" dirty="0">
                <a:solidFill>
                  <a:srgbClr val="221E1F"/>
                </a:solidFill>
                <a:latin typeface="Calibri" panose="020F0502020204030204" pitchFamily="34" charset="0"/>
              </a:rPr>
              <a:t>)Techs should not be waiting at the coffee bar for a drink if there is a line. They should get to work and come back after all customers are served first.</a:t>
            </a:r>
            <a:r>
              <a:rPr lang="en-US" b="1" dirty="0">
                <a:solidFill>
                  <a:srgbClr val="221E1F"/>
                </a:solidFill>
                <a:latin typeface="Calibri" panose="020F0502020204030204" pitchFamily="34" charset="0"/>
              </a:rPr>
              <a:t>(3)</a:t>
            </a:r>
            <a:r>
              <a:rPr lang="en-US" dirty="0">
                <a:solidFill>
                  <a:srgbClr val="221E1F"/>
                </a:solidFill>
                <a:latin typeface="Calibri" panose="020F0502020204030204" pitchFamily="34" charset="0"/>
              </a:rPr>
              <a:t>If the parts wait is longer than 30 min, start another job(</a:t>
            </a:r>
            <a:r>
              <a:rPr lang="en-US" b="1" dirty="0">
                <a:solidFill>
                  <a:srgbClr val="221E1F"/>
                </a:solidFill>
                <a:latin typeface="Calibri" panose="020F0502020204030204" pitchFamily="34" charset="0"/>
              </a:rPr>
              <a:t>4</a:t>
            </a:r>
            <a:r>
              <a:rPr lang="en-US" dirty="0">
                <a:solidFill>
                  <a:srgbClr val="221E1F"/>
                </a:solidFill>
                <a:latin typeface="Calibri" panose="020F0502020204030204" pitchFamily="34" charset="0"/>
              </a:rPr>
              <a:t>) Utilize Valet if the drive is not busy to help fetch cars for techs (</a:t>
            </a:r>
            <a:r>
              <a:rPr lang="en-US" b="1" dirty="0">
                <a:solidFill>
                  <a:srgbClr val="221E1F"/>
                </a:solidFill>
                <a:latin typeface="Calibri" panose="020F0502020204030204" pitchFamily="34" charset="0"/>
              </a:rPr>
              <a:t>5</a:t>
            </a:r>
            <a:r>
              <a:rPr lang="en-US" dirty="0">
                <a:solidFill>
                  <a:srgbClr val="221E1F"/>
                </a:solidFill>
                <a:latin typeface="Calibri" panose="020F0502020204030204" pitchFamily="34" charset="0"/>
              </a:rPr>
              <a:t>)Speak with towing company and establish an actual designated drop spot for towed vehicles, simple communication with contracted vendors.  </a:t>
            </a:r>
            <a:endParaRPr lang="en-US" sz="18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goals: </a:t>
            </a:r>
            <a:r>
              <a:rPr lang="en-US" dirty="0">
                <a:solidFill>
                  <a:srgbClr val="221E1F"/>
                </a:solidFill>
                <a:latin typeface="Calibri" panose="020F0502020204030204" pitchFamily="34" charset="0"/>
              </a:rPr>
              <a:t>Discuss expectations with service managers and team leads, have them review these with their staff and enforce. Take direct action with the towing company and call them.</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The very best way to evaluate will be the NADA actual service analysis to be completed monthly and conduct follow up meetings reporting the results. </a:t>
            </a:r>
            <a:endParaRPr lang="en-US" sz="1800" b="1"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D6126979-A849-03A5-68BD-4A0344E64E3B}"/>
              </a:ext>
            </a:extLst>
          </p:cNvPr>
          <p:cNvPicPr>
            <a:picLocks noGrp="1" noChangeAspect="1"/>
          </p:cNvPicPr>
          <p:nvPr>
            <p:ph sz="half" idx="2"/>
          </p:nvPr>
        </p:nvPicPr>
        <p:blipFill>
          <a:blip r:embed="rId2"/>
          <a:stretch>
            <a:fillRect/>
          </a:stretch>
        </p:blipFill>
        <p:spPr>
          <a:xfrm>
            <a:off x="5089524" y="337597"/>
            <a:ext cx="6810928" cy="595022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575582"/>
            <a:ext cx="6497189" cy="4867421"/>
          </a:xfrm>
        </p:spPr>
        <p:txBody>
          <a:bodyPr>
            <a:normAutofit fontScale="92500" lnSpcReduction="20000"/>
          </a:bodyPr>
          <a:lstStyle/>
          <a:p>
            <a:pPr marL="0" indent="0" algn="l">
              <a:buNone/>
            </a:pPr>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Current practices: </a:t>
            </a:r>
            <a:r>
              <a:rPr lang="en-US" dirty="0">
                <a:solidFill>
                  <a:srgbClr val="221E1F"/>
                </a:solidFill>
                <a:latin typeface="Calibri" panose="020F0502020204030204" pitchFamily="34" charset="0"/>
              </a:rPr>
              <a:t>Main shop full and express full M-F Saturday, Typically Saturday is slower, so we also have more people off this day. A few additional bays will be open in lieu of the reduced manpower.</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Goals for improvement:</a:t>
            </a:r>
            <a:r>
              <a:rPr lang="en-US" sz="1800" b="0" i="0" u="none" strike="noStrike" baseline="0" dirty="0">
                <a:solidFill>
                  <a:srgbClr val="221E1F"/>
                </a:solidFill>
                <a:latin typeface="Calibri" panose="020F0502020204030204" pitchFamily="34" charset="0"/>
              </a:rPr>
              <a:t> </a:t>
            </a:r>
            <a:r>
              <a:rPr lang="en-US" dirty="0">
                <a:solidFill>
                  <a:srgbClr val="221E1F"/>
                </a:solidFill>
                <a:latin typeface="Calibri" panose="020F0502020204030204" pitchFamily="34" charset="0"/>
              </a:rPr>
              <a:t>Formulate an action plan to increase weekend business. Which will increase facility utilization along with overall sales/gross profit.</a:t>
            </a:r>
            <a:endParaRPr lang="en-US" sz="1800" b="0"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achieve your goals: </a:t>
            </a:r>
            <a:r>
              <a:rPr lang="en-US" dirty="0">
                <a:solidFill>
                  <a:srgbClr val="221E1F"/>
                </a:solidFill>
                <a:latin typeface="Calibri" panose="020F0502020204030204" pitchFamily="34" charset="0"/>
              </a:rPr>
              <a:t>Consult marketing team, specifically Care Connect to build a campaign that advertises reduced wait times for express on the weekends. Also speak with our BDC manager to advertise/offer while scheduling appointments over the phone reduced wait times on weekends. Prepare to add an extra technician or two that will have a day off during the week to help with weekend coverage and be sure that what is being communicated with customers we can consistently deliver on.</a:t>
            </a:r>
            <a:endParaRPr lang="en-US" sz="1800"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latin typeface="Calibri" panose="020F0502020204030204" pitchFamily="34" charset="0"/>
              </a:rPr>
              <a:t>Plans to evaluate your changes: </a:t>
            </a:r>
            <a:r>
              <a:rPr lang="en-US" dirty="0">
                <a:solidFill>
                  <a:srgbClr val="221E1F"/>
                </a:solidFill>
                <a:latin typeface="Calibri" panose="020F0502020204030204" pitchFamily="34" charset="0"/>
              </a:rPr>
              <a:t>While in transitional/testing of new schedule structure. Follow up with BDC manager to make sure its being offered to everyone on all appointment phone calls. Analyze weekend traffic every weekend to track progress closely.</a:t>
            </a:r>
            <a:endParaRPr lang="en-US" sz="1800" b="1"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15A20FBE-380E-652E-0419-442F5171A33F}"/>
              </a:ext>
            </a:extLst>
          </p:cNvPr>
          <p:cNvPicPr>
            <a:picLocks noGrp="1" noChangeAspect="1"/>
          </p:cNvPicPr>
          <p:nvPr>
            <p:ph sz="half" idx="2"/>
          </p:nvPr>
        </p:nvPicPr>
        <p:blipFill>
          <a:blip r:embed="rId2"/>
          <a:stretch>
            <a:fillRect/>
          </a:stretch>
        </p:blipFill>
        <p:spPr>
          <a:xfrm>
            <a:off x="7455876" y="858130"/>
            <a:ext cx="4058789" cy="5183896"/>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659988"/>
            <a:ext cx="4184035" cy="4783015"/>
          </a:xfrm>
        </p:spPr>
        <p:txBody>
          <a:bodyPr>
            <a:normAutofit fontScale="92500" lnSpcReduction="20000"/>
          </a:bodyPr>
          <a:lstStyle/>
          <a:p>
            <a:r>
              <a:rPr lang="en-US" dirty="0"/>
              <a:t>Analysis is performed every month, so a lot of the data was not new or shocking per-say but painted a very good picture as to the direction we have been moving. </a:t>
            </a:r>
          </a:p>
          <a:p>
            <a:r>
              <a:rPr lang="en-US" dirty="0"/>
              <a:t>A lot of the common upsells seemed to be air filters and alignments. Which is good and we have been trying to get more upsells, but it is apparent that we can get better with a variety of upsells and also train more technicians to look for items to upsell. </a:t>
            </a:r>
            <a:r>
              <a:rPr lang="en-US" dirty="0" err="1"/>
              <a:t>Ie</a:t>
            </a:r>
            <a:r>
              <a:rPr lang="en-US" dirty="0"/>
              <a:t>: It looks like there a few advisors/techs that are good at upselling one or two things…So what are we missing? Can we train said people to teach other advisors/techs to look for similar upsells? Can we offer MORE upsells or “recommendations”. Especially on customers with lifetime oil package.</a:t>
            </a:r>
          </a:p>
        </p:txBody>
      </p:sp>
      <p:pic>
        <p:nvPicPr>
          <p:cNvPr id="7" name="Content Placeholder 6">
            <a:extLst>
              <a:ext uri="{FF2B5EF4-FFF2-40B4-BE49-F238E27FC236}">
                <a16:creationId xmlns:a16="http://schemas.microsoft.com/office/drawing/2014/main" id="{F6533F5A-892C-CBF8-BE86-826C081384B0}"/>
              </a:ext>
            </a:extLst>
          </p:cNvPr>
          <p:cNvPicPr>
            <a:picLocks noGrp="1" noChangeAspect="1"/>
          </p:cNvPicPr>
          <p:nvPr>
            <p:ph sz="half" idx="2"/>
          </p:nvPr>
        </p:nvPicPr>
        <p:blipFill>
          <a:blip r:embed="rId2"/>
          <a:stretch>
            <a:fillRect/>
          </a:stretch>
        </p:blipFill>
        <p:spPr>
          <a:xfrm>
            <a:off x="5518484" y="427797"/>
            <a:ext cx="6424987" cy="6133424"/>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2349-2949-5A7E-1C93-4CC2B7D14B27}"/>
              </a:ext>
            </a:extLst>
          </p:cNvPr>
          <p:cNvSpPr>
            <a:spLocks noGrp="1"/>
          </p:cNvSpPr>
          <p:nvPr>
            <p:ph type="title"/>
          </p:nvPr>
        </p:nvSpPr>
        <p:spPr/>
        <p:txBody>
          <a:bodyPr/>
          <a:lstStyle/>
          <a:p>
            <a:r>
              <a:rPr lang="en-US" dirty="0"/>
              <a:t>Repair Order Analysis Continued.</a:t>
            </a:r>
          </a:p>
        </p:txBody>
      </p:sp>
      <p:sp>
        <p:nvSpPr>
          <p:cNvPr id="3" name="Content Placeholder 2">
            <a:extLst>
              <a:ext uri="{FF2B5EF4-FFF2-40B4-BE49-F238E27FC236}">
                <a16:creationId xmlns:a16="http://schemas.microsoft.com/office/drawing/2014/main" id="{871FA58B-4E01-5F48-510B-C0A8BA0B74D4}"/>
              </a:ext>
            </a:extLst>
          </p:cNvPr>
          <p:cNvSpPr>
            <a:spLocks noGrp="1"/>
          </p:cNvSpPr>
          <p:nvPr>
            <p:ph sz="half" idx="1"/>
          </p:nvPr>
        </p:nvSpPr>
        <p:spPr>
          <a:xfrm>
            <a:off x="677334" y="1684421"/>
            <a:ext cx="10167129" cy="4356940"/>
          </a:xfrm>
        </p:spPr>
        <p:txBody>
          <a:bodyPr/>
          <a:lstStyle/>
          <a:p>
            <a:r>
              <a:rPr lang="en-US" dirty="0"/>
              <a:t>How does your repair labor rate compare to your posted door rate? Low across the board. A lot of it is we are simply not charging our posted labor rate. </a:t>
            </a:r>
            <a:r>
              <a:rPr lang="en-US" dirty="0" err="1"/>
              <a:t>Ie</a:t>
            </a:r>
            <a:r>
              <a:rPr lang="en-US" dirty="0"/>
              <a:t>: We have a separate labor charge for certain jobs such as brakes to stay competitive and a lot of the repairs were smaller ones. Latch not functioning properly, headlight not functioning, </a:t>
            </a:r>
            <a:r>
              <a:rPr lang="en-US" dirty="0" err="1"/>
              <a:t>etc</a:t>
            </a:r>
            <a:r>
              <a:rPr lang="en-US" dirty="0"/>
              <a:t> but overall its apparent we need to figure out why we are having a hard time charging our door rate.</a:t>
            </a:r>
          </a:p>
          <a:p>
            <a:r>
              <a:rPr lang="en-US" dirty="0"/>
              <a:t>Is there discounting? The advisors have the ability to discount the labor but the problem doesn’t seem to be “rouge” discounters it seems to be labor not always matching up with posted door rates.</a:t>
            </a:r>
          </a:p>
          <a:p>
            <a:r>
              <a:rPr lang="en-US" dirty="0"/>
              <a:t>What are the hours per R. O.? Hours per RO where mostly in the Average range the biggest issue with our summary isn’t hours it’s the labor being charged vs our posted </a:t>
            </a:r>
            <a:r>
              <a:rPr lang="en-US"/>
              <a:t>door rate.</a:t>
            </a:r>
            <a:endParaRPr lang="en-US" dirty="0"/>
          </a:p>
          <a:p>
            <a:r>
              <a:rPr lang="en-US" dirty="0"/>
              <a:t>51% One Line RO’s – Mostly express oil change’s with a small percentage of the RO’s having minor upsells such as air filters. </a:t>
            </a:r>
          </a:p>
        </p:txBody>
      </p:sp>
    </p:spTree>
    <p:extLst>
      <p:ext uri="{BB962C8B-B14F-4D97-AF65-F5344CB8AC3E}">
        <p14:creationId xmlns:p14="http://schemas.microsoft.com/office/powerpoint/2010/main" val="11622452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r>
              <a:rPr lang="en-US" dirty="0"/>
              <a:t>-Skilled and knowledgeable main shop techs.</a:t>
            </a:r>
          </a:p>
          <a:p>
            <a:r>
              <a:rPr lang="en-US" dirty="0"/>
              <a:t>-Payment plans available to customers.</a:t>
            </a:r>
          </a:p>
          <a:p>
            <a:r>
              <a:rPr lang="en-US" dirty="0"/>
              <a:t>-Apprentice opportunities available.</a:t>
            </a:r>
          </a:p>
          <a:p>
            <a:r>
              <a:rPr lang="en-US" dirty="0"/>
              <a:t>-very clean</a:t>
            </a:r>
          </a:p>
          <a:p>
            <a:r>
              <a:rPr lang="en-US" dirty="0"/>
              <a:t>-Customers expectations are realistically set by staff</a:t>
            </a:r>
          </a:p>
          <a:p>
            <a:r>
              <a:rPr lang="en-US" dirty="0"/>
              <a:t>-Customer needs are usually met or exceeded.</a:t>
            </a:r>
          </a:p>
          <a:p>
            <a:r>
              <a:rPr lang="en-US" dirty="0"/>
              <a:t>-Service is usually able to be rendered in a timely manner from when customers call in.</a:t>
            </a:r>
          </a:p>
          <a:p>
            <a:endParaRPr lang="en-US" dirty="0"/>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6123</TotalTime>
  <Words>2556</Words>
  <Application>Microsoft Office PowerPoint</Application>
  <PresentationFormat>Widescreen</PresentationFormat>
  <Paragraphs>124</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Trebuchet MS</vt:lpstr>
      <vt:lpstr>Wingdings 3</vt:lpstr>
      <vt:lpstr>Facet</vt:lpstr>
      <vt:lpstr>Service Department Analysis for Heuberger Motors</vt:lpstr>
      <vt:lpstr>   Marketing  </vt:lpstr>
      <vt:lpstr>  Analyze Cost of Labor   </vt:lpstr>
      <vt:lpstr> Changes in Expense Structure    </vt:lpstr>
      <vt:lpstr> Productivity   </vt:lpstr>
      <vt:lpstr> Facility   </vt:lpstr>
      <vt:lpstr>Repair order analysis</vt:lpstr>
      <vt:lpstr>Repair Order Analysis Continued.</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Skyler Short</cp:lastModifiedBy>
  <cp:revision>41</cp:revision>
  <dcterms:created xsi:type="dcterms:W3CDTF">2022-12-04T13:10:55Z</dcterms:created>
  <dcterms:modified xsi:type="dcterms:W3CDTF">2024-02-22T23:17:47Z</dcterms:modified>
</cp:coreProperties>
</file>