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3E95A58-70CF-45D0-9CCE-DB6011D92998}" v="5396" dt="2024-02-28T22:37:13.0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117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784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5847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2235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1667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3195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2251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5113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669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712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2511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173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341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040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232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270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295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849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NADA Service Homework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Michael Iovanna</a:t>
            </a:r>
          </a:p>
          <a:p>
            <a:r>
              <a:rPr lang="en-US"/>
              <a:t>NADA 434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CC0438-E58D-664D-2F38-3DED78694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E77B42-DBA7-C81D-E9D2-8E69939B54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/>
              <a:t>Opportunities</a:t>
            </a:r>
          </a:p>
          <a:p>
            <a:pPr lvl="1"/>
            <a:endParaRPr lang="en-US" b="1" dirty="0"/>
          </a:p>
          <a:p>
            <a:pPr lvl="1"/>
            <a:r>
              <a:rPr lang="en-US" sz="2000" dirty="0"/>
              <a:t>Growth through more training </a:t>
            </a:r>
          </a:p>
          <a:p>
            <a:pPr lvl="1"/>
            <a:r>
              <a:rPr lang="en-US" sz="2000" dirty="0"/>
              <a:t>Moving up ranks </a:t>
            </a:r>
          </a:p>
          <a:p>
            <a:pPr lvl="1"/>
            <a:r>
              <a:rPr lang="en-US" sz="2000" dirty="0"/>
              <a:t>Organization </a:t>
            </a:r>
          </a:p>
          <a:p>
            <a:pPr lvl="1"/>
            <a:r>
              <a:rPr lang="en-US" sz="2000" dirty="0"/>
              <a:t>Adding </a:t>
            </a:r>
            <a:r>
              <a:rPr lang="en-US" sz="2000"/>
              <a:t>benefits</a:t>
            </a:r>
            <a:r>
              <a:rPr lang="en-US" sz="2000" dirty="0"/>
              <a:t> for customers (ex. Fuel additive with oil </a:t>
            </a:r>
            <a:r>
              <a:rPr lang="en-US" sz="2000"/>
              <a:t>changes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Learning every Dept. </a:t>
            </a:r>
          </a:p>
          <a:p>
            <a:pPr lvl="1"/>
            <a:r>
              <a:rPr lang="en-US" sz="2000" dirty="0"/>
              <a:t>Learning vehicles through GM</a:t>
            </a:r>
          </a:p>
          <a:p>
            <a:pPr lvl="1"/>
            <a:r>
              <a:rPr lang="en-US" sz="2000" dirty="0"/>
              <a:t>More learned from manufacture the more can be told to customers 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309157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714025-C3D9-B3BE-77AF-416474E1A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B17D-EEAF-261C-6E89-1A11F8EA0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/>
              <a:t>Threats</a:t>
            </a:r>
            <a:endParaRPr lang="en-US" dirty="0"/>
          </a:p>
          <a:p>
            <a:pPr lvl="1"/>
            <a:r>
              <a:rPr lang="en-US" sz="2000" dirty="0"/>
              <a:t>Need new lift and tire machine </a:t>
            </a:r>
          </a:p>
          <a:p>
            <a:pPr lvl="1"/>
            <a:r>
              <a:rPr lang="en-US" sz="2000" dirty="0"/>
              <a:t>Holes in floor </a:t>
            </a:r>
          </a:p>
          <a:p>
            <a:pPr lvl="1"/>
            <a:r>
              <a:rPr lang="en-US" sz="2000" dirty="0"/>
              <a:t>Lack of communication </a:t>
            </a:r>
          </a:p>
          <a:p>
            <a:pPr lvl="1"/>
            <a:r>
              <a:rPr lang="en-US" sz="2000" dirty="0"/>
              <a:t>Transparency</a:t>
            </a:r>
          </a:p>
          <a:p>
            <a:pPr lvl="1"/>
            <a:r>
              <a:rPr lang="en-US" sz="2000" dirty="0"/>
              <a:t>Larger service departments</a:t>
            </a:r>
          </a:p>
          <a:p>
            <a:pPr lvl="1"/>
            <a:r>
              <a:rPr lang="en-US" sz="2000" dirty="0"/>
              <a:t>Being able to get more cars in</a:t>
            </a:r>
          </a:p>
          <a:p>
            <a:pPr lvl="1"/>
            <a:r>
              <a:rPr lang="en-US" sz="2000" dirty="0"/>
              <a:t>Having too much of a work load </a:t>
            </a:r>
          </a:p>
        </p:txBody>
      </p:sp>
    </p:spTree>
    <p:extLst>
      <p:ext uri="{BB962C8B-B14F-4D97-AF65-F5344CB8AC3E}">
        <p14:creationId xmlns:p14="http://schemas.microsoft.com/office/powerpoint/2010/main" val="20518241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C6BAE-9127-6587-9BEC-3A1CB353F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F878C-8485-1B90-5AB2-394070EF2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/>
              <a:t>Objectives </a:t>
            </a:r>
          </a:p>
          <a:p>
            <a:pPr lvl="1"/>
            <a:endParaRPr lang="en-US" b="1" dirty="0"/>
          </a:p>
          <a:p>
            <a:pPr lvl="1"/>
            <a:r>
              <a:rPr lang="en-US" sz="2000" dirty="0"/>
              <a:t>Train Techs and give opportunities to develop</a:t>
            </a:r>
          </a:p>
          <a:p>
            <a:pPr lvl="1"/>
            <a:r>
              <a:rPr lang="en-US" sz="2000" dirty="0"/>
              <a:t>Update working area </a:t>
            </a:r>
          </a:p>
          <a:p>
            <a:pPr lvl="1"/>
            <a:r>
              <a:rPr lang="en-US" sz="2000" dirty="0"/>
              <a:t>Make sure it is a safe working space </a:t>
            </a:r>
          </a:p>
          <a:p>
            <a:pPr lvl="1"/>
            <a:r>
              <a:rPr lang="en-US" sz="2000" dirty="0"/>
              <a:t>Update techs equipment </a:t>
            </a:r>
          </a:p>
          <a:p>
            <a:pPr lvl="1"/>
            <a:r>
              <a:rPr lang="en-US" sz="2000" dirty="0"/>
              <a:t>Work with parts dept. Making sure parts are available </a:t>
            </a:r>
          </a:p>
          <a:p>
            <a:pPr lvl="1"/>
            <a:r>
              <a:rPr lang="en-US" sz="2000" dirty="0"/>
              <a:t>Organize service dept. Work flow</a:t>
            </a:r>
          </a:p>
        </p:txBody>
      </p:sp>
    </p:spTree>
    <p:extLst>
      <p:ext uri="{BB962C8B-B14F-4D97-AF65-F5344CB8AC3E}">
        <p14:creationId xmlns:p14="http://schemas.microsoft.com/office/powerpoint/2010/main" val="37652865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0F0C4-53AA-7903-2854-D5C0F5725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9033C3-D285-3ECF-96EF-E812979015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0" y="1946753"/>
            <a:ext cx="10018713" cy="4616885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 b="1" dirty="0"/>
              <a:t>Strategies</a:t>
            </a:r>
            <a:endParaRPr lang="en-US" dirty="0"/>
          </a:p>
          <a:p>
            <a:endParaRPr lang="en-US" b="1" dirty="0"/>
          </a:p>
          <a:p>
            <a:pPr lvl="1"/>
            <a:r>
              <a:rPr lang="en-US" sz="2000" dirty="0"/>
              <a:t>Send Techs to school to train </a:t>
            </a:r>
            <a:endParaRPr lang="en-US" b="1" dirty="0"/>
          </a:p>
          <a:p>
            <a:pPr lvl="1"/>
            <a:r>
              <a:rPr lang="en-US" sz="2000" dirty="0"/>
              <a:t>Make sure techs know they have a future with the company and can work on growing their knowledge </a:t>
            </a:r>
          </a:p>
          <a:p>
            <a:pPr lvl="1"/>
            <a:r>
              <a:rPr lang="en-US" sz="2000"/>
              <a:t>Update the service area (fix the floors, update lifts, paint walls, clean the place up)</a:t>
            </a:r>
            <a:endParaRPr lang="en-US" sz="2000" dirty="0"/>
          </a:p>
          <a:p>
            <a:pPr lvl="1"/>
            <a:r>
              <a:rPr lang="en-US" sz="2000" dirty="0"/>
              <a:t>Give Techs gift cards for new tools on hitting certain objectives (making sure they have all the resources)</a:t>
            </a:r>
          </a:p>
          <a:p>
            <a:pPr lvl="1"/>
            <a:r>
              <a:rPr lang="en-US" sz="2000" dirty="0"/>
              <a:t>Train parts dept on using parts eye making sure we have parts in stock </a:t>
            </a:r>
          </a:p>
          <a:p>
            <a:pPr lvl="1"/>
            <a:r>
              <a:rPr lang="en-US" sz="2000"/>
              <a:t>Build skills between techs and parts dept. Communication skills </a:t>
            </a:r>
            <a:endParaRPr lang="en-US" sz="2000" dirty="0"/>
          </a:p>
          <a:p>
            <a:pPr lvl="1"/>
            <a:r>
              <a:rPr lang="en-US" sz="2000" dirty="0"/>
              <a:t>Training for Service manager need to have and organized workflow</a:t>
            </a:r>
          </a:p>
          <a:p>
            <a:pPr lvl="1"/>
            <a:r>
              <a:rPr lang="en-US" sz="2000" dirty="0"/>
              <a:t>Train Service advisors to make workday easier and not feel overworked </a:t>
            </a:r>
          </a:p>
          <a:p>
            <a:pPr lvl="1"/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58125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15B78-3F49-9B9F-4F9F-EAAB3F4BA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C96703-C1DA-2204-6730-A1AAD6E75B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/>
              <a:t>Tactics</a:t>
            </a:r>
            <a:endParaRPr lang="en-US" dirty="0"/>
          </a:p>
          <a:p>
            <a:endParaRPr lang="en-US" b="1" dirty="0"/>
          </a:p>
          <a:p>
            <a:pPr lvl="1"/>
            <a:r>
              <a:rPr lang="en-US" sz="2000" dirty="0"/>
              <a:t>Schedule </a:t>
            </a:r>
            <a:r>
              <a:rPr lang="en-US" sz="2000"/>
              <a:t>traning</a:t>
            </a:r>
            <a:r>
              <a:rPr lang="en-US" sz="2000" dirty="0"/>
              <a:t> for techs, service advisors, service manager</a:t>
            </a:r>
          </a:p>
          <a:p>
            <a:pPr lvl="1"/>
            <a:r>
              <a:rPr lang="en-US" sz="2000" dirty="0"/>
              <a:t>Implement meetings weekly </a:t>
            </a:r>
          </a:p>
          <a:p>
            <a:pPr lvl="1"/>
            <a:r>
              <a:rPr lang="en-US" sz="2000" dirty="0"/>
              <a:t>Take </a:t>
            </a:r>
            <a:r>
              <a:rPr lang="en-US" sz="2000"/>
              <a:t>surveys</a:t>
            </a:r>
            <a:r>
              <a:rPr lang="en-US" sz="2000" dirty="0"/>
              <a:t> monthly</a:t>
            </a:r>
          </a:p>
          <a:p>
            <a:pPr lvl="1"/>
            <a:r>
              <a:rPr lang="en-US" sz="2000"/>
              <a:t>Spend money on fixing the place, Techs want a clean welcoming enjoyable place to work</a:t>
            </a:r>
          </a:p>
          <a:p>
            <a:pPr lvl="1"/>
            <a:r>
              <a:rPr lang="en-US" sz="2000" dirty="0"/>
              <a:t>Make the techs feel wanted and needed </a:t>
            </a:r>
          </a:p>
        </p:txBody>
      </p:sp>
    </p:spTree>
    <p:extLst>
      <p:ext uri="{BB962C8B-B14F-4D97-AF65-F5344CB8AC3E}">
        <p14:creationId xmlns:p14="http://schemas.microsoft.com/office/powerpoint/2010/main" val="3404882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05AAB-3606-08F1-E4A4-24D682068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8444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SWOT Analysis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761B8F-A66F-4F08-84C2-7BDC247594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48804"/>
            <a:ext cx="10515600" cy="522815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/>
              <a:t>Action Plan</a:t>
            </a:r>
          </a:p>
          <a:p>
            <a:endParaRPr lang="en-US" b="1" dirty="0"/>
          </a:p>
          <a:p>
            <a:pPr lvl="1">
              <a:buFont typeface="Arial"/>
              <a:buChar char="•"/>
            </a:pPr>
            <a:endParaRPr lang="en-US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463D4D9-FD14-4C1C-CFE8-3056802CBC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361413"/>
              </p:ext>
            </p:extLst>
          </p:nvPr>
        </p:nvGraphicFramePr>
        <p:xfrm>
          <a:off x="876822" y="1409177"/>
          <a:ext cx="10820076" cy="5000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6692">
                  <a:extLst>
                    <a:ext uri="{9D8B030D-6E8A-4147-A177-3AD203B41FA5}">
                      <a16:colId xmlns:a16="http://schemas.microsoft.com/office/drawing/2014/main" val="3431540929"/>
                    </a:ext>
                  </a:extLst>
                </a:gridCol>
                <a:gridCol w="3606692">
                  <a:extLst>
                    <a:ext uri="{9D8B030D-6E8A-4147-A177-3AD203B41FA5}">
                      <a16:colId xmlns:a16="http://schemas.microsoft.com/office/drawing/2014/main" val="1749849608"/>
                    </a:ext>
                  </a:extLst>
                </a:gridCol>
                <a:gridCol w="3606692">
                  <a:extLst>
                    <a:ext uri="{9D8B030D-6E8A-4147-A177-3AD203B41FA5}">
                      <a16:colId xmlns:a16="http://schemas.microsoft.com/office/drawing/2014/main" val="1405839105"/>
                    </a:ext>
                  </a:extLst>
                </a:gridCol>
              </a:tblGrid>
              <a:tr h="555612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 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6411717"/>
                  </a:ext>
                </a:extLst>
              </a:tr>
              <a:tr h="55561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All makes and model Sign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Service manager/GM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03/15/2024-03/19/2024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063623"/>
                  </a:ext>
                </a:extLst>
              </a:tr>
              <a:tr h="555612">
                <a:tc>
                  <a:txBody>
                    <a:bodyPr/>
                    <a:lstStyle/>
                    <a:p>
                      <a:r>
                        <a:rPr lang="en-US" dirty="0"/>
                        <a:t>Service advisor training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03/15/2024-03/19/2024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1134728"/>
                  </a:ext>
                </a:extLst>
              </a:tr>
              <a:tr h="555612">
                <a:tc>
                  <a:txBody>
                    <a:bodyPr/>
                    <a:lstStyle/>
                    <a:p>
                      <a:r>
                        <a:rPr lang="en-US" dirty="0"/>
                        <a:t>Weekly meetings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/>
                        <a:t>03/18/2024-03/20/2024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0804988"/>
                  </a:ext>
                </a:extLst>
              </a:tr>
              <a:tr h="555612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Install more tire machines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GM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03/15/2024-03/21/2024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7215842"/>
                  </a:ext>
                </a:extLst>
              </a:tr>
              <a:tr h="555612">
                <a:tc>
                  <a:txBody>
                    <a:bodyPr/>
                    <a:lstStyle/>
                    <a:p>
                      <a:r>
                        <a:rPr lang="en-US"/>
                        <a:t>Schedule Contractor (To fix Dept)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03/15/2024-03/19/2024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495171"/>
                  </a:ext>
                </a:extLst>
              </a:tr>
              <a:tr h="555611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Manage IT concerns with Techs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Service Manager/ GM/ IT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03/15/2024-03/15/2024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6563168"/>
                  </a:ext>
                </a:extLst>
              </a:tr>
              <a:tr h="55561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Pay plan and Bonus 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GM/ Service Manager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/>
                        <a:t>03/15/2024-03/20/2024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6218606"/>
                  </a:ext>
                </a:extLst>
              </a:tr>
              <a:tr h="555612">
                <a:tc>
                  <a:txBody>
                    <a:bodyPr/>
                    <a:lstStyle/>
                    <a:p>
                      <a:r>
                        <a:rPr lang="en-US" dirty="0"/>
                        <a:t>Snap On Truck Discount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03/18/2024-03/16/2024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48250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38725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3DDAE-B2CB-D9BE-B9D1-2F8382F30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A38F8-9291-C4D5-BE74-FED48C8E6D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b="1"/>
              <a:t>Potential </a:t>
            </a:r>
          </a:p>
          <a:p>
            <a:pPr lvl="1">
              <a:buFont typeface="Courier New" panose="020B0604020202020204" pitchFamily="34" charset="0"/>
              <a:buChar char="o"/>
            </a:pPr>
            <a:endParaRPr lang="en-US" b="1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/>
              <a:t>Growing the service dept. To make over 2 million dollars extra yearly</a:t>
            </a:r>
            <a:endParaRPr lang="en-US" b="1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/>
              <a:t>Happier techs employee retention 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/>
              <a:t>Educated service advisors better sellers</a:t>
            </a:r>
            <a:endParaRPr lang="en-US" dirty="0"/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/>
              <a:t>Clean updated place to work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/>
              <a:t>Monthly and yearly objectives and goals instilling work ethic 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/>
              <a:t>Well organized money earning dept 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/>
              <a:t>Sales sell customer but service keeps customers coming back </a:t>
            </a:r>
          </a:p>
          <a:p>
            <a:pPr lvl="1">
              <a:buFont typeface="Courier New" panose="020B0604020202020204" pitchFamily="34" charset="0"/>
              <a:buChar char="o"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765400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1449B-E1DA-B0E1-6099-BBF31F938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2687"/>
          </a:xfrm>
        </p:spPr>
        <p:txBody>
          <a:bodyPr>
            <a:normAutofit fontScale="90000"/>
          </a:bodyPr>
          <a:lstStyle/>
          <a:p>
            <a:pPr algn="ctr"/>
            <a:r>
              <a:rPr lang="en-US"/>
              <a:t>Marketing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311215-553C-2126-4C90-7BC20D65AD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3626"/>
            <a:ext cx="10515600" cy="5489117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lvl="1"/>
            <a:r>
              <a:rPr lang="en-US" sz="1600" b="1"/>
              <a:t>Current Practices </a:t>
            </a:r>
            <a:endParaRPr lang="en-US" sz="1600"/>
          </a:p>
          <a:p>
            <a:pPr lvl="1"/>
            <a:r>
              <a:rPr lang="en-US" sz="1600"/>
              <a:t>Relying on previous customer base </a:t>
            </a:r>
          </a:p>
          <a:p>
            <a:pPr lvl="1">
              <a:buFont typeface="Arial"/>
              <a:buChar char="•"/>
            </a:pPr>
            <a:r>
              <a:rPr lang="en-US" sz="1600"/>
              <a:t>Going through the motions/ Belief that service is working to the max </a:t>
            </a:r>
          </a:p>
          <a:p>
            <a:pPr lvl="1">
              <a:buFont typeface="Arial"/>
              <a:buChar char="•"/>
            </a:pPr>
            <a:endParaRPr lang="en-US" sz="1600"/>
          </a:p>
          <a:p>
            <a:pPr lvl="1">
              <a:buFont typeface="Arial"/>
              <a:buChar char="•"/>
            </a:pPr>
            <a:r>
              <a:rPr lang="en-US" sz="1600" b="1"/>
              <a:t>Goals</a:t>
            </a:r>
          </a:p>
          <a:p>
            <a:pPr lvl="1">
              <a:buFont typeface="Arial"/>
              <a:buChar char="•"/>
            </a:pPr>
            <a:r>
              <a:rPr lang="en-US" sz="1600"/>
              <a:t>Advertise Service Department as a Trusting, Great Value, and Convenient Business</a:t>
            </a:r>
          </a:p>
          <a:p>
            <a:pPr lvl="1">
              <a:buFont typeface="Arial"/>
              <a:buChar char="•"/>
            </a:pPr>
            <a:endParaRPr lang="en-US" sz="1600"/>
          </a:p>
          <a:p>
            <a:pPr lvl="1">
              <a:buFont typeface="Arial"/>
              <a:buChar char="•"/>
            </a:pPr>
            <a:r>
              <a:rPr lang="en-US" sz="1600" b="1"/>
              <a:t>Achieving Goals</a:t>
            </a:r>
          </a:p>
          <a:p>
            <a:pPr lvl="1">
              <a:buFont typeface="Arial"/>
              <a:buChar char="•"/>
            </a:pPr>
            <a:r>
              <a:rPr lang="en-US" sz="1600"/>
              <a:t>Changing service advisors attitudes (making sure they are welcoming to customers)</a:t>
            </a:r>
          </a:p>
          <a:p>
            <a:pPr lvl="1">
              <a:buFont typeface="Arial"/>
              <a:buChar char="•"/>
            </a:pPr>
            <a:r>
              <a:rPr lang="en-US" sz="1600"/>
              <a:t>Provide information to customers the benefits working with a manufacture service department </a:t>
            </a:r>
          </a:p>
          <a:p>
            <a:pPr lvl="1">
              <a:buFont typeface="Arial"/>
              <a:buChar char="•"/>
            </a:pPr>
            <a:r>
              <a:rPr lang="en-US" sz="1600"/>
              <a:t>Express all the service department does to make it an easy and timely experience</a:t>
            </a:r>
          </a:p>
          <a:p>
            <a:pPr lvl="1">
              <a:buFont typeface="Arial"/>
              <a:buChar char="•"/>
            </a:pPr>
            <a:endParaRPr lang="en-US" sz="1600"/>
          </a:p>
          <a:p>
            <a:pPr lvl="1">
              <a:buFont typeface="Arial"/>
              <a:buChar char="•"/>
            </a:pPr>
            <a:r>
              <a:rPr lang="en-US" sz="1600" b="1"/>
              <a:t>Plans</a:t>
            </a:r>
            <a:endParaRPr lang="en-US" sz="1600"/>
          </a:p>
          <a:p>
            <a:pPr lvl="1">
              <a:buFont typeface="Arial"/>
              <a:buChar char="•"/>
            </a:pPr>
            <a:r>
              <a:rPr lang="en-US" sz="1600"/>
              <a:t>Word verbiage for advisors ( train on what to say every time a customer walks in, be happy, smile and show how much they care and love their job)</a:t>
            </a:r>
          </a:p>
          <a:p>
            <a:pPr lvl="1">
              <a:buFont typeface="Arial"/>
              <a:buChar char="•"/>
            </a:pPr>
            <a:r>
              <a:rPr lang="en-US" sz="1600"/>
              <a:t>Teach advisors that the manufacture is the most valuable place to service a car. Prices are comparable to other mom and pop shops, the technicians are trained and experienced. </a:t>
            </a:r>
          </a:p>
          <a:p>
            <a:pPr lvl="1">
              <a:buFont typeface="Arial"/>
              <a:buChar char="•"/>
            </a:pPr>
            <a:r>
              <a:rPr lang="en-US" sz="1600"/>
              <a:t>Updated status of car, Communication, Loaner vehicles, Shuttle service, comfortable waiting area, food and drink options</a:t>
            </a:r>
          </a:p>
          <a:p>
            <a:pPr lvl="1">
              <a:buFont typeface="Arial"/>
              <a:buChar char="•"/>
            </a:pPr>
            <a:endParaRPr lang="en-US" b="1"/>
          </a:p>
          <a:p>
            <a:pPr marL="457200" lvl="1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698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B2106-E2D3-9BA7-3B0C-300936FA1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61892"/>
          </a:xfrm>
        </p:spPr>
        <p:txBody>
          <a:bodyPr/>
          <a:lstStyle/>
          <a:p>
            <a:pPr algn="ctr"/>
            <a:r>
              <a:rPr lang="en-US"/>
              <a:t>Cost of Labor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8D1D0A-DF12-A381-2C39-5D3E006F93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63625"/>
            <a:ext cx="10515600" cy="5541311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lvl="1"/>
            <a:r>
              <a:rPr lang="en-US" sz="2000" b="1" dirty="0"/>
              <a:t>Current Practices</a:t>
            </a:r>
            <a:endParaRPr lang="en-US" sz="2000" dirty="0"/>
          </a:p>
          <a:p>
            <a:pPr lvl="1"/>
            <a:r>
              <a:rPr lang="en-US" sz="2000" dirty="0"/>
              <a:t>Service department is currently generating $140,856 in sales </a:t>
            </a:r>
          </a:p>
          <a:p>
            <a:pPr lvl="1"/>
            <a:r>
              <a:rPr lang="en-US" sz="2000" dirty="0"/>
              <a:t>The gross profit is $115,055</a:t>
            </a:r>
          </a:p>
          <a:p>
            <a:pPr lvl="1"/>
            <a:endParaRPr lang="en-US" sz="2000" dirty="0"/>
          </a:p>
          <a:p>
            <a:pPr lvl="1"/>
            <a:r>
              <a:rPr lang="en-US" sz="2000" b="1" dirty="0"/>
              <a:t>Goals</a:t>
            </a:r>
          </a:p>
          <a:p>
            <a:pPr lvl="1"/>
            <a:r>
              <a:rPr lang="en-US" sz="2000" dirty="0"/>
              <a:t>Keep pricing the same as it is</a:t>
            </a:r>
            <a:endParaRPr lang="en-US" sz="2000" b="1" dirty="0"/>
          </a:p>
          <a:p>
            <a:pPr lvl="1"/>
            <a:r>
              <a:rPr lang="en-US" sz="2000" dirty="0"/>
              <a:t>Increase warranty rate </a:t>
            </a:r>
          </a:p>
          <a:p>
            <a:pPr lvl="1"/>
            <a:endParaRPr lang="en-US" sz="2000" dirty="0"/>
          </a:p>
          <a:p>
            <a:pPr lvl="1"/>
            <a:r>
              <a:rPr lang="en-US" sz="2000" b="1" dirty="0"/>
              <a:t>Achieving Plans </a:t>
            </a:r>
          </a:p>
          <a:p>
            <a:pPr lvl="1"/>
            <a:r>
              <a:rPr lang="en-US" sz="2000"/>
              <a:t>Work with Service manager and manufacture to raise our warrenty rate </a:t>
            </a:r>
            <a:endParaRPr lang="en-US" sz="2000" dirty="0"/>
          </a:p>
          <a:p>
            <a:pPr lvl="1"/>
            <a:r>
              <a:rPr lang="en-US" sz="2000"/>
              <a:t>See when the last time we had a rate change (could be years)</a:t>
            </a:r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b="1"/>
              <a:t>Evaluate</a:t>
            </a:r>
            <a:endParaRPr lang="en-US" sz="2000" b="1" dirty="0"/>
          </a:p>
          <a:p>
            <a:pPr lvl="1"/>
            <a:r>
              <a:rPr lang="en-US" sz="2000"/>
              <a:t>Confirm the manufacture increased the rate</a:t>
            </a:r>
            <a:endParaRPr lang="en-US" sz="2000" b="1" dirty="0"/>
          </a:p>
          <a:p>
            <a:pPr lvl="1"/>
            <a:r>
              <a:rPr lang="en-US" sz="2000"/>
              <a:t>Profit would increase warrenty work takes up majorty of the buisness we do </a:t>
            </a:r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548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37D08-6162-27E0-831E-52E73C829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5755"/>
          </a:xfrm>
        </p:spPr>
        <p:txBody>
          <a:bodyPr>
            <a:normAutofit fontScale="90000"/>
          </a:bodyPr>
          <a:lstStyle/>
          <a:p>
            <a:pPr algn="ctr"/>
            <a:r>
              <a:rPr lang="en-US"/>
              <a:t>Changes in Expense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22A0F3-C246-6792-9FC6-06B4527E66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80119"/>
            <a:ext cx="10515600" cy="5311666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 lvl="1">
              <a:buFont typeface="Arial"/>
              <a:buChar char="•"/>
            </a:pPr>
            <a:r>
              <a:rPr lang="en-US" sz="1400" b="1"/>
              <a:t>Current Practices </a:t>
            </a:r>
          </a:p>
          <a:p>
            <a:pPr lvl="1">
              <a:buFont typeface="Arial"/>
            </a:pPr>
            <a:r>
              <a:rPr lang="en-US" sz="1400"/>
              <a:t>Personnel Expense is 46.64% Guide (45-50%)</a:t>
            </a:r>
          </a:p>
          <a:p>
            <a:pPr lvl="1">
              <a:buFont typeface="Arial"/>
            </a:pPr>
            <a:r>
              <a:rPr lang="en-US" sz="1400"/>
              <a:t>Semi-Fixed Expense is 13.63% Guide (25-30%)</a:t>
            </a:r>
          </a:p>
          <a:p>
            <a:pPr lvl="1">
              <a:buFont typeface="Arial"/>
            </a:pPr>
            <a:r>
              <a:rPr lang="en-US" sz="1400"/>
              <a:t>Fixed Expense is 25.39% Guide (25-30%)</a:t>
            </a:r>
          </a:p>
          <a:p>
            <a:pPr lvl="1">
              <a:buFont typeface="Arial"/>
            </a:pPr>
            <a:endParaRPr lang="en-US" sz="1400"/>
          </a:p>
          <a:p>
            <a:pPr lvl="1">
              <a:buFont typeface="Arial"/>
            </a:pPr>
            <a:r>
              <a:rPr lang="en-US" sz="1400" b="1"/>
              <a:t>Goals </a:t>
            </a:r>
          </a:p>
          <a:p>
            <a:pPr lvl="1">
              <a:buFont typeface="Arial"/>
            </a:pPr>
            <a:r>
              <a:rPr lang="en-US" sz="1400"/>
              <a:t>Maintain expenses continue to be as low as possible </a:t>
            </a:r>
            <a:endParaRPr lang="en-US" sz="1400" b="1"/>
          </a:p>
          <a:p>
            <a:pPr lvl="1">
              <a:buFont typeface="Arial"/>
            </a:pPr>
            <a:r>
              <a:rPr lang="en-US" sz="1400"/>
              <a:t>Use expense money in necessary places</a:t>
            </a:r>
          </a:p>
          <a:p>
            <a:pPr lvl="1">
              <a:buFont typeface="Arial"/>
            </a:pPr>
            <a:r>
              <a:rPr lang="en-US" sz="1400"/>
              <a:t>Improve a better atmosphere for employees </a:t>
            </a:r>
          </a:p>
          <a:p>
            <a:pPr lvl="1">
              <a:buFont typeface="Arial"/>
            </a:pPr>
            <a:endParaRPr lang="en-US" sz="1400"/>
          </a:p>
          <a:p>
            <a:pPr lvl="1">
              <a:buFont typeface="Arial"/>
            </a:pPr>
            <a:endParaRPr lang="en-US" sz="1400"/>
          </a:p>
          <a:p>
            <a:pPr lvl="1">
              <a:buFont typeface="Arial"/>
            </a:pPr>
            <a:r>
              <a:rPr lang="en-US" sz="1400" b="1"/>
              <a:t>Achieving Plans</a:t>
            </a:r>
            <a:r>
              <a:rPr lang="en-US" sz="1400"/>
              <a:t> </a:t>
            </a:r>
          </a:p>
          <a:p>
            <a:pPr lvl="1">
              <a:buFont typeface="Arial"/>
            </a:pPr>
            <a:r>
              <a:rPr lang="en-US" sz="1400"/>
              <a:t>Spend money on advertising to increase customers, advertise for all makes and models</a:t>
            </a:r>
          </a:p>
          <a:p>
            <a:pPr lvl="1">
              <a:buFont typeface="Arial"/>
            </a:pPr>
            <a:r>
              <a:rPr lang="en-US" sz="1400"/>
              <a:t>Increase training for technicians and service advisors we do not do enough training to grow our service department</a:t>
            </a:r>
          </a:p>
          <a:p>
            <a:pPr lvl="1">
              <a:buFont typeface="Arial"/>
            </a:pPr>
            <a:r>
              <a:rPr lang="en-US" sz="1400"/>
              <a:t>Upgrade the facility make it a better environment for the employees to work in to increase productivity</a:t>
            </a:r>
          </a:p>
          <a:p>
            <a:pPr lvl="1">
              <a:buFont typeface="Arial"/>
            </a:pPr>
            <a:endParaRPr lang="en-US" sz="1400"/>
          </a:p>
          <a:p>
            <a:pPr lvl="1">
              <a:buFont typeface="Arial"/>
            </a:pPr>
            <a:r>
              <a:rPr lang="en-US" sz="1400" b="1"/>
              <a:t>Evaluate</a:t>
            </a:r>
          </a:p>
          <a:p>
            <a:pPr lvl="1">
              <a:buFont typeface="Arial"/>
            </a:pPr>
            <a:r>
              <a:rPr lang="en-US" sz="1400"/>
              <a:t>Calculate gross profit each month </a:t>
            </a:r>
          </a:p>
          <a:p>
            <a:pPr lvl="1">
              <a:buFont typeface="Arial"/>
            </a:pPr>
            <a:r>
              <a:rPr lang="en-US" sz="1400"/>
              <a:t>See if spending money will increase profitability</a:t>
            </a:r>
          </a:p>
          <a:p>
            <a:pPr lvl="1">
              <a:buFont typeface="Arial"/>
            </a:pPr>
            <a:r>
              <a:rPr lang="en-US" sz="1400"/>
              <a:t>Gage how many off brand vehicles we increase by ( is it more profitable)</a:t>
            </a:r>
            <a:endParaRPr lang="en-US" sz="1600"/>
          </a:p>
          <a:p>
            <a:pPr lvl="1">
              <a:buFont typeface="Arial"/>
            </a:pPr>
            <a:r>
              <a:rPr lang="en-US" sz="1400"/>
              <a:t>Have employees fill out a form on how the working environment has made things better for them </a:t>
            </a:r>
          </a:p>
          <a:p>
            <a:pPr lvl="1">
              <a:buFont typeface="Arial"/>
            </a:pPr>
            <a:endParaRPr lang="en-US" sz="1600"/>
          </a:p>
          <a:p>
            <a:pPr lvl="1">
              <a:buFont typeface="Arial"/>
            </a:pPr>
            <a:endParaRPr lang="en-US" sz="1600"/>
          </a:p>
          <a:p>
            <a:pPr lvl="1">
              <a:buFont typeface="Arial"/>
            </a:pPr>
            <a:endParaRPr lang="en-US"/>
          </a:p>
          <a:p>
            <a:pPr lvl="1">
              <a:buFont typeface="Arial"/>
            </a:pPr>
            <a:endParaRPr lang="en-US"/>
          </a:p>
          <a:p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310725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663BFC-84D4-6E24-A6A7-155DE0133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2687"/>
          </a:xfrm>
        </p:spPr>
        <p:txBody>
          <a:bodyPr>
            <a:normAutofit fontScale="90000"/>
          </a:bodyPr>
          <a:lstStyle/>
          <a:p>
            <a:pPr algn="ctr"/>
            <a:r>
              <a:rPr lang="en-US"/>
              <a:t>Productivity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DC4507-836B-B5A5-C1CE-48E4FD6BFD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07050"/>
            <a:ext cx="10515600" cy="5405612"/>
          </a:xfrm>
        </p:spPr>
        <p:txBody>
          <a:bodyPr vert="horz" lIns="91440" tIns="45720" rIns="91440" bIns="45720" rtlCol="0" anchor="t">
            <a:normAutofit fontScale="70000" lnSpcReduction="20000"/>
          </a:bodyPr>
          <a:lstStyle/>
          <a:p>
            <a:pPr lvl="1"/>
            <a:r>
              <a:rPr lang="en-US" sz="1400" b="1"/>
              <a:t>Current Practices</a:t>
            </a:r>
            <a:endParaRPr lang="en-US" sz="1400"/>
          </a:p>
          <a:p>
            <a:pPr lvl="1"/>
            <a:r>
              <a:rPr lang="en-US" sz="1400"/>
              <a:t>Total hours billed 926.8</a:t>
            </a:r>
          </a:p>
          <a:p>
            <a:pPr lvl="1"/>
            <a:r>
              <a:rPr lang="en-US" sz="1400"/>
              <a:t>Hours Available to Sell 2025.0 </a:t>
            </a:r>
          </a:p>
          <a:p>
            <a:pPr lvl="1"/>
            <a:r>
              <a:rPr lang="en-US" sz="1400"/>
              <a:t>Total Proficiency 45.77%</a:t>
            </a:r>
          </a:p>
          <a:p>
            <a:pPr lvl="1"/>
            <a:endParaRPr lang="en-US" sz="1400"/>
          </a:p>
          <a:p>
            <a:pPr lvl="1"/>
            <a:r>
              <a:rPr lang="en-US" sz="1400" b="1"/>
              <a:t>Goals </a:t>
            </a:r>
          </a:p>
          <a:p>
            <a:pPr lvl="1"/>
            <a:r>
              <a:rPr lang="en-US" sz="1400"/>
              <a:t>Increase productivity to 100%</a:t>
            </a:r>
          </a:p>
          <a:p>
            <a:pPr lvl="1"/>
            <a:r>
              <a:rPr lang="en-US" sz="1400"/>
              <a:t>Increase profit by completing more hours</a:t>
            </a:r>
          </a:p>
          <a:p>
            <a:pPr lvl="1"/>
            <a:r>
              <a:rPr lang="en-US" sz="1400"/>
              <a:t>Train service manager to manage and dispatch work to correct techs</a:t>
            </a:r>
          </a:p>
          <a:p>
            <a:pPr lvl="1"/>
            <a:r>
              <a:rPr lang="en-US" sz="1400"/>
              <a:t>Over 2 Million dollars a year in lost profit based on productivity</a:t>
            </a:r>
          </a:p>
          <a:p>
            <a:pPr lvl="1"/>
            <a:endParaRPr lang="en-US" sz="1400"/>
          </a:p>
          <a:p>
            <a:pPr lvl="1"/>
            <a:r>
              <a:rPr lang="en-US" sz="1400" b="1"/>
              <a:t>Achieving Plans</a:t>
            </a:r>
            <a:r>
              <a:rPr lang="en-US" sz="1400"/>
              <a:t> </a:t>
            </a:r>
          </a:p>
          <a:p>
            <a:pPr lvl="1"/>
            <a:r>
              <a:rPr lang="en-US" sz="1400"/>
              <a:t>Bonuses for Technicians after hitting 100% proficiency</a:t>
            </a:r>
          </a:p>
          <a:p>
            <a:pPr lvl="1"/>
            <a:r>
              <a:rPr lang="en-US" sz="1400"/>
              <a:t>Set performance goals for techs (Get techs engaged and push them to maximize potential)</a:t>
            </a:r>
          </a:p>
          <a:p>
            <a:pPr lvl="1"/>
            <a:r>
              <a:rPr lang="en-US" sz="1400"/>
              <a:t>Training for techs to increase knowledge and build them to higher ranking class techs</a:t>
            </a:r>
          </a:p>
          <a:p>
            <a:pPr lvl="1"/>
            <a:r>
              <a:rPr lang="en-US" sz="1400"/>
              <a:t>Increase working hours (Have a night time crew)</a:t>
            </a:r>
          </a:p>
          <a:p>
            <a:pPr lvl="1"/>
            <a:r>
              <a:rPr lang="en-US" sz="1400"/>
              <a:t>Meet With service manager find out his needs, train him to become a better manager (increase work flow and push techs)</a:t>
            </a:r>
          </a:p>
          <a:p>
            <a:pPr lvl="1"/>
            <a:endParaRPr lang="en-US" sz="1400"/>
          </a:p>
          <a:p>
            <a:pPr lvl="1"/>
            <a:r>
              <a:rPr lang="en-US" sz="1400" b="1"/>
              <a:t>Evaluate</a:t>
            </a:r>
          </a:p>
          <a:p>
            <a:pPr lvl="1"/>
            <a:r>
              <a:rPr lang="en-US" sz="1400"/>
              <a:t>Calculate Productivity </a:t>
            </a:r>
          </a:p>
          <a:p>
            <a:pPr lvl="1"/>
            <a:r>
              <a:rPr lang="en-US" sz="1400"/>
              <a:t>See what techs hit the goals they provided and credit them for it</a:t>
            </a:r>
          </a:p>
          <a:p>
            <a:pPr lvl="1"/>
            <a:r>
              <a:rPr lang="en-US" sz="1400"/>
              <a:t>Take a survey on how much better the techs enjoy work  </a:t>
            </a:r>
          </a:p>
          <a:p>
            <a:pPr lvl="1"/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2986914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B3B1D8-D11F-26D7-F0BE-8C0F45A35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75673"/>
          </a:xfrm>
        </p:spPr>
        <p:txBody>
          <a:bodyPr>
            <a:normAutofit fontScale="90000"/>
          </a:bodyPr>
          <a:lstStyle/>
          <a:p>
            <a:pPr algn="ctr"/>
            <a:r>
              <a:rPr lang="en-US"/>
              <a:t>Facility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4EFC73-D553-12FE-9936-C1DE7BB1D2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65297"/>
            <a:ext cx="10515600" cy="5509995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 lvl="1"/>
            <a:r>
              <a:rPr lang="en-US" sz="1600" b="1" dirty="0"/>
              <a:t>Current Practices </a:t>
            </a:r>
          </a:p>
          <a:p>
            <a:pPr lvl="1"/>
            <a:r>
              <a:rPr lang="en-US" sz="1600" dirty="0"/>
              <a:t>17 Bays </a:t>
            </a:r>
            <a:endParaRPr lang="en-US" sz="1600" b="1" dirty="0"/>
          </a:p>
          <a:p>
            <a:pPr lvl="1"/>
            <a:r>
              <a:rPr lang="en-US" sz="1600" dirty="0"/>
              <a:t>25 Working days</a:t>
            </a:r>
          </a:p>
          <a:p>
            <a:pPr lvl="1"/>
            <a:r>
              <a:rPr lang="en-US" sz="1600" dirty="0"/>
              <a:t>9 hour working days </a:t>
            </a:r>
          </a:p>
          <a:p>
            <a:pPr lvl="1"/>
            <a:r>
              <a:rPr lang="en-US" sz="1600" dirty="0"/>
              <a:t>ELR 151.98</a:t>
            </a:r>
          </a:p>
          <a:p>
            <a:pPr lvl="1"/>
            <a:r>
              <a:rPr lang="en-US" sz="1600" dirty="0"/>
              <a:t>Potential $581,327</a:t>
            </a:r>
          </a:p>
          <a:p>
            <a:pPr lvl="1"/>
            <a:endParaRPr lang="en-US" sz="1600"/>
          </a:p>
          <a:p>
            <a:pPr lvl="1"/>
            <a:r>
              <a:rPr lang="en-US" sz="1600" b="1" dirty="0"/>
              <a:t>Goals </a:t>
            </a:r>
          </a:p>
          <a:p>
            <a:pPr lvl="1"/>
            <a:r>
              <a:rPr lang="en-US" sz="1600" dirty="0"/>
              <a:t>Maximize store potential </a:t>
            </a:r>
            <a:endParaRPr lang="en-US" sz="1600" b="1" dirty="0"/>
          </a:p>
          <a:p>
            <a:pPr lvl="1"/>
            <a:r>
              <a:rPr lang="en-US" sz="1600" dirty="0"/>
              <a:t>Ease of access for techs</a:t>
            </a:r>
          </a:p>
          <a:p>
            <a:pPr lvl="1"/>
            <a:r>
              <a:rPr lang="en-US" sz="1600" dirty="0"/>
              <a:t>Increase working flow </a:t>
            </a:r>
          </a:p>
          <a:p>
            <a:pPr lvl="1"/>
            <a:endParaRPr lang="en-US" sz="1600"/>
          </a:p>
          <a:p>
            <a:pPr lvl="1"/>
            <a:r>
              <a:rPr lang="en-US" sz="1600" b="1" dirty="0"/>
              <a:t>Achieving Plans</a:t>
            </a:r>
            <a:endParaRPr lang="en-US" sz="1600" dirty="0"/>
          </a:p>
          <a:p>
            <a:pPr lvl="1"/>
            <a:r>
              <a:rPr lang="en-US" sz="1600"/>
              <a:t>Cordinate techs in correct bays</a:t>
            </a:r>
          </a:p>
          <a:p>
            <a:pPr lvl="1"/>
            <a:r>
              <a:rPr lang="en-US" sz="1600"/>
              <a:t>Deicate certain bays for certain techs </a:t>
            </a:r>
            <a:endParaRPr lang="en-US" sz="1600" dirty="0"/>
          </a:p>
          <a:p>
            <a:pPr lvl="1"/>
            <a:endParaRPr lang="en-US" sz="1600" dirty="0"/>
          </a:p>
          <a:p>
            <a:pPr lvl="1"/>
            <a:r>
              <a:rPr lang="en-US" sz="1600" b="1"/>
              <a:t>Evaluate</a:t>
            </a:r>
            <a:endParaRPr lang="en-US" sz="1600" dirty="0"/>
          </a:p>
          <a:p>
            <a:pPr lvl="1"/>
            <a:r>
              <a:rPr lang="en-US" sz="1600"/>
              <a:t>View work flow </a:t>
            </a:r>
            <a:endParaRPr lang="en-US" sz="1600" b="1" dirty="0"/>
          </a:p>
          <a:p>
            <a:pPr lvl="1"/>
            <a:r>
              <a:rPr lang="en-US" sz="1600"/>
              <a:t>Ease of ascess for techs</a:t>
            </a:r>
          </a:p>
          <a:p>
            <a:pPr lvl="1"/>
            <a:r>
              <a:rPr lang="en-US" sz="1600"/>
              <a:t>Service manager montly report </a:t>
            </a:r>
            <a:endParaRPr lang="en-US" sz="1600" dirty="0"/>
          </a:p>
          <a:p>
            <a:pPr lvl="1"/>
            <a:endParaRPr lang="en-US" sz="1200" b="1"/>
          </a:p>
        </p:txBody>
      </p:sp>
    </p:spTree>
    <p:extLst>
      <p:ext uri="{BB962C8B-B14F-4D97-AF65-F5344CB8AC3E}">
        <p14:creationId xmlns:p14="http://schemas.microsoft.com/office/powerpoint/2010/main" val="696425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2C8F95-69F3-C58B-A211-AB55B42EE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90118"/>
          </a:xfrm>
        </p:spPr>
        <p:txBody>
          <a:bodyPr>
            <a:normAutofit fontScale="90000"/>
          </a:bodyPr>
          <a:lstStyle/>
          <a:p>
            <a:pPr algn="ctr"/>
            <a:r>
              <a:rPr lang="en-US"/>
              <a:t>Repair</a:t>
            </a:r>
            <a:r>
              <a:rPr lang="en-US" dirty="0"/>
              <a:t> Order Analysis 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842BFA-6FC0-EE10-7EE8-2C60765C9F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80011"/>
            <a:ext cx="10515600" cy="5875337"/>
          </a:xfrm>
        </p:spPr>
        <p:txBody>
          <a:bodyPr vert="horz" lIns="91440" tIns="45720" rIns="91440" bIns="45720" rtlCol="0" anchor="t">
            <a:normAutofit/>
          </a:bodyPr>
          <a:lstStyle/>
          <a:p>
            <a:pPr lvl="1">
              <a:buFont typeface="Arial"/>
              <a:buChar char="•"/>
            </a:pPr>
            <a:r>
              <a:rPr lang="en-US" b="1" dirty="0"/>
              <a:t>Current</a:t>
            </a:r>
          </a:p>
          <a:p>
            <a:pPr lvl="1">
              <a:buFont typeface="Arial"/>
              <a:buChar char="•"/>
            </a:pPr>
            <a:r>
              <a:rPr lang="en-US" sz="1600" dirty="0"/>
              <a:t>We have too many 1 line RO's </a:t>
            </a:r>
          </a:p>
          <a:p>
            <a:pPr lvl="1">
              <a:buFont typeface="Arial"/>
              <a:buChar char="•"/>
            </a:pPr>
            <a:r>
              <a:rPr lang="en-US" sz="1600" dirty="0"/>
              <a:t>Bigger high paying jobs are mostly </a:t>
            </a:r>
            <a:r>
              <a:rPr lang="en-US" sz="1600"/>
              <a:t>warranty</a:t>
            </a:r>
            <a:r>
              <a:rPr lang="en-US" sz="1600" dirty="0"/>
              <a:t> work</a:t>
            </a:r>
          </a:p>
          <a:p>
            <a:pPr lvl="1">
              <a:buFont typeface="Arial"/>
              <a:buChar char="•"/>
            </a:pPr>
            <a:r>
              <a:rPr lang="en-US" sz="1600" dirty="0"/>
              <a:t>Biggest sales are Repair work </a:t>
            </a:r>
          </a:p>
          <a:p>
            <a:pPr lvl="1">
              <a:buFont typeface="Arial"/>
              <a:buChar char="•"/>
            </a:pPr>
            <a:endParaRPr lang="en-US" sz="1600" dirty="0"/>
          </a:p>
          <a:p>
            <a:pPr lvl="1">
              <a:buFont typeface="Arial"/>
              <a:buChar char="•"/>
            </a:pPr>
            <a:r>
              <a:rPr lang="en-US" b="1" dirty="0"/>
              <a:t>Goals</a:t>
            </a:r>
          </a:p>
          <a:p>
            <a:pPr lvl="1">
              <a:buFont typeface="Arial"/>
              <a:buChar char="•"/>
            </a:pPr>
            <a:r>
              <a:rPr lang="en-US" sz="1600" dirty="0"/>
              <a:t>Bring in more competitive and </a:t>
            </a:r>
            <a:r>
              <a:rPr lang="en-US" sz="1600"/>
              <a:t>maintenancework </a:t>
            </a:r>
            <a:endParaRPr lang="en-US" b="1"/>
          </a:p>
          <a:p>
            <a:pPr lvl="1">
              <a:buFont typeface="Arial"/>
              <a:buChar char="•"/>
            </a:pPr>
            <a:r>
              <a:rPr lang="en-US" sz="1600" dirty="0"/>
              <a:t>Train service </a:t>
            </a:r>
            <a:r>
              <a:rPr lang="en-US" sz="1600"/>
              <a:t>advisors</a:t>
            </a:r>
            <a:r>
              <a:rPr lang="en-US" sz="1600" dirty="0"/>
              <a:t> on training skills</a:t>
            </a:r>
          </a:p>
          <a:p>
            <a:pPr lvl="1">
              <a:buFont typeface="Arial"/>
              <a:buChar char="•"/>
            </a:pPr>
            <a:r>
              <a:rPr lang="en-US" sz="1600" dirty="0"/>
              <a:t>Increase the amount of RO's monthly</a:t>
            </a:r>
          </a:p>
          <a:p>
            <a:pPr lvl="1">
              <a:buFont typeface="Arial"/>
              <a:buChar char="•"/>
            </a:pPr>
            <a:endParaRPr lang="en-US" sz="1600" dirty="0"/>
          </a:p>
          <a:p>
            <a:pPr lvl="1">
              <a:buFont typeface="Arial"/>
              <a:buChar char="•"/>
            </a:pPr>
            <a:r>
              <a:rPr lang="en-US" b="1" dirty="0"/>
              <a:t>Plans</a:t>
            </a:r>
          </a:p>
          <a:p>
            <a:pPr lvl="1">
              <a:buFont typeface="Arial"/>
              <a:buChar char="•"/>
            </a:pPr>
            <a:r>
              <a:rPr lang="en-US" sz="1600" dirty="0"/>
              <a:t>Have </a:t>
            </a:r>
            <a:r>
              <a:rPr lang="en-US" sz="1600"/>
              <a:t>service</a:t>
            </a:r>
            <a:r>
              <a:rPr lang="en-US" sz="1600" dirty="0"/>
              <a:t> advisors sit with sales manager to train on selling</a:t>
            </a:r>
          </a:p>
          <a:p>
            <a:pPr lvl="1">
              <a:buFont typeface="Arial"/>
              <a:buChar char="•"/>
            </a:pPr>
            <a:r>
              <a:rPr lang="en-US" sz="1600" dirty="0"/>
              <a:t>Service advisors need to know the concerns that happen with vehicles (they need to be more </a:t>
            </a:r>
            <a:r>
              <a:rPr lang="en-US" sz="1600"/>
              <a:t>educated on the mechanics</a:t>
            </a:r>
            <a:r>
              <a:rPr lang="en-US" sz="1600" dirty="0"/>
              <a:t> of vehicles)</a:t>
            </a:r>
          </a:p>
          <a:p>
            <a:pPr lvl="1">
              <a:buFont typeface="Arial"/>
              <a:buChar char="•"/>
            </a:pPr>
            <a:r>
              <a:rPr lang="en-US" sz="1600" dirty="0"/>
              <a:t>Advertise for all </a:t>
            </a:r>
            <a:r>
              <a:rPr lang="en-US" sz="1600"/>
              <a:t>makes</a:t>
            </a:r>
            <a:r>
              <a:rPr lang="en-US" sz="1600" dirty="0"/>
              <a:t> and models to boost competitive and </a:t>
            </a:r>
            <a:r>
              <a:rPr lang="en-US" sz="1600"/>
              <a:t>maintenance work</a:t>
            </a:r>
          </a:p>
          <a:p>
            <a:pPr lvl="1">
              <a:buFont typeface="Arial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064253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2C5EB-BDFC-CEC7-8591-0A423BAE9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1950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0D7D9-D634-0ABA-66E8-05D98189A9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19570"/>
            <a:ext cx="10515600" cy="440352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dirty="0"/>
              <a:t>Strengths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Management </a:t>
            </a:r>
            <a:endParaRPr lang="en-US" dirty="0"/>
          </a:p>
          <a:p>
            <a:pPr lvl="1"/>
            <a:r>
              <a:rPr lang="en-US" sz="2000" dirty="0"/>
              <a:t>Great owners and great work place </a:t>
            </a:r>
          </a:p>
          <a:p>
            <a:pPr lvl="1"/>
            <a:r>
              <a:rPr lang="en-US" sz="2000" dirty="0"/>
              <a:t>Good team training and work efforts</a:t>
            </a:r>
          </a:p>
          <a:p>
            <a:pPr lvl="1"/>
            <a:r>
              <a:rPr lang="en-US" sz="2000" dirty="0"/>
              <a:t>Well staffed</a:t>
            </a:r>
          </a:p>
          <a:p>
            <a:pPr lvl="1"/>
            <a:r>
              <a:rPr lang="en-US" sz="2000" dirty="0"/>
              <a:t>Informative </a:t>
            </a:r>
          </a:p>
          <a:p>
            <a:pPr lvl="1"/>
            <a:r>
              <a:rPr lang="en-US" sz="2000" dirty="0"/>
              <a:t>A team willing and wanting to help a customer in need</a:t>
            </a:r>
          </a:p>
          <a:p>
            <a:pPr lvl="1"/>
            <a:r>
              <a:rPr lang="en-US" sz="2000" dirty="0"/>
              <a:t>Teamwork</a:t>
            </a:r>
          </a:p>
          <a:p>
            <a:pPr lvl="1"/>
            <a:r>
              <a:rPr lang="en-US" sz="2000" dirty="0"/>
              <a:t>Friendly/ Welcoming 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859994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B8BFA-80E5-4FAD-E211-9736095AD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B54DE0-D222-FBFF-C02F-1E088B4EE4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6338"/>
            <a:ext cx="10515600" cy="4998515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US" b="1" dirty="0"/>
              <a:t>Weaknesses</a:t>
            </a:r>
          </a:p>
          <a:p>
            <a:endParaRPr lang="en-US" b="1" dirty="0"/>
          </a:p>
          <a:p>
            <a:pPr lvl="1">
              <a:buFont typeface="Arial"/>
              <a:buChar char="•"/>
            </a:pPr>
            <a:r>
              <a:rPr lang="en-US" sz="2000" dirty="0"/>
              <a:t>Parts Department, inventory or lack of commonly used parts at times</a:t>
            </a:r>
            <a:endParaRPr lang="en-US" b="1" dirty="0"/>
          </a:p>
          <a:p>
            <a:pPr lvl="1">
              <a:buFont typeface="Arial"/>
              <a:buChar char="•"/>
            </a:pPr>
            <a:r>
              <a:rPr lang="en-US" sz="2000" dirty="0"/>
              <a:t>Will run out of parts before recorded </a:t>
            </a:r>
          </a:p>
          <a:p>
            <a:pPr lvl="1">
              <a:buFont typeface="Arial"/>
              <a:buChar char="•"/>
            </a:pPr>
            <a:r>
              <a:rPr lang="en-US" sz="2000" dirty="0"/>
              <a:t>Competent IT Dept.</a:t>
            </a:r>
          </a:p>
          <a:p>
            <a:pPr lvl="1">
              <a:buFont typeface="Arial"/>
              <a:buChar char="•"/>
            </a:pPr>
            <a:r>
              <a:rPr lang="en-US" sz="2000" dirty="0"/>
              <a:t>Hourly employees</a:t>
            </a:r>
          </a:p>
          <a:p>
            <a:pPr lvl="1">
              <a:buFont typeface="Arial"/>
              <a:buChar char="•"/>
            </a:pPr>
            <a:r>
              <a:rPr lang="en-US" sz="2000"/>
              <a:t>Having the correct parts for jobs</a:t>
            </a:r>
          </a:p>
          <a:p>
            <a:pPr lvl="1">
              <a:buFont typeface="Arial"/>
              <a:buChar char="•"/>
            </a:pPr>
            <a:r>
              <a:rPr lang="en-US" sz="2000" dirty="0"/>
              <a:t>Communication</a:t>
            </a:r>
          </a:p>
          <a:p>
            <a:pPr lvl="1">
              <a:buFont typeface="Arial"/>
              <a:buChar char="•"/>
            </a:pPr>
            <a:r>
              <a:rPr lang="en-US" sz="2000" dirty="0"/>
              <a:t>Cleanliness</a:t>
            </a:r>
          </a:p>
          <a:p>
            <a:pPr lvl="1">
              <a:buFont typeface="Arial"/>
              <a:buChar char="•"/>
            </a:pPr>
            <a:r>
              <a:rPr lang="en-US" sz="2000"/>
              <a:t>Safety</a:t>
            </a:r>
            <a:r>
              <a:rPr lang="en-US" sz="2000" dirty="0"/>
              <a:t> Equipment </a:t>
            </a:r>
          </a:p>
          <a:p>
            <a:pPr lvl="1">
              <a:buFont typeface="Arial"/>
              <a:buChar char="•"/>
            </a:pPr>
            <a:r>
              <a:rPr lang="en-US" sz="2000" dirty="0"/>
              <a:t>Lack of Communication </a:t>
            </a:r>
          </a:p>
          <a:p>
            <a:pPr lvl="1">
              <a:buFont typeface="Arial"/>
              <a:buChar char="•"/>
            </a:pPr>
            <a:r>
              <a:rPr lang="en-US" sz="2000" dirty="0"/>
              <a:t>Not having enough Master Techs</a:t>
            </a:r>
          </a:p>
          <a:p>
            <a:pPr lvl="1">
              <a:buFont typeface="Arial"/>
              <a:buChar char="•"/>
            </a:pPr>
            <a:r>
              <a:rPr lang="en-US" sz="2000" dirty="0"/>
              <a:t>Reliable service BDC Dept. </a:t>
            </a:r>
          </a:p>
          <a:p>
            <a:pPr lvl="1">
              <a:buFont typeface="Arial"/>
              <a:buChar char="•"/>
            </a:pPr>
            <a:r>
              <a:rPr lang="en-US" sz="2000" dirty="0"/>
              <a:t>Having 1 employee do the work of 3 people </a:t>
            </a:r>
          </a:p>
        </p:txBody>
      </p:sp>
    </p:spTree>
    <p:extLst>
      <p:ext uri="{BB962C8B-B14F-4D97-AF65-F5344CB8AC3E}">
        <p14:creationId xmlns:p14="http://schemas.microsoft.com/office/powerpoint/2010/main" val="38064634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16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Parallax</vt:lpstr>
      <vt:lpstr>NADA Service Homework</vt:lpstr>
      <vt:lpstr>Marketing </vt:lpstr>
      <vt:lpstr>Cost of Labor</vt:lpstr>
      <vt:lpstr>Changes in Expense Structure</vt:lpstr>
      <vt:lpstr>Productivity </vt:lpstr>
      <vt:lpstr>Facility</vt:lpstr>
      <vt:lpstr>Repair Order Analysis </vt:lpstr>
      <vt:lpstr>SWOT Analysis</vt:lpstr>
      <vt:lpstr>SWOT Analysis</vt:lpstr>
      <vt:lpstr>SWOT Analysis</vt:lpstr>
      <vt:lpstr>SWOT Analysis</vt:lpstr>
      <vt:lpstr>SWOT Analysis </vt:lpstr>
      <vt:lpstr>SWOT Analysis </vt:lpstr>
      <vt:lpstr>SWOT Analysis</vt:lpstr>
      <vt:lpstr>SWOT Analysis </vt:lpstr>
      <vt:lpstr>Synopsis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480</cp:revision>
  <dcterms:created xsi:type="dcterms:W3CDTF">2024-02-27T17:04:23Z</dcterms:created>
  <dcterms:modified xsi:type="dcterms:W3CDTF">2024-02-28T22:41:55Z</dcterms:modified>
</cp:coreProperties>
</file>