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6CAC6BD-CAA8-401B-98D9-9E93B153D91C}" v="8" dt="2024-02-12T22:52:31.1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0" d="100"/>
          <a:sy n="80" d="100"/>
        </p:scale>
        <p:origin x="58" y="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cks Layton" userId="45a1340c4e185761" providerId="LiveId" clId="{C6CAC6BD-CAA8-401B-98D9-9E93B153D91C}"/>
    <pc:docChg chg="undo custSel modSld">
      <pc:chgData name="Hicks Layton" userId="45a1340c4e185761" providerId="LiveId" clId="{C6CAC6BD-CAA8-401B-98D9-9E93B153D91C}" dt="2024-02-12T23:03:13.659" v="15105" actId="1076"/>
      <pc:docMkLst>
        <pc:docMk/>
      </pc:docMkLst>
      <pc:sldChg chg="addSp modSp mod">
        <pc:chgData name="Hicks Layton" userId="45a1340c4e185761" providerId="LiveId" clId="{C6CAC6BD-CAA8-401B-98D9-9E93B153D91C}" dt="2024-02-12T22:27:43.290" v="11907" actId="20577"/>
        <pc:sldMkLst>
          <pc:docMk/>
          <pc:sldMk cId="407074056" sldId="256"/>
        </pc:sldMkLst>
        <pc:spChg chg="mod">
          <ac:chgData name="Hicks Layton" userId="45a1340c4e185761" providerId="LiveId" clId="{C6CAC6BD-CAA8-401B-98D9-9E93B153D91C}" dt="2024-02-12T22:26:54.115" v="11850" actId="27636"/>
          <ac:spMkLst>
            <pc:docMk/>
            <pc:sldMk cId="407074056" sldId="256"/>
            <ac:spMk id="3" creationId="{3D24D94E-9ADE-FBA4-4E04-F5102B2316CA}"/>
          </ac:spMkLst>
        </pc:spChg>
        <pc:spChg chg="add mod">
          <ac:chgData name="Hicks Layton" userId="45a1340c4e185761" providerId="LiveId" clId="{C6CAC6BD-CAA8-401B-98D9-9E93B153D91C}" dt="2024-02-12T22:27:43.290" v="11907" actId="20577"/>
          <ac:spMkLst>
            <pc:docMk/>
            <pc:sldMk cId="407074056" sldId="256"/>
            <ac:spMk id="4" creationId="{F97D94FF-D19F-2331-320F-9E9CBC517D03}"/>
          </ac:spMkLst>
        </pc:spChg>
      </pc:sldChg>
      <pc:sldChg chg="modSp mod">
        <pc:chgData name="Hicks Layton" userId="45a1340c4e185761" providerId="LiveId" clId="{C6CAC6BD-CAA8-401B-98D9-9E93B153D91C}" dt="2024-02-12T18:27:21.982" v="851" actId="20577"/>
        <pc:sldMkLst>
          <pc:docMk/>
          <pc:sldMk cId="3839221384" sldId="257"/>
        </pc:sldMkLst>
        <pc:spChg chg="mod">
          <ac:chgData name="Hicks Layton" userId="45a1340c4e185761" providerId="LiveId" clId="{C6CAC6BD-CAA8-401B-98D9-9E93B153D91C}" dt="2024-02-12T18:27:21.982" v="851" actId="20577"/>
          <ac:spMkLst>
            <pc:docMk/>
            <pc:sldMk cId="3839221384" sldId="257"/>
            <ac:spMk id="3" creationId="{203A9D90-6288-FF85-A14B-EAAC61E0E9A8}"/>
          </ac:spMkLst>
        </pc:spChg>
      </pc:sldChg>
      <pc:sldChg chg="addSp delSp modSp mod">
        <pc:chgData name="Hicks Layton" userId="45a1340c4e185761" providerId="LiveId" clId="{C6CAC6BD-CAA8-401B-98D9-9E93B153D91C}" dt="2024-02-12T23:03:13.659" v="15105" actId="1076"/>
        <pc:sldMkLst>
          <pc:docMk/>
          <pc:sldMk cId="4167117408" sldId="258"/>
        </pc:sldMkLst>
        <pc:spChg chg="mod">
          <ac:chgData name="Hicks Layton" userId="45a1340c4e185761" providerId="LiveId" clId="{C6CAC6BD-CAA8-401B-98D9-9E93B153D91C}" dt="2024-02-12T23:03:13.659" v="15105" actId="1076"/>
          <ac:spMkLst>
            <pc:docMk/>
            <pc:sldMk cId="4167117408" sldId="258"/>
            <ac:spMk id="3" creationId="{DC1AC215-6A1E-4C59-EFD0-D293BFB95537}"/>
          </ac:spMkLst>
        </pc:spChg>
        <pc:spChg chg="add del mod">
          <ac:chgData name="Hicks Layton" userId="45a1340c4e185761" providerId="LiveId" clId="{C6CAC6BD-CAA8-401B-98D9-9E93B153D91C}" dt="2024-02-12T22:52:31.188" v="13855"/>
          <ac:spMkLst>
            <pc:docMk/>
            <pc:sldMk cId="4167117408" sldId="258"/>
            <ac:spMk id="5" creationId="{FD36EE58-8D31-5912-8367-AC314C77309D}"/>
          </ac:spMkLst>
        </pc:spChg>
        <pc:picChg chg="del">
          <ac:chgData name="Hicks Layton" userId="45a1340c4e185761" providerId="LiveId" clId="{C6CAC6BD-CAA8-401B-98D9-9E93B153D91C}" dt="2024-02-12T22:52:28.643" v="13854" actId="478"/>
          <ac:picMkLst>
            <pc:docMk/>
            <pc:sldMk cId="4167117408" sldId="258"/>
            <ac:picMk id="6" creationId="{7D7FBF6D-1B6B-4091-9ABF-B967D33EAC3F}"/>
          </ac:picMkLst>
        </pc:picChg>
        <pc:picChg chg="add mod">
          <ac:chgData name="Hicks Layton" userId="45a1340c4e185761" providerId="LiveId" clId="{C6CAC6BD-CAA8-401B-98D9-9E93B153D91C}" dt="2024-02-12T22:52:49.926" v="13859" actId="1076"/>
          <ac:picMkLst>
            <pc:docMk/>
            <pc:sldMk cId="4167117408" sldId="258"/>
            <ac:picMk id="7" creationId="{CD7E9FF2-7AE1-A108-F05C-12C0C0A919F6}"/>
          </ac:picMkLst>
        </pc:picChg>
      </pc:sldChg>
      <pc:sldChg chg="modSp mod">
        <pc:chgData name="Hicks Layton" userId="45a1340c4e185761" providerId="LiveId" clId="{C6CAC6BD-CAA8-401B-98D9-9E93B153D91C}" dt="2024-02-12T20:48:54.073" v="10031" actId="20577"/>
        <pc:sldMkLst>
          <pc:docMk/>
          <pc:sldMk cId="2924363353" sldId="259"/>
        </pc:sldMkLst>
        <pc:spChg chg="mod">
          <ac:chgData name="Hicks Layton" userId="45a1340c4e185761" providerId="LiveId" clId="{C6CAC6BD-CAA8-401B-98D9-9E93B153D91C}" dt="2024-02-12T20:48:54.073" v="10031" actId="20577"/>
          <ac:spMkLst>
            <pc:docMk/>
            <pc:sldMk cId="2924363353" sldId="259"/>
            <ac:spMk id="3" creationId="{0CC31931-4847-F763-D4D1-1433E7E0CE49}"/>
          </ac:spMkLst>
        </pc:spChg>
      </pc:sldChg>
      <pc:sldChg chg="modSp mod">
        <pc:chgData name="Hicks Layton" userId="45a1340c4e185761" providerId="LiveId" clId="{C6CAC6BD-CAA8-401B-98D9-9E93B153D91C}" dt="2024-02-12T18:32:32.836" v="1542" actId="20577"/>
        <pc:sldMkLst>
          <pc:docMk/>
          <pc:sldMk cId="2417698126" sldId="262"/>
        </pc:sldMkLst>
        <pc:spChg chg="mod">
          <ac:chgData name="Hicks Layton" userId="45a1340c4e185761" providerId="LiveId" clId="{C6CAC6BD-CAA8-401B-98D9-9E93B153D91C}" dt="2024-02-12T18:32:32.836" v="1542" actId="20577"/>
          <ac:spMkLst>
            <pc:docMk/>
            <pc:sldMk cId="2417698126" sldId="262"/>
            <ac:spMk id="3" creationId="{203A9D90-6288-FF85-A14B-EAAC61E0E9A8}"/>
          </ac:spMkLst>
        </pc:spChg>
      </pc:sldChg>
      <pc:sldChg chg="modSp mod">
        <pc:chgData name="Hicks Layton" userId="45a1340c4e185761" providerId="LiveId" clId="{C6CAC6BD-CAA8-401B-98D9-9E93B153D91C}" dt="2024-02-12T18:56:05.621" v="2209" actId="20577"/>
        <pc:sldMkLst>
          <pc:docMk/>
          <pc:sldMk cId="3912869560" sldId="263"/>
        </pc:sldMkLst>
        <pc:spChg chg="mod">
          <ac:chgData name="Hicks Layton" userId="45a1340c4e185761" providerId="LiveId" clId="{C6CAC6BD-CAA8-401B-98D9-9E93B153D91C}" dt="2024-02-12T18:56:05.621" v="2209" actId="20577"/>
          <ac:spMkLst>
            <pc:docMk/>
            <pc:sldMk cId="3912869560" sldId="263"/>
            <ac:spMk id="3" creationId="{203A9D90-6288-FF85-A14B-EAAC61E0E9A8}"/>
          </ac:spMkLst>
        </pc:spChg>
      </pc:sldChg>
      <pc:sldChg chg="modSp mod">
        <pc:chgData name="Hicks Layton" userId="45a1340c4e185761" providerId="LiveId" clId="{C6CAC6BD-CAA8-401B-98D9-9E93B153D91C}" dt="2024-02-12T19:27:25.239" v="3654" actId="20577"/>
        <pc:sldMkLst>
          <pc:docMk/>
          <pc:sldMk cId="627664966" sldId="264"/>
        </pc:sldMkLst>
        <pc:spChg chg="mod">
          <ac:chgData name="Hicks Layton" userId="45a1340c4e185761" providerId="LiveId" clId="{C6CAC6BD-CAA8-401B-98D9-9E93B153D91C}" dt="2024-02-12T19:27:25.239" v="3654" actId="20577"/>
          <ac:spMkLst>
            <pc:docMk/>
            <pc:sldMk cId="627664966" sldId="264"/>
            <ac:spMk id="3" creationId="{203A9D90-6288-FF85-A14B-EAAC61E0E9A8}"/>
          </ac:spMkLst>
        </pc:spChg>
      </pc:sldChg>
      <pc:sldChg chg="modSp mod">
        <pc:chgData name="Hicks Layton" userId="45a1340c4e185761" providerId="LiveId" clId="{C6CAC6BD-CAA8-401B-98D9-9E93B153D91C}" dt="2024-02-12T19:37:01.380" v="4244" actId="20577"/>
        <pc:sldMkLst>
          <pc:docMk/>
          <pc:sldMk cId="3985272254" sldId="265"/>
        </pc:sldMkLst>
        <pc:spChg chg="mod">
          <ac:chgData name="Hicks Layton" userId="45a1340c4e185761" providerId="LiveId" clId="{C6CAC6BD-CAA8-401B-98D9-9E93B153D91C}" dt="2024-02-12T19:37:01.380" v="4244" actId="20577"/>
          <ac:spMkLst>
            <pc:docMk/>
            <pc:sldMk cId="3985272254" sldId="265"/>
            <ac:spMk id="3" creationId="{203A9D90-6288-FF85-A14B-EAAC61E0E9A8}"/>
          </ac:spMkLst>
        </pc:spChg>
      </pc:sldChg>
      <pc:sldChg chg="modSp mod">
        <pc:chgData name="Hicks Layton" userId="45a1340c4e185761" providerId="LiveId" clId="{C6CAC6BD-CAA8-401B-98D9-9E93B153D91C}" dt="2024-02-12T19:46:43.339" v="5122" actId="20577"/>
        <pc:sldMkLst>
          <pc:docMk/>
          <pc:sldMk cId="4226099158" sldId="266"/>
        </pc:sldMkLst>
        <pc:spChg chg="mod">
          <ac:chgData name="Hicks Layton" userId="45a1340c4e185761" providerId="LiveId" clId="{C6CAC6BD-CAA8-401B-98D9-9E93B153D91C}" dt="2024-02-12T19:46:43.339" v="5122" actId="20577"/>
          <ac:spMkLst>
            <pc:docMk/>
            <pc:sldMk cId="4226099158" sldId="266"/>
            <ac:spMk id="3" creationId="{203A9D90-6288-FF85-A14B-EAAC61E0E9A8}"/>
          </ac:spMkLst>
        </pc:spChg>
      </pc:sldChg>
      <pc:sldChg chg="modSp mod">
        <pc:chgData name="Hicks Layton" userId="45a1340c4e185761" providerId="LiveId" clId="{C6CAC6BD-CAA8-401B-98D9-9E93B153D91C}" dt="2024-02-12T19:56:01.640" v="6652" actId="20577"/>
        <pc:sldMkLst>
          <pc:docMk/>
          <pc:sldMk cId="850427537" sldId="267"/>
        </pc:sldMkLst>
        <pc:spChg chg="mod">
          <ac:chgData name="Hicks Layton" userId="45a1340c4e185761" providerId="LiveId" clId="{C6CAC6BD-CAA8-401B-98D9-9E93B153D91C}" dt="2024-02-12T19:56:01.640" v="6652" actId="20577"/>
          <ac:spMkLst>
            <pc:docMk/>
            <pc:sldMk cId="850427537" sldId="267"/>
            <ac:spMk id="3" creationId="{203A9D90-6288-FF85-A14B-EAAC61E0E9A8}"/>
          </ac:spMkLst>
        </pc:spChg>
      </pc:sldChg>
      <pc:sldChg chg="modSp mod">
        <pc:chgData name="Hicks Layton" userId="45a1340c4e185761" providerId="LiveId" clId="{C6CAC6BD-CAA8-401B-98D9-9E93B153D91C}" dt="2024-02-12T22:45:24.511" v="12754" actId="20577"/>
        <pc:sldMkLst>
          <pc:docMk/>
          <pc:sldMk cId="3364109993" sldId="268"/>
        </pc:sldMkLst>
        <pc:graphicFrameChg chg="modGraphic">
          <ac:chgData name="Hicks Layton" userId="45a1340c4e185761" providerId="LiveId" clId="{C6CAC6BD-CAA8-401B-98D9-9E93B153D91C}" dt="2024-02-12T22:45:24.511" v="12754" actId="20577"/>
          <ac:graphicFrameMkLst>
            <pc:docMk/>
            <pc:sldMk cId="3364109993" sldId="268"/>
            <ac:graphicFrameMk id="4" creationId="{BC8B6778-11BB-9A9A-F0BF-8949F85F8237}"/>
          </ac:graphicFrameMkLst>
        </pc:graphicFrameChg>
      </pc:sldChg>
      <pc:sldChg chg="modSp mod">
        <pc:chgData name="Hicks Layton" userId="45a1340c4e185761" providerId="LiveId" clId="{C6CAC6BD-CAA8-401B-98D9-9E93B153D91C}" dt="2024-02-12T20:32:27.700" v="8159" actId="20577"/>
        <pc:sldMkLst>
          <pc:docMk/>
          <pc:sldMk cId="3799370086" sldId="269"/>
        </pc:sldMkLst>
        <pc:spChg chg="mod">
          <ac:chgData name="Hicks Layton" userId="45a1340c4e185761" providerId="LiveId" clId="{C6CAC6BD-CAA8-401B-98D9-9E93B153D91C}" dt="2024-02-12T20:32:27.700" v="8159" actId="20577"/>
          <ac:spMkLst>
            <pc:docMk/>
            <pc:sldMk cId="3799370086" sldId="269"/>
            <ac:spMk id="3" creationId="{203A9D90-6288-FF85-A14B-EAAC61E0E9A8}"/>
          </ac:spMkLst>
        </pc:spChg>
      </pc:sldChg>
      <pc:sldChg chg="addSp delSp modSp mod">
        <pc:chgData name="Hicks Layton" userId="45a1340c4e185761" providerId="LiveId" clId="{C6CAC6BD-CAA8-401B-98D9-9E93B153D91C}" dt="2024-02-12T22:14:20.811" v="10772" actId="20577"/>
        <pc:sldMkLst>
          <pc:docMk/>
          <pc:sldMk cId="3887641486" sldId="270"/>
        </pc:sldMkLst>
        <pc:spChg chg="mod">
          <ac:chgData name="Hicks Layton" userId="45a1340c4e185761" providerId="LiveId" clId="{C6CAC6BD-CAA8-401B-98D9-9E93B153D91C}" dt="2024-02-12T22:14:20.811" v="10772" actId="20577"/>
          <ac:spMkLst>
            <pc:docMk/>
            <pc:sldMk cId="3887641486" sldId="270"/>
            <ac:spMk id="3" creationId="{0CC31931-4847-F763-D4D1-1433E7E0CE49}"/>
          </ac:spMkLst>
        </pc:spChg>
        <pc:spChg chg="add del mod">
          <ac:chgData name="Hicks Layton" userId="45a1340c4e185761" providerId="LiveId" clId="{C6CAC6BD-CAA8-401B-98D9-9E93B153D91C}" dt="2024-02-12T21:00:20.666" v="10042" actId="478"/>
          <ac:spMkLst>
            <pc:docMk/>
            <pc:sldMk cId="3887641486" sldId="270"/>
            <ac:spMk id="5" creationId="{EBF1CB9E-234C-3885-34F8-08A5F4858D29}"/>
          </ac:spMkLst>
        </pc:spChg>
        <pc:spChg chg="add del mod">
          <ac:chgData name="Hicks Layton" userId="45a1340c4e185761" providerId="LiveId" clId="{C6CAC6BD-CAA8-401B-98D9-9E93B153D91C}" dt="2024-02-12T21:00:25.248" v="10043"/>
          <ac:spMkLst>
            <pc:docMk/>
            <pc:sldMk cId="3887641486" sldId="270"/>
            <ac:spMk id="7" creationId="{D3E8689B-6122-081F-6C86-8A203D3F8752}"/>
          </ac:spMkLst>
        </pc:spChg>
        <pc:picChg chg="add mod">
          <ac:chgData name="Hicks Layton" userId="45a1340c4e185761" providerId="LiveId" clId="{C6CAC6BD-CAA8-401B-98D9-9E93B153D91C}" dt="2024-02-12T21:00:32.005" v="10046" actId="14100"/>
          <ac:picMkLst>
            <pc:docMk/>
            <pc:sldMk cId="3887641486" sldId="270"/>
            <ac:picMk id="8" creationId="{9C270D3F-DF20-F41E-08AD-FB4BA62081AC}"/>
          </ac:picMkLst>
        </pc:picChg>
        <pc:picChg chg="del">
          <ac:chgData name="Hicks Layton" userId="45a1340c4e185761" providerId="LiveId" clId="{C6CAC6BD-CAA8-401B-98D9-9E93B153D91C}" dt="2024-02-12T21:00:11.650" v="10032" actId="478"/>
          <ac:picMkLst>
            <pc:docMk/>
            <pc:sldMk cId="3887641486" sldId="270"/>
            <ac:picMk id="10" creationId="{C3022619-ABD1-BF3C-F7D9-E56C642C5D22}"/>
          </ac:picMkLst>
        </pc:picChg>
      </pc:sldChg>
      <pc:sldChg chg="addSp delSp modSp mod">
        <pc:chgData name="Hicks Layton" userId="45a1340c4e185761" providerId="LiveId" clId="{C6CAC6BD-CAA8-401B-98D9-9E93B153D91C}" dt="2024-02-12T22:22:18.809" v="11618" actId="20577"/>
        <pc:sldMkLst>
          <pc:docMk/>
          <pc:sldMk cId="1306592365" sldId="271"/>
        </pc:sldMkLst>
        <pc:spChg chg="mod">
          <ac:chgData name="Hicks Layton" userId="45a1340c4e185761" providerId="LiveId" clId="{C6CAC6BD-CAA8-401B-98D9-9E93B153D91C}" dt="2024-02-12T22:22:18.809" v="11618" actId="20577"/>
          <ac:spMkLst>
            <pc:docMk/>
            <pc:sldMk cId="1306592365" sldId="271"/>
            <ac:spMk id="3" creationId="{0CC31931-4847-F763-D4D1-1433E7E0CE49}"/>
          </ac:spMkLst>
        </pc:spChg>
        <pc:spChg chg="add del mod">
          <ac:chgData name="Hicks Layton" userId="45a1340c4e185761" providerId="LiveId" clId="{C6CAC6BD-CAA8-401B-98D9-9E93B153D91C}" dt="2024-02-12T22:14:57.466" v="10774"/>
          <ac:spMkLst>
            <pc:docMk/>
            <pc:sldMk cId="1306592365" sldId="271"/>
            <ac:spMk id="5" creationId="{2DC3ACD4-29FD-2F63-ECEF-95D5536B8572}"/>
          </ac:spMkLst>
        </pc:spChg>
        <pc:picChg chg="del">
          <ac:chgData name="Hicks Layton" userId="45a1340c4e185761" providerId="LiveId" clId="{C6CAC6BD-CAA8-401B-98D9-9E93B153D91C}" dt="2024-02-12T22:14:54.228" v="10773" actId="478"/>
          <ac:picMkLst>
            <pc:docMk/>
            <pc:sldMk cId="1306592365" sldId="271"/>
            <ac:picMk id="6" creationId="{C2A3775D-51A5-D12F-8A3D-32A5B63F1D82}"/>
          </ac:picMkLst>
        </pc:picChg>
        <pc:picChg chg="add mod">
          <ac:chgData name="Hicks Layton" userId="45a1340c4e185761" providerId="LiveId" clId="{C6CAC6BD-CAA8-401B-98D9-9E93B153D91C}" dt="2024-02-12T22:15:04.687" v="10776" actId="14100"/>
          <ac:picMkLst>
            <pc:docMk/>
            <pc:sldMk cId="1306592365" sldId="271"/>
            <ac:picMk id="7" creationId="{D323DE46-8FF1-75DD-65B5-75DA10D4B68F}"/>
          </ac:picMkLst>
        </pc:picChg>
      </pc:sldChg>
      <pc:sldChg chg="addSp delSp modSp mod">
        <pc:chgData name="Hicks Layton" userId="45a1340c4e185761" providerId="LiveId" clId="{C6CAC6BD-CAA8-401B-98D9-9E93B153D91C}" dt="2024-02-12T22:44:18.660" v="12700" actId="20577"/>
        <pc:sldMkLst>
          <pc:docMk/>
          <pc:sldMk cId="1901477980" sldId="272"/>
        </pc:sldMkLst>
        <pc:spChg chg="mod">
          <ac:chgData name="Hicks Layton" userId="45a1340c4e185761" providerId="LiveId" clId="{C6CAC6BD-CAA8-401B-98D9-9E93B153D91C}" dt="2024-02-12T22:44:18.660" v="12700" actId="20577"/>
          <ac:spMkLst>
            <pc:docMk/>
            <pc:sldMk cId="1901477980" sldId="272"/>
            <ac:spMk id="3" creationId="{0CC31931-4847-F763-D4D1-1433E7E0CE49}"/>
          </ac:spMkLst>
        </pc:spChg>
        <pc:spChg chg="add del mod">
          <ac:chgData name="Hicks Layton" userId="45a1340c4e185761" providerId="LiveId" clId="{C6CAC6BD-CAA8-401B-98D9-9E93B153D91C}" dt="2024-02-12T22:23:39.471" v="11620"/>
          <ac:spMkLst>
            <pc:docMk/>
            <pc:sldMk cId="1901477980" sldId="272"/>
            <ac:spMk id="5" creationId="{D76EA522-0250-8137-718A-4987EC4B3787}"/>
          </ac:spMkLst>
        </pc:spChg>
        <pc:picChg chg="del">
          <ac:chgData name="Hicks Layton" userId="45a1340c4e185761" providerId="LiveId" clId="{C6CAC6BD-CAA8-401B-98D9-9E93B153D91C}" dt="2024-02-12T22:23:36.434" v="11619" actId="478"/>
          <ac:picMkLst>
            <pc:docMk/>
            <pc:sldMk cId="1901477980" sldId="272"/>
            <ac:picMk id="6" creationId="{D4C80DC3-BDC2-5C76-B2D1-6B01142DEC0F}"/>
          </ac:picMkLst>
        </pc:picChg>
        <pc:picChg chg="add mod">
          <ac:chgData name="Hicks Layton" userId="45a1340c4e185761" providerId="LiveId" clId="{C6CAC6BD-CAA8-401B-98D9-9E93B153D91C}" dt="2024-02-12T22:23:48.543" v="11623" actId="1076"/>
          <ac:picMkLst>
            <pc:docMk/>
            <pc:sldMk cId="1901477980" sldId="272"/>
            <ac:picMk id="7" creationId="{AF95C0F5-899C-041C-6E8F-7177ECA7BBF6}"/>
          </ac:picMkLst>
        </pc:picChg>
      </pc:sldChg>
      <pc:sldChg chg="addSp delSp modSp mod">
        <pc:chgData name="Hicks Layton" userId="45a1340c4e185761" providerId="LiveId" clId="{C6CAC6BD-CAA8-401B-98D9-9E93B153D91C}" dt="2024-02-12T22:52:00.088" v="13853" actId="20577"/>
        <pc:sldMkLst>
          <pc:docMk/>
          <pc:sldMk cId="3333452679" sldId="273"/>
        </pc:sldMkLst>
        <pc:spChg chg="mod">
          <ac:chgData name="Hicks Layton" userId="45a1340c4e185761" providerId="LiveId" clId="{C6CAC6BD-CAA8-401B-98D9-9E93B153D91C}" dt="2024-02-12T22:52:00.088" v="13853" actId="20577"/>
          <ac:spMkLst>
            <pc:docMk/>
            <pc:sldMk cId="3333452679" sldId="273"/>
            <ac:spMk id="3" creationId="{0CC31931-4847-F763-D4D1-1433E7E0CE49}"/>
          </ac:spMkLst>
        </pc:spChg>
        <pc:spChg chg="add del mod">
          <ac:chgData name="Hicks Layton" userId="45a1340c4e185761" providerId="LiveId" clId="{C6CAC6BD-CAA8-401B-98D9-9E93B153D91C}" dt="2024-02-12T22:45:46.889" v="12756"/>
          <ac:spMkLst>
            <pc:docMk/>
            <pc:sldMk cId="3333452679" sldId="273"/>
            <ac:spMk id="5" creationId="{169894FB-C17B-69E1-E903-1CC01BE0029F}"/>
          </ac:spMkLst>
        </pc:spChg>
        <pc:picChg chg="del">
          <ac:chgData name="Hicks Layton" userId="45a1340c4e185761" providerId="LiveId" clId="{C6CAC6BD-CAA8-401B-98D9-9E93B153D91C}" dt="2024-02-12T22:45:44.261" v="12755" actId="478"/>
          <ac:picMkLst>
            <pc:docMk/>
            <pc:sldMk cId="3333452679" sldId="273"/>
            <ac:picMk id="6" creationId="{681EB027-545B-A4F6-0B0F-100EA5E6CAB4}"/>
          </ac:picMkLst>
        </pc:picChg>
        <pc:picChg chg="add mod">
          <ac:chgData name="Hicks Layton" userId="45a1340c4e185761" providerId="LiveId" clId="{C6CAC6BD-CAA8-401B-98D9-9E93B153D91C}" dt="2024-02-12T22:45:55.631" v="12758" actId="14100"/>
          <ac:picMkLst>
            <pc:docMk/>
            <pc:sldMk cId="3333452679" sldId="273"/>
            <ac:picMk id="7" creationId="{4D982111-F042-47C0-3E06-A8C8D42D713E}"/>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Ed Hicks Nissan</a:t>
            </a:r>
          </a:p>
          <a:p>
            <a:pPr algn="ctr"/>
            <a:r>
              <a:rPr lang="en-US" sz="3200" dirty="0"/>
              <a:t>Hicks Layton</a:t>
            </a:r>
          </a:p>
          <a:p>
            <a:pPr algn="ctr"/>
            <a:r>
              <a:rPr lang="en-US" sz="3200" dirty="0"/>
              <a:t>N434</a:t>
            </a:r>
          </a:p>
          <a:p>
            <a:pPr algn="ctr"/>
            <a:endParaRPr lang="en-US" sz="3200" dirty="0"/>
          </a:p>
        </p:txBody>
      </p:sp>
      <p:sp>
        <p:nvSpPr>
          <p:cNvPr id="4" name="TextBox 3">
            <a:extLst>
              <a:ext uri="{FF2B5EF4-FFF2-40B4-BE49-F238E27FC236}">
                <a16:creationId xmlns:a16="http://schemas.microsoft.com/office/drawing/2014/main" id="{F97D94FF-D19F-2331-320F-9E9CBC517D03}"/>
              </a:ext>
            </a:extLst>
          </p:cNvPr>
          <p:cNvSpPr txBox="1"/>
          <p:nvPr/>
        </p:nvSpPr>
        <p:spPr>
          <a:xfrm>
            <a:off x="3048000" y="5410200"/>
            <a:ext cx="4695825" cy="369332"/>
          </a:xfrm>
          <a:prstGeom prst="rect">
            <a:avLst/>
          </a:prstGeom>
          <a:noFill/>
        </p:spPr>
        <p:txBody>
          <a:bodyPr wrap="square" rtlCol="0">
            <a:spAutoFit/>
          </a:bodyPr>
          <a:lstStyle/>
          <a:p>
            <a:pPr algn="ctr"/>
            <a:r>
              <a:rPr lang="en-US" dirty="0"/>
              <a:t>Time frame: January-December 2023</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Opportunity for more profit by adding a body shop. We frequently receive calls requesting body work/recommendations for local body shops. Large market for body work in our community.</a:t>
            </a:r>
          </a:p>
          <a:p>
            <a:pPr lvl="1"/>
            <a:r>
              <a:rPr lang="en-US" dirty="0"/>
              <a:t>Utilize social media for more cost-efficient, effective marketing.</a:t>
            </a:r>
          </a:p>
          <a:p>
            <a:pPr lvl="1"/>
            <a:r>
              <a:rPr lang="en-US" dirty="0"/>
              <a:t>Stock more tires and frequently-used parts.</a:t>
            </a:r>
          </a:p>
          <a:p>
            <a:pPr lvl="1"/>
            <a:r>
              <a:rPr lang="en-US" dirty="0"/>
              <a:t>Work on all makes and models (and advertise that fact).</a:t>
            </a:r>
          </a:p>
          <a:p>
            <a:pPr lvl="1"/>
            <a:r>
              <a:rPr lang="en-US" dirty="0"/>
              <a:t>Brochures with menu items for customers’ perusal.</a:t>
            </a:r>
          </a:p>
          <a:p>
            <a:pPr lvl="1"/>
            <a:endParaRPr lang="en-US" dirty="0"/>
          </a:p>
          <a:p>
            <a:pPr lvl="1"/>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pPr lvl="1"/>
            <a:r>
              <a:rPr lang="en-US" dirty="0"/>
              <a:t>Our customers are trained to believe that dealerships are a “rip-off” and service their vehicles with our competitors due to perceived cost-savings. We need to display competitor pricing to show our customers that we are competitive.</a:t>
            </a:r>
          </a:p>
          <a:p>
            <a:pPr lvl="1"/>
            <a:r>
              <a:rPr lang="en-US" dirty="0"/>
              <a:t>Advisors struggle to sell ASRs. Average-month closing percentage is close to 14%. Leaves a lot of work on the table for technicians, discourages them from performing a proper MPI, and threatens the profitability of the department.</a:t>
            </a:r>
          </a:p>
          <a:p>
            <a:pPr lvl="1"/>
            <a:r>
              <a:rPr lang="en-US" dirty="0"/>
              <a:t>Diagnostic fee is fixed and relatively high ($175). Discourages some customers from following through with diagnosis &amp; (subsequently) repair(s).</a:t>
            </a:r>
          </a:p>
          <a:p>
            <a:pPr lvl="1"/>
            <a:r>
              <a:rPr lang="en-US" dirty="0"/>
              <a:t>Some technicians complain about our hours of operation and potential burnout. This feeling, coupled with the perception that competitors pay more for the same work, could lead to attrition/technicians jumping ship. I believe if they had enough work and saw the results on their paychecks, they might not feel that way.</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pPr lvl="1"/>
            <a:r>
              <a:rPr lang="en-US" dirty="0"/>
              <a:t>Increase customer pay hours per RO.</a:t>
            </a:r>
          </a:p>
          <a:p>
            <a:pPr lvl="1"/>
            <a:r>
              <a:rPr lang="en-US" dirty="0"/>
              <a:t>Improve employee morale.</a:t>
            </a:r>
          </a:p>
          <a:p>
            <a:pPr lvl="1"/>
            <a:r>
              <a:rPr lang="en-US" dirty="0"/>
              <a:t>Make customers think of our dealership first when it’s time to service their vehicle (any make/model).</a:t>
            </a:r>
          </a:p>
          <a:p>
            <a:pPr lvl="1"/>
            <a:r>
              <a:rPr lang="en-US" dirty="0"/>
              <a:t>Improve quality of video MPIs and make sure customers are watching them. Highlight the green, yellow and red. Not just the red.</a:t>
            </a:r>
          </a:p>
          <a:p>
            <a:pPr lvl="1"/>
            <a:r>
              <a:rPr lang="en-US" dirty="0"/>
              <a:t>Increase technician proficiency.</a:t>
            </a:r>
          </a:p>
          <a:p>
            <a:pPr lvl="1"/>
            <a:r>
              <a:rPr lang="en-US" dirty="0"/>
              <a:t>Clean up parts department and stock the right parts.</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Service advisors need sales training. We have a huge potential for more gross with an uptick in approved recommendations. Quality MPIs are also a key to success in this regard.</a:t>
            </a:r>
          </a:p>
          <a:p>
            <a:pPr lvl="1"/>
            <a:r>
              <a:rPr lang="en-US" dirty="0"/>
              <a:t>Advertise the fact that we work on all makes and models. Take back a piece of the pie currently owned by other dealerships and independent shops.</a:t>
            </a:r>
          </a:p>
          <a:p>
            <a:pPr lvl="1"/>
            <a:r>
              <a:rPr lang="en-US" dirty="0"/>
              <a:t>Implement NADA lost sale diagram. Should be posted at every parts advisor’s workstation. Need to clean up inventory and stock better parts so technicians have what they need when they need it.</a:t>
            </a:r>
          </a:p>
          <a:p>
            <a:pPr lvl="1"/>
            <a:r>
              <a:rPr lang="en-US" dirty="0"/>
              <a:t>Post competitor pricing in a visible area on/near the service drive.</a:t>
            </a:r>
          </a:p>
          <a:p>
            <a:pPr lvl="1"/>
            <a:r>
              <a:rPr lang="en-US" dirty="0"/>
              <a:t>Audit technician MPIs and coach technicians with weak areas. Highlight plenty of green to gain customers’ trust.</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Tactics</a:t>
            </a:r>
          </a:p>
          <a:p>
            <a:pPr lvl="1"/>
            <a:r>
              <a:rPr lang="en-US" dirty="0"/>
              <a:t>Evaluate technician pay plans and make sure they are built to properly motivate them.</a:t>
            </a:r>
          </a:p>
          <a:p>
            <a:pPr lvl="1"/>
            <a:r>
              <a:rPr lang="en-US" dirty="0"/>
              <a:t>Formulate and print brochures for menu items/maintenance services. Emphasize the fact that we live in a harsh climate area (Corpus Christi, TX), which affects manufacturer recommendations. Change filters more often, for example.</a:t>
            </a:r>
          </a:p>
          <a:p>
            <a:pPr lvl="1"/>
            <a:r>
              <a:rPr lang="en-US" dirty="0"/>
              <a:t>Advertise the heck out of our buy 3 get 1 perpetual tire promotion. We should be the first place our customers think of when it’s time for new tires (not Discount Tire).</a:t>
            </a:r>
          </a:p>
          <a:p>
            <a:pPr lvl="1"/>
            <a:r>
              <a:rPr lang="en-US" dirty="0"/>
              <a:t>Adjust advisors’ pay plans to encourage selling more recommendations and not just cross fingers for big jobs. Spiff common recommendations (alignments, tires, filters, etc.)</a:t>
            </a:r>
          </a:p>
          <a:p>
            <a:pPr lvl="1"/>
            <a:r>
              <a:rPr lang="en-US" dirty="0"/>
              <a:t>Host weekly meetings with parts manager, parts director, and service manager to get on the same page and voice any concerns. How can service make parts jobs easier? How can parts make service jobs easier?</a:t>
            </a:r>
          </a:p>
          <a:p>
            <a:pPr lvl="1"/>
            <a:r>
              <a:rPr lang="en-US" dirty="0"/>
              <a:t>Introduce diagnostic labor grid/variable diagnostic fee to encourage customers to follow through with diagnoses/repairs.</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023233665"/>
              </p:ext>
            </p:extLst>
          </p:nvPr>
        </p:nvGraphicFramePr>
        <p:xfrm>
          <a:off x="677334" y="1818624"/>
          <a:ext cx="9132492" cy="46656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sz="1600" dirty="0"/>
                        <a:t>Implement lost sale diagram.</a:t>
                      </a:r>
                    </a:p>
                  </a:txBody>
                  <a:tcPr/>
                </a:tc>
                <a:tc>
                  <a:txBody>
                    <a:bodyPr/>
                    <a:lstStyle/>
                    <a:p>
                      <a:r>
                        <a:rPr lang="en-US" sz="1600" dirty="0"/>
                        <a:t>Parts director/parts manager</a:t>
                      </a:r>
                    </a:p>
                  </a:txBody>
                  <a:tcPr/>
                </a:tc>
                <a:tc>
                  <a:txBody>
                    <a:bodyPr/>
                    <a:lstStyle/>
                    <a:p>
                      <a:r>
                        <a:rPr lang="en-US" sz="1600" dirty="0"/>
                        <a:t>Consistent use by 3/1/24</a:t>
                      </a:r>
                    </a:p>
                  </a:txBody>
                  <a:tcPr/>
                </a:tc>
                <a:extLst>
                  <a:ext uri="{0D108BD9-81ED-4DB2-BD59-A6C34878D82A}">
                    <a16:rowId xmlns:a16="http://schemas.microsoft.com/office/drawing/2014/main" val="2400365483"/>
                  </a:ext>
                </a:extLst>
              </a:tr>
              <a:tr h="565004">
                <a:tc>
                  <a:txBody>
                    <a:bodyPr/>
                    <a:lstStyle/>
                    <a:p>
                      <a:r>
                        <a:rPr lang="en-US" sz="1600" dirty="0"/>
                        <a:t>Advertise the fact that we service all makes/models</a:t>
                      </a:r>
                    </a:p>
                  </a:txBody>
                  <a:tcPr/>
                </a:tc>
                <a:tc>
                  <a:txBody>
                    <a:bodyPr/>
                    <a:lstStyle/>
                    <a:p>
                      <a:r>
                        <a:rPr lang="en-US" sz="1600" dirty="0"/>
                        <a:t>GM/Service manager</a:t>
                      </a:r>
                    </a:p>
                  </a:txBody>
                  <a:tcPr/>
                </a:tc>
                <a:tc>
                  <a:txBody>
                    <a:bodyPr/>
                    <a:lstStyle/>
                    <a:p>
                      <a:r>
                        <a:rPr lang="en-US" sz="1600" dirty="0"/>
                        <a:t>3/1/24</a:t>
                      </a:r>
                    </a:p>
                  </a:txBody>
                  <a:tcPr/>
                </a:tc>
                <a:extLst>
                  <a:ext uri="{0D108BD9-81ED-4DB2-BD59-A6C34878D82A}">
                    <a16:rowId xmlns:a16="http://schemas.microsoft.com/office/drawing/2014/main" val="107845787"/>
                  </a:ext>
                </a:extLst>
              </a:tr>
              <a:tr h="565004">
                <a:tc>
                  <a:txBody>
                    <a:bodyPr/>
                    <a:lstStyle/>
                    <a:p>
                      <a:r>
                        <a:rPr lang="en-US" sz="1600" dirty="0"/>
                        <a:t>Order banners for technicians like the ones shown in class</a:t>
                      </a:r>
                    </a:p>
                  </a:txBody>
                  <a:tcPr/>
                </a:tc>
                <a:tc>
                  <a:txBody>
                    <a:bodyPr/>
                    <a:lstStyle/>
                    <a:p>
                      <a:r>
                        <a:rPr lang="en-US" sz="1600" dirty="0"/>
                        <a:t>Service manager</a:t>
                      </a:r>
                    </a:p>
                  </a:txBody>
                  <a:tcPr/>
                </a:tc>
                <a:tc>
                  <a:txBody>
                    <a:bodyPr/>
                    <a:lstStyle/>
                    <a:p>
                      <a:r>
                        <a:rPr lang="en-US" sz="1600" dirty="0"/>
                        <a:t>3/1/24</a:t>
                      </a:r>
                    </a:p>
                  </a:txBody>
                  <a:tcPr/>
                </a:tc>
                <a:extLst>
                  <a:ext uri="{0D108BD9-81ED-4DB2-BD59-A6C34878D82A}">
                    <a16:rowId xmlns:a16="http://schemas.microsoft.com/office/drawing/2014/main" val="1530126605"/>
                  </a:ext>
                </a:extLst>
              </a:tr>
              <a:tr h="565004">
                <a:tc>
                  <a:txBody>
                    <a:bodyPr/>
                    <a:lstStyle/>
                    <a:p>
                      <a:r>
                        <a:rPr lang="en-US" sz="1600" dirty="0"/>
                        <a:t>Install competitive pricing board.</a:t>
                      </a:r>
                    </a:p>
                  </a:txBody>
                  <a:tcPr/>
                </a:tc>
                <a:tc>
                  <a:txBody>
                    <a:bodyPr/>
                    <a:lstStyle/>
                    <a:p>
                      <a:r>
                        <a:rPr lang="en-US" sz="1600" dirty="0"/>
                        <a:t>Service manager.</a:t>
                      </a:r>
                    </a:p>
                  </a:txBody>
                  <a:tcPr/>
                </a:tc>
                <a:tc>
                  <a:txBody>
                    <a:bodyPr/>
                    <a:lstStyle/>
                    <a:p>
                      <a:r>
                        <a:rPr lang="en-US" sz="1600" dirty="0"/>
                        <a:t>3/1/24</a:t>
                      </a:r>
                    </a:p>
                  </a:txBody>
                  <a:tcPr/>
                </a:tc>
                <a:extLst>
                  <a:ext uri="{0D108BD9-81ED-4DB2-BD59-A6C34878D82A}">
                    <a16:rowId xmlns:a16="http://schemas.microsoft.com/office/drawing/2014/main" val="1950345431"/>
                  </a:ext>
                </a:extLst>
              </a:tr>
              <a:tr h="565004">
                <a:tc>
                  <a:txBody>
                    <a:bodyPr/>
                    <a:lstStyle/>
                    <a:p>
                      <a:r>
                        <a:rPr lang="en-US" sz="1600" dirty="0"/>
                        <a:t>Evaluate/adjust technician pay plans</a:t>
                      </a:r>
                    </a:p>
                  </a:txBody>
                  <a:tcPr/>
                </a:tc>
                <a:tc>
                  <a:txBody>
                    <a:bodyPr/>
                    <a:lstStyle/>
                    <a:p>
                      <a:r>
                        <a:rPr lang="en-US" sz="1600" dirty="0"/>
                        <a:t>GM/Service manager</a:t>
                      </a:r>
                    </a:p>
                  </a:txBody>
                  <a:tcPr/>
                </a:tc>
                <a:tc>
                  <a:txBody>
                    <a:bodyPr/>
                    <a:lstStyle/>
                    <a:p>
                      <a:r>
                        <a:rPr lang="en-US" sz="1600" dirty="0"/>
                        <a:t>4/1/24</a:t>
                      </a:r>
                    </a:p>
                  </a:txBody>
                  <a:tcPr/>
                </a:tc>
                <a:extLst>
                  <a:ext uri="{0D108BD9-81ED-4DB2-BD59-A6C34878D82A}">
                    <a16:rowId xmlns:a16="http://schemas.microsoft.com/office/drawing/2014/main" val="1960891333"/>
                  </a:ext>
                </a:extLst>
              </a:tr>
              <a:tr h="565004">
                <a:tc>
                  <a:txBody>
                    <a:bodyPr/>
                    <a:lstStyle/>
                    <a:p>
                      <a:r>
                        <a:rPr lang="en-US" sz="1600" dirty="0"/>
                        <a:t>Match internal rate to door rate</a:t>
                      </a:r>
                    </a:p>
                  </a:txBody>
                  <a:tcPr/>
                </a:tc>
                <a:tc>
                  <a:txBody>
                    <a:bodyPr/>
                    <a:lstStyle/>
                    <a:p>
                      <a:r>
                        <a:rPr lang="en-US" sz="1600" dirty="0"/>
                        <a:t>GM/Service manager</a:t>
                      </a:r>
                    </a:p>
                  </a:txBody>
                  <a:tcPr/>
                </a:tc>
                <a:tc>
                  <a:txBody>
                    <a:bodyPr/>
                    <a:lstStyle/>
                    <a:p>
                      <a:r>
                        <a:rPr lang="en-US" sz="1600" dirty="0"/>
                        <a:t>3/1/24</a:t>
                      </a:r>
                    </a:p>
                  </a:txBody>
                  <a:tcPr/>
                </a:tc>
                <a:extLst>
                  <a:ext uri="{0D108BD9-81ED-4DB2-BD59-A6C34878D82A}">
                    <a16:rowId xmlns:a16="http://schemas.microsoft.com/office/drawing/2014/main" val="4137224325"/>
                  </a:ext>
                </a:extLst>
              </a:tr>
              <a:tr h="565004">
                <a:tc>
                  <a:txBody>
                    <a:bodyPr/>
                    <a:lstStyle/>
                    <a:p>
                      <a:r>
                        <a:rPr lang="en-US" sz="1600" dirty="0"/>
                        <a:t>Create menu pricing brochures</a:t>
                      </a:r>
                    </a:p>
                  </a:txBody>
                  <a:tcPr/>
                </a:tc>
                <a:tc>
                  <a:txBody>
                    <a:bodyPr/>
                    <a:lstStyle/>
                    <a:p>
                      <a:r>
                        <a:rPr lang="en-US" sz="1600" dirty="0"/>
                        <a:t>Service manager</a:t>
                      </a:r>
                    </a:p>
                  </a:txBody>
                  <a:tcPr/>
                </a:tc>
                <a:tc>
                  <a:txBody>
                    <a:bodyPr/>
                    <a:lstStyle/>
                    <a:p>
                      <a:r>
                        <a:rPr lang="en-US" sz="1600" dirty="0"/>
                        <a:t>4/1/24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r>
              <a:rPr lang="en-US" dirty="0"/>
              <a:t>The biggest problem facing our department’s profitability is lack of ASR sales/low-quality MPIs. Too many one-line ROs. Sales training for both parts and service is long overdue.</a:t>
            </a:r>
          </a:p>
          <a:p>
            <a:pPr lvl="1"/>
            <a:r>
              <a:rPr lang="en-US" dirty="0"/>
              <a:t>Changes to our advertising strategy should bring in more customers, then if we can maximize those opportunities we should see an uptick in fixed gross and therefore fixed absorption.</a:t>
            </a:r>
          </a:p>
          <a:p>
            <a:pPr lvl="1"/>
            <a:r>
              <a:rPr lang="en-US" dirty="0"/>
              <a:t>Technician proficiency will be tracked on an individual basis. This should highlight opportunities for improvement.</a:t>
            </a:r>
          </a:p>
          <a:p>
            <a:pPr lvl="1"/>
            <a:r>
              <a:rPr lang="en-US" dirty="0"/>
              <a:t>Retaining current technicians and hiring new people to fill our bays will increase our facility utilization and allow us to service the additional vehicles that should come in as a result of our marketing efforts.</a:t>
            </a:r>
          </a:p>
          <a:p>
            <a:pPr lvl="1"/>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We currently advertise our buy 3 get 1 tire promotion via large banners displayed on the frontage road in front of our dealership. We also post coupons for specific services on our dealership website.</a:t>
            </a:r>
            <a:r>
              <a:rPr lang="en-US" b="0" i="0" u="none" strike="noStrike" baseline="0" dirty="0">
                <a:solidFill>
                  <a:srgbClr val="221E1F"/>
                </a:solidFill>
                <a:latin typeface="Calibri" panose="020F0502020204030204" pitchFamily="34" charset="0"/>
              </a:rPr>
              <a:t> We no longer display competitor pricing, and it is not well-known that we service vehicles other than Nissans. We display marketing materials we receive from Nissan, including educational graphics related to tires, alignments, and brake pads. </a:t>
            </a:r>
          </a:p>
          <a:p>
            <a:r>
              <a:rPr lang="en-US" sz="1800" b="0" i="0" u="none" strike="noStrike" baseline="0" dirty="0">
                <a:solidFill>
                  <a:srgbClr val="221E1F"/>
                </a:solidFill>
                <a:latin typeface="Calibri" panose="020F0502020204030204" pitchFamily="34" charset="0"/>
              </a:rPr>
              <a:t>Goals for improvement</a:t>
            </a:r>
          </a:p>
          <a:p>
            <a:pPr lvl="1"/>
            <a:r>
              <a:rPr lang="en-US" dirty="0">
                <a:solidFill>
                  <a:srgbClr val="221E1F"/>
                </a:solidFill>
                <a:latin typeface="Calibri" panose="020F0502020204030204" pitchFamily="34" charset="0"/>
              </a:rPr>
              <a:t>We need to market our menu items better. I also want to start displaying competitor pricing so customers can see that our service aren’t a rip-off. We can do a better job devising and promoting service specials. We should advertise the fact that we can service all makes and models (think Hicks for service).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Install competitor pricing board in a visible area. Create brochures with a full description of menu items/servi</a:t>
            </a:r>
            <a:r>
              <a:rPr lang="en-US" dirty="0">
                <a:solidFill>
                  <a:srgbClr val="221E1F"/>
                </a:solidFill>
                <a:latin typeface="Calibri" panose="020F0502020204030204" pitchFamily="34" charset="0"/>
              </a:rPr>
              <a:t>ces in layman’s terms. Be intentional and vigilant regarding service specials. Keep them fresh. Create a sign that lets customers know that we service all makes/models. Do not turn away potential business if someone calls with a non-Nissan vehicle issue.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t>Monitor RO count and see if there is a notable increase due to our efforts. Track menu sales before and after brochure creation/implementation. Look for an increase in CP </a:t>
            </a:r>
            <a:r>
              <a:rPr lang="en-US" dirty="0" err="1"/>
              <a:t>hr</a:t>
            </a:r>
            <a:r>
              <a:rPr lang="en-US" dirty="0"/>
              <a:t>/RO with the added menu items.</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Our current gross as % of sales is in line with guide overall. Internal GP% is well below where it should be. Decent mix of work in the shop.</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Continue to maintain customer pay &amp; warranty profit %, and increase internal GP % </a:t>
            </a:r>
          </a:p>
          <a:p>
            <a:r>
              <a:rPr lang="en-US" sz="1800" b="0" i="0" u="none" strike="noStrike" baseline="0" dirty="0">
                <a:solidFill>
                  <a:srgbClr val="221E1F"/>
                </a:solidFill>
                <a:latin typeface="Calibri" panose="020F0502020204030204" pitchFamily="34" charset="0"/>
              </a:rPr>
              <a:t>Plans to achieve your goals</a:t>
            </a:r>
          </a:p>
          <a:p>
            <a:pPr lvl="1"/>
            <a:r>
              <a:rPr lang="en-US" b="0" i="0" u="none" strike="noStrike" baseline="0" dirty="0">
                <a:solidFill>
                  <a:srgbClr val="221E1F"/>
                </a:solidFill>
                <a:latin typeface="Calibri" panose="020F0502020204030204" pitchFamily="34" charset="0"/>
              </a:rPr>
              <a:t>Raise internal rate to match door rate. Used car manager will be irate, but we retain more $ in service than sales. </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Monitor overall gross as % of sales and track internal GP% after matching door rate</a:t>
            </a:r>
            <a:endParaRPr lang="en-US"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9C270D3F-DF20-F41E-08AD-FB4BA62081AC}"/>
              </a:ext>
            </a:extLst>
          </p:cNvPr>
          <p:cNvPicPr>
            <a:picLocks noGrp="1" noChangeAspect="1"/>
          </p:cNvPicPr>
          <p:nvPr>
            <p:ph sz="quarter" idx="4"/>
          </p:nvPr>
        </p:nvPicPr>
        <p:blipFill>
          <a:blip r:embed="rId2"/>
          <a:stretch>
            <a:fillRect/>
          </a:stretch>
        </p:blipFill>
        <p:spPr>
          <a:xfrm>
            <a:off x="4975668" y="1953727"/>
            <a:ext cx="4960501" cy="2665898"/>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Our personnel &amp; variable expenses are out of line. Other expenses are in check for the most part.</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Decrease personnel &amp; variable expenses. Evaluate other expenses for any cost-saving opportunities.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Revisit pay plans for all service staff (and parts staff, for that matter). Make sure they are motivating proper behavior and compensating fairly. May be a case of trimming the fat &amp; keeping the muscle.</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Working with a vendor now to renegotiate contracts and reduce fixed/semi-fixed expenses. Monitor variable and personnel expenses after adjusting pay plans to see if we are closer to the mark (ideally 45-50% of total expenses).</a:t>
            </a:r>
          </a:p>
          <a:p>
            <a:endParaRPr lang="en-US" dirty="0"/>
          </a:p>
        </p:txBody>
      </p:sp>
      <p:pic>
        <p:nvPicPr>
          <p:cNvPr id="7" name="Content Placeholder 6">
            <a:extLst>
              <a:ext uri="{FF2B5EF4-FFF2-40B4-BE49-F238E27FC236}">
                <a16:creationId xmlns:a16="http://schemas.microsoft.com/office/drawing/2014/main" id="{D323DE46-8FF1-75DD-65B5-75DA10D4B68F}"/>
              </a:ext>
            </a:extLst>
          </p:cNvPr>
          <p:cNvPicPr>
            <a:picLocks noGrp="1" noChangeAspect="1"/>
          </p:cNvPicPr>
          <p:nvPr>
            <p:ph sz="half" idx="2"/>
          </p:nvPr>
        </p:nvPicPr>
        <p:blipFill>
          <a:blip r:embed="rId2"/>
          <a:stretch>
            <a:fillRect/>
          </a:stretch>
        </p:blipFill>
        <p:spPr>
          <a:xfrm>
            <a:off x="5383530" y="1930399"/>
            <a:ext cx="4547212" cy="362267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We have a proficiency problem. I used faulty data in class that showed 104% proficiency, so this was an eye-opener for me. We are leaving a lot of $ on the table.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a:t>
            </a:r>
          </a:p>
          <a:p>
            <a:pPr lvl="1"/>
            <a:r>
              <a:rPr lang="en-US" b="0" i="0" u="none" strike="noStrike" baseline="0" dirty="0">
                <a:solidFill>
                  <a:srgbClr val="221E1F"/>
                </a:solidFill>
                <a:latin typeface="Calibri" panose="020F0502020204030204" pitchFamily="34" charset="0"/>
              </a:rPr>
              <a:t> Increase technician proficiency and boost ELR</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Adjust technician pay plans (seriously considering Bob’s plan), increasing ASR sales, and adequately training technicians</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Track individual and overall technician proficiency. Will hopefully see an uptick quickly with a pay plan change, and even better results once sales training and technician training are increased.</a:t>
            </a:r>
          </a:p>
          <a:p>
            <a:endParaRPr lang="en-US" dirty="0"/>
          </a:p>
        </p:txBody>
      </p:sp>
      <p:pic>
        <p:nvPicPr>
          <p:cNvPr id="7" name="Content Placeholder 6">
            <a:extLst>
              <a:ext uri="{FF2B5EF4-FFF2-40B4-BE49-F238E27FC236}">
                <a16:creationId xmlns:a16="http://schemas.microsoft.com/office/drawing/2014/main" id="{AF95C0F5-899C-041C-6E8F-7177ECA7BBF6}"/>
              </a:ext>
            </a:extLst>
          </p:cNvPr>
          <p:cNvPicPr>
            <a:picLocks noGrp="1" noChangeAspect="1"/>
          </p:cNvPicPr>
          <p:nvPr>
            <p:ph sz="half" idx="2"/>
          </p:nvPr>
        </p:nvPicPr>
        <p:blipFill>
          <a:blip r:embed="rId2"/>
          <a:stretch>
            <a:fillRect/>
          </a:stretch>
        </p:blipFill>
        <p:spPr>
          <a:xfrm>
            <a:off x="4975668" y="1390650"/>
            <a:ext cx="4950120" cy="4390284"/>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Our facility is significantly underutilized. If we were anywhere close to our potential, we would be incredibly profitable instead of struggling to break even.</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b="0" i="0" u="none" strike="noStrike" baseline="0" dirty="0">
                <a:solidFill>
                  <a:srgbClr val="221E1F"/>
                </a:solidFill>
                <a:latin typeface="Calibri" panose="020F0502020204030204" pitchFamily="34" charset="0"/>
              </a:rPr>
              <a:t>Need more technicians to fill our empty bays and bring in more customers/sells more ASRs to keep them busy.</a:t>
            </a: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Hire more technicians, fishing in all the pools we talked about in class. Make our shop an attractive plac</a:t>
            </a:r>
            <a:r>
              <a:rPr lang="en-US" dirty="0">
                <a:solidFill>
                  <a:srgbClr val="221E1F"/>
                </a:solidFill>
                <a:latin typeface="Calibri" panose="020F0502020204030204" pitchFamily="34" charset="0"/>
              </a:rPr>
              <a:t>e to work. Add more structure and support to our onboarding process.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Recalculate facility potential on a monthly basis and work to hire more technicians. There are many empty bays in our shop. At the same time, we need to bring in more customers to justify filling the empty bays. Advertise that we work on all makes/model, sell more recommendations, etc.</a:t>
            </a:r>
            <a:endParaRPr lang="en-US"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4D982111-F042-47C0-3E06-A8C8D42D713E}"/>
              </a:ext>
            </a:extLst>
          </p:cNvPr>
          <p:cNvPicPr>
            <a:picLocks noGrp="1" noChangeAspect="1"/>
          </p:cNvPicPr>
          <p:nvPr>
            <p:ph sz="half" idx="2"/>
          </p:nvPr>
        </p:nvPicPr>
        <p:blipFill>
          <a:blip r:embed="rId2"/>
          <a:stretch>
            <a:fillRect/>
          </a:stretch>
        </p:blipFill>
        <p:spPr>
          <a:xfrm>
            <a:off x="5482954" y="1270000"/>
            <a:ext cx="3908696" cy="473027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915547"/>
            <a:ext cx="4184035" cy="3880772"/>
          </a:xfrm>
        </p:spPr>
        <p:txBody>
          <a:bodyPr>
            <a:normAutofit fontScale="62500" lnSpcReduction="20000"/>
          </a:bodyPr>
          <a:lstStyle/>
          <a:p>
            <a:r>
              <a:rPr lang="en-US" dirty="0"/>
              <a:t>Repair-heavy regarding work mix. Would like to increase competitive/maintenance work in the shop. </a:t>
            </a:r>
          </a:p>
          <a:p>
            <a:r>
              <a:rPr lang="en-US" dirty="0"/>
              <a:t>Too many one-line ROs. Advisors do not sell many recommendations.</a:t>
            </a:r>
          </a:p>
          <a:p>
            <a:r>
              <a:rPr lang="en-US" dirty="0"/>
              <a:t>Many of the ROs in this sample are for older vehicles, which present many opportunities for maintenance jobs. I hardly saw any spark plugs, transmission services, throttle body services, etc. Our closing ratio for recommendations should be much higher than what it is now (14% for 2023)</a:t>
            </a:r>
          </a:p>
          <a:p>
            <a:r>
              <a:rPr lang="en-US" dirty="0"/>
              <a:t>ELR is well below target labor rate. In our discussion, I was assured that this is not due to discounting, but a large amount of competitive work (tires, wipers, alignments, etc.) that is driving that number down. I will need to keep digging on this one.</a:t>
            </a:r>
          </a:p>
          <a:p>
            <a:r>
              <a:rPr lang="en-US" dirty="0"/>
              <a:t>I would like to continue doing this analysis randomly on a quarterly basis. We most certainly do not average 3.33 hours per RO in actuality. We are closer to 1.6 CP </a:t>
            </a:r>
            <a:r>
              <a:rPr lang="en-US" dirty="0" err="1"/>
              <a:t>hr</a:t>
            </a:r>
            <a:r>
              <a:rPr lang="en-US" dirty="0"/>
              <a:t>/RO. </a:t>
            </a:r>
          </a:p>
          <a:p>
            <a:endParaRPr lang="en-US" dirty="0"/>
          </a:p>
        </p:txBody>
      </p:sp>
      <p:pic>
        <p:nvPicPr>
          <p:cNvPr id="7" name="Content Placeholder 6">
            <a:extLst>
              <a:ext uri="{FF2B5EF4-FFF2-40B4-BE49-F238E27FC236}">
                <a16:creationId xmlns:a16="http://schemas.microsoft.com/office/drawing/2014/main" id="{CD7E9FF2-7AE1-A108-F05C-12C0C0A919F6}"/>
              </a:ext>
            </a:extLst>
          </p:cNvPr>
          <p:cNvPicPr>
            <a:picLocks noGrp="1" noChangeAspect="1"/>
          </p:cNvPicPr>
          <p:nvPr>
            <p:ph sz="half" idx="2"/>
          </p:nvPr>
        </p:nvPicPr>
        <p:blipFill>
          <a:blip r:embed="rId2"/>
          <a:stretch>
            <a:fillRect/>
          </a:stretch>
        </p:blipFill>
        <p:spPr>
          <a:xfrm>
            <a:off x="5416624" y="1463467"/>
            <a:ext cx="5041826" cy="4784933"/>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Family-oriented, owner-involved company. Employees feel like they are valued and not “just a number”.</a:t>
            </a:r>
          </a:p>
          <a:p>
            <a:pPr lvl="1"/>
            <a:r>
              <a:rPr lang="en-US" dirty="0"/>
              <a:t>Great service manager with a lot of experience and strong leadership qualities. She is well-respected by all service staff members and handles heat well.</a:t>
            </a:r>
          </a:p>
          <a:p>
            <a:pPr lvl="1"/>
            <a:r>
              <a:rPr lang="en-US" dirty="0"/>
              <a:t>High shop capacity, good equipment, and all special tools needed to get any job done.</a:t>
            </a:r>
          </a:p>
          <a:p>
            <a:pPr lvl="1"/>
            <a:r>
              <a:rPr lang="en-US" dirty="0"/>
              <a:t>Hardworking, cross-trained advisors/cashiers. Solid follow-up from advisors and good communication with technicians. </a:t>
            </a:r>
          </a:p>
          <a:p>
            <a:pPr lvl="1"/>
            <a:r>
              <a:rPr lang="en-US" dirty="0"/>
              <a:t>Great software (</a:t>
            </a:r>
            <a:r>
              <a:rPr lang="en-US" dirty="0" err="1"/>
              <a:t>DealerLogix</a:t>
            </a:r>
            <a:r>
              <a:rPr lang="en-US" dirty="0"/>
              <a:t>) for writing tickets, sending MPIs to customers, requesting parts, etc.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Perception that our competitors offer better pay. Many technicians also voiced frustration that they are not paid on time. </a:t>
            </a:r>
          </a:p>
          <a:p>
            <a:pPr lvl="1"/>
            <a:r>
              <a:rPr lang="en-US" dirty="0"/>
              <a:t>Low morale- lack of “team spirit.” </a:t>
            </a:r>
          </a:p>
          <a:p>
            <a:pPr lvl="1"/>
            <a:r>
              <a:rPr lang="en-US" dirty="0"/>
              <a:t>Computers are outdated and internet is slow/crashes frequently.</a:t>
            </a:r>
          </a:p>
          <a:p>
            <a:pPr lvl="1"/>
            <a:r>
              <a:rPr lang="en-US" dirty="0"/>
              <a:t>Car wash takes too long, sometimes 30min or more. Leads to customer frustration and has a negative impact on CSI.</a:t>
            </a:r>
          </a:p>
          <a:p>
            <a:pPr lvl="1"/>
            <a:r>
              <a:rPr lang="en-US" dirty="0"/>
              <a:t>Parts department does not stock frequently-used parts well. Constantly out of filters, brake pads, etc. </a:t>
            </a:r>
          </a:p>
          <a:p>
            <a:pPr lvl="1"/>
            <a:r>
              <a:rPr lang="en-US" dirty="0"/>
              <a:t>Lack of recognition for staff’s achievements/tenure.</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334</TotalTime>
  <Words>2024</Words>
  <Application>Microsoft Office PowerPoint</Application>
  <PresentationFormat>Widescreen</PresentationFormat>
  <Paragraphs>152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Hicks Layton</cp:lastModifiedBy>
  <cp:revision>5</cp:revision>
  <dcterms:created xsi:type="dcterms:W3CDTF">2022-12-04T13:10:55Z</dcterms:created>
  <dcterms:modified xsi:type="dcterms:W3CDTF">2024-02-12T23:03:17Z</dcterms:modified>
</cp:coreProperties>
</file>