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sv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diagrams/_rels/drawing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20.svg"/><Relationship Id="rId2" Type="http://schemas.openxmlformats.org/officeDocument/2006/relationships/image" Target="../media/image10.svg"/><Relationship Id="rId1" Type="http://schemas.openxmlformats.org/officeDocument/2006/relationships/image" Target="../media/image9.png"/><Relationship Id="rId6" Type="http://schemas.openxmlformats.org/officeDocument/2006/relationships/image" Target="../media/image14.sv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12.svg"/><Relationship Id="rId9"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EFAC98-3413-4083-932E-5A007728AB8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383D5584-54F2-4ACB-9E53-7B317F151664}">
      <dgm:prSet/>
      <dgm:spPr/>
      <dgm:t>
        <a:bodyPr/>
        <a:lstStyle/>
        <a:p>
          <a:r>
            <a:rPr lang="en-US"/>
            <a:t>Upgraded Facility </a:t>
          </a:r>
        </a:p>
      </dgm:t>
    </dgm:pt>
    <dgm:pt modelId="{27D7EDC3-FBCE-4C06-9FF5-45F0BC899E0A}" type="parTrans" cxnId="{BC925BF4-7FCC-44B0-B20F-3426ECAAB1A1}">
      <dgm:prSet/>
      <dgm:spPr/>
      <dgm:t>
        <a:bodyPr/>
        <a:lstStyle/>
        <a:p>
          <a:endParaRPr lang="en-US"/>
        </a:p>
      </dgm:t>
    </dgm:pt>
    <dgm:pt modelId="{829A31EF-05E3-4C5E-ACDC-6CC853137DA6}" type="sibTrans" cxnId="{BC925BF4-7FCC-44B0-B20F-3426ECAAB1A1}">
      <dgm:prSet/>
      <dgm:spPr/>
      <dgm:t>
        <a:bodyPr/>
        <a:lstStyle/>
        <a:p>
          <a:endParaRPr lang="en-US"/>
        </a:p>
      </dgm:t>
    </dgm:pt>
    <dgm:pt modelId="{939CB0B9-4AFB-45B4-B645-8A72C86A1C14}">
      <dgm:prSet/>
      <dgm:spPr/>
      <dgm:t>
        <a:bodyPr/>
        <a:lstStyle/>
        <a:p>
          <a:r>
            <a:rPr lang="en-US"/>
            <a:t>Top of the line equipment</a:t>
          </a:r>
        </a:p>
      </dgm:t>
    </dgm:pt>
    <dgm:pt modelId="{97A11C4E-2292-4D1B-AF3E-FB647EAA5002}" type="parTrans" cxnId="{ED1F0E60-C266-41F5-AAD7-E9562044D531}">
      <dgm:prSet/>
      <dgm:spPr/>
      <dgm:t>
        <a:bodyPr/>
        <a:lstStyle/>
        <a:p>
          <a:endParaRPr lang="en-US"/>
        </a:p>
      </dgm:t>
    </dgm:pt>
    <dgm:pt modelId="{D23342A0-D5CD-437C-B37B-532363E66EA8}" type="sibTrans" cxnId="{ED1F0E60-C266-41F5-AAD7-E9562044D531}">
      <dgm:prSet/>
      <dgm:spPr/>
      <dgm:t>
        <a:bodyPr/>
        <a:lstStyle/>
        <a:p>
          <a:endParaRPr lang="en-US"/>
        </a:p>
      </dgm:t>
    </dgm:pt>
    <dgm:pt modelId="{683F45F9-8A29-44F7-934B-CCDEA0480A48}">
      <dgm:prSet/>
      <dgm:spPr/>
      <dgm:t>
        <a:bodyPr/>
        <a:lstStyle/>
        <a:p>
          <a:r>
            <a:rPr lang="en-US"/>
            <a:t>Fairly efficient technicians </a:t>
          </a:r>
        </a:p>
      </dgm:t>
    </dgm:pt>
    <dgm:pt modelId="{E6E424C4-0C34-436E-BCEF-05018D5BC29F}" type="parTrans" cxnId="{C9E0207B-1DB7-42B0-A44B-C661DC5A778F}">
      <dgm:prSet/>
      <dgm:spPr/>
      <dgm:t>
        <a:bodyPr/>
        <a:lstStyle/>
        <a:p>
          <a:endParaRPr lang="en-US"/>
        </a:p>
      </dgm:t>
    </dgm:pt>
    <dgm:pt modelId="{699BF916-8F37-423E-8A4D-D82036158836}" type="sibTrans" cxnId="{C9E0207B-1DB7-42B0-A44B-C661DC5A778F}">
      <dgm:prSet/>
      <dgm:spPr/>
      <dgm:t>
        <a:bodyPr/>
        <a:lstStyle/>
        <a:p>
          <a:endParaRPr lang="en-US"/>
        </a:p>
      </dgm:t>
    </dgm:pt>
    <dgm:pt modelId="{8ECA359A-C5B9-48A8-8D43-93BE131F5024}">
      <dgm:prSet/>
      <dgm:spPr/>
      <dgm:t>
        <a:bodyPr/>
        <a:lstStyle/>
        <a:p>
          <a:r>
            <a:rPr lang="en-US"/>
            <a:t>Updated selling technology</a:t>
          </a:r>
        </a:p>
      </dgm:t>
    </dgm:pt>
    <dgm:pt modelId="{F33DE750-E7D5-4806-9524-6174CA522BE4}" type="parTrans" cxnId="{D651B3A9-0884-4FDD-9DA3-F5D62D1F6ECF}">
      <dgm:prSet/>
      <dgm:spPr/>
      <dgm:t>
        <a:bodyPr/>
        <a:lstStyle/>
        <a:p>
          <a:endParaRPr lang="en-US"/>
        </a:p>
      </dgm:t>
    </dgm:pt>
    <dgm:pt modelId="{76AEF84B-5D07-42FA-9A85-5A88D6520EED}" type="sibTrans" cxnId="{D651B3A9-0884-4FDD-9DA3-F5D62D1F6ECF}">
      <dgm:prSet/>
      <dgm:spPr/>
      <dgm:t>
        <a:bodyPr/>
        <a:lstStyle/>
        <a:p>
          <a:endParaRPr lang="en-US"/>
        </a:p>
      </dgm:t>
    </dgm:pt>
    <dgm:pt modelId="{5A6A5DE2-53EF-4EAC-9D19-E8946E13D244}">
      <dgm:prSet/>
      <dgm:spPr/>
      <dgm:t>
        <a:bodyPr/>
        <a:lstStyle/>
        <a:p>
          <a:r>
            <a:rPr lang="en-US"/>
            <a:t>At least 1 seasoned advisor  </a:t>
          </a:r>
        </a:p>
      </dgm:t>
    </dgm:pt>
    <dgm:pt modelId="{0F1BE35C-9B88-4097-9BCD-5BDE8CD03F18}" type="parTrans" cxnId="{55FC771E-8A3D-4699-AA9C-61701534BFC6}">
      <dgm:prSet/>
      <dgm:spPr/>
      <dgm:t>
        <a:bodyPr/>
        <a:lstStyle/>
        <a:p>
          <a:endParaRPr lang="en-US"/>
        </a:p>
      </dgm:t>
    </dgm:pt>
    <dgm:pt modelId="{F39110DE-B132-4E07-8301-F36302B31DCA}" type="sibTrans" cxnId="{55FC771E-8A3D-4699-AA9C-61701534BFC6}">
      <dgm:prSet/>
      <dgm:spPr/>
      <dgm:t>
        <a:bodyPr/>
        <a:lstStyle/>
        <a:p>
          <a:endParaRPr lang="en-US"/>
        </a:p>
      </dgm:t>
    </dgm:pt>
    <dgm:pt modelId="{F7A11226-A956-4800-ACBD-B5E43B07EA1E}" type="pres">
      <dgm:prSet presAssocID="{9FEFAC98-3413-4083-932E-5A007728AB8A}" presName="linear" presStyleCnt="0">
        <dgm:presLayoutVars>
          <dgm:animLvl val="lvl"/>
          <dgm:resizeHandles val="exact"/>
        </dgm:presLayoutVars>
      </dgm:prSet>
      <dgm:spPr/>
    </dgm:pt>
    <dgm:pt modelId="{28676FE2-403E-4981-AE20-2F7FFBADF1C0}" type="pres">
      <dgm:prSet presAssocID="{383D5584-54F2-4ACB-9E53-7B317F151664}" presName="parentText" presStyleLbl="node1" presStyleIdx="0" presStyleCnt="5">
        <dgm:presLayoutVars>
          <dgm:chMax val="0"/>
          <dgm:bulletEnabled val="1"/>
        </dgm:presLayoutVars>
      </dgm:prSet>
      <dgm:spPr/>
    </dgm:pt>
    <dgm:pt modelId="{D53FD270-038B-4EC3-B376-45B1A4606767}" type="pres">
      <dgm:prSet presAssocID="{829A31EF-05E3-4C5E-ACDC-6CC853137DA6}" presName="spacer" presStyleCnt="0"/>
      <dgm:spPr/>
    </dgm:pt>
    <dgm:pt modelId="{FC35EA5A-F7B0-4B78-B3D2-C55BB07C4913}" type="pres">
      <dgm:prSet presAssocID="{939CB0B9-4AFB-45B4-B645-8A72C86A1C14}" presName="parentText" presStyleLbl="node1" presStyleIdx="1" presStyleCnt="5">
        <dgm:presLayoutVars>
          <dgm:chMax val="0"/>
          <dgm:bulletEnabled val="1"/>
        </dgm:presLayoutVars>
      </dgm:prSet>
      <dgm:spPr/>
    </dgm:pt>
    <dgm:pt modelId="{95987D6D-A43C-458F-BC42-CA335862E537}" type="pres">
      <dgm:prSet presAssocID="{D23342A0-D5CD-437C-B37B-532363E66EA8}" presName="spacer" presStyleCnt="0"/>
      <dgm:spPr/>
    </dgm:pt>
    <dgm:pt modelId="{2F28B621-4D46-4301-ABFF-260A741B89A0}" type="pres">
      <dgm:prSet presAssocID="{683F45F9-8A29-44F7-934B-CCDEA0480A48}" presName="parentText" presStyleLbl="node1" presStyleIdx="2" presStyleCnt="5">
        <dgm:presLayoutVars>
          <dgm:chMax val="0"/>
          <dgm:bulletEnabled val="1"/>
        </dgm:presLayoutVars>
      </dgm:prSet>
      <dgm:spPr/>
    </dgm:pt>
    <dgm:pt modelId="{EAFA0304-6D03-4585-A716-3A03CA7056B8}" type="pres">
      <dgm:prSet presAssocID="{699BF916-8F37-423E-8A4D-D82036158836}" presName="spacer" presStyleCnt="0"/>
      <dgm:spPr/>
    </dgm:pt>
    <dgm:pt modelId="{6353137C-4515-4EDB-B95F-6531F04F336D}" type="pres">
      <dgm:prSet presAssocID="{8ECA359A-C5B9-48A8-8D43-93BE131F5024}" presName="parentText" presStyleLbl="node1" presStyleIdx="3" presStyleCnt="5">
        <dgm:presLayoutVars>
          <dgm:chMax val="0"/>
          <dgm:bulletEnabled val="1"/>
        </dgm:presLayoutVars>
      </dgm:prSet>
      <dgm:spPr/>
    </dgm:pt>
    <dgm:pt modelId="{CD433140-A2A5-4135-8789-CF937189D8FA}" type="pres">
      <dgm:prSet presAssocID="{76AEF84B-5D07-42FA-9A85-5A88D6520EED}" presName="spacer" presStyleCnt="0"/>
      <dgm:spPr/>
    </dgm:pt>
    <dgm:pt modelId="{D7EE46DC-59D4-42D1-82DE-11AB40FD86AC}" type="pres">
      <dgm:prSet presAssocID="{5A6A5DE2-53EF-4EAC-9D19-E8946E13D244}" presName="parentText" presStyleLbl="node1" presStyleIdx="4" presStyleCnt="5">
        <dgm:presLayoutVars>
          <dgm:chMax val="0"/>
          <dgm:bulletEnabled val="1"/>
        </dgm:presLayoutVars>
      </dgm:prSet>
      <dgm:spPr/>
    </dgm:pt>
  </dgm:ptLst>
  <dgm:cxnLst>
    <dgm:cxn modelId="{7E3C0301-F140-4D05-B722-79462336B530}" type="presOf" srcId="{9FEFAC98-3413-4083-932E-5A007728AB8A}" destId="{F7A11226-A956-4800-ACBD-B5E43B07EA1E}" srcOrd="0" destOrd="0" presId="urn:microsoft.com/office/officeart/2005/8/layout/vList2"/>
    <dgm:cxn modelId="{EB03C20A-2DF0-4ACD-A20C-F617CEC49098}" type="presOf" srcId="{383D5584-54F2-4ACB-9E53-7B317F151664}" destId="{28676FE2-403E-4981-AE20-2F7FFBADF1C0}" srcOrd="0" destOrd="0" presId="urn:microsoft.com/office/officeart/2005/8/layout/vList2"/>
    <dgm:cxn modelId="{DB6CCC0A-191E-450D-B1C2-08B98A8E3BA6}" type="presOf" srcId="{8ECA359A-C5B9-48A8-8D43-93BE131F5024}" destId="{6353137C-4515-4EDB-B95F-6531F04F336D}" srcOrd="0" destOrd="0" presId="urn:microsoft.com/office/officeart/2005/8/layout/vList2"/>
    <dgm:cxn modelId="{55FC771E-8A3D-4699-AA9C-61701534BFC6}" srcId="{9FEFAC98-3413-4083-932E-5A007728AB8A}" destId="{5A6A5DE2-53EF-4EAC-9D19-E8946E13D244}" srcOrd="4" destOrd="0" parTransId="{0F1BE35C-9B88-4097-9BCD-5BDE8CD03F18}" sibTransId="{F39110DE-B132-4E07-8301-F36302B31DCA}"/>
    <dgm:cxn modelId="{ED1F0E60-C266-41F5-AAD7-E9562044D531}" srcId="{9FEFAC98-3413-4083-932E-5A007728AB8A}" destId="{939CB0B9-4AFB-45B4-B645-8A72C86A1C14}" srcOrd="1" destOrd="0" parTransId="{97A11C4E-2292-4D1B-AF3E-FB647EAA5002}" sibTransId="{D23342A0-D5CD-437C-B37B-532363E66EA8}"/>
    <dgm:cxn modelId="{D0F9A34E-2F46-4E1D-83DE-4E094E06E755}" type="presOf" srcId="{5A6A5DE2-53EF-4EAC-9D19-E8946E13D244}" destId="{D7EE46DC-59D4-42D1-82DE-11AB40FD86AC}" srcOrd="0" destOrd="0" presId="urn:microsoft.com/office/officeart/2005/8/layout/vList2"/>
    <dgm:cxn modelId="{C9E0207B-1DB7-42B0-A44B-C661DC5A778F}" srcId="{9FEFAC98-3413-4083-932E-5A007728AB8A}" destId="{683F45F9-8A29-44F7-934B-CCDEA0480A48}" srcOrd="2" destOrd="0" parTransId="{E6E424C4-0C34-436E-BCEF-05018D5BC29F}" sibTransId="{699BF916-8F37-423E-8A4D-D82036158836}"/>
    <dgm:cxn modelId="{D651B3A9-0884-4FDD-9DA3-F5D62D1F6ECF}" srcId="{9FEFAC98-3413-4083-932E-5A007728AB8A}" destId="{8ECA359A-C5B9-48A8-8D43-93BE131F5024}" srcOrd="3" destOrd="0" parTransId="{F33DE750-E7D5-4806-9524-6174CA522BE4}" sibTransId="{76AEF84B-5D07-42FA-9A85-5A88D6520EED}"/>
    <dgm:cxn modelId="{F48EF3C2-F34C-4693-B4D9-13029E011600}" type="presOf" srcId="{683F45F9-8A29-44F7-934B-CCDEA0480A48}" destId="{2F28B621-4D46-4301-ABFF-260A741B89A0}" srcOrd="0" destOrd="0" presId="urn:microsoft.com/office/officeart/2005/8/layout/vList2"/>
    <dgm:cxn modelId="{BC925BF4-7FCC-44B0-B20F-3426ECAAB1A1}" srcId="{9FEFAC98-3413-4083-932E-5A007728AB8A}" destId="{383D5584-54F2-4ACB-9E53-7B317F151664}" srcOrd="0" destOrd="0" parTransId="{27D7EDC3-FBCE-4C06-9FF5-45F0BC899E0A}" sibTransId="{829A31EF-05E3-4C5E-ACDC-6CC853137DA6}"/>
    <dgm:cxn modelId="{E00AC6FB-65BB-4D2B-8BC0-B6AF7FB27E84}" type="presOf" srcId="{939CB0B9-4AFB-45B4-B645-8A72C86A1C14}" destId="{FC35EA5A-F7B0-4B78-B3D2-C55BB07C4913}" srcOrd="0" destOrd="0" presId="urn:microsoft.com/office/officeart/2005/8/layout/vList2"/>
    <dgm:cxn modelId="{6CEC3944-3E1B-4E18-BCF9-A9B19B8E2859}" type="presParOf" srcId="{F7A11226-A956-4800-ACBD-B5E43B07EA1E}" destId="{28676FE2-403E-4981-AE20-2F7FFBADF1C0}" srcOrd="0" destOrd="0" presId="urn:microsoft.com/office/officeart/2005/8/layout/vList2"/>
    <dgm:cxn modelId="{CD015180-A591-4206-A027-CD3ABCABF823}" type="presParOf" srcId="{F7A11226-A956-4800-ACBD-B5E43B07EA1E}" destId="{D53FD270-038B-4EC3-B376-45B1A4606767}" srcOrd="1" destOrd="0" presId="urn:microsoft.com/office/officeart/2005/8/layout/vList2"/>
    <dgm:cxn modelId="{100C3A55-F95E-4CD6-8AF0-43B19718CEFB}" type="presParOf" srcId="{F7A11226-A956-4800-ACBD-B5E43B07EA1E}" destId="{FC35EA5A-F7B0-4B78-B3D2-C55BB07C4913}" srcOrd="2" destOrd="0" presId="urn:microsoft.com/office/officeart/2005/8/layout/vList2"/>
    <dgm:cxn modelId="{AE1CB640-AC13-4102-BB8E-766012C5BA0E}" type="presParOf" srcId="{F7A11226-A956-4800-ACBD-B5E43B07EA1E}" destId="{95987D6D-A43C-458F-BC42-CA335862E537}" srcOrd="3" destOrd="0" presId="urn:microsoft.com/office/officeart/2005/8/layout/vList2"/>
    <dgm:cxn modelId="{D9B10CE5-D968-4569-A791-0E9DEF346687}" type="presParOf" srcId="{F7A11226-A956-4800-ACBD-B5E43B07EA1E}" destId="{2F28B621-4D46-4301-ABFF-260A741B89A0}" srcOrd="4" destOrd="0" presId="urn:microsoft.com/office/officeart/2005/8/layout/vList2"/>
    <dgm:cxn modelId="{2E4EEBA5-6523-4803-B6EC-9974769BFCCE}" type="presParOf" srcId="{F7A11226-A956-4800-ACBD-B5E43B07EA1E}" destId="{EAFA0304-6D03-4585-A716-3A03CA7056B8}" srcOrd="5" destOrd="0" presId="urn:microsoft.com/office/officeart/2005/8/layout/vList2"/>
    <dgm:cxn modelId="{DE392FCB-68EE-4BF4-856F-2757BA6738BC}" type="presParOf" srcId="{F7A11226-A956-4800-ACBD-B5E43B07EA1E}" destId="{6353137C-4515-4EDB-B95F-6531F04F336D}" srcOrd="6" destOrd="0" presId="urn:microsoft.com/office/officeart/2005/8/layout/vList2"/>
    <dgm:cxn modelId="{4ECF225D-C952-4D6D-A0CE-DDCE6C1C9E9A}" type="presParOf" srcId="{F7A11226-A956-4800-ACBD-B5E43B07EA1E}" destId="{CD433140-A2A5-4135-8789-CF937189D8FA}" srcOrd="7" destOrd="0" presId="urn:microsoft.com/office/officeart/2005/8/layout/vList2"/>
    <dgm:cxn modelId="{0CCD92AD-EDEF-4F90-BA3E-1FD7C9A678B2}" type="presParOf" srcId="{F7A11226-A956-4800-ACBD-B5E43B07EA1E}" destId="{D7EE46DC-59D4-42D1-82DE-11AB40FD86AC}"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DFB5C2-0141-48A6-BD90-14BFEFFB9037}"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4224E06B-0F70-4A47-A122-93050678F276}">
      <dgm:prSet/>
      <dgm:spPr/>
      <dgm:t>
        <a:bodyPr/>
        <a:lstStyle/>
        <a:p>
          <a:pPr>
            <a:lnSpc>
              <a:spcPct val="100000"/>
            </a:lnSpc>
          </a:pPr>
          <a:r>
            <a:rPr lang="en-US"/>
            <a:t>Independent Facilities </a:t>
          </a:r>
        </a:p>
      </dgm:t>
    </dgm:pt>
    <dgm:pt modelId="{294689B0-6E9A-4913-998D-5FBDC24B20F7}" type="parTrans" cxnId="{4DDAAED6-58AD-4A5F-AE29-DEF311125A9E}">
      <dgm:prSet/>
      <dgm:spPr/>
      <dgm:t>
        <a:bodyPr/>
        <a:lstStyle/>
        <a:p>
          <a:endParaRPr lang="en-US"/>
        </a:p>
      </dgm:t>
    </dgm:pt>
    <dgm:pt modelId="{02C5A80E-0A0B-4978-9913-BBFF251D3738}" type="sibTrans" cxnId="{4DDAAED6-58AD-4A5F-AE29-DEF311125A9E}">
      <dgm:prSet/>
      <dgm:spPr/>
      <dgm:t>
        <a:bodyPr/>
        <a:lstStyle/>
        <a:p>
          <a:pPr>
            <a:lnSpc>
              <a:spcPct val="100000"/>
            </a:lnSpc>
          </a:pPr>
          <a:endParaRPr lang="en-US"/>
        </a:p>
      </dgm:t>
    </dgm:pt>
    <dgm:pt modelId="{9DF92F43-0537-40D4-91B5-DAF898295540}">
      <dgm:prSet/>
      <dgm:spPr/>
      <dgm:t>
        <a:bodyPr/>
        <a:lstStyle/>
        <a:p>
          <a:pPr>
            <a:lnSpc>
              <a:spcPct val="100000"/>
            </a:lnSpc>
          </a:pPr>
          <a:r>
            <a:rPr lang="en-US"/>
            <a:t>Cost of equipment </a:t>
          </a:r>
        </a:p>
      </dgm:t>
    </dgm:pt>
    <dgm:pt modelId="{29DCE68B-0748-4FA8-8678-34C871A1479C}" type="parTrans" cxnId="{63DDC03F-6590-493E-97CB-64C5CFE77103}">
      <dgm:prSet/>
      <dgm:spPr/>
      <dgm:t>
        <a:bodyPr/>
        <a:lstStyle/>
        <a:p>
          <a:endParaRPr lang="en-US"/>
        </a:p>
      </dgm:t>
    </dgm:pt>
    <dgm:pt modelId="{AF8D38B7-8C38-46C4-B6E5-FFF7A9ADFA5B}" type="sibTrans" cxnId="{63DDC03F-6590-493E-97CB-64C5CFE77103}">
      <dgm:prSet/>
      <dgm:spPr/>
      <dgm:t>
        <a:bodyPr/>
        <a:lstStyle/>
        <a:p>
          <a:pPr>
            <a:lnSpc>
              <a:spcPct val="100000"/>
            </a:lnSpc>
          </a:pPr>
          <a:endParaRPr lang="en-US"/>
        </a:p>
      </dgm:t>
    </dgm:pt>
    <dgm:pt modelId="{C5BC5E9A-6291-4375-B809-688D9BE21330}">
      <dgm:prSet/>
      <dgm:spPr/>
      <dgm:t>
        <a:bodyPr/>
        <a:lstStyle/>
        <a:p>
          <a:pPr>
            <a:lnSpc>
              <a:spcPct val="100000"/>
            </a:lnSpc>
          </a:pPr>
          <a:r>
            <a:rPr lang="en-US"/>
            <a:t>Cost of Training</a:t>
          </a:r>
        </a:p>
      </dgm:t>
    </dgm:pt>
    <dgm:pt modelId="{4B5E6EDF-0D97-4BCD-B3E1-1CA3833CD54F}" type="parTrans" cxnId="{A8B4522F-5ED5-4162-A72E-AD010FC592B8}">
      <dgm:prSet/>
      <dgm:spPr/>
      <dgm:t>
        <a:bodyPr/>
        <a:lstStyle/>
        <a:p>
          <a:endParaRPr lang="en-US"/>
        </a:p>
      </dgm:t>
    </dgm:pt>
    <dgm:pt modelId="{05EF8A9E-8493-44EC-9ECE-41AD9FB4428C}" type="sibTrans" cxnId="{A8B4522F-5ED5-4162-A72E-AD010FC592B8}">
      <dgm:prSet/>
      <dgm:spPr/>
      <dgm:t>
        <a:bodyPr/>
        <a:lstStyle/>
        <a:p>
          <a:pPr>
            <a:lnSpc>
              <a:spcPct val="100000"/>
            </a:lnSpc>
          </a:pPr>
          <a:endParaRPr lang="en-US"/>
        </a:p>
      </dgm:t>
    </dgm:pt>
    <dgm:pt modelId="{D369E1F6-E0E7-41AC-ADED-EC80D8DB058A}">
      <dgm:prSet/>
      <dgm:spPr/>
      <dgm:t>
        <a:bodyPr/>
        <a:lstStyle/>
        <a:p>
          <a:pPr>
            <a:lnSpc>
              <a:spcPct val="100000"/>
            </a:lnSpc>
          </a:pPr>
          <a:r>
            <a:rPr lang="en-US"/>
            <a:t>Parts Availability </a:t>
          </a:r>
        </a:p>
      </dgm:t>
    </dgm:pt>
    <dgm:pt modelId="{A20FFDBE-1E03-44EB-921F-98D7E3D54EA5}" type="parTrans" cxnId="{B15A60FC-E22E-4ED8-9B8C-C44AF8CBEB0C}">
      <dgm:prSet/>
      <dgm:spPr/>
      <dgm:t>
        <a:bodyPr/>
        <a:lstStyle/>
        <a:p>
          <a:endParaRPr lang="en-US"/>
        </a:p>
      </dgm:t>
    </dgm:pt>
    <dgm:pt modelId="{CA201AD5-56CE-4AAF-8341-4023D20BD12B}" type="sibTrans" cxnId="{B15A60FC-E22E-4ED8-9B8C-C44AF8CBEB0C}">
      <dgm:prSet/>
      <dgm:spPr/>
      <dgm:t>
        <a:bodyPr/>
        <a:lstStyle/>
        <a:p>
          <a:pPr>
            <a:lnSpc>
              <a:spcPct val="100000"/>
            </a:lnSpc>
          </a:pPr>
          <a:endParaRPr lang="en-US"/>
        </a:p>
      </dgm:t>
    </dgm:pt>
    <dgm:pt modelId="{57712515-2A07-4B5D-9DD4-0B139D24761C}">
      <dgm:prSet/>
      <dgm:spPr/>
      <dgm:t>
        <a:bodyPr/>
        <a:lstStyle/>
        <a:p>
          <a:pPr>
            <a:lnSpc>
              <a:spcPct val="100000"/>
            </a:lnSpc>
          </a:pPr>
          <a:r>
            <a:rPr lang="en-US"/>
            <a:t>Overall Staffing</a:t>
          </a:r>
        </a:p>
      </dgm:t>
    </dgm:pt>
    <dgm:pt modelId="{3CBCEF89-EB7F-49D6-BF93-A951C9C14152}" type="parTrans" cxnId="{E0F594C2-1908-46F1-9CEF-A8D4A4F3DE5A}">
      <dgm:prSet/>
      <dgm:spPr/>
      <dgm:t>
        <a:bodyPr/>
        <a:lstStyle/>
        <a:p>
          <a:endParaRPr lang="en-US"/>
        </a:p>
      </dgm:t>
    </dgm:pt>
    <dgm:pt modelId="{5F59EB88-7E29-483A-9E8F-71F81ECC332A}" type="sibTrans" cxnId="{E0F594C2-1908-46F1-9CEF-A8D4A4F3DE5A}">
      <dgm:prSet/>
      <dgm:spPr/>
      <dgm:t>
        <a:bodyPr/>
        <a:lstStyle/>
        <a:p>
          <a:pPr>
            <a:lnSpc>
              <a:spcPct val="100000"/>
            </a:lnSpc>
          </a:pPr>
          <a:endParaRPr lang="en-US"/>
        </a:p>
      </dgm:t>
    </dgm:pt>
    <dgm:pt modelId="{0531D22C-E046-43AD-A428-45E55CEECF97}">
      <dgm:prSet/>
      <dgm:spPr/>
      <dgm:t>
        <a:bodyPr/>
        <a:lstStyle/>
        <a:p>
          <a:pPr>
            <a:lnSpc>
              <a:spcPct val="100000"/>
            </a:lnSpc>
          </a:pPr>
          <a:r>
            <a:rPr lang="en-US"/>
            <a:t>Constant change in new Technology </a:t>
          </a:r>
        </a:p>
      </dgm:t>
    </dgm:pt>
    <dgm:pt modelId="{DB1D0694-E813-4DB9-A659-B227D3AACF00}" type="parTrans" cxnId="{E1820D85-64C6-4315-9000-5D9AE67CDACF}">
      <dgm:prSet/>
      <dgm:spPr/>
      <dgm:t>
        <a:bodyPr/>
        <a:lstStyle/>
        <a:p>
          <a:endParaRPr lang="en-US"/>
        </a:p>
      </dgm:t>
    </dgm:pt>
    <dgm:pt modelId="{120449A6-B99D-4175-8806-89FEE7219D53}" type="sibTrans" cxnId="{E1820D85-64C6-4315-9000-5D9AE67CDACF}">
      <dgm:prSet/>
      <dgm:spPr/>
      <dgm:t>
        <a:bodyPr/>
        <a:lstStyle/>
        <a:p>
          <a:endParaRPr lang="en-US"/>
        </a:p>
      </dgm:t>
    </dgm:pt>
    <dgm:pt modelId="{B2AB204F-1032-42DB-9A0F-C3629A805A32}" type="pres">
      <dgm:prSet presAssocID="{B0DFB5C2-0141-48A6-BD90-14BFEFFB9037}" presName="root" presStyleCnt="0">
        <dgm:presLayoutVars>
          <dgm:dir/>
          <dgm:resizeHandles val="exact"/>
        </dgm:presLayoutVars>
      </dgm:prSet>
      <dgm:spPr/>
    </dgm:pt>
    <dgm:pt modelId="{2D55DE92-645B-4BBB-8A31-C0587CD2567C}" type="pres">
      <dgm:prSet presAssocID="{B0DFB5C2-0141-48A6-BD90-14BFEFFB9037}" presName="container" presStyleCnt="0">
        <dgm:presLayoutVars>
          <dgm:dir/>
          <dgm:resizeHandles val="exact"/>
        </dgm:presLayoutVars>
      </dgm:prSet>
      <dgm:spPr/>
    </dgm:pt>
    <dgm:pt modelId="{5FF341F7-4438-482A-9E41-8D3ABC8AF550}" type="pres">
      <dgm:prSet presAssocID="{4224E06B-0F70-4A47-A122-93050678F276}" presName="compNode" presStyleCnt="0"/>
      <dgm:spPr/>
    </dgm:pt>
    <dgm:pt modelId="{C10B446B-0269-441E-A130-3F6B0C037398}" type="pres">
      <dgm:prSet presAssocID="{4224E06B-0F70-4A47-A122-93050678F276}" presName="iconBgRect" presStyleLbl="bgShp" presStyleIdx="0" presStyleCnt="6"/>
      <dgm:spPr/>
    </dgm:pt>
    <dgm:pt modelId="{DA26387E-2F56-4935-97AD-5E4BDD9B95E8}" type="pres">
      <dgm:prSet presAssocID="{4224E06B-0F70-4A47-A122-93050678F276}" presName="iconRect" presStyleLbl="node1" presStyleIdx="0" presStyleCnt="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Building"/>
        </a:ext>
      </dgm:extLst>
    </dgm:pt>
    <dgm:pt modelId="{718D308E-AFBC-460D-9AF1-7492369D47F6}" type="pres">
      <dgm:prSet presAssocID="{4224E06B-0F70-4A47-A122-93050678F276}" presName="spaceRect" presStyleCnt="0"/>
      <dgm:spPr/>
    </dgm:pt>
    <dgm:pt modelId="{CC4747E0-5308-4AFA-BDC7-090FB98B01CC}" type="pres">
      <dgm:prSet presAssocID="{4224E06B-0F70-4A47-A122-93050678F276}" presName="textRect" presStyleLbl="revTx" presStyleIdx="0" presStyleCnt="6">
        <dgm:presLayoutVars>
          <dgm:chMax val="1"/>
          <dgm:chPref val="1"/>
        </dgm:presLayoutVars>
      </dgm:prSet>
      <dgm:spPr/>
    </dgm:pt>
    <dgm:pt modelId="{83000157-BF7F-44B9-B112-1B6E99B06E87}" type="pres">
      <dgm:prSet presAssocID="{02C5A80E-0A0B-4978-9913-BBFF251D3738}" presName="sibTrans" presStyleLbl="sibTrans2D1" presStyleIdx="0" presStyleCnt="0"/>
      <dgm:spPr/>
    </dgm:pt>
    <dgm:pt modelId="{90550561-715E-4438-BCD0-7550F7148C30}" type="pres">
      <dgm:prSet presAssocID="{9DF92F43-0537-40D4-91B5-DAF898295540}" presName="compNode" presStyleCnt="0"/>
      <dgm:spPr/>
    </dgm:pt>
    <dgm:pt modelId="{5AC3DDA0-FCC7-4C98-868B-80E4360968F3}" type="pres">
      <dgm:prSet presAssocID="{9DF92F43-0537-40D4-91B5-DAF898295540}" presName="iconBgRect" presStyleLbl="bgShp" presStyleIdx="1" presStyleCnt="6"/>
      <dgm:spPr/>
    </dgm:pt>
    <dgm:pt modelId="{FC56D34E-5B9C-46EE-85E8-7668EFDF7DBD}" type="pres">
      <dgm:prSet presAssocID="{9DF92F43-0537-40D4-91B5-DAF898295540}" presName="iconRect" presStyleLbl="node1" presStyleIdx="1" presStyleCnt="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Money"/>
        </a:ext>
      </dgm:extLst>
    </dgm:pt>
    <dgm:pt modelId="{2659C809-F212-4F39-96EC-6476B71D8533}" type="pres">
      <dgm:prSet presAssocID="{9DF92F43-0537-40D4-91B5-DAF898295540}" presName="spaceRect" presStyleCnt="0"/>
      <dgm:spPr/>
    </dgm:pt>
    <dgm:pt modelId="{56633CEE-F556-4AFB-8719-A0C88F981012}" type="pres">
      <dgm:prSet presAssocID="{9DF92F43-0537-40D4-91B5-DAF898295540}" presName="textRect" presStyleLbl="revTx" presStyleIdx="1" presStyleCnt="6">
        <dgm:presLayoutVars>
          <dgm:chMax val="1"/>
          <dgm:chPref val="1"/>
        </dgm:presLayoutVars>
      </dgm:prSet>
      <dgm:spPr/>
    </dgm:pt>
    <dgm:pt modelId="{DE11A9FE-DB46-421E-9B5C-2A6F7A116352}" type="pres">
      <dgm:prSet presAssocID="{AF8D38B7-8C38-46C4-B6E5-FFF7A9ADFA5B}" presName="sibTrans" presStyleLbl="sibTrans2D1" presStyleIdx="0" presStyleCnt="0"/>
      <dgm:spPr/>
    </dgm:pt>
    <dgm:pt modelId="{8D4B59EE-AF0D-4826-8505-5934B5ABB375}" type="pres">
      <dgm:prSet presAssocID="{C5BC5E9A-6291-4375-B809-688D9BE21330}" presName="compNode" presStyleCnt="0"/>
      <dgm:spPr/>
    </dgm:pt>
    <dgm:pt modelId="{C444EF21-15ED-4C8F-B849-461F56C4136E}" type="pres">
      <dgm:prSet presAssocID="{C5BC5E9A-6291-4375-B809-688D9BE21330}" presName="iconBgRect" presStyleLbl="bgShp" presStyleIdx="2" presStyleCnt="6"/>
      <dgm:spPr/>
    </dgm:pt>
    <dgm:pt modelId="{7A9142FB-2F29-48FD-8A9E-CFDC6B798432}" type="pres">
      <dgm:prSet presAssocID="{C5BC5E9A-6291-4375-B809-688D9BE21330}" presName="iconRect" presStyleLbl="node1" presStyleIdx="2" presStyleCnt="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Coins"/>
        </a:ext>
      </dgm:extLst>
    </dgm:pt>
    <dgm:pt modelId="{0178B49B-641A-4228-8FB0-8228CC9C9704}" type="pres">
      <dgm:prSet presAssocID="{C5BC5E9A-6291-4375-B809-688D9BE21330}" presName="spaceRect" presStyleCnt="0"/>
      <dgm:spPr/>
    </dgm:pt>
    <dgm:pt modelId="{44BF7431-4ABB-4034-97D2-D70B52ABCF2F}" type="pres">
      <dgm:prSet presAssocID="{C5BC5E9A-6291-4375-B809-688D9BE21330}" presName="textRect" presStyleLbl="revTx" presStyleIdx="2" presStyleCnt="6">
        <dgm:presLayoutVars>
          <dgm:chMax val="1"/>
          <dgm:chPref val="1"/>
        </dgm:presLayoutVars>
      </dgm:prSet>
      <dgm:spPr/>
    </dgm:pt>
    <dgm:pt modelId="{002CC215-B174-4FB7-89AF-BE75B45B43E2}" type="pres">
      <dgm:prSet presAssocID="{05EF8A9E-8493-44EC-9ECE-41AD9FB4428C}" presName="sibTrans" presStyleLbl="sibTrans2D1" presStyleIdx="0" presStyleCnt="0"/>
      <dgm:spPr/>
    </dgm:pt>
    <dgm:pt modelId="{C10C128F-1C4A-4810-ADBB-063554E83891}" type="pres">
      <dgm:prSet presAssocID="{D369E1F6-E0E7-41AC-ADED-EC80D8DB058A}" presName="compNode" presStyleCnt="0"/>
      <dgm:spPr/>
    </dgm:pt>
    <dgm:pt modelId="{A11DC9E9-FD5E-470E-BB30-910946E177A5}" type="pres">
      <dgm:prSet presAssocID="{D369E1F6-E0E7-41AC-ADED-EC80D8DB058A}" presName="iconBgRect" presStyleLbl="bgShp" presStyleIdx="3" presStyleCnt="6"/>
      <dgm:spPr/>
    </dgm:pt>
    <dgm:pt modelId="{6C9F483F-3110-4E1E-A227-7AED50098B57}" type="pres">
      <dgm:prSet presAssocID="{D369E1F6-E0E7-41AC-ADED-EC80D8DB058A}" presName="iconRect" presStyleLbl="node1" presStyleIdx="3"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heckmark"/>
        </a:ext>
      </dgm:extLst>
    </dgm:pt>
    <dgm:pt modelId="{39EE8C45-88CF-41BA-BA4F-C84233C8861C}" type="pres">
      <dgm:prSet presAssocID="{D369E1F6-E0E7-41AC-ADED-EC80D8DB058A}" presName="spaceRect" presStyleCnt="0"/>
      <dgm:spPr/>
    </dgm:pt>
    <dgm:pt modelId="{E5DDDFAA-61EA-4BFB-95B1-D1DE6675C866}" type="pres">
      <dgm:prSet presAssocID="{D369E1F6-E0E7-41AC-ADED-EC80D8DB058A}" presName="textRect" presStyleLbl="revTx" presStyleIdx="3" presStyleCnt="6">
        <dgm:presLayoutVars>
          <dgm:chMax val="1"/>
          <dgm:chPref val="1"/>
        </dgm:presLayoutVars>
      </dgm:prSet>
      <dgm:spPr/>
    </dgm:pt>
    <dgm:pt modelId="{B6ADB4C4-D7E7-4F46-82EC-96C72DA62003}" type="pres">
      <dgm:prSet presAssocID="{CA201AD5-56CE-4AAF-8341-4023D20BD12B}" presName="sibTrans" presStyleLbl="sibTrans2D1" presStyleIdx="0" presStyleCnt="0"/>
      <dgm:spPr/>
    </dgm:pt>
    <dgm:pt modelId="{035586EC-B26A-49EE-8940-84B5BA811E18}" type="pres">
      <dgm:prSet presAssocID="{57712515-2A07-4B5D-9DD4-0B139D24761C}" presName="compNode" presStyleCnt="0"/>
      <dgm:spPr/>
    </dgm:pt>
    <dgm:pt modelId="{44F02724-E6D1-433F-B671-37D7FA32FFD7}" type="pres">
      <dgm:prSet presAssocID="{57712515-2A07-4B5D-9DD4-0B139D24761C}" presName="iconBgRect" presStyleLbl="bgShp" presStyleIdx="4" presStyleCnt="6"/>
      <dgm:spPr/>
    </dgm:pt>
    <dgm:pt modelId="{C345340E-3A25-41D2-9207-ADE0E478E455}" type="pres">
      <dgm:prSet presAssocID="{57712515-2A07-4B5D-9DD4-0B139D24761C}" presName="iconRect" presStyleLbl="node1" presStyleIdx="4"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Users"/>
        </a:ext>
      </dgm:extLst>
    </dgm:pt>
    <dgm:pt modelId="{6942D372-3AE1-44AE-ACA3-E2D207C73071}" type="pres">
      <dgm:prSet presAssocID="{57712515-2A07-4B5D-9DD4-0B139D24761C}" presName="spaceRect" presStyleCnt="0"/>
      <dgm:spPr/>
    </dgm:pt>
    <dgm:pt modelId="{D31CD449-E89F-4770-B861-10DB27CD39F3}" type="pres">
      <dgm:prSet presAssocID="{57712515-2A07-4B5D-9DD4-0B139D24761C}" presName="textRect" presStyleLbl="revTx" presStyleIdx="4" presStyleCnt="6">
        <dgm:presLayoutVars>
          <dgm:chMax val="1"/>
          <dgm:chPref val="1"/>
        </dgm:presLayoutVars>
      </dgm:prSet>
      <dgm:spPr/>
    </dgm:pt>
    <dgm:pt modelId="{08FD6A48-75B5-40BA-9766-C6314CD98CE7}" type="pres">
      <dgm:prSet presAssocID="{5F59EB88-7E29-483A-9E8F-71F81ECC332A}" presName="sibTrans" presStyleLbl="sibTrans2D1" presStyleIdx="0" presStyleCnt="0"/>
      <dgm:spPr/>
    </dgm:pt>
    <dgm:pt modelId="{58BB0F2A-6E97-4C1D-9072-F8621ECA5629}" type="pres">
      <dgm:prSet presAssocID="{0531D22C-E046-43AD-A428-45E55CEECF97}" presName="compNode" presStyleCnt="0"/>
      <dgm:spPr/>
    </dgm:pt>
    <dgm:pt modelId="{460630AF-4D82-464E-BAA9-37A3B1FD6308}" type="pres">
      <dgm:prSet presAssocID="{0531D22C-E046-43AD-A428-45E55CEECF97}" presName="iconBgRect" presStyleLbl="bgShp" presStyleIdx="5" presStyleCnt="6"/>
      <dgm:spPr/>
    </dgm:pt>
    <dgm:pt modelId="{3338780A-0184-496B-A68E-0572686AC921}" type="pres">
      <dgm:prSet presAssocID="{0531D22C-E046-43AD-A428-45E55CEECF97}" presName="iconRect" presStyleLbl="node1" presStyleIdx="5"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Computer"/>
        </a:ext>
      </dgm:extLst>
    </dgm:pt>
    <dgm:pt modelId="{37EDE535-7A1E-4A00-B482-20BFAFBBD8F9}" type="pres">
      <dgm:prSet presAssocID="{0531D22C-E046-43AD-A428-45E55CEECF97}" presName="spaceRect" presStyleCnt="0"/>
      <dgm:spPr/>
    </dgm:pt>
    <dgm:pt modelId="{49D838BF-73B7-4E9A-9182-9A3FE9E2BD2A}" type="pres">
      <dgm:prSet presAssocID="{0531D22C-E046-43AD-A428-45E55CEECF97}" presName="textRect" presStyleLbl="revTx" presStyleIdx="5" presStyleCnt="6">
        <dgm:presLayoutVars>
          <dgm:chMax val="1"/>
          <dgm:chPref val="1"/>
        </dgm:presLayoutVars>
      </dgm:prSet>
      <dgm:spPr/>
    </dgm:pt>
  </dgm:ptLst>
  <dgm:cxnLst>
    <dgm:cxn modelId="{1090130A-CCC6-4B55-BC27-D4B6B4B77CAD}" type="presOf" srcId="{02C5A80E-0A0B-4978-9913-BBFF251D3738}" destId="{83000157-BF7F-44B9-B112-1B6E99B06E87}" srcOrd="0" destOrd="0" presId="urn:microsoft.com/office/officeart/2018/2/layout/IconCircleList"/>
    <dgm:cxn modelId="{1ABAC524-96AB-4659-9221-B38522B3DBB4}" type="presOf" srcId="{4224E06B-0F70-4A47-A122-93050678F276}" destId="{CC4747E0-5308-4AFA-BDC7-090FB98B01CC}" srcOrd="0" destOrd="0" presId="urn:microsoft.com/office/officeart/2018/2/layout/IconCircleList"/>
    <dgm:cxn modelId="{A8B4522F-5ED5-4162-A72E-AD010FC592B8}" srcId="{B0DFB5C2-0141-48A6-BD90-14BFEFFB9037}" destId="{C5BC5E9A-6291-4375-B809-688D9BE21330}" srcOrd="2" destOrd="0" parTransId="{4B5E6EDF-0D97-4BCD-B3E1-1CA3833CD54F}" sibTransId="{05EF8A9E-8493-44EC-9ECE-41AD9FB4428C}"/>
    <dgm:cxn modelId="{873C2232-3BF0-498D-BFE0-BB70979C8984}" type="presOf" srcId="{0531D22C-E046-43AD-A428-45E55CEECF97}" destId="{49D838BF-73B7-4E9A-9182-9A3FE9E2BD2A}" srcOrd="0" destOrd="0" presId="urn:microsoft.com/office/officeart/2018/2/layout/IconCircleList"/>
    <dgm:cxn modelId="{63DDC03F-6590-493E-97CB-64C5CFE77103}" srcId="{B0DFB5C2-0141-48A6-BD90-14BFEFFB9037}" destId="{9DF92F43-0537-40D4-91B5-DAF898295540}" srcOrd="1" destOrd="0" parTransId="{29DCE68B-0748-4FA8-8678-34C871A1479C}" sibTransId="{AF8D38B7-8C38-46C4-B6E5-FFF7A9ADFA5B}"/>
    <dgm:cxn modelId="{5999CB5E-F585-4EAA-878D-16728FDAE98D}" type="presOf" srcId="{B0DFB5C2-0141-48A6-BD90-14BFEFFB9037}" destId="{B2AB204F-1032-42DB-9A0F-C3629A805A32}" srcOrd="0" destOrd="0" presId="urn:microsoft.com/office/officeart/2018/2/layout/IconCircleList"/>
    <dgm:cxn modelId="{D96BCD4E-B3D5-43DD-B3DA-B1716677D571}" type="presOf" srcId="{5F59EB88-7E29-483A-9E8F-71F81ECC332A}" destId="{08FD6A48-75B5-40BA-9766-C6314CD98CE7}" srcOrd="0" destOrd="0" presId="urn:microsoft.com/office/officeart/2018/2/layout/IconCircleList"/>
    <dgm:cxn modelId="{417D5976-5F16-4586-B8A7-43624BC3A2CD}" type="presOf" srcId="{05EF8A9E-8493-44EC-9ECE-41AD9FB4428C}" destId="{002CC215-B174-4FB7-89AF-BE75B45B43E2}" srcOrd="0" destOrd="0" presId="urn:microsoft.com/office/officeart/2018/2/layout/IconCircleList"/>
    <dgm:cxn modelId="{E1820D85-64C6-4315-9000-5D9AE67CDACF}" srcId="{B0DFB5C2-0141-48A6-BD90-14BFEFFB9037}" destId="{0531D22C-E046-43AD-A428-45E55CEECF97}" srcOrd="5" destOrd="0" parTransId="{DB1D0694-E813-4DB9-A659-B227D3AACF00}" sibTransId="{120449A6-B99D-4175-8806-89FEE7219D53}"/>
    <dgm:cxn modelId="{2DDB1F88-B6A8-4CC9-85B1-E4399455A5F8}" type="presOf" srcId="{57712515-2A07-4B5D-9DD4-0B139D24761C}" destId="{D31CD449-E89F-4770-B861-10DB27CD39F3}" srcOrd="0" destOrd="0" presId="urn:microsoft.com/office/officeart/2018/2/layout/IconCircleList"/>
    <dgm:cxn modelId="{3F27FF8D-7245-4E9A-BB0F-D8B2AE5118EA}" type="presOf" srcId="{CA201AD5-56CE-4AAF-8341-4023D20BD12B}" destId="{B6ADB4C4-D7E7-4F46-82EC-96C72DA62003}" srcOrd="0" destOrd="0" presId="urn:microsoft.com/office/officeart/2018/2/layout/IconCircleList"/>
    <dgm:cxn modelId="{FDDD4D93-197E-4640-944B-69B5B9ECDEBE}" type="presOf" srcId="{AF8D38B7-8C38-46C4-B6E5-FFF7A9ADFA5B}" destId="{DE11A9FE-DB46-421E-9B5C-2A6F7A116352}" srcOrd="0" destOrd="0" presId="urn:microsoft.com/office/officeart/2018/2/layout/IconCircleList"/>
    <dgm:cxn modelId="{BC1D6F95-5265-4F0F-86EE-688FC4A3FF1B}" type="presOf" srcId="{D369E1F6-E0E7-41AC-ADED-EC80D8DB058A}" destId="{E5DDDFAA-61EA-4BFB-95B1-D1DE6675C866}" srcOrd="0" destOrd="0" presId="urn:microsoft.com/office/officeart/2018/2/layout/IconCircleList"/>
    <dgm:cxn modelId="{F102309F-5C73-4172-A4B2-AD81C29409D5}" type="presOf" srcId="{9DF92F43-0537-40D4-91B5-DAF898295540}" destId="{56633CEE-F556-4AFB-8719-A0C88F981012}" srcOrd="0" destOrd="0" presId="urn:microsoft.com/office/officeart/2018/2/layout/IconCircleList"/>
    <dgm:cxn modelId="{E0F594C2-1908-46F1-9CEF-A8D4A4F3DE5A}" srcId="{B0DFB5C2-0141-48A6-BD90-14BFEFFB9037}" destId="{57712515-2A07-4B5D-9DD4-0B139D24761C}" srcOrd="4" destOrd="0" parTransId="{3CBCEF89-EB7F-49D6-BF93-A951C9C14152}" sibTransId="{5F59EB88-7E29-483A-9E8F-71F81ECC332A}"/>
    <dgm:cxn modelId="{4DDAAED6-58AD-4A5F-AE29-DEF311125A9E}" srcId="{B0DFB5C2-0141-48A6-BD90-14BFEFFB9037}" destId="{4224E06B-0F70-4A47-A122-93050678F276}" srcOrd="0" destOrd="0" parTransId="{294689B0-6E9A-4913-998D-5FBDC24B20F7}" sibTransId="{02C5A80E-0A0B-4978-9913-BBFF251D3738}"/>
    <dgm:cxn modelId="{BC128FE9-5ECB-4492-951D-4B76610498FB}" type="presOf" srcId="{C5BC5E9A-6291-4375-B809-688D9BE21330}" destId="{44BF7431-4ABB-4034-97D2-D70B52ABCF2F}" srcOrd="0" destOrd="0" presId="urn:microsoft.com/office/officeart/2018/2/layout/IconCircleList"/>
    <dgm:cxn modelId="{B15A60FC-E22E-4ED8-9B8C-C44AF8CBEB0C}" srcId="{B0DFB5C2-0141-48A6-BD90-14BFEFFB9037}" destId="{D369E1F6-E0E7-41AC-ADED-EC80D8DB058A}" srcOrd="3" destOrd="0" parTransId="{A20FFDBE-1E03-44EB-921F-98D7E3D54EA5}" sibTransId="{CA201AD5-56CE-4AAF-8341-4023D20BD12B}"/>
    <dgm:cxn modelId="{DE03DFAB-563B-414B-A331-65D4DB2CFDCD}" type="presParOf" srcId="{B2AB204F-1032-42DB-9A0F-C3629A805A32}" destId="{2D55DE92-645B-4BBB-8A31-C0587CD2567C}" srcOrd="0" destOrd="0" presId="urn:microsoft.com/office/officeart/2018/2/layout/IconCircleList"/>
    <dgm:cxn modelId="{43A452FE-C406-445A-9273-EA77A75FA0FD}" type="presParOf" srcId="{2D55DE92-645B-4BBB-8A31-C0587CD2567C}" destId="{5FF341F7-4438-482A-9E41-8D3ABC8AF550}" srcOrd="0" destOrd="0" presId="urn:microsoft.com/office/officeart/2018/2/layout/IconCircleList"/>
    <dgm:cxn modelId="{F4C71328-707C-427C-9F8A-ACF2CCFCF082}" type="presParOf" srcId="{5FF341F7-4438-482A-9E41-8D3ABC8AF550}" destId="{C10B446B-0269-441E-A130-3F6B0C037398}" srcOrd="0" destOrd="0" presId="urn:microsoft.com/office/officeart/2018/2/layout/IconCircleList"/>
    <dgm:cxn modelId="{F90A0473-D62F-487F-8DDB-DA242C141D7B}" type="presParOf" srcId="{5FF341F7-4438-482A-9E41-8D3ABC8AF550}" destId="{DA26387E-2F56-4935-97AD-5E4BDD9B95E8}" srcOrd="1" destOrd="0" presId="urn:microsoft.com/office/officeart/2018/2/layout/IconCircleList"/>
    <dgm:cxn modelId="{FED6403B-5587-45AC-B7A1-69DD218542E1}" type="presParOf" srcId="{5FF341F7-4438-482A-9E41-8D3ABC8AF550}" destId="{718D308E-AFBC-460D-9AF1-7492369D47F6}" srcOrd="2" destOrd="0" presId="urn:microsoft.com/office/officeart/2018/2/layout/IconCircleList"/>
    <dgm:cxn modelId="{65491139-1277-4318-8490-8B5CCC405EC5}" type="presParOf" srcId="{5FF341F7-4438-482A-9E41-8D3ABC8AF550}" destId="{CC4747E0-5308-4AFA-BDC7-090FB98B01CC}" srcOrd="3" destOrd="0" presId="urn:microsoft.com/office/officeart/2018/2/layout/IconCircleList"/>
    <dgm:cxn modelId="{7890B0A2-4758-472A-8C97-4F181F1A416F}" type="presParOf" srcId="{2D55DE92-645B-4BBB-8A31-C0587CD2567C}" destId="{83000157-BF7F-44B9-B112-1B6E99B06E87}" srcOrd="1" destOrd="0" presId="urn:microsoft.com/office/officeart/2018/2/layout/IconCircleList"/>
    <dgm:cxn modelId="{A94E579B-A858-4F78-94FB-8A5E77355003}" type="presParOf" srcId="{2D55DE92-645B-4BBB-8A31-C0587CD2567C}" destId="{90550561-715E-4438-BCD0-7550F7148C30}" srcOrd="2" destOrd="0" presId="urn:microsoft.com/office/officeart/2018/2/layout/IconCircleList"/>
    <dgm:cxn modelId="{C73448F3-87E7-42F2-B64A-EF433228256F}" type="presParOf" srcId="{90550561-715E-4438-BCD0-7550F7148C30}" destId="{5AC3DDA0-FCC7-4C98-868B-80E4360968F3}" srcOrd="0" destOrd="0" presId="urn:microsoft.com/office/officeart/2018/2/layout/IconCircleList"/>
    <dgm:cxn modelId="{266BBC11-40E8-4328-A4FE-A2E401C19675}" type="presParOf" srcId="{90550561-715E-4438-BCD0-7550F7148C30}" destId="{FC56D34E-5B9C-46EE-85E8-7668EFDF7DBD}" srcOrd="1" destOrd="0" presId="urn:microsoft.com/office/officeart/2018/2/layout/IconCircleList"/>
    <dgm:cxn modelId="{D379A3A5-A855-40C4-B3B6-6F9563FF1ACC}" type="presParOf" srcId="{90550561-715E-4438-BCD0-7550F7148C30}" destId="{2659C809-F212-4F39-96EC-6476B71D8533}" srcOrd="2" destOrd="0" presId="urn:microsoft.com/office/officeart/2018/2/layout/IconCircleList"/>
    <dgm:cxn modelId="{3A590D42-63FC-47CD-BE2A-98812C2D5EBD}" type="presParOf" srcId="{90550561-715E-4438-BCD0-7550F7148C30}" destId="{56633CEE-F556-4AFB-8719-A0C88F981012}" srcOrd="3" destOrd="0" presId="urn:microsoft.com/office/officeart/2018/2/layout/IconCircleList"/>
    <dgm:cxn modelId="{3D9EFC6D-4FAD-4EC6-BF9E-8792A14D3068}" type="presParOf" srcId="{2D55DE92-645B-4BBB-8A31-C0587CD2567C}" destId="{DE11A9FE-DB46-421E-9B5C-2A6F7A116352}" srcOrd="3" destOrd="0" presId="urn:microsoft.com/office/officeart/2018/2/layout/IconCircleList"/>
    <dgm:cxn modelId="{FE395397-C786-4AD5-AB25-C13D5BD8EA58}" type="presParOf" srcId="{2D55DE92-645B-4BBB-8A31-C0587CD2567C}" destId="{8D4B59EE-AF0D-4826-8505-5934B5ABB375}" srcOrd="4" destOrd="0" presId="urn:microsoft.com/office/officeart/2018/2/layout/IconCircleList"/>
    <dgm:cxn modelId="{CCD81221-2C59-4AAA-9B15-9F6C565907AF}" type="presParOf" srcId="{8D4B59EE-AF0D-4826-8505-5934B5ABB375}" destId="{C444EF21-15ED-4C8F-B849-461F56C4136E}" srcOrd="0" destOrd="0" presId="urn:microsoft.com/office/officeart/2018/2/layout/IconCircleList"/>
    <dgm:cxn modelId="{8C6D03D7-F148-4833-99DC-7028E1D5DD02}" type="presParOf" srcId="{8D4B59EE-AF0D-4826-8505-5934B5ABB375}" destId="{7A9142FB-2F29-48FD-8A9E-CFDC6B798432}" srcOrd="1" destOrd="0" presId="urn:microsoft.com/office/officeart/2018/2/layout/IconCircleList"/>
    <dgm:cxn modelId="{26D04446-C587-4D10-8B22-94A64BD37234}" type="presParOf" srcId="{8D4B59EE-AF0D-4826-8505-5934B5ABB375}" destId="{0178B49B-641A-4228-8FB0-8228CC9C9704}" srcOrd="2" destOrd="0" presId="urn:microsoft.com/office/officeart/2018/2/layout/IconCircleList"/>
    <dgm:cxn modelId="{7C832389-DE90-4E3E-B698-A0A72ADACF0B}" type="presParOf" srcId="{8D4B59EE-AF0D-4826-8505-5934B5ABB375}" destId="{44BF7431-4ABB-4034-97D2-D70B52ABCF2F}" srcOrd="3" destOrd="0" presId="urn:microsoft.com/office/officeart/2018/2/layout/IconCircleList"/>
    <dgm:cxn modelId="{FD4A981F-9DF8-4C3B-99CA-B381E526A59F}" type="presParOf" srcId="{2D55DE92-645B-4BBB-8A31-C0587CD2567C}" destId="{002CC215-B174-4FB7-89AF-BE75B45B43E2}" srcOrd="5" destOrd="0" presId="urn:microsoft.com/office/officeart/2018/2/layout/IconCircleList"/>
    <dgm:cxn modelId="{B5318590-2B84-4F22-A872-38635CF4C68F}" type="presParOf" srcId="{2D55DE92-645B-4BBB-8A31-C0587CD2567C}" destId="{C10C128F-1C4A-4810-ADBB-063554E83891}" srcOrd="6" destOrd="0" presId="urn:microsoft.com/office/officeart/2018/2/layout/IconCircleList"/>
    <dgm:cxn modelId="{F5EA2946-D917-4E69-8356-89B1539020EF}" type="presParOf" srcId="{C10C128F-1C4A-4810-ADBB-063554E83891}" destId="{A11DC9E9-FD5E-470E-BB30-910946E177A5}" srcOrd="0" destOrd="0" presId="urn:microsoft.com/office/officeart/2018/2/layout/IconCircleList"/>
    <dgm:cxn modelId="{50000028-CDBC-455C-8519-1B638A23217C}" type="presParOf" srcId="{C10C128F-1C4A-4810-ADBB-063554E83891}" destId="{6C9F483F-3110-4E1E-A227-7AED50098B57}" srcOrd="1" destOrd="0" presId="urn:microsoft.com/office/officeart/2018/2/layout/IconCircleList"/>
    <dgm:cxn modelId="{2BF67C50-CB58-4516-BC4B-E731E54BD4CF}" type="presParOf" srcId="{C10C128F-1C4A-4810-ADBB-063554E83891}" destId="{39EE8C45-88CF-41BA-BA4F-C84233C8861C}" srcOrd="2" destOrd="0" presId="urn:microsoft.com/office/officeart/2018/2/layout/IconCircleList"/>
    <dgm:cxn modelId="{F5EBBAF4-3082-4698-8467-D9A83A4F65A6}" type="presParOf" srcId="{C10C128F-1C4A-4810-ADBB-063554E83891}" destId="{E5DDDFAA-61EA-4BFB-95B1-D1DE6675C866}" srcOrd="3" destOrd="0" presId="urn:microsoft.com/office/officeart/2018/2/layout/IconCircleList"/>
    <dgm:cxn modelId="{C9232DA4-F343-4F72-9CC3-10C2B35CE685}" type="presParOf" srcId="{2D55DE92-645B-4BBB-8A31-C0587CD2567C}" destId="{B6ADB4C4-D7E7-4F46-82EC-96C72DA62003}" srcOrd="7" destOrd="0" presId="urn:microsoft.com/office/officeart/2018/2/layout/IconCircleList"/>
    <dgm:cxn modelId="{D9E77C3C-B535-4A2C-9B03-1CB0957C53E1}" type="presParOf" srcId="{2D55DE92-645B-4BBB-8A31-C0587CD2567C}" destId="{035586EC-B26A-49EE-8940-84B5BA811E18}" srcOrd="8" destOrd="0" presId="urn:microsoft.com/office/officeart/2018/2/layout/IconCircleList"/>
    <dgm:cxn modelId="{6A96D02F-9974-4E6F-8C15-E1993EB794CC}" type="presParOf" srcId="{035586EC-B26A-49EE-8940-84B5BA811E18}" destId="{44F02724-E6D1-433F-B671-37D7FA32FFD7}" srcOrd="0" destOrd="0" presId="urn:microsoft.com/office/officeart/2018/2/layout/IconCircleList"/>
    <dgm:cxn modelId="{D539A9BF-D568-48A6-A780-C32D22221480}" type="presParOf" srcId="{035586EC-B26A-49EE-8940-84B5BA811E18}" destId="{C345340E-3A25-41D2-9207-ADE0E478E455}" srcOrd="1" destOrd="0" presId="urn:microsoft.com/office/officeart/2018/2/layout/IconCircleList"/>
    <dgm:cxn modelId="{270B6628-D997-4684-B27B-46F27F3918EF}" type="presParOf" srcId="{035586EC-B26A-49EE-8940-84B5BA811E18}" destId="{6942D372-3AE1-44AE-ACA3-E2D207C73071}" srcOrd="2" destOrd="0" presId="urn:microsoft.com/office/officeart/2018/2/layout/IconCircleList"/>
    <dgm:cxn modelId="{C2B14631-40FF-4700-A5FA-F4B567A89608}" type="presParOf" srcId="{035586EC-B26A-49EE-8940-84B5BA811E18}" destId="{D31CD449-E89F-4770-B861-10DB27CD39F3}" srcOrd="3" destOrd="0" presId="urn:microsoft.com/office/officeart/2018/2/layout/IconCircleList"/>
    <dgm:cxn modelId="{BEEB85D6-29EE-4699-8AFB-9D412BD09B17}" type="presParOf" srcId="{2D55DE92-645B-4BBB-8A31-C0587CD2567C}" destId="{08FD6A48-75B5-40BA-9766-C6314CD98CE7}" srcOrd="9" destOrd="0" presId="urn:microsoft.com/office/officeart/2018/2/layout/IconCircleList"/>
    <dgm:cxn modelId="{55307017-6A7E-4380-8DB6-2DD69EA6D144}" type="presParOf" srcId="{2D55DE92-645B-4BBB-8A31-C0587CD2567C}" destId="{58BB0F2A-6E97-4C1D-9072-F8621ECA5629}" srcOrd="10" destOrd="0" presId="urn:microsoft.com/office/officeart/2018/2/layout/IconCircleList"/>
    <dgm:cxn modelId="{438CF08F-63F8-4023-8568-F5E9281AA80A}" type="presParOf" srcId="{58BB0F2A-6E97-4C1D-9072-F8621ECA5629}" destId="{460630AF-4D82-464E-BAA9-37A3B1FD6308}" srcOrd="0" destOrd="0" presId="urn:microsoft.com/office/officeart/2018/2/layout/IconCircleList"/>
    <dgm:cxn modelId="{702F1021-81BA-4AFE-B847-5FC823ED05CA}" type="presParOf" srcId="{58BB0F2A-6E97-4C1D-9072-F8621ECA5629}" destId="{3338780A-0184-496B-A68E-0572686AC921}" srcOrd="1" destOrd="0" presId="urn:microsoft.com/office/officeart/2018/2/layout/IconCircleList"/>
    <dgm:cxn modelId="{4137709F-21E0-4F8F-820B-1F3169EBBAE4}" type="presParOf" srcId="{58BB0F2A-6E97-4C1D-9072-F8621ECA5629}" destId="{37EDE535-7A1E-4A00-B482-20BFAFBBD8F9}" srcOrd="2" destOrd="0" presId="urn:microsoft.com/office/officeart/2018/2/layout/IconCircleList"/>
    <dgm:cxn modelId="{F5F8EFBC-DF4D-4F07-A89E-BD020DA2C0CA}" type="presParOf" srcId="{58BB0F2A-6E97-4C1D-9072-F8621ECA5629}" destId="{49D838BF-73B7-4E9A-9182-9A3FE9E2BD2A}"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676FE2-403E-4981-AE20-2F7FFBADF1C0}">
      <dsp:nvSpPr>
        <dsp:cNvPr id="0" name=""/>
        <dsp:cNvSpPr/>
      </dsp:nvSpPr>
      <dsp:spPr>
        <a:xfrm>
          <a:off x="0" y="467231"/>
          <a:ext cx="5511295" cy="772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Upgraded Facility </a:t>
          </a:r>
        </a:p>
      </dsp:txBody>
      <dsp:txXfrm>
        <a:off x="37696" y="504927"/>
        <a:ext cx="5435903" cy="696808"/>
      </dsp:txXfrm>
    </dsp:sp>
    <dsp:sp modelId="{FC35EA5A-F7B0-4B78-B3D2-C55BB07C4913}">
      <dsp:nvSpPr>
        <dsp:cNvPr id="0" name=""/>
        <dsp:cNvSpPr/>
      </dsp:nvSpPr>
      <dsp:spPr>
        <a:xfrm>
          <a:off x="0" y="1334472"/>
          <a:ext cx="5511295" cy="772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Top of the line equipment</a:t>
          </a:r>
        </a:p>
      </dsp:txBody>
      <dsp:txXfrm>
        <a:off x="37696" y="1372168"/>
        <a:ext cx="5435903" cy="696808"/>
      </dsp:txXfrm>
    </dsp:sp>
    <dsp:sp modelId="{2F28B621-4D46-4301-ABFF-260A741B89A0}">
      <dsp:nvSpPr>
        <dsp:cNvPr id="0" name=""/>
        <dsp:cNvSpPr/>
      </dsp:nvSpPr>
      <dsp:spPr>
        <a:xfrm>
          <a:off x="0" y="2201712"/>
          <a:ext cx="5511295" cy="772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Fairly efficient technicians </a:t>
          </a:r>
        </a:p>
      </dsp:txBody>
      <dsp:txXfrm>
        <a:off x="37696" y="2239408"/>
        <a:ext cx="5435903" cy="696808"/>
      </dsp:txXfrm>
    </dsp:sp>
    <dsp:sp modelId="{6353137C-4515-4EDB-B95F-6531F04F336D}">
      <dsp:nvSpPr>
        <dsp:cNvPr id="0" name=""/>
        <dsp:cNvSpPr/>
      </dsp:nvSpPr>
      <dsp:spPr>
        <a:xfrm>
          <a:off x="0" y="3068952"/>
          <a:ext cx="5511295" cy="772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Updated selling technology</a:t>
          </a:r>
        </a:p>
      </dsp:txBody>
      <dsp:txXfrm>
        <a:off x="37696" y="3106648"/>
        <a:ext cx="5435903" cy="696808"/>
      </dsp:txXfrm>
    </dsp:sp>
    <dsp:sp modelId="{D7EE46DC-59D4-42D1-82DE-11AB40FD86AC}">
      <dsp:nvSpPr>
        <dsp:cNvPr id="0" name=""/>
        <dsp:cNvSpPr/>
      </dsp:nvSpPr>
      <dsp:spPr>
        <a:xfrm>
          <a:off x="0" y="3936192"/>
          <a:ext cx="5511295" cy="772200"/>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a:lnSpc>
              <a:spcPct val="90000"/>
            </a:lnSpc>
            <a:spcBef>
              <a:spcPct val="0"/>
            </a:spcBef>
            <a:spcAft>
              <a:spcPct val="35000"/>
            </a:spcAft>
            <a:buNone/>
          </a:pPr>
          <a:r>
            <a:rPr lang="en-US" sz="3300" kern="1200"/>
            <a:t>At least 1 seasoned advisor  </a:t>
          </a:r>
        </a:p>
      </dsp:txBody>
      <dsp:txXfrm>
        <a:off x="37696" y="3973888"/>
        <a:ext cx="5435903" cy="6968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0B446B-0269-441E-A130-3F6B0C037398}">
      <dsp:nvSpPr>
        <dsp:cNvPr id="0" name=""/>
        <dsp:cNvSpPr/>
      </dsp:nvSpPr>
      <dsp:spPr>
        <a:xfrm>
          <a:off x="28448" y="624812"/>
          <a:ext cx="722095" cy="7220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A26387E-2F56-4935-97AD-5E4BDD9B95E8}">
      <dsp:nvSpPr>
        <dsp:cNvPr id="0" name=""/>
        <dsp:cNvSpPr/>
      </dsp:nvSpPr>
      <dsp:spPr>
        <a:xfrm>
          <a:off x="180088" y="776452"/>
          <a:ext cx="418815" cy="41881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4747E0-5308-4AFA-BDC7-090FB98B01CC}">
      <dsp:nvSpPr>
        <dsp:cNvPr id="0" name=""/>
        <dsp:cNvSpPr/>
      </dsp:nvSpPr>
      <dsp:spPr>
        <a:xfrm>
          <a:off x="905278" y="624812"/>
          <a:ext cx="1702081" cy="722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a:t>Independent Facilities </a:t>
          </a:r>
        </a:p>
      </dsp:txBody>
      <dsp:txXfrm>
        <a:off x="905278" y="624812"/>
        <a:ext cx="1702081" cy="722095"/>
      </dsp:txXfrm>
    </dsp:sp>
    <dsp:sp modelId="{5AC3DDA0-FCC7-4C98-868B-80E4360968F3}">
      <dsp:nvSpPr>
        <dsp:cNvPr id="0" name=""/>
        <dsp:cNvSpPr/>
      </dsp:nvSpPr>
      <dsp:spPr>
        <a:xfrm>
          <a:off x="2903935" y="624812"/>
          <a:ext cx="722095" cy="7220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C56D34E-5B9C-46EE-85E8-7668EFDF7DBD}">
      <dsp:nvSpPr>
        <dsp:cNvPr id="0" name=""/>
        <dsp:cNvSpPr/>
      </dsp:nvSpPr>
      <dsp:spPr>
        <a:xfrm>
          <a:off x="3055575" y="776452"/>
          <a:ext cx="418815" cy="41881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633CEE-F556-4AFB-8719-A0C88F981012}">
      <dsp:nvSpPr>
        <dsp:cNvPr id="0" name=""/>
        <dsp:cNvSpPr/>
      </dsp:nvSpPr>
      <dsp:spPr>
        <a:xfrm>
          <a:off x="3780765" y="624812"/>
          <a:ext cx="1702081" cy="722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a:t>Cost of equipment </a:t>
          </a:r>
        </a:p>
      </dsp:txBody>
      <dsp:txXfrm>
        <a:off x="3780765" y="624812"/>
        <a:ext cx="1702081" cy="722095"/>
      </dsp:txXfrm>
    </dsp:sp>
    <dsp:sp modelId="{C444EF21-15ED-4C8F-B849-461F56C4136E}">
      <dsp:nvSpPr>
        <dsp:cNvPr id="0" name=""/>
        <dsp:cNvSpPr/>
      </dsp:nvSpPr>
      <dsp:spPr>
        <a:xfrm>
          <a:off x="28448" y="2226764"/>
          <a:ext cx="722095" cy="7220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9142FB-2F29-48FD-8A9E-CFDC6B798432}">
      <dsp:nvSpPr>
        <dsp:cNvPr id="0" name=""/>
        <dsp:cNvSpPr/>
      </dsp:nvSpPr>
      <dsp:spPr>
        <a:xfrm>
          <a:off x="180088" y="2378404"/>
          <a:ext cx="418815" cy="41881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4BF7431-4ABB-4034-97D2-D70B52ABCF2F}">
      <dsp:nvSpPr>
        <dsp:cNvPr id="0" name=""/>
        <dsp:cNvSpPr/>
      </dsp:nvSpPr>
      <dsp:spPr>
        <a:xfrm>
          <a:off x="905278" y="2226764"/>
          <a:ext cx="1702081" cy="722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a:t>Cost of Training</a:t>
          </a:r>
        </a:p>
      </dsp:txBody>
      <dsp:txXfrm>
        <a:off x="905278" y="2226764"/>
        <a:ext cx="1702081" cy="722095"/>
      </dsp:txXfrm>
    </dsp:sp>
    <dsp:sp modelId="{A11DC9E9-FD5E-470E-BB30-910946E177A5}">
      <dsp:nvSpPr>
        <dsp:cNvPr id="0" name=""/>
        <dsp:cNvSpPr/>
      </dsp:nvSpPr>
      <dsp:spPr>
        <a:xfrm>
          <a:off x="2903935" y="2226764"/>
          <a:ext cx="722095" cy="7220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9F483F-3110-4E1E-A227-7AED50098B57}">
      <dsp:nvSpPr>
        <dsp:cNvPr id="0" name=""/>
        <dsp:cNvSpPr/>
      </dsp:nvSpPr>
      <dsp:spPr>
        <a:xfrm>
          <a:off x="3055575" y="2378404"/>
          <a:ext cx="418815" cy="41881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DDDFAA-61EA-4BFB-95B1-D1DE6675C866}">
      <dsp:nvSpPr>
        <dsp:cNvPr id="0" name=""/>
        <dsp:cNvSpPr/>
      </dsp:nvSpPr>
      <dsp:spPr>
        <a:xfrm>
          <a:off x="3780765" y="2226764"/>
          <a:ext cx="1702081" cy="722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a:t>Parts Availability </a:t>
          </a:r>
        </a:p>
      </dsp:txBody>
      <dsp:txXfrm>
        <a:off x="3780765" y="2226764"/>
        <a:ext cx="1702081" cy="722095"/>
      </dsp:txXfrm>
    </dsp:sp>
    <dsp:sp modelId="{44F02724-E6D1-433F-B671-37D7FA32FFD7}">
      <dsp:nvSpPr>
        <dsp:cNvPr id="0" name=""/>
        <dsp:cNvSpPr/>
      </dsp:nvSpPr>
      <dsp:spPr>
        <a:xfrm>
          <a:off x="28448" y="3828715"/>
          <a:ext cx="722095" cy="7220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345340E-3A25-41D2-9207-ADE0E478E455}">
      <dsp:nvSpPr>
        <dsp:cNvPr id="0" name=""/>
        <dsp:cNvSpPr/>
      </dsp:nvSpPr>
      <dsp:spPr>
        <a:xfrm>
          <a:off x="180088" y="3980355"/>
          <a:ext cx="418815" cy="418815"/>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31CD449-E89F-4770-B861-10DB27CD39F3}">
      <dsp:nvSpPr>
        <dsp:cNvPr id="0" name=""/>
        <dsp:cNvSpPr/>
      </dsp:nvSpPr>
      <dsp:spPr>
        <a:xfrm>
          <a:off x="905278" y="3828715"/>
          <a:ext cx="1702081" cy="722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a:t>Overall Staffing</a:t>
          </a:r>
        </a:p>
      </dsp:txBody>
      <dsp:txXfrm>
        <a:off x="905278" y="3828715"/>
        <a:ext cx="1702081" cy="722095"/>
      </dsp:txXfrm>
    </dsp:sp>
    <dsp:sp modelId="{460630AF-4D82-464E-BAA9-37A3B1FD6308}">
      <dsp:nvSpPr>
        <dsp:cNvPr id="0" name=""/>
        <dsp:cNvSpPr/>
      </dsp:nvSpPr>
      <dsp:spPr>
        <a:xfrm>
          <a:off x="2903935" y="3828715"/>
          <a:ext cx="722095" cy="7220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38780A-0184-496B-A68E-0572686AC921}">
      <dsp:nvSpPr>
        <dsp:cNvPr id="0" name=""/>
        <dsp:cNvSpPr/>
      </dsp:nvSpPr>
      <dsp:spPr>
        <a:xfrm>
          <a:off x="3055575" y="3980355"/>
          <a:ext cx="418815" cy="418815"/>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9D838BF-73B7-4E9A-9182-9A3FE9E2BD2A}">
      <dsp:nvSpPr>
        <dsp:cNvPr id="0" name=""/>
        <dsp:cNvSpPr/>
      </dsp:nvSpPr>
      <dsp:spPr>
        <a:xfrm>
          <a:off x="3780765" y="3828715"/>
          <a:ext cx="1702081" cy="722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a:t>Constant change in new Technology </a:t>
          </a:r>
        </a:p>
      </dsp:txBody>
      <dsp:txXfrm>
        <a:off x="3780765" y="3828715"/>
        <a:ext cx="1702081" cy="722095"/>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5/21/2024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5/21/2024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Title Page</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4" name="Isosceles Triangle 13">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3754" y="643467"/>
            <a:ext cx="4203045" cy="1375608"/>
          </a:xfrm>
        </p:spPr>
        <p:txBody>
          <a:bodyPr anchor="ctr">
            <a:normAutofit/>
          </a:bodyPr>
          <a:lstStyle/>
          <a:p>
            <a:r>
              <a:rPr lang="en-US">
                <a:solidFill>
                  <a:schemeClr val="bg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3754" y="2160590"/>
            <a:ext cx="3973943" cy="3440110"/>
          </a:xfrm>
        </p:spPr>
        <p:txBody>
          <a:bodyPr>
            <a:normAutofit/>
          </a:bodyPr>
          <a:lstStyle/>
          <a:p>
            <a:pPr>
              <a:buClr>
                <a:srgbClr val="FFFF00"/>
              </a:buClr>
              <a:buFont typeface="Wingdings" panose="05000000000000000000" pitchFamily="2" charset="2"/>
              <a:buChar char="v"/>
            </a:pPr>
            <a:r>
              <a:rPr lang="en-US" dirty="0">
                <a:solidFill>
                  <a:schemeClr val="bg1"/>
                </a:solidFill>
              </a:rPr>
              <a:t>Coach the parts department on efficiency </a:t>
            </a:r>
          </a:p>
          <a:p>
            <a:pPr>
              <a:buClr>
                <a:srgbClr val="FFFF00"/>
              </a:buClr>
              <a:buFont typeface="Wingdings" panose="05000000000000000000" pitchFamily="2" charset="2"/>
              <a:buChar char="v"/>
            </a:pPr>
            <a:r>
              <a:rPr lang="en-US" dirty="0">
                <a:solidFill>
                  <a:schemeClr val="bg1"/>
                </a:solidFill>
              </a:rPr>
              <a:t>Tracking hours sold daily </a:t>
            </a:r>
          </a:p>
          <a:p>
            <a:pPr>
              <a:buClr>
                <a:srgbClr val="FFFF00"/>
              </a:buClr>
              <a:buFont typeface="Wingdings" panose="05000000000000000000" pitchFamily="2" charset="2"/>
              <a:buChar char="v"/>
            </a:pPr>
            <a:r>
              <a:rPr lang="en-US" dirty="0">
                <a:solidFill>
                  <a:schemeClr val="bg1"/>
                </a:solidFill>
              </a:rPr>
              <a:t>Give advisors a sales goal daily </a:t>
            </a:r>
          </a:p>
          <a:p>
            <a:endParaRPr lang="en-US" dirty="0">
              <a:solidFill>
                <a:schemeClr val="bg1"/>
              </a:solidFill>
            </a:endParaRPr>
          </a:p>
          <a:p>
            <a:endParaRPr lang="en-US" dirty="0">
              <a:solidFill>
                <a:schemeClr val="bg1"/>
              </a:solidFill>
            </a:endParaRPr>
          </a:p>
        </p:txBody>
      </p:sp>
      <p:pic>
        <p:nvPicPr>
          <p:cNvPr id="7" name="Graphic 6" descr="Bullseye">
            <a:extLst>
              <a:ext uri="{FF2B5EF4-FFF2-40B4-BE49-F238E27FC236}">
                <a16:creationId xmlns:a16="http://schemas.microsoft.com/office/drawing/2014/main" id="{81500717-E8AD-22AE-AE18-E5EF2E28C75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17616" y="972608"/>
            <a:ext cx="4900269" cy="4900269"/>
          </a:xfrm>
          <a:prstGeom prst="rect">
            <a:avLst/>
          </a:prstGeom>
        </p:spPr>
      </p:pic>
      <p:sp>
        <p:nvSpPr>
          <p:cNvPr id="16" name="Isosceles Triangle 15">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53376"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5" name="Straight Connector 24">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133042"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27"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24631"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6597"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5488"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30"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7655"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14821"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3843375" cy="5175624"/>
          </a:xfrm>
        </p:spPr>
        <p:txBody>
          <a:bodyPr anchor="ctr">
            <a:normAutofit/>
          </a:bodyPr>
          <a:lstStyle/>
          <a:p>
            <a:r>
              <a:rPr lang="en-US">
                <a:solidFill>
                  <a:schemeClr val="tx1">
                    <a:lumMod val="85000"/>
                    <a:lumOff val="15000"/>
                  </a:schemeClr>
                </a:solidFill>
              </a:rPr>
              <a:t>SWOT Analysis- Threats</a:t>
            </a:r>
          </a:p>
        </p:txBody>
      </p:sp>
      <p:sp>
        <p:nvSpPr>
          <p:cNvPr id="26" name="Freeform: Shape 25">
            <a:extLst>
              <a:ext uri="{FF2B5EF4-FFF2-40B4-BE49-F238E27FC236}">
                <a16:creationId xmlns:a16="http://schemas.microsoft.com/office/drawing/2014/main" id="{142BFA2A-77A0-4F60-A32A-685681C84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2154" y="-8467"/>
            <a:ext cx="7109846" cy="6866467"/>
          </a:xfrm>
          <a:custGeom>
            <a:avLst/>
            <a:gdLst>
              <a:gd name="connsiteX0" fmla="*/ 0 w 7109846"/>
              <a:gd name="connsiteY0" fmla="*/ 0 h 6866467"/>
              <a:gd name="connsiteX1" fmla="*/ 1249825 w 7109846"/>
              <a:gd name="connsiteY1" fmla="*/ 0 h 6866467"/>
              <a:gd name="connsiteX2" fmla="*/ 1249825 w 7109846"/>
              <a:gd name="connsiteY2" fmla="*/ 8467 h 6866467"/>
              <a:gd name="connsiteX3" fmla="*/ 7109846 w 7109846"/>
              <a:gd name="connsiteY3" fmla="*/ 8467 h 6866467"/>
              <a:gd name="connsiteX4" fmla="*/ 7109846 w 7109846"/>
              <a:gd name="connsiteY4" fmla="*/ 6866467 h 6866467"/>
              <a:gd name="connsiteX5" fmla="*/ 1249825 w 7109846"/>
              <a:gd name="connsiteY5" fmla="*/ 6866467 h 6866467"/>
              <a:gd name="connsiteX6" fmla="*/ 1109382 w 7109846"/>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9846" h="6866467">
                <a:moveTo>
                  <a:pt x="0" y="0"/>
                </a:moveTo>
                <a:lnTo>
                  <a:pt x="1249825" y="0"/>
                </a:lnTo>
                <a:lnTo>
                  <a:pt x="1249825" y="8467"/>
                </a:lnTo>
                <a:lnTo>
                  <a:pt x="7109846" y="8467"/>
                </a:lnTo>
                <a:lnTo>
                  <a:pt x="7109846"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33" name="Content Placeholder 2">
            <a:extLst>
              <a:ext uri="{FF2B5EF4-FFF2-40B4-BE49-F238E27FC236}">
                <a16:creationId xmlns:a16="http://schemas.microsoft.com/office/drawing/2014/main" id="{9749B9EE-7F9E-13A3-E93C-E945FB88EBDC}"/>
              </a:ext>
            </a:extLst>
          </p:cNvPr>
          <p:cNvGraphicFramePr>
            <a:graphicFrameLocks noGrp="1"/>
          </p:cNvGraphicFramePr>
          <p:nvPr>
            <p:ph idx="1"/>
          </p:nvPr>
        </p:nvGraphicFramePr>
        <p:xfrm>
          <a:off x="6116084" y="609601"/>
          <a:ext cx="5511296" cy="5175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27664966"/>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6" name="Picture 25" descr="Three arrows on bullseye">
            <a:extLst>
              <a:ext uri="{FF2B5EF4-FFF2-40B4-BE49-F238E27FC236}">
                <a16:creationId xmlns:a16="http://schemas.microsoft.com/office/drawing/2014/main" id="{87084712-7CB0-C2E9-B41E-C18FCB43A2FD}"/>
              </a:ext>
            </a:extLst>
          </p:cNvPr>
          <p:cNvPicPr>
            <a:picLocks noChangeAspect="1"/>
          </p:cNvPicPr>
          <p:nvPr/>
        </p:nvPicPr>
        <p:blipFill rotWithShape="1">
          <a:blip r:embed="rId2"/>
          <a:srcRect r="24338" b="2"/>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3" y="609600"/>
            <a:ext cx="3851123" cy="1320800"/>
          </a:xfrm>
        </p:spPr>
        <p:txBody>
          <a:bodyPr>
            <a:normAutofit/>
          </a:bodyPr>
          <a:lstStyle/>
          <a:p>
            <a:r>
              <a:rPr lang="en-US"/>
              <a:t>SWOT Analysis- Objectives</a:t>
            </a:r>
          </a:p>
        </p:txBody>
      </p:sp>
      <p:sp>
        <p:nvSpPr>
          <p:cNvPr id="27"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3851122" cy="3880773"/>
          </a:xfrm>
        </p:spPr>
        <p:txBody>
          <a:bodyPr>
            <a:normAutofit/>
          </a:bodyPr>
          <a:lstStyle/>
          <a:p>
            <a:r>
              <a:rPr lang="en-US" dirty="0"/>
              <a:t>Increase Overall efficiency</a:t>
            </a:r>
          </a:p>
          <a:p>
            <a:r>
              <a:rPr lang="en-US" dirty="0"/>
              <a:t>Advisor Closing % lift</a:t>
            </a:r>
          </a:p>
          <a:p>
            <a:r>
              <a:rPr lang="en-US" dirty="0"/>
              <a:t>Maximize Facilities </a:t>
            </a:r>
          </a:p>
          <a:p>
            <a:endParaRPr lang="en-US" dirty="0"/>
          </a:p>
          <a:p>
            <a:endParaRPr lang="en-US" dirty="0"/>
          </a:p>
        </p:txBody>
      </p:sp>
      <p:cxnSp>
        <p:nvCxnSpPr>
          <p:cNvPr id="28" name="Straight Connector 27">
            <a:extLst>
              <a:ext uri="{FF2B5EF4-FFF2-40B4-BE49-F238E27FC236}">
                <a16:creationId xmlns:a16="http://schemas.microsoft.com/office/drawing/2014/main" id="{64FA5DFF-7FE6-4855-84E6-DFA78EE978B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2AFD8CBA-54A3-4363-991B-B9C631BBFA7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3" name="Rectangle 23">
            <a:extLst>
              <a:ext uri="{FF2B5EF4-FFF2-40B4-BE49-F238E27FC236}">
                <a16:creationId xmlns:a16="http://schemas.microsoft.com/office/drawing/2014/main" id="{3F088236-D655-4F88-B238-E16762358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Rectangle 25">
            <a:extLst>
              <a:ext uri="{FF2B5EF4-FFF2-40B4-BE49-F238E27FC236}">
                <a16:creationId xmlns:a16="http://schemas.microsoft.com/office/drawing/2014/main" id="{3DAC0C92-199E-475C-9390-119A9B0272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24">
            <a:extLst>
              <a:ext uri="{FF2B5EF4-FFF2-40B4-BE49-F238E27FC236}">
                <a16:creationId xmlns:a16="http://schemas.microsoft.com/office/drawing/2014/main" id="{C4CFB339-0ED8-4FE2-9EF1-6D1375B849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31896C80-2069-4431-9C19-83B9137344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8">
            <a:extLst>
              <a:ext uri="{FF2B5EF4-FFF2-40B4-BE49-F238E27FC236}">
                <a16:creationId xmlns:a16="http://schemas.microsoft.com/office/drawing/2014/main" id="{BF120A21-0841-4823-B0C4-28AEBCEF9B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Rectangle 29">
            <a:extLst>
              <a:ext uri="{FF2B5EF4-FFF2-40B4-BE49-F238E27FC236}">
                <a16:creationId xmlns:a16="http://schemas.microsoft.com/office/drawing/2014/main" id="{DBB05BAE-BBD3-4289-899F-A6851503C6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Isosceles Triangle 29">
            <a:extLst>
              <a:ext uri="{FF2B5EF4-FFF2-40B4-BE49-F238E27FC236}">
                <a16:creationId xmlns:a16="http://schemas.microsoft.com/office/drawing/2014/main" id="{9874D11C-36F5-4BBE-A490-019A54E953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People at the meeting desk">
            <a:extLst>
              <a:ext uri="{FF2B5EF4-FFF2-40B4-BE49-F238E27FC236}">
                <a16:creationId xmlns:a16="http://schemas.microsoft.com/office/drawing/2014/main" id="{CFEFDDFF-DF2F-5843-2B6C-170F68EA3AA5}"/>
              </a:ext>
            </a:extLst>
          </p:cNvPr>
          <p:cNvPicPr>
            <a:picLocks noChangeAspect="1"/>
          </p:cNvPicPr>
          <p:nvPr/>
        </p:nvPicPr>
        <p:blipFill rotWithShape="1">
          <a:blip r:embed="rId2">
            <a:duotone>
              <a:prstClr val="black"/>
              <a:schemeClr val="tx2">
                <a:tint val="45000"/>
                <a:satMod val="400000"/>
              </a:schemeClr>
            </a:duotone>
            <a:alphaModFix amt="40000"/>
          </a:blip>
          <a:srcRect/>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Analysis-Strategies</a:t>
            </a:r>
            <a:br>
              <a:rPr lang="en-US"/>
            </a:br>
            <a:endParaRPr lang="en-US"/>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a:solidFill>
                  <a:srgbClr val="FFFFFF"/>
                </a:solidFill>
              </a:rPr>
              <a:t>Strategies</a:t>
            </a:r>
          </a:p>
          <a:p>
            <a:r>
              <a:rPr lang="en-US">
                <a:solidFill>
                  <a:srgbClr val="FFFFFF"/>
                </a:solidFill>
              </a:rPr>
              <a:t>Implement a sales training path for advisors</a:t>
            </a:r>
          </a:p>
          <a:p>
            <a:r>
              <a:rPr lang="en-US">
                <a:solidFill>
                  <a:srgbClr val="FFFFFF"/>
                </a:solidFill>
              </a:rPr>
              <a:t>Track metrics daily instead of Monthly </a:t>
            </a:r>
          </a:p>
          <a:p>
            <a:r>
              <a:rPr lang="en-US">
                <a:solidFill>
                  <a:srgbClr val="FFFFFF"/>
                </a:solidFill>
              </a:rPr>
              <a:t>Assign daily goals for advisors</a:t>
            </a:r>
          </a:p>
          <a:p>
            <a:r>
              <a:rPr lang="en-US">
                <a:solidFill>
                  <a:srgbClr val="FFFFFF"/>
                </a:solidFill>
              </a:rPr>
              <a:t>Assign daily goals for technicians</a:t>
            </a:r>
          </a:p>
          <a:p>
            <a:endParaRPr lang="en-US">
              <a:solidFill>
                <a:srgbClr val="FFFFFF"/>
              </a:solidFill>
            </a:endParaRPr>
          </a:p>
          <a:p>
            <a:endParaRPr lang="en-US">
              <a:solidFill>
                <a:srgbClr val="FFFFFF"/>
              </a:solidFill>
            </a:endParaRPr>
          </a:p>
          <a:p>
            <a:endParaRPr lang="en-US">
              <a:solidFill>
                <a:srgbClr val="FFFFFF"/>
              </a:solidFill>
            </a:endParaRPr>
          </a:p>
          <a:p>
            <a:endParaRPr lang="en-US">
              <a:solidFill>
                <a:srgbClr val="FFFFFF"/>
              </a:solidFill>
            </a:endParaRPr>
          </a:p>
        </p:txBody>
      </p:sp>
    </p:spTree>
    <p:extLst>
      <p:ext uri="{BB962C8B-B14F-4D97-AF65-F5344CB8AC3E}">
        <p14:creationId xmlns:p14="http://schemas.microsoft.com/office/powerpoint/2010/main" val="4226099158"/>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94A7024-D948-494D-8920-BBA2DA07D1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Hands holding each other's wrists and interlinked to form a circle">
            <a:extLst>
              <a:ext uri="{FF2B5EF4-FFF2-40B4-BE49-F238E27FC236}">
                <a16:creationId xmlns:a16="http://schemas.microsoft.com/office/drawing/2014/main" id="{0C925934-1CAF-B8C8-0FEB-5779CEAD4B49}"/>
              </a:ext>
            </a:extLst>
          </p:cNvPr>
          <p:cNvPicPr>
            <a:picLocks noChangeAspect="1"/>
          </p:cNvPicPr>
          <p:nvPr/>
        </p:nvPicPr>
        <p:blipFill rotWithShape="1">
          <a:blip r:embed="rId2">
            <a:duotone>
              <a:prstClr val="black"/>
              <a:schemeClr val="tx2">
                <a:tint val="45000"/>
                <a:satMod val="400000"/>
              </a:schemeClr>
            </a:duotone>
            <a:alphaModFix amt="40000"/>
          </a:blip>
          <a:srcRect b="15730"/>
          <a:stretch/>
        </p:blipFill>
        <p:spPr>
          <a:xfrm>
            <a:off x="20" y="10"/>
            <a:ext cx="12191980" cy="6857990"/>
          </a:xfrm>
          <a:prstGeom prst="rect">
            <a:avLst/>
          </a:prstGeom>
        </p:spPr>
      </p:pic>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8596668" cy="1320800"/>
          </a:xfrm>
        </p:spPr>
        <p:txBody>
          <a:bodyPr>
            <a:normAutofit/>
          </a:bodyPr>
          <a:lstStyle/>
          <a:p>
            <a:r>
              <a:rPr lang="en-US"/>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3880773"/>
          </a:xfrm>
        </p:spPr>
        <p:txBody>
          <a:bodyPr>
            <a:normAutofit/>
          </a:bodyPr>
          <a:lstStyle/>
          <a:p>
            <a:r>
              <a:rPr lang="en-US" dirty="0">
                <a:solidFill>
                  <a:srgbClr val="FFFFFF"/>
                </a:solidFill>
              </a:rPr>
              <a:t>Track daily </a:t>
            </a:r>
          </a:p>
          <a:p>
            <a:r>
              <a:rPr lang="en-US" dirty="0">
                <a:solidFill>
                  <a:srgbClr val="FFFFFF"/>
                </a:solidFill>
              </a:rPr>
              <a:t>Share the metrics</a:t>
            </a:r>
          </a:p>
          <a:p>
            <a:r>
              <a:rPr lang="en-US" dirty="0">
                <a:solidFill>
                  <a:srgbClr val="FFFFFF"/>
                </a:solidFill>
              </a:rPr>
              <a:t>Morning huddles everyday </a:t>
            </a:r>
          </a:p>
          <a:p>
            <a:endParaRPr lang="en-US" dirty="0">
              <a:solidFill>
                <a:srgbClr val="FFFFFF"/>
              </a:solidFill>
            </a:endParaRPr>
          </a:p>
        </p:txBody>
      </p:sp>
    </p:spTree>
    <p:extLst>
      <p:ext uri="{BB962C8B-B14F-4D97-AF65-F5344CB8AC3E}">
        <p14:creationId xmlns:p14="http://schemas.microsoft.com/office/powerpoint/2010/main" val="850427537"/>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B4DE830A-B531-4A3B-96F6-0ECE88B0855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0" name="Straight Connector 9">
              <a:extLst>
                <a:ext uri="{FF2B5EF4-FFF2-40B4-BE49-F238E27FC236}">
                  <a16:creationId xmlns:a16="http://schemas.microsoft.com/office/drawing/2014/main" id="{2813DF2C-461A-4A8F-9679-A172790D1F3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54CD3A85-C039-4249-86E4-1EB9318B5495}"/>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a:extLst>
                <a:ext uri="{FF2B5EF4-FFF2-40B4-BE49-F238E27FC236}">
                  <a16:creationId xmlns:a16="http://schemas.microsoft.com/office/drawing/2014/main" id="{887EA6D2-2883-42C2-993D-094CA6D65DA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Rectangle 25">
              <a:extLst>
                <a:ext uri="{FF2B5EF4-FFF2-40B4-BE49-F238E27FC236}">
                  <a16:creationId xmlns:a16="http://schemas.microsoft.com/office/drawing/2014/main" id="{3B895046-636F-4D1B-ACA4-29AA0CB332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C6B0CDE3-E054-4EDD-A43B-F96843D8BF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5" name="Rectangle 27">
              <a:extLst>
                <a:ext uri="{FF2B5EF4-FFF2-40B4-BE49-F238E27FC236}">
                  <a16:creationId xmlns:a16="http://schemas.microsoft.com/office/drawing/2014/main" id="{3B66B1A2-F145-4C9B-85CC-4BF30D58CB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6" name="Rectangle 28">
              <a:extLst>
                <a:ext uri="{FF2B5EF4-FFF2-40B4-BE49-F238E27FC236}">
                  <a16:creationId xmlns:a16="http://schemas.microsoft.com/office/drawing/2014/main" id="{5D4FC972-94B3-4035-8D31-E668C132B4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7" name="Rectangle 29">
              <a:extLst>
                <a:ext uri="{FF2B5EF4-FFF2-40B4-BE49-F238E27FC236}">
                  <a16:creationId xmlns:a16="http://schemas.microsoft.com/office/drawing/2014/main" id="{374B9941-AFBE-4A77-A50E-B6EA04A746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27A982C5-2C38-4CE9-BC18-94697AD657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0060D8D1-7BB1-498F-AFBB-ADAC130A9E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1600199" y="4571999"/>
            <a:ext cx="7673801" cy="1087656"/>
          </a:xfrm>
        </p:spPr>
        <p:txBody>
          <a:bodyPr vert="horz" lIns="91440" tIns="45720" rIns="91440" bIns="45720" rtlCol="0" anchor="b">
            <a:normAutofit/>
          </a:bodyPr>
          <a:lstStyle/>
          <a:p>
            <a:r>
              <a:rPr lang="en-US" sz="4800" kern="1200">
                <a:solidFill>
                  <a:schemeClr val="accent1"/>
                </a:solidFill>
                <a:latin typeface="+mj-lt"/>
                <a:ea typeface="+mj-ea"/>
                <a:cs typeface="+mj-cs"/>
              </a:rPr>
              <a:t>SWOT Analysis- Action Plan</a:t>
            </a:r>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877746355"/>
              </p:ext>
            </p:extLst>
          </p:nvPr>
        </p:nvGraphicFramePr>
        <p:xfrm>
          <a:off x="1600201" y="756445"/>
          <a:ext cx="7625163" cy="3348670"/>
        </p:xfrm>
        <a:graphic>
          <a:graphicData uri="http://schemas.openxmlformats.org/drawingml/2006/table">
            <a:tbl>
              <a:tblPr firstRow="1" bandRow="1">
                <a:noFill/>
                <a:tableStyleId>{5C22544A-7EE6-4342-B048-85BDC9FD1C3A}</a:tableStyleId>
              </a:tblPr>
              <a:tblGrid>
                <a:gridCol w="2810906">
                  <a:extLst>
                    <a:ext uri="{9D8B030D-6E8A-4147-A177-3AD203B41FA5}">
                      <a16:colId xmlns:a16="http://schemas.microsoft.com/office/drawing/2014/main" val="2235853955"/>
                    </a:ext>
                  </a:extLst>
                </a:gridCol>
                <a:gridCol w="2799961">
                  <a:extLst>
                    <a:ext uri="{9D8B030D-6E8A-4147-A177-3AD203B41FA5}">
                      <a16:colId xmlns:a16="http://schemas.microsoft.com/office/drawing/2014/main" val="4174400132"/>
                    </a:ext>
                  </a:extLst>
                </a:gridCol>
                <a:gridCol w="2014296">
                  <a:extLst>
                    <a:ext uri="{9D8B030D-6E8A-4147-A177-3AD203B41FA5}">
                      <a16:colId xmlns:a16="http://schemas.microsoft.com/office/drawing/2014/main" val="1146395385"/>
                    </a:ext>
                  </a:extLst>
                </a:gridCol>
              </a:tblGrid>
              <a:tr h="690302">
                <a:tc>
                  <a:txBody>
                    <a:bodyPr/>
                    <a:lstStyle/>
                    <a:p>
                      <a:r>
                        <a:rPr lang="en-US" sz="1500" b="1" cap="none" spc="0">
                          <a:solidFill>
                            <a:schemeClr val="bg1"/>
                          </a:solidFill>
                        </a:rPr>
                        <a:t>TASK</a:t>
                      </a:r>
                    </a:p>
                  </a:txBody>
                  <a:tcPr marL="68379" marR="48842" marT="97684" marB="97684" anchor="ctr">
                    <a:lnL w="12700" cmpd="sng">
                      <a:noFill/>
                    </a:lnL>
                    <a:lnR w="12700" cmpd="sng">
                      <a:noFill/>
                    </a:lnR>
                    <a:lnT w="19050" cap="flat" cmpd="sng" algn="ctr">
                      <a:noFill/>
                      <a:prstDash val="solid"/>
                    </a:lnT>
                    <a:lnB w="38100" cmpd="sng">
                      <a:noFill/>
                    </a:lnB>
                    <a:solidFill>
                      <a:schemeClr val="tx1"/>
                    </a:solidFill>
                  </a:tcPr>
                </a:tc>
                <a:tc>
                  <a:txBody>
                    <a:bodyPr/>
                    <a:lstStyle/>
                    <a:p>
                      <a:r>
                        <a:rPr lang="en-US" sz="1500" b="1" cap="none" spc="0">
                          <a:solidFill>
                            <a:schemeClr val="bg1"/>
                          </a:solidFill>
                        </a:rPr>
                        <a:t>Position responsible</a:t>
                      </a:r>
                    </a:p>
                  </a:txBody>
                  <a:tcPr marL="68379" marR="48842" marT="97684" marB="97684" anchor="ctr">
                    <a:lnL w="12700" cmpd="sng">
                      <a:noFill/>
                    </a:lnL>
                    <a:lnR w="12700" cmpd="sng">
                      <a:noFill/>
                    </a:lnR>
                    <a:lnT w="19050" cap="flat" cmpd="sng" algn="ctr">
                      <a:noFill/>
                      <a:prstDash val="solid"/>
                    </a:lnT>
                    <a:lnB w="38100" cmpd="sng">
                      <a:noFill/>
                    </a:lnB>
                    <a:solidFill>
                      <a:schemeClr val="tx1"/>
                    </a:solidFill>
                  </a:tcPr>
                </a:tc>
                <a:tc>
                  <a:txBody>
                    <a:bodyPr/>
                    <a:lstStyle/>
                    <a:p>
                      <a:r>
                        <a:rPr lang="en-US" sz="1500" b="1" cap="none" spc="0">
                          <a:solidFill>
                            <a:schemeClr val="bg1"/>
                          </a:solidFill>
                        </a:rPr>
                        <a:t>Check in/completion schedule</a:t>
                      </a:r>
                    </a:p>
                  </a:txBody>
                  <a:tcPr marL="68379" marR="48842" marT="97684" marB="97684" anchor="ctr">
                    <a:lnL w="12700" cmpd="sng">
                      <a:noFill/>
                    </a:lnL>
                    <a:lnR w="12700" cmpd="sng">
                      <a:noFill/>
                    </a:lnR>
                    <a:lnT w="19050" cap="flat" cmpd="sng" algn="ctr">
                      <a:noFill/>
                      <a:prstDash val="solid"/>
                    </a:lnT>
                    <a:lnB w="38100" cmpd="sng">
                      <a:noFill/>
                    </a:lnB>
                    <a:solidFill>
                      <a:schemeClr val="tx1"/>
                    </a:solidFill>
                  </a:tcPr>
                </a:tc>
                <a:extLst>
                  <a:ext uri="{0D108BD9-81ED-4DB2-BD59-A6C34878D82A}">
                    <a16:rowId xmlns:a16="http://schemas.microsoft.com/office/drawing/2014/main" val="1083418974"/>
                  </a:ext>
                </a:extLst>
              </a:tr>
              <a:tr h="368603">
                <a:tc>
                  <a:txBody>
                    <a:bodyPr/>
                    <a:lstStyle/>
                    <a:p>
                      <a:r>
                        <a:rPr lang="en-US" sz="1300" cap="none" spc="0">
                          <a:solidFill>
                            <a:schemeClr val="tx1"/>
                          </a:solidFill>
                        </a:rPr>
                        <a:t>Assign Daily Goals for Adv</a:t>
                      </a:r>
                    </a:p>
                  </a:txBody>
                  <a:tcPr marL="68379" marR="48842" marT="36477" marB="97684">
                    <a:lnL w="12700" cmpd="sng">
                      <a:noFill/>
                      <a:prstDash val="solid"/>
                    </a:lnL>
                    <a:lnR w="12700" cmpd="sng">
                      <a:noFill/>
                      <a:prstDash val="solid"/>
                    </a:lnR>
                    <a:lnT w="38100" cmpd="sng">
                      <a:noFill/>
                    </a:lnT>
                    <a:lnB w="12700" cap="flat" cmpd="sng" algn="ctr">
                      <a:solidFill>
                        <a:schemeClr val="tx1"/>
                      </a:solidFill>
                      <a:prstDash val="solid"/>
                    </a:lnB>
                    <a:noFill/>
                  </a:tcPr>
                </a:tc>
                <a:tc>
                  <a:txBody>
                    <a:bodyPr/>
                    <a:lstStyle/>
                    <a:p>
                      <a:r>
                        <a:rPr lang="en-US" sz="1300" cap="none" spc="0">
                          <a:solidFill>
                            <a:schemeClr val="tx1"/>
                          </a:solidFill>
                        </a:rPr>
                        <a:t>Svc Manager</a:t>
                      </a:r>
                    </a:p>
                  </a:txBody>
                  <a:tcPr marL="68379" marR="48842" marT="36477" marB="97684">
                    <a:lnL w="12700" cmpd="sng">
                      <a:noFill/>
                      <a:prstDash val="solid"/>
                    </a:lnL>
                    <a:lnR w="12700" cmpd="sng">
                      <a:noFill/>
                      <a:prstDash val="solid"/>
                    </a:lnR>
                    <a:lnT w="38100" cmpd="sng">
                      <a:noFill/>
                    </a:lnT>
                    <a:lnB w="12700" cap="flat" cmpd="sng" algn="ctr">
                      <a:solidFill>
                        <a:schemeClr val="tx1"/>
                      </a:solidFill>
                      <a:prstDash val="solid"/>
                    </a:lnB>
                    <a:noFill/>
                  </a:tcPr>
                </a:tc>
                <a:tc>
                  <a:txBody>
                    <a:bodyPr/>
                    <a:lstStyle/>
                    <a:p>
                      <a:r>
                        <a:rPr lang="en-US" sz="1300" cap="none" spc="0">
                          <a:solidFill>
                            <a:schemeClr val="tx1"/>
                          </a:solidFill>
                        </a:rPr>
                        <a:t>Daily </a:t>
                      </a:r>
                    </a:p>
                  </a:txBody>
                  <a:tcPr marL="68379" marR="48842" marT="36477" marB="97684">
                    <a:lnL w="12700" cmpd="sng">
                      <a:noFill/>
                      <a:prstDash val="solid"/>
                    </a:lnL>
                    <a:lnR w="12700" cmpd="sng">
                      <a:noFill/>
                      <a:prstDash val="solid"/>
                    </a:lnR>
                    <a:lnT w="38100" cmpd="sng">
                      <a:noFill/>
                    </a:lnT>
                    <a:lnB w="12700" cap="flat" cmpd="sng" algn="ctr">
                      <a:solidFill>
                        <a:schemeClr val="tx1"/>
                      </a:solidFill>
                      <a:prstDash val="solid"/>
                    </a:lnB>
                    <a:noFill/>
                  </a:tcPr>
                </a:tc>
                <a:extLst>
                  <a:ext uri="{0D108BD9-81ED-4DB2-BD59-A6C34878D82A}">
                    <a16:rowId xmlns:a16="http://schemas.microsoft.com/office/drawing/2014/main" val="2400365483"/>
                  </a:ext>
                </a:extLst>
              </a:tr>
              <a:tr h="368603">
                <a:tc>
                  <a:txBody>
                    <a:bodyPr/>
                    <a:lstStyle/>
                    <a:p>
                      <a:r>
                        <a:rPr lang="en-US" sz="1300" cap="none" spc="0">
                          <a:solidFill>
                            <a:schemeClr val="tx1"/>
                          </a:solidFill>
                        </a:rPr>
                        <a:t>Meet Daily with team</a:t>
                      </a: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tc>
                  <a:txBody>
                    <a:bodyPr/>
                    <a:lstStyle/>
                    <a:p>
                      <a:r>
                        <a:rPr lang="en-US" sz="1300" cap="none" spc="0">
                          <a:solidFill>
                            <a:schemeClr val="tx1"/>
                          </a:solidFill>
                        </a:rPr>
                        <a:t>Svc Manager</a:t>
                      </a: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tc>
                  <a:txBody>
                    <a:bodyPr/>
                    <a:lstStyle/>
                    <a:p>
                      <a:r>
                        <a:rPr lang="en-US" sz="1300" cap="none" spc="0">
                          <a:solidFill>
                            <a:schemeClr val="tx1"/>
                          </a:solidFill>
                        </a:rPr>
                        <a:t>Daily </a:t>
                      </a: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07845787"/>
                  </a:ext>
                </a:extLst>
              </a:tr>
              <a:tr h="368603">
                <a:tc>
                  <a:txBody>
                    <a:bodyPr/>
                    <a:lstStyle/>
                    <a:p>
                      <a:r>
                        <a:rPr lang="en-US" sz="1300" cap="none" spc="0">
                          <a:solidFill>
                            <a:schemeClr val="tx1"/>
                          </a:solidFill>
                        </a:rPr>
                        <a:t>Svc Mgr/Prts Mgr meet</a:t>
                      </a:r>
                    </a:p>
                  </a:txBody>
                  <a:tcPr marL="68379" marR="48842" marT="36477" marB="97684">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r>
                        <a:rPr lang="en-US" sz="1300" cap="none" spc="0">
                          <a:solidFill>
                            <a:schemeClr val="tx1"/>
                          </a:solidFill>
                        </a:rPr>
                        <a:t>Parts Manager/Svc Manager</a:t>
                      </a:r>
                    </a:p>
                  </a:txBody>
                  <a:tcPr marL="68379" marR="48842" marT="36477" marB="97684">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r>
                        <a:rPr lang="en-US" sz="1300" cap="none" spc="0">
                          <a:solidFill>
                            <a:schemeClr val="tx1"/>
                          </a:solidFill>
                        </a:rPr>
                        <a:t>Daily </a:t>
                      </a:r>
                    </a:p>
                  </a:txBody>
                  <a:tcPr marL="68379" marR="48842" marT="36477" marB="97684">
                    <a:lnL w="12700" cmpd="sng">
                      <a:noFill/>
                      <a:prstDash val="solid"/>
                    </a:lnL>
                    <a:lnR w="12700" cmpd="sng">
                      <a:noFill/>
                      <a:prstDash val="solid"/>
                    </a:lnR>
                    <a:lnT w="12700" cmpd="sng">
                      <a:noFill/>
                      <a:prstDash val="solid"/>
                    </a:lnT>
                    <a:lnB w="12700" cap="flat" cmpd="sng" algn="ctr">
                      <a:solidFill>
                        <a:schemeClr val="tx1"/>
                      </a:solidFill>
                      <a:prstDash val="solid"/>
                    </a:lnB>
                    <a:noFill/>
                  </a:tcPr>
                </a:tc>
                <a:extLst>
                  <a:ext uri="{0D108BD9-81ED-4DB2-BD59-A6C34878D82A}">
                    <a16:rowId xmlns:a16="http://schemas.microsoft.com/office/drawing/2014/main" val="1530126605"/>
                  </a:ext>
                </a:extLst>
              </a:tr>
              <a:tr h="368603">
                <a:tc>
                  <a:txBody>
                    <a:bodyPr/>
                    <a:lstStyle/>
                    <a:p>
                      <a:r>
                        <a:rPr lang="en-US" sz="1300" cap="none" spc="0">
                          <a:solidFill>
                            <a:schemeClr val="tx1"/>
                          </a:solidFill>
                        </a:rPr>
                        <a:t>Track Shop Efficiency </a:t>
                      </a: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tc>
                  <a:txBody>
                    <a:bodyPr/>
                    <a:lstStyle/>
                    <a:p>
                      <a:r>
                        <a:rPr lang="en-US" sz="1300" cap="none" spc="0">
                          <a:solidFill>
                            <a:schemeClr val="tx1"/>
                          </a:solidFill>
                        </a:rPr>
                        <a:t>Svc Mgr</a:t>
                      </a: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tc>
                  <a:txBody>
                    <a:bodyPr/>
                    <a:lstStyle/>
                    <a:p>
                      <a:r>
                        <a:rPr lang="en-US" sz="1300" cap="none" spc="0">
                          <a:solidFill>
                            <a:schemeClr val="tx1"/>
                          </a:solidFill>
                        </a:rPr>
                        <a:t>Daily </a:t>
                      </a: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1950345431"/>
                  </a:ext>
                </a:extLst>
              </a:tr>
              <a:tr h="394652">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mpd="sng">
                      <a:noFill/>
                      <a:prstDash val="solid"/>
                    </a:lnT>
                    <a:lnB w="12700" cap="flat" cmpd="sng" algn="ctr">
                      <a:solidFill>
                        <a:schemeClr val="tx1"/>
                      </a:solidFill>
                      <a:prstDash val="solid"/>
                    </a:lnB>
                    <a:noFill/>
                  </a:tcPr>
                </a:tc>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mpd="sng">
                      <a:noFill/>
                      <a:prstDash val="solid"/>
                    </a:lnT>
                    <a:lnB w="12700" cap="flat" cmpd="sng" algn="ctr">
                      <a:solidFill>
                        <a:schemeClr val="tx1"/>
                      </a:solidFill>
                      <a:prstDash val="solid"/>
                    </a:lnB>
                    <a:noFill/>
                  </a:tcPr>
                </a:tc>
                <a:extLst>
                  <a:ext uri="{0D108BD9-81ED-4DB2-BD59-A6C34878D82A}">
                    <a16:rowId xmlns:a16="http://schemas.microsoft.com/office/drawing/2014/main" val="1960891333"/>
                  </a:ext>
                </a:extLst>
              </a:tr>
              <a:tr h="394652">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ap="flat" cmpd="sng" algn="ctr">
                      <a:solidFill>
                        <a:schemeClr val="tx1"/>
                      </a:solidFill>
                      <a:prstDash val="solid"/>
                    </a:lnT>
                    <a:lnB w="12700" cmpd="sng">
                      <a:noFill/>
                      <a:prstDash val="solid"/>
                    </a:lnB>
                    <a:solidFill>
                      <a:schemeClr val="bg1">
                        <a:lumMod val="95000"/>
                      </a:schemeClr>
                    </a:solidFill>
                  </a:tcPr>
                </a:tc>
                <a:extLst>
                  <a:ext uri="{0D108BD9-81ED-4DB2-BD59-A6C34878D82A}">
                    <a16:rowId xmlns:a16="http://schemas.microsoft.com/office/drawing/2014/main" val="4137224325"/>
                  </a:ext>
                </a:extLst>
              </a:tr>
              <a:tr h="394652">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mpd="sng">
                      <a:noFill/>
                      <a:prstDash val="solid"/>
                    </a:lnT>
                    <a:lnB w="12700" cmpd="sng">
                      <a:noFill/>
                      <a:prstDash val="solid"/>
                    </a:lnB>
                    <a:noFill/>
                  </a:tcPr>
                </a:tc>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mpd="sng">
                      <a:noFill/>
                      <a:prstDash val="solid"/>
                    </a:lnT>
                    <a:lnB w="12700" cmpd="sng">
                      <a:noFill/>
                      <a:prstDash val="solid"/>
                    </a:lnB>
                    <a:noFill/>
                  </a:tcPr>
                </a:tc>
                <a:tc>
                  <a:txBody>
                    <a:bodyPr/>
                    <a:lstStyle/>
                    <a:p>
                      <a:endParaRPr lang="en-US" sz="1300" cap="none" spc="0">
                        <a:solidFill>
                          <a:schemeClr val="tx1"/>
                        </a:solidFill>
                      </a:endParaRPr>
                    </a:p>
                  </a:txBody>
                  <a:tcPr marL="68379" marR="48842" marT="36477" marB="97684">
                    <a:lnL w="12700" cmpd="sng">
                      <a:noFill/>
                      <a:prstDash val="solid"/>
                    </a:lnL>
                    <a:lnR w="12700" cmpd="sng">
                      <a:noFill/>
                      <a:prstDash val="solid"/>
                    </a:lnR>
                    <a:lnT w="12700" cmpd="sng">
                      <a:noFill/>
                      <a:prstDash val="solid"/>
                    </a:lnT>
                    <a:lnB w="12700" cmpd="sng">
                      <a:noFill/>
                      <a:prstDash val="solid"/>
                    </a:lnB>
                    <a:noFill/>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r>
              <a:rPr lang="en-US" dirty="0"/>
              <a:t>After meeting with the Svc </a:t>
            </a:r>
            <a:r>
              <a:rPr lang="en-US" dirty="0" err="1"/>
              <a:t>Mgr</a:t>
            </a:r>
            <a:r>
              <a:rPr lang="en-US" dirty="0"/>
              <a:t> and Parts </a:t>
            </a:r>
            <a:r>
              <a:rPr lang="en-US" dirty="0" err="1"/>
              <a:t>Mgr</a:t>
            </a:r>
            <a:r>
              <a:rPr lang="en-US" dirty="0"/>
              <a:t>, it’s a fairly common realization. And that is if we don’t know where we are we can't get to where we want to be. So, we must be better at tracking our performance daily as opposed to weekly or monthly. And the managers need to be more involved. </a:t>
            </a:r>
          </a:p>
          <a:p>
            <a:endParaRPr lang="en-US" dirty="0"/>
          </a:p>
          <a:p>
            <a:endParaRPr lang="en-US" dirty="0"/>
          </a:p>
        </p:txBody>
      </p:sp>
      <p:pic>
        <p:nvPicPr>
          <p:cNvPr id="27" name="Picture 26" descr="Person writing on a notepad">
            <a:extLst>
              <a:ext uri="{FF2B5EF4-FFF2-40B4-BE49-F238E27FC236}">
                <a16:creationId xmlns:a16="http://schemas.microsoft.com/office/drawing/2014/main" id="{E359F193-92B3-C0B7-0785-91B0151824DB}"/>
              </a:ext>
            </a:extLst>
          </p:cNvPr>
          <p:cNvPicPr>
            <a:picLocks noChangeAspect="1"/>
          </p:cNvPicPr>
          <p:nvPr/>
        </p:nvPicPr>
        <p:blipFill rotWithShape="1">
          <a:blip r:embed="rId2"/>
          <a:srcRect l="22521" r="15136"/>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28" name="Isosceles Triangle 27">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Current practices : </a:t>
            </a:r>
            <a:r>
              <a:rPr lang="en-US" sz="1800" b="0" i="0" u="none" strike="noStrike" baseline="0" dirty="0">
                <a:solidFill>
                  <a:srgbClr val="FF0000"/>
                </a:solidFill>
                <a:latin typeface="Calibri" panose="020F0502020204030204" pitchFamily="34" charset="0"/>
              </a:rPr>
              <a:t>Currently we are utilizing aggressive offers to drive traffic</a:t>
            </a:r>
          </a:p>
          <a:p>
            <a:r>
              <a:rPr lang="en-US" sz="1800" b="0" i="0" u="none" strike="noStrike" baseline="0" dirty="0">
                <a:solidFill>
                  <a:schemeClr val="tx1"/>
                </a:solidFill>
                <a:latin typeface="Calibri" panose="020F0502020204030204" pitchFamily="34" charset="0"/>
              </a:rPr>
              <a:t>Goals for improvement: </a:t>
            </a:r>
            <a:r>
              <a:rPr lang="en-US" sz="1800" b="0" i="0" u="none" strike="noStrike" baseline="0" dirty="0">
                <a:solidFill>
                  <a:srgbClr val="FF0000"/>
                </a:solidFill>
                <a:latin typeface="Calibri" panose="020F0502020204030204" pitchFamily="34" charset="0"/>
              </a:rPr>
              <a:t>We would like to see a 9% increase in CP RO count</a:t>
            </a:r>
          </a:p>
          <a:p>
            <a:r>
              <a:rPr lang="en-US" sz="1800" b="0" i="0" u="none" strike="noStrike" baseline="0" dirty="0">
                <a:solidFill>
                  <a:schemeClr val="tx1"/>
                </a:solidFill>
                <a:latin typeface="Calibri" panose="020F0502020204030204" pitchFamily="34" charset="0"/>
              </a:rPr>
              <a:t>Plans to achieve your goals: </a:t>
            </a:r>
            <a:r>
              <a:rPr lang="en-US" sz="1800" b="0" i="0" u="none" strike="noStrike" baseline="0" dirty="0">
                <a:solidFill>
                  <a:srgbClr val="FF0000"/>
                </a:solidFill>
                <a:latin typeface="Calibri" panose="020F0502020204030204" pitchFamily="34" charset="0"/>
              </a:rPr>
              <a:t>We wil</a:t>
            </a:r>
            <a:r>
              <a:rPr lang="en-US" dirty="0">
                <a:solidFill>
                  <a:srgbClr val="FF0000"/>
                </a:solidFill>
                <a:latin typeface="Calibri" panose="020F0502020204030204" pitchFamily="34" charset="0"/>
              </a:rPr>
              <a:t>l start to implement an actual sales to service hand off.</a:t>
            </a:r>
            <a:r>
              <a:rPr lang="en-US" sz="1800" b="0" i="0" u="none" strike="noStrike" baseline="0" dirty="0">
                <a:solidFill>
                  <a:srgbClr val="FF0000"/>
                </a:solidFill>
                <a:latin typeface="Calibri" panose="020F0502020204030204" pitchFamily="34" charset="0"/>
              </a:rPr>
              <a:t> </a:t>
            </a:r>
          </a:p>
          <a:p>
            <a:r>
              <a:rPr lang="en-US" sz="1800" b="0" i="0" u="none" strike="noStrike" baseline="0" dirty="0">
                <a:solidFill>
                  <a:schemeClr val="tx1"/>
                </a:solidFill>
                <a:latin typeface="Calibri" panose="020F0502020204030204" pitchFamily="34" charset="0"/>
              </a:rPr>
              <a:t>Plans to evaluate your changes: </a:t>
            </a:r>
            <a:r>
              <a:rPr lang="en-US" sz="1800" b="0" i="0" u="none" strike="noStrike" baseline="0" dirty="0">
                <a:solidFill>
                  <a:srgbClr val="FF0000"/>
                </a:solidFill>
                <a:latin typeface="Calibri" panose="020F0502020204030204" pitchFamily="34" charset="0"/>
              </a:rPr>
              <a:t>This will be monitored daily, when we audit the previous days car sales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6"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Isosceles Triangle 16">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Isosceles Triangle 20">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4" name="Rectangle 23">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8" name="Isosceles Triangle 27">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2300" b="0" i="0" u="none" strike="noStrike" baseline="0">
                <a:solidFill>
                  <a:schemeClr val="bg1"/>
                </a:solidFill>
              </a:rPr>
            </a:br>
            <a:r>
              <a:rPr lang="en-US" sz="2300" b="0" i="0" u="none" strike="noStrike" baseline="0">
                <a:solidFill>
                  <a:schemeClr val="bg1"/>
                </a:solidFill>
              </a:rPr>
              <a:t> </a:t>
            </a:r>
            <a:r>
              <a:rPr lang="en-US" sz="2300" b="1" i="0" u="none" strike="noStrike" baseline="0">
                <a:solidFill>
                  <a:schemeClr val="bg1"/>
                </a:solidFill>
              </a:rPr>
              <a:t>Analyze Cost of Labor </a:t>
            </a:r>
            <a:br>
              <a:rPr lang="en-US" sz="2300" b="0" i="0" u="none" strike="noStrike" baseline="0">
                <a:solidFill>
                  <a:schemeClr val="bg1"/>
                </a:solidFill>
              </a:rPr>
            </a:br>
            <a:br>
              <a:rPr lang="en-US" sz="2300" b="0" i="0" u="none" strike="noStrike" baseline="0">
                <a:solidFill>
                  <a:schemeClr val="bg1"/>
                </a:solidFill>
              </a:rPr>
            </a:br>
            <a:endParaRPr lang="en-US" sz="23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3754" y="2160590"/>
            <a:ext cx="3973943" cy="3440110"/>
          </a:xfrm>
        </p:spPr>
        <p:txBody>
          <a:bodyPr vert="horz" lIns="91440" tIns="45720" rIns="91440" bIns="45720" rtlCol="0">
            <a:normAutofit/>
          </a:bodyPr>
          <a:lstStyle/>
          <a:p>
            <a:endParaRPr lang="en-US" b="0" i="0" u="none" strike="noStrike" baseline="0" dirty="0">
              <a:solidFill>
                <a:schemeClr val="bg1"/>
              </a:solidFill>
            </a:endParaRPr>
          </a:p>
          <a:p>
            <a:r>
              <a:rPr lang="en-US" b="0" i="0" u="none" strike="noStrike" baseline="0" dirty="0">
                <a:solidFill>
                  <a:schemeClr val="bg1"/>
                </a:solidFill>
              </a:rPr>
              <a:t>Price off of Matrix</a:t>
            </a:r>
          </a:p>
          <a:p>
            <a:r>
              <a:rPr lang="en-US" b="0" i="0" u="none" strike="noStrike" baseline="0" dirty="0">
                <a:solidFill>
                  <a:schemeClr val="bg1"/>
                </a:solidFill>
              </a:rPr>
              <a:t>Use Matrix Pricing 100% </a:t>
            </a:r>
          </a:p>
          <a:p>
            <a:r>
              <a:rPr lang="en-US" b="0" i="0" u="none" strike="noStrike" baseline="0" dirty="0">
                <a:solidFill>
                  <a:schemeClr val="bg1"/>
                </a:solidFill>
              </a:rPr>
              <a:t>Track, Track , Track</a:t>
            </a:r>
          </a:p>
          <a:p>
            <a:r>
              <a:rPr lang="en-US" b="0" i="0" u="none" strike="noStrike" baseline="0" dirty="0">
                <a:solidFill>
                  <a:schemeClr val="bg1"/>
                </a:solidFill>
              </a:rPr>
              <a:t>Show them where they are daily</a:t>
            </a:r>
          </a:p>
          <a:p>
            <a:endParaRPr lang="en-US" dirty="0">
              <a:solidFill>
                <a:schemeClr val="bg1"/>
              </a:solidFill>
            </a:endParaRPr>
          </a:p>
        </p:txBody>
      </p:sp>
      <p:pic>
        <p:nvPicPr>
          <p:cNvPr id="7" name="Content Placeholder 6">
            <a:extLst>
              <a:ext uri="{FF2B5EF4-FFF2-40B4-BE49-F238E27FC236}">
                <a16:creationId xmlns:a16="http://schemas.microsoft.com/office/drawing/2014/main" id="{531D4565-A262-6761-9EC9-914ACB9D2EEA}"/>
              </a:ext>
            </a:extLst>
          </p:cNvPr>
          <p:cNvPicPr>
            <a:picLocks noGrp="1" noChangeAspect="1"/>
          </p:cNvPicPr>
          <p:nvPr>
            <p:ph sz="quarter" idx="4"/>
          </p:nvPr>
        </p:nvPicPr>
        <p:blipFill>
          <a:blip r:embed="rId2"/>
          <a:stretch>
            <a:fillRect/>
          </a:stretch>
        </p:blipFill>
        <p:spPr>
          <a:xfrm>
            <a:off x="6096001" y="1999771"/>
            <a:ext cx="5143500" cy="2845943"/>
          </a:xfrm>
          <a:prstGeom prst="rect">
            <a:avLst/>
          </a:prstGeom>
        </p:spPr>
      </p:pic>
      <p:sp>
        <p:nvSpPr>
          <p:cNvPr id="30" name="Isosceles Triangle 29">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Changes in Expense Structure </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endParaRPr lang="en-US" b="0" i="0" u="none" strike="noStrike" baseline="0" dirty="0">
              <a:solidFill>
                <a:schemeClr val="bg1"/>
              </a:solidFill>
            </a:endParaRPr>
          </a:p>
          <a:p>
            <a:r>
              <a:rPr lang="en-US" b="0" i="0" u="none" strike="noStrike" baseline="0" dirty="0">
                <a:solidFill>
                  <a:schemeClr val="bg1"/>
                </a:solidFill>
              </a:rPr>
              <a:t>Heavy on Support staff</a:t>
            </a:r>
          </a:p>
          <a:p>
            <a:r>
              <a:rPr lang="en-US" b="0" i="0" u="none" strike="noStrike" baseline="0" dirty="0">
                <a:solidFill>
                  <a:schemeClr val="bg1"/>
                </a:solidFill>
              </a:rPr>
              <a:t>Reduce Personnel Expense</a:t>
            </a:r>
          </a:p>
          <a:p>
            <a:r>
              <a:rPr lang="en-US" b="0" i="0" u="none" strike="noStrike" baseline="0" dirty="0">
                <a:solidFill>
                  <a:schemeClr val="bg1"/>
                </a:solidFill>
              </a:rPr>
              <a:t>Reduce Head count</a:t>
            </a:r>
          </a:p>
          <a:p>
            <a:r>
              <a:rPr lang="en-US" b="0" i="0" u="none" strike="noStrike" baseline="0" dirty="0">
                <a:solidFill>
                  <a:schemeClr val="bg1"/>
                </a:solidFill>
              </a:rPr>
              <a:t>Compare Efficiency after we eliminate some staff </a:t>
            </a:r>
          </a:p>
          <a:p>
            <a:endParaRPr lang="en-US" dirty="0">
              <a:solidFill>
                <a:schemeClr val="bg1"/>
              </a:solidFill>
            </a:endParaRPr>
          </a:p>
        </p:txBody>
      </p:sp>
      <p:pic>
        <p:nvPicPr>
          <p:cNvPr id="8" name="Content Placeholder 7">
            <a:extLst>
              <a:ext uri="{FF2B5EF4-FFF2-40B4-BE49-F238E27FC236}">
                <a16:creationId xmlns:a16="http://schemas.microsoft.com/office/drawing/2014/main" id="{2499580E-FA47-2436-3282-FD70F5490312}"/>
              </a:ext>
            </a:extLst>
          </p:cNvPr>
          <p:cNvPicPr>
            <a:picLocks noGrp="1" noChangeAspect="1"/>
          </p:cNvPicPr>
          <p:nvPr>
            <p:ph sz="half" idx="2"/>
          </p:nvPr>
        </p:nvPicPr>
        <p:blipFill>
          <a:blip r:embed="rId2"/>
          <a:stretch>
            <a:fillRect/>
          </a:stretch>
        </p:blipFill>
        <p:spPr>
          <a:xfrm>
            <a:off x="6096001" y="1319623"/>
            <a:ext cx="5143500" cy="4206239"/>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Productivity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endParaRPr lang="en-US" b="0" i="0" u="none" strike="noStrike" baseline="0" dirty="0">
              <a:solidFill>
                <a:schemeClr val="bg1"/>
              </a:solidFill>
            </a:endParaRPr>
          </a:p>
          <a:p>
            <a:r>
              <a:rPr lang="en-US" b="0" i="0" u="none" strike="noStrike" baseline="0" dirty="0">
                <a:solidFill>
                  <a:schemeClr val="bg1"/>
                </a:solidFill>
              </a:rPr>
              <a:t>Svc Manager Dispatches </a:t>
            </a:r>
          </a:p>
          <a:p>
            <a:r>
              <a:rPr lang="en-US" b="0" i="0" u="none" strike="noStrike" baseline="0" dirty="0">
                <a:solidFill>
                  <a:schemeClr val="bg1"/>
                </a:solidFill>
              </a:rPr>
              <a:t>Sale more hours</a:t>
            </a:r>
          </a:p>
          <a:p>
            <a:r>
              <a:rPr lang="en-US" b="0" i="0" u="none" strike="noStrike" baseline="0" dirty="0">
                <a:solidFill>
                  <a:schemeClr val="bg1"/>
                </a:solidFill>
              </a:rPr>
              <a:t>Track Hours throughout the day</a:t>
            </a:r>
          </a:p>
          <a:p>
            <a:r>
              <a:rPr lang="en-US" dirty="0">
                <a:solidFill>
                  <a:schemeClr val="bg1"/>
                </a:solidFill>
              </a:rPr>
              <a:t>Monitor Daily </a:t>
            </a:r>
            <a:endParaRPr lang="en-US" b="0" i="0" u="none" strike="noStrike" baseline="0" dirty="0">
              <a:solidFill>
                <a:schemeClr val="bg1"/>
              </a:solidFill>
            </a:endParaRPr>
          </a:p>
          <a:p>
            <a:endParaRPr lang="en-US" dirty="0">
              <a:solidFill>
                <a:schemeClr val="bg1"/>
              </a:solidFill>
            </a:endParaRPr>
          </a:p>
        </p:txBody>
      </p:sp>
      <p:pic>
        <p:nvPicPr>
          <p:cNvPr id="8" name="Content Placeholder 7">
            <a:extLst>
              <a:ext uri="{FF2B5EF4-FFF2-40B4-BE49-F238E27FC236}">
                <a16:creationId xmlns:a16="http://schemas.microsoft.com/office/drawing/2014/main" id="{16B7755F-0F57-0755-6C11-6A69E2648F21}"/>
              </a:ext>
            </a:extLst>
          </p:cNvPr>
          <p:cNvPicPr>
            <a:picLocks noGrp="1" noChangeAspect="1"/>
          </p:cNvPicPr>
          <p:nvPr>
            <p:ph sz="half" idx="2"/>
          </p:nvPr>
        </p:nvPicPr>
        <p:blipFill>
          <a:blip r:embed="rId2"/>
          <a:stretch>
            <a:fillRect/>
          </a:stretch>
        </p:blipFill>
        <p:spPr>
          <a:xfrm>
            <a:off x="6096001" y="1223896"/>
            <a:ext cx="5143500" cy="4397692"/>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1F2B4773-3207-44CC-B7AC-892B704982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4" name="Straight Connector 13">
              <a:extLst>
                <a:ext uri="{FF2B5EF4-FFF2-40B4-BE49-F238E27FC236}">
                  <a16:creationId xmlns:a16="http://schemas.microsoft.com/office/drawing/2014/main" id="{2B8267CA-A7A5-4E11-9D92-4EAC3DD3E809}"/>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E83D61B5-C6B4-4A4B-85AD-FEE7A54912C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A0B67FE4-688F-4497-8BFD-157613A697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ectangle 25">
              <a:extLst>
                <a:ext uri="{FF2B5EF4-FFF2-40B4-BE49-F238E27FC236}">
                  <a16:creationId xmlns:a16="http://schemas.microsoft.com/office/drawing/2014/main" id="{3BF5BE1A-9BAC-4581-A82B-FD8FE31595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Isosceles Triangle 17">
              <a:extLst>
                <a:ext uri="{FF2B5EF4-FFF2-40B4-BE49-F238E27FC236}">
                  <a16:creationId xmlns:a16="http://schemas.microsoft.com/office/drawing/2014/main" id="{971E5644-6772-414A-8199-E30BFB02A5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Rectangle 27">
              <a:extLst>
                <a:ext uri="{FF2B5EF4-FFF2-40B4-BE49-F238E27FC236}">
                  <a16:creationId xmlns:a16="http://schemas.microsoft.com/office/drawing/2014/main" id="{E8246D50-BB0C-408E-93FD-7B8D63A7F7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Rectangle 28">
              <a:extLst>
                <a:ext uri="{FF2B5EF4-FFF2-40B4-BE49-F238E27FC236}">
                  <a16:creationId xmlns:a16="http://schemas.microsoft.com/office/drawing/2014/main" id="{AFBC5D22-68C1-44FB-8181-CB84ECAA83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1" name="Rectangle 29">
              <a:extLst>
                <a:ext uri="{FF2B5EF4-FFF2-40B4-BE49-F238E27FC236}">
                  <a16:creationId xmlns:a16="http://schemas.microsoft.com/office/drawing/2014/main" id="{FB6D0FCE-FBDB-4655-A1A7-640B1E86B5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Isosceles Triangle 21">
              <a:extLst>
                <a:ext uri="{FF2B5EF4-FFF2-40B4-BE49-F238E27FC236}">
                  <a16:creationId xmlns:a16="http://schemas.microsoft.com/office/drawing/2014/main" id="{BC8157DF-FD90-4AD6-B803-3AC0ACD8E6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3" name="Isosceles Triangle 22">
              <a:extLst>
                <a:ext uri="{FF2B5EF4-FFF2-40B4-BE49-F238E27FC236}">
                  <a16:creationId xmlns:a16="http://schemas.microsoft.com/office/drawing/2014/main" id="{3548B067-9D63-4D21-92EF-CBC9E6338C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grpSp>
      <p:sp useBgFill="1">
        <p:nvSpPr>
          <p:cNvPr id="25" name="Rectangle 24">
            <a:extLst>
              <a:ext uri="{FF2B5EF4-FFF2-40B4-BE49-F238E27FC236}">
                <a16:creationId xmlns:a16="http://schemas.microsoft.com/office/drawing/2014/main" id="{9F4444CE-BC8D-4D61-B303-4C05614E62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62423CA5-E2E1-4789-B759-9906C1C940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
            <a:ext cx="4660126"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9" name="Isosceles Triangle 28">
            <a:extLst>
              <a:ext uri="{FF2B5EF4-FFF2-40B4-BE49-F238E27FC236}">
                <a16:creationId xmlns:a16="http://schemas.microsoft.com/office/drawing/2014/main" id="{73772B81-181F-48B7-8826-4D9686D15D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4660127" y="-3"/>
            <a:ext cx="1056745" cy="6858001"/>
          </a:xfrm>
          <a:prstGeom prst="triangle">
            <a:avLst>
              <a:gd name="adj" fmla="val 100000"/>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a:solidFill>
                  <a:schemeClr val="bg1"/>
                </a:solidFill>
              </a:rPr>
            </a:br>
            <a:r>
              <a:rPr lang="en-US" sz="1700" b="1" i="0" u="none" strike="noStrike" baseline="0">
                <a:solidFill>
                  <a:schemeClr val="bg1"/>
                </a:solidFill>
              </a:rPr>
              <a:t>Facility</a:t>
            </a:r>
            <a:br>
              <a:rPr lang="en-US" sz="1700" b="0" i="0" u="none" strike="noStrike" baseline="0">
                <a:solidFill>
                  <a:schemeClr val="bg1"/>
                </a:solidFill>
              </a:rPr>
            </a:br>
            <a:br>
              <a:rPr lang="en-US" sz="1700" b="0" i="0" u="none" strike="noStrike" baseline="0">
                <a:solidFill>
                  <a:schemeClr val="bg1"/>
                </a:solidFill>
              </a:rPr>
            </a:br>
            <a:br>
              <a:rPr lang="en-US" sz="1700" b="0" i="0" u="none" strike="noStrike" baseline="0">
                <a:solidFill>
                  <a:schemeClr val="bg1"/>
                </a:solidFill>
              </a:rPr>
            </a:br>
            <a:endParaRPr lang="en-US" sz="1700">
              <a:solidFill>
                <a:schemeClr val="bg1"/>
              </a:solidFill>
            </a:endParaRPr>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2160590"/>
            <a:ext cx="3973943" cy="3440110"/>
          </a:xfrm>
        </p:spPr>
        <p:txBody>
          <a:bodyPr vert="horz" lIns="91440" tIns="45720" rIns="91440" bIns="45720" rtlCol="0">
            <a:normAutofit/>
          </a:bodyPr>
          <a:lstStyle/>
          <a:p>
            <a:endParaRPr lang="en-US" b="0" i="0" u="none" strike="noStrike" baseline="0" dirty="0">
              <a:solidFill>
                <a:schemeClr val="bg1"/>
              </a:solidFill>
            </a:endParaRPr>
          </a:p>
          <a:p>
            <a:r>
              <a:rPr lang="en-US" dirty="0">
                <a:solidFill>
                  <a:schemeClr val="bg1"/>
                </a:solidFill>
              </a:rPr>
              <a:t>Some techs have more than 1 Bay</a:t>
            </a:r>
            <a:endParaRPr lang="en-US" b="0" i="0" u="none" strike="noStrike" baseline="0" dirty="0">
              <a:solidFill>
                <a:schemeClr val="bg1"/>
              </a:solidFill>
            </a:endParaRPr>
          </a:p>
          <a:p>
            <a:r>
              <a:rPr lang="en-US" b="0" i="0" u="none" strike="noStrike" baseline="0" dirty="0">
                <a:solidFill>
                  <a:schemeClr val="bg1"/>
                </a:solidFill>
              </a:rPr>
              <a:t>Increase hours per bay </a:t>
            </a:r>
          </a:p>
          <a:p>
            <a:r>
              <a:rPr lang="en-US" b="0" i="0" u="none" strike="noStrike" baseline="0" dirty="0">
                <a:solidFill>
                  <a:schemeClr val="bg1"/>
                </a:solidFill>
              </a:rPr>
              <a:t>Increase QL Production </a:t>
            </a:r>
          </a:p>
          <a:p>
            <a:r>
              <a:rPr lang="en-US" b="0" i="0" u="none" strike="noStrike" baseline="0" dirty="0">
                <a:solidFill>
                  <a:schemeClr val="bg1"/>
                </a:solidFill>
              </a:rPr>
              <a:t>Monitor QL hours</a:t>
            </a:r>
          </a:p>
          <a:p>
            <a:endParaRPr lang="en-US" dirty="0">
              <a:solidFill>
                <a:schemeClr val="bg1"/>
              </a:solidFill>
            </a:endParaRPr>
          </a:p>
        </p:txBody>
      </p:sp>
      <p:pic>
        <p:nvPicPr>
          <p:cNvPr id="8" name="Content Placeholder 7">
            <a:extLst>
              <a:ext uri="{FF2B5EF4-FFF2-40B4-BE49-F238E27FC236}">
                <a16:creationId xmlns:a16="http://schemas.microsoft.com/office/drawing/2014/main" id="{565A95AD-6FCA-F612-8916-9445F5D2697E}"/>
              </a:ext>
            </a:extLst>
          </p:cNvPr>
          <p:cNvPicPr>
            <a:picLocks noGrp="1" noChangeAspect="1"/>
          </p:cNvPicPr>
          <p:nvPr>
            <p:ph sz="half" idx="2"/>
          </p:nvPr>
        </p:nvPicPr>
        <p:blipFill>
          <a:blip r:embed="rId2"/>
          <a:stretch>
            <a:fillRect/>
          </a:stretch>
        </p:blipFill>
        <p:spPr>
          <a:xfrm>
            <a:off x="6679447" y="972608"/>
            <a:ext cx="3976607" cy="4900269"/>
          </a:xfrm>
          <a:prstGeom prst="rect">
            <a:avLst/>
          </a:prstGeom>
        </p:spPr>
      </p:pic>
      <p:sp>
        <p:nvSpPr>
          <p:cNvPr id="31" name="Isosceles Triangle 30">
            <a:extLst>
              <a:ext uri="{FF2B5EF4-FFF2-40B4-BE49-F238E27FC236}">
                <a16:creationId xmlns:a16="http://schemas.microsoft.com/office/drawing/2014/main" id="{B2205F6E-03C6-4E92-877C-E2482F6599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1755696"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dirty="0"/>
          </a:p>
        </p:txBody>
      </p:sp>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a:solidFill>
                  <a:schemeClr val="tx1"/>
                </a:solidFill>
              </a:rPr>
              <a:t>Repair order analysis</a:t>
            </a:r>
            <a:endParaRPr lang="en-US" dirty="0">
              <a:solidFill>
                <a:schemeClr val="tx1"/>
              </a:solidFill>
            </a:endParaRP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After this exercise we focused on the Ros that had just QS work, and then dove into weather additional recommendations were added, and if so, did the advisor present. We really want to focus on getting more out of the QS operation.</a:t>
            </a:r>
          </a:p>
        </p:txBody>
      </p:sp>
      <p:pic>
        <p:nvPicPr>
          <p:cNvPr id="8" name="Content Placeholder 7">
            <a:extLst>
              <a:ext uri="{FF2B5EF4-FFF2-40B4-BE49-F238E27FC236}">
                <a16:creationId xmlns:a16="http://schemas.microsoft.com/office/drawing/2014/main" id="{F5F8D87E-3A31-2FAE-5868-810D19481282}"/>
              </a:ext>
            </a:extLst>
          </p:cNvPr>
          <p:cNvPicPr>
            <a:picLocks noGrp="1" noChangeAspect="1"/>
          </p:cNvPicPr>
          <p:nvPr>
            <p:ph sz="half" idx="2"/>
          </p:nvPr>
        </p:nvPicPr>
        <p:blipFill>
          <a:blip r:embed="rId2"/>
          <a:stretch>
            <a:fillRect/>
          </a:stretch>
        </p:blipFill>
        <p:spPr>
          <a:xfrm>
            <a:off x="5292941" y="627353"/>
            <a:ext cx="4950187" cy="5402996"/>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65AC7D1-EAA9-48F5-B509-60A7F50BF7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10" name="Rectangle 9">
            <a:extLst>
              <a:ext uri="{FF2B5EF4-FFF2-40B4-BE49-F238E27FC236}">
                <a16:creationId xmlns:a16="http://schemas.microsoft.com/office/drawing/2014/main" id="{D6320AF9-619A-4175-865B-5663E1AEF4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063B6EC6-D752-4EE7-908B-F8F19E8C7FE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953376" y="0"/>
            <a:ext cx="1219200" cy="6858000"/>
          </a:xfrm>
          <a:prstGeom prst="line">
            <a:avLst/>
          </a:prstGeom>
          <a:ln w="9525">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EFECD4E8-AD3E-4228-82A2-9461958EA9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2133042" y="3681413"/>
            <a:ext cx="4763558" cy="3176587"/>
          </a:xfrm>
          <a:prstGeom prst="line">
            <a:avLst/>
          </a:prstGeom>
          <a:ln w="9525">
            <a:solidFill>
              <a:schemeClr val="tx1">
                <a:lumMod val="50000"/>
                <a:lumOff val="50000"/>
                <a:alpha val="80000"/>
              </a:schemeClr>
            </a:solidFill>
          </a:ln>
        </p:spPr>
        <p:style>
          <a:lnRef idx="2">
            <a:schemeClr val="accent1"/>
          </a:lnRef>
          <a:fillRef idx="0">
            <a:schemeClr val="accent1"/>
          </a:fillRef>
          <a:effectRef idx="1">
            <a:schemeClr val="accent1"/>
          </a:effectRef>
          <a:fontRef idx="minor">
            <a:schemeClr val="tx1"/>
          </a:fontRef>
        </p:style>
      </p:cxnSp>
      <p:sp>
        <p:nvSpPr>
          <p:cNvPr id="16" name="Rectangle 23">
            <a:extLst>
              <a:ext uri="{FF2B5EF4-FFF2-40B4-BE49-F238E27FC236}">
                <a16:creationId xmlns:a16="http://schemas.microsoft.com/office/drawing/2014/main" id="{7E018740-5C2B-4A41-AC1A-7E68D1EC1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24631"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ectangle 25">
            <a:extLst>
              <a:ext uri="{FF2B5EF4-FFF2-40B4-BE49-F238E27FC236}">
                <a16:creationId xmlns:a16="http://schemas.microsoft.com/office/drawing/2014/main" id="{166F75A4-C475-4941-8EE2-B80A06A2C1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46597"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0" name="Isosceles Triangle 19">
            <a:extLst>
              <a:ext uri="{FF2B5EF4-FFF2-40B4-BE49-F238E27FC236}">
                <a16:creationId xmlns:a16="http://schemas.microsoft.com/office/drawing/2014/main" id="{A032553A-72E8-4B0D-8405-FF9771C9AF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75488"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2" name="Rectangle 27">
            <a:extLst>
              <a:ext uri="{FF2B5EF4-FFF2-40B4-BE49-F238E27FC236}">
                <a16:creationId xmlns:a16="http://schemas.microsoft.com/office/drawing/2014/main" id="{765800AC-C3B9-498E-87BC-29FAE4C76B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7655"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4" name="Isosceles Triangle 23">
            <a:extLst>
              <a:ext uri="{FF2B5EF4-FFF2-40B4-BE49-F238E27FC236}">
                <a16:creationId xmlns:a16="http://schemas.microsoft.com/office/drawing/2014/main" id="{1F9D6ACB-2FF4-49F9-978A-E0D5327FC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14821"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609600"/>
            <a:ext cx="3843375" cy="5175624"/>
          </a:xfrm>
        </p:spPr>
        <p:txBody>
          <a:bodyPr anchor="ctr">
            <a:normAutofit/>
          </a:bodyPr>
          <a:lstStyle/>
          <a:p>
            <a:r>
              <a:rPr lang="en-US">
                <a:solidFill>
                  <a:schemeClr val="tx1">
                    <a:lumMod val="85000"/>
                    <a:lumOff val="15000"/>
                  </a:schemeClr>
                </a:solidFill>
              </a:rPr>
              <a:t>SWOT Analysis- Strengths</a:t>
            </a:r>
            <a:br>
              <a:rPr lang="en-US">
                <a:solidFill>
                  <a:schemeClr val="tx1">
                    <a:lumMod val="85000"/>
                    <a:lumOff val="15000"/>
                  </a:schemeClr>
                </a:solidFill>
              </a:rPr>
            </a:br>
            <a:endParaRPr lang="en-US">
              <a:solidFill>
                <a:schemeClr val="tx1">
                  <a:lumMod val="85000"/>
                  <a:lumOff val="15000"/>
                </a:schemeClr>
              </a:solidFill>
            </a:endParaRPr>
          </a:p>
        </p:txBody>
      </p:sp>
      <p:sp>
        <p:nvSpPr>
          <p:cNvPr id="26" name="Freeform: Shape 25">
            <a:extLst>
              <a:ext uri="{FF2B5EF4-FFF2-40B4-BE49-F238E27FC236}">
                <a16:creationId xmlns:a16="http://schemas.microsoft.com/office/drawing/2014/main" id="{142BFA2A-77A0-4F60-A32A-685681C848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82154" y="-8467"/>
            <a:ext cx="7109846" cy="6866467"/>
          </a:xfrm>
          <a:custGeom>
            <a:avLst/>
            <a:gdLst>
              <a:gd name="connsiteX0" fmla="*/ 0 w 7109846"/>
              <a:gd name="connsiteY0" fmla="*/ 0 h 6866467"/>
              <a:gd name="connsiteX1" fmla="*/ 1249825 w 7109846"/>
              <a:gd name="connsiteY1" fmla="*/ 0 h 6866467"/>
              <a:gd name="connsiteX2" fmla="*/ 1249825 w 7109846"/>
              <a:gd name="connsiteY2" fmla="*/ 8467 h 6866467"/>
              <a:gd name="connsiteX3" fmla="*/ 7109846 w 7109846"/>
              <a:gd name="connsiteY3" fmla="*/ 8467 h 6866467"/>
              <a:gd name="connsiteX4" fmla="*/ 7109846 w 7109846"/>
              <a:gd name="connsiteY4" fmla="*/ 6866467 h 6866467"/>
              <a:gd name="connsiteX5" fmla="*/ 1249825 w 7109846"/>
              <a:gd name="connsiteY5" fmla="*/ 6866467 h 6866467"/>
              <a:gd name="connsiteX6" fmla="*/ 1109382 w 7109846"/>
              <a:gd name="connsiteY6" fmla="*/ 6866467 h 6866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09846" h="6866467">
                <a:moveTo>
                  <a:pt x="0" y="0"/>
                </a:moveTo>
                <a:lnTo>
                  <a:pt x="1249825" y="0"/>
                </a:lnTo>
                <a:lnTo>
                  <a:pt x="1249825" y="8467"/>
                </a:lnTo>
                <a:lnTo>
                  <a:pt x="7109846" y="8467"/>
                </a:lnTo>
                <a:lnTo>
                  <a:pt x="7109846" y="6866467"/>
                </a:lnTo>
                <a:lnTo>
                  <a:pt x="1249825" y="6866467"/>
                </a:lnTo>
                <a:lnTo>
                  <a:pt x="1109382" y="686646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28" name="Content Placeholder 2">
            <a:extLst>
              <a:ext uri="{FF2B5EF4-FFF2-40B4-BE49-F238E27FC236}">
                <a16:creationId xmlns:a16="http://schemas.microsoft.com/office/drawing/2014/main" id="{6A93DF7E-BE09-EE9C-E502-9B33B7B69EC7}"/>
              </a:ext>
            </a:extLst>
          </p:cNvPr>
          <p:cNvGraphicFramePr>
            <a:graphicFrameLocks noGrp="1"/>
          </p:cNvGraphicFramePr>
          <p:nvPr>
            <p:ph idx="1"/>
          </p:nvPr>
        </p:nvGraphicFramePr>
        <p:xfrm>
          <a:off x="6116084" y="609601"/>
          <a:ext cx="5511296" cy="51756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9221384"/>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5536734" y="609600"/>
            <a:ext cx="3737268" cy="1320800"/>
          </a:xfrm>
        </p:spPr>
        <p:txBody>
          <a:bodyPr>
            <a:normAutofit/>
          </a:bodyPr>
          <a:lstStyle/>
          <a:p>
            <a:r>
              <a:rPr lang="en-US"/>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209563" y="2160589"/>
            <a:ext cx="4064439" cy="3880773"/>
          </a:xfrm>
        </p:spPr>
        <p:txBody>
          <a:bodyPr>
            <a:normAutofit/>
          </a:bodyPr>
          <a:lstStyle/>
          <a:p>
            <a:pPr>
              <a:buClr>
                <a:srgbClr val="FF0000"/>
              </a:buClr>
              <a:buFont typeface="Wingdings" panose="05000000000000000000" pitchFamily="2" charset="2"/>
              <a:buChar char="v"/>
            </a:pPr>
            <a:r>
              <a:rPr lang="en-US" dirty="0"/>
              <a:t>Not a great MPI Process for QL</a:t>
            </a:r>
          </a:p>
          <a:p>
            <a:pPr>
              <a:buClr>
                <a:srgbClr val="FF0000"/>
              </a:buClr>
              <a:buFont typeface="Wingdings" panose="05000000000000000000" pitchFamily="2" charset="2"/>
              <a:buChar char="v"/>
            </a:pPr>
            <a:r>
              <a:rPr lang="en-US" dirty="0"/>
              <a:t>Only 1 Seasoned advisor</a:t>
            </a:r>
          </a:p>
          <a:p>
            <a:pPr>
              <a:buClr>
                <a:srgbClr val="FF0000"/>
              </a:buClr>
              <a:buFont typeface="Wingdings" panose="05000000000000000000" pitchFamily="2" charset="2"/>
              <a:buChar char="v"/>
            </a:pPr>
            <a:r>
              <a:rPr lang="en-US" dirty="0"/>
              <a:t>Efficient parts dept.</a:t>
            </a:r>
          </a:p>
          <a:p>
            <a:endParaRPr lang="en-US" dirty="0"/>
          </a:p>
        </p:txBody>
      </p:sp>
      <p:pic>
        <p:nvPicPr>
          <p:cNvPr id="5" name="Picture 4" descr="Desk with productivity items">
            <a:extLst>
              <a:ext uri="{FF2B5EF4-FFF2-40B4-BE49-F238E27FC236}">
                <a16:creationId xmlns:a16="http://schemas.microsoft.com/office/drawing/2014/main" id="{8694A393-96BF-2314-D6A6-FF34A68E73A5}"/>
              </a:ext>
            </a:extLst>
          </p:cNvPr>
          <p:cNvPicPr>
            <a:picLocks noChangeAspect="1"/>
          </p:cNvPicPr>
          <p:nvPr/>
        </p:nvPicPr>
        <p:blipFill rotWithShape="1">
          <a:blip r:embed="rId2"/>
          <a:srcRect l="31370" r="16120" b="-2"/>
          <a:stretch/>
        </p:blipFill>
        <p:spPr>
          <a:xfrm>
            <a:off x="20" y="-1"/>
            <a:ext cx="5394940" cy="6858001"/>
          </a:xfrm>
          <a:custGeom>
            <a:avLst/>
            <a:gdLst/>
            <a:ahLst/>
            <a:cxnLst/>
            <a:rect l="l" t="t" r="r" b="b"/>
            <a:pathLst>
              <a:path w="5394960" h="6858000">
                <a:moveTo>
                  <a:pt x="842596" y="0"/>
                </a:moveTo>
                <a:lnTo>
                  <a:pt x="5394960" y="0"/>
                </a:lnTo>
                <a:lnTo>
                  <a:pt x="5394960" y="21851"/>
                </a:lnTo>
                <a:lnTo>
                  <a:pt x="4365943" y="6858000"/>
                </a:lnTo>
                <a:lnTo>
                  <a:pt x="0" y="6858000"/>
                </a:lnTo>
                <a:lnTo>
                  <a:pt x="0" y="5666154"/>
                </a:lnTo>
                <a:close/>
              </a:path>
            </a:pathLst>
          </a:custGeom>
        </p:spPr>
      </p:pic>
      <p:sp>
        <p:nvSpPr>
          <p:cNvPr id="9" name="Isosceles Triangle 8">
            <a:extLst>
              <a:ext uri="{FF2B5EF4-FFF2-40B4-BE49-F238E27FC236}">
                <a16:creationId xmlns:a16="http://schemas.microsoft.com/office/drawing/2014/main" id="{3BCB5F6A-9EB0-40B0-9D13-3023E9A20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US"/>
          </a:p>
        </p:txBody>
      </p:sp>
    </p:spTree>
    <p:extLst>
      <p:ext uri="{BB962C8B-B14F-4D97-AF65-F5344CB8AC3E}">
        <p14:creationId xmlns:p14="http://schemas.microsoft.com/office/powerpoint/2010/main" val="2417698126"/>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175</TotalTime>
  <Words>459</Words>
  <Application>Microsoft Office PowerPoint</Application>
  <PresentationFormat>Widescreen</PresentationFormat>
  <Paragraphs>89</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Trebuchet MS</vt:lpstr>
      <vt:lpstr>Wingdings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Anthony Gardner</cp:lastModifiedBy>
  <cp:revision>6</cp:revision>
  <dcterms:created xsi:type="dcterms:W3CDTF">2022-12-04T13:10:55Z</dcterms:created>
  <dcterms:modified xsi:type="dcterms:W3CDTF">2024-05-21T15:35:47Z</dcterms:modified>
</cp:coreProperties>
</file>