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kia-vw-dc\Users$\Martin\Desktop\RO%20Analysis%20by%20Tech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Labor Mix</a:t>
            </a:r>
          </a:p>
        </c:rich>
      </c:tx>
      <c:layout>
        <c:manualLayout>
          <c:xMode val="edge"/>
          <c:yMode val="edge"/>
          <c:x val="2.8211976310972862E-2"/>
          <c:y val="4.3274653431422559E-3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2"/>
          <c:y val="0.31308482651145081"/>
          <c:w val="0.49800000000000005"/>
          <c:h val="0.46261787797960641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1"/>
            <c:bubble3D val="0"/>
            <c:spPr>
              <a:solidFill>
                <a:srgbClr val="993366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3324-44AB-A735-0416AB208E82}"/>
              </c:ext>
            </c:extLst>
          </c:dPt>
          <c:dPt>
            <c:idx val="2"/>
            <c:bubble3D val="0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3324-44AB-A735-0416AB208E82}"/>
              </c:ext>
            </c:extLst>
          </c:dPt>
          <c:cat>
            <c:strRef>
              <c:f>'Summary Report'!$J$20:$J$22</c:f>
              <c:strCache>
                <c:ptCount val="3"/>
                <c:pt idx="0">
                  <c:v>Percent Competitive</c:v>
                </c:pt>
                <c:pt idx="1">
                  <c:v>Percent Maintenance </c:v>
                </c:pt>
                <c:pt idx="2">
                  <c:v>Percent Repair </c:v>
                </c:pt>
              </c:strCache>
            </c:strRef>
          </c:cat>
          <c:val>
            <c:numRef>
              <c:f>'Summary Report'!$I$20:$I$22</c:f>
              <c:numCache>
                <c:formatCode>0.00%</c:formatCode>
                <c:ptCount val="3"/>
                <c:pt idx="0">
                  <c:v>0.31212381771281172</c:v>
                </c:pt>
                <c:pt idx="1">
                  <c:v>0.36715391229578681</c:v>
                </c:pt>
                <c:pt idx="2">
                  <c:v>0.32072226999140152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324-44AB-A735-0416AB208E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3"/>
          <c:y val="0.85981504594189451"/>
          <c:w val="0.7380000000000001"/>
          <c:h val="0.10747688074273681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2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zero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/>
              <a:t>Martin Kunath</a:t>
            </a:r>
          </a:p>
          <a:p>
            <a:pPr algn="ctr"/>
            <a:r>
              <a:rPr lang="en-US" sz="3200" dirty="0"/>
              <a:t>Garvey Kia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 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Adding video MPI’s (in the works) </a:t>
            </a:r>
          </a:p>
          <a:p>
            <a:r>
              <a:rPr lang="en-US" dirty="0"/>
              <a:t>Shop loading, hours available to sell talked about daily</a:t>
            </a:r>
          </a:p>
          <a:p>
            <a:r>
              <a:rPr lang="en-US" dirty="0"/>
              <a:t>Changing hours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 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New dealerships in the area (our building is 40 years old) </a:t>
            </a:r>
          </a:p>
          <a:p>
            <a:r>
              <a:rPr lang="en-US" dirty="0"/>
              <a:t>Lots of aftermarket shops on the same road (more competition)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- </a:t>
            </a:r>
            <a:r>
              <a:rPr lang="en-US" dirty="0" err="1"/>
              <a:t>Objetives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Fewer one line RO’s</a:t>
            </a:r>
          </a:p>
          <a:p>
            <a:r>
              <a:rPr lang="en-US" dirty="0"/>
              <a:t>Better service hours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– Strategies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Have changed techs to 4 10’ to allow for another tech</a:t>
            </a:r>
          </a:p>
          <a:p>
            <a:r>
              <a:rPr lang="en-US" dirty="0"/>
              <a:t>Scheduling more hours per tech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- 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Changed to parts runners</a:t>
            </a:r>
          </a:p>
          <a:p>
            <a:endParaRPr lang="en-US" dirty="0"/>
          </a:p>
          <a:p>
            <a:r>
              <a:rPr lang="en-US" dirty="0"/>
              <a:t>More menu pricing options</a:t>
            </a:r>
          </a:p>
          <a:p>
            <a:endParaRPr lang="en-US" dirty="0"/>
          </a:p>
          <a:p>
            <a:r>
              <a:rPr lang="en-US" dirty="0"/>
              <a:t>Adding video MPI’s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548153"/>
              </p:ext>
            </p:extLst>
          </p:nvPr>
        </p:nvGraphicFramePr>
        <p:xfrm>
          <a:off x="677334" y="1818624"/>
          <a:ext cx="9132492" cy="4895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Convert tech’s to 4 – 10’s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Implemented by 3/31/24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Parts to deliver to tech’s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 / Parts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Start date 3/01/24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More menu items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/ Parts Managers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By 3/31/24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Video MPI’s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By 3/31/24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Schedule more hours per tech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By 3/31/24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number of one line RO’s is staggering, also looking at our shop schedule we are far too conservative, leaving a lot of down time and techs wandering. </a:t>
            </a:r>
          </a:p>
          <a:p>
            <a:endParaRPr lang="en-US" dirty="0"/>
          </a:p>
          <a:p>
            <a:r>
              <a:rPr lang="en-US" dirty="0"/>
              <a:t>Despite our number of support staff, we seem to be always behind and playing catch up </a:t>
            </a:r>
          </a:p>
          <a:p>
            <a:endParaRPr lang="en-US" dirty="0"/>
          </a:p>
          <a:p>
            <a:r>
              <a:rPr lang="en-US" dirty="0"/>
              <a:t>Our processes are too tight to allow for any flexibility without backlash by the service manager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Need to push tires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Changed to doing free state inspections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Push for increased loyalty for OE requirements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Check monthly for effectiveness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Need to evaluate dispatching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Train advisors on tech assignments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316A0FA-2D91-6499-7CF8-364871EAA85E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049009781"/>
              </p:ext>
            </p:extLst>
          </p:nvPr>
        </p:nvGraphicFramePr>
        <p:xfrm>
          <a:off x="5179309" y="2674189"/>
          <a:ext cx="4766950" cy="33893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3337">
                  <a:extLst>
                    <a:ext uri="{9D8B030D-6E8A-4147-A177-3AD203B41FA5}">
                      <a16:colId xmlns:a16="http://schemas.microsoft.com/office/drawing/2014/main" val="1876037613"/>
                    </a:ext>
                  </a:extLst>
                </a:gridCol>
                <a:gridCol w="1039066">
                  <a:extLst>
                    <a:ext uri="{9D8B030D-6E8A-4147-A177-3AD203B41FA5}">
                      <a16:colId xmlns:a16="http://schemas.microsoft.com/office/drawing/2014/main" val="865651694"/>
                    </a:ext>
                  </a:extLst>
                </a:gridCol>
                <a:gridCol w="1066411">
                  <a:extLst>
                    <a:ext uri="{9D8B030D-6E8A-4147-A177-3AD203B41FA5}">
                      <a16:colId xmlns:a16="http://schemas.microsoft.com/office/drawing/2014/main" val="4031765783"/>
                    </a:ext>
                  </a:extLst>
                </a:gridCol>
                <a:gridCol w="911462">
                  <a:extLst>
                    <a:ext uri="{9D8B030D-6E8A-4147-A177-3AD203B41FA5}">
                      <a16:colId xmlns:a16="http://schemas.microsoft.com/office/drawing/2014/main" val="2711762599"/>
                    </a:ext>
                  </a:extLst>
                </a:gridCol>
                <a:gridCol w="583337">
                  <a:extLst>
                    <a:ext uri="{9D8B030D-6E8A-4147-A177-3AD203B41FA5}">
                      <a16:colId xmlns:a16="http://schemas.microsoft.com/office/drawing/2014/main" val="2900116513"/>
                    </a:ext>
                  </a:extLst>
                </a:gridCol>
                <a:gridCol w="583337">
                  <a:extLst>
                    <a:ext uri="{9D8B030D-6E8A-4147-A177-3AD203B41FA5}">
                      <a16:colId xmlns:a16="http://schemas.microsoft.com/office/drawing/2014/main" val="3430492622"/>
                    </a:ext>
                  </a:extLst>
                </a:gridCol>
              </a:tblGrid>
              <a:tr h="170151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</a:rPr>
                        <a:t>    Service Department Sales And Gross  (Labor Only)              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0" marR="7640" marT="764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3711409"/>
                  </a:ext>
                </a:extLst>
              </a:tr>
              <a:tr h="201087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extLst>
                  <a:ext uri="{0D108BD9-81ED-4DB2-BD59-A6C34878D82A}">
                    <a16:rowId xmlns:a16="http://schemas.microsoft.com/office/drawing/2014/main" val="3655643015"/>
                  </a:ext>
                </a:extLst>
              </a:tr>
              <a:tr h="40990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Category</a:t>
                      </a:r>
                      <a:endParaRPr lang="en-US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 dirty="0">
                          <a:effectLst/>
                        </a:rPr>
                        <a:t>Sales</a:t>
                      </a:r>
                      <a:endParaRPr lang="en-US" sz="800" b="0" i="0" u="none" strike="noStrike" dirty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Gross</a:t>
                      </a:r>
                      <a:endParaRPr lang="en-US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Gross as % of Sales</a:t>
                      </a:r>
                      <a:endParaRPr lang="en-US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%Sales Contribution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0" marR="7640" marT="7640" marB="0" anchor="b"/>
                </a:tc>
                <a:extLst>
                  <a:ext uri="{0D108BD9-81ED-4DB2-BD59-A6C34878D82A}">
                    <a16:rowId xmlns:a16="http://schemas.microsoft.com/office/drawing/2014/main" val="909969241"/>
                  </a:ext>
                </a:extLst>
              </a:tr>
              <a:tr h="2854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ev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        15,422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  12,311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79.83%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1.01%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extLst>
                  <a:ext uri="{0D108BD9-81ED-4DB2-BD59-A6C34878D82A}">
                    <a16:rowId xmlns:a16="http://schemas.microsoft.com/office/drawing/2014/main" val="3547366113"/>
                  </a:ext>
                </a:extLst>
              </a:tr>
              <a:tr h="2854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Customer kia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     360,037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271,273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75.35%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23.51%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extLst>
                  <a:ext uri="{0D108BD9-81ED-4DB2-BD59-A6C34878D82A}">
                    <a16:rowId xmlns:a16="http://schemas.microsoft.com/office/drawing/2014/main" val="2512664299"/>
                  </a:ext>
                </a:extLst>
              </a:tr>
              <a:tr h="2854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Customer Other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     341,043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235,129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68.94%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22.27%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extLst>
                  <a:ext uri="{0D108BD9-81ED-4DB2-BD59-A6C34878D82A}">
                    <a16:rowId xmlns:a16="http://schemas.microsoft.com/office/drawing/2014/main" val="2237215759"/>
                  </a:ext>
                </a:extLst>
              </a:tr>
              <a:tr h="2854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Warranty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     252,244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188,676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74.80%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16.47%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extLst>
                  <a:ext uri="{0D108BD9-81ED-4DB2-BD59-A6C34878D82A}">
                    <a16:rowId xmlns:a16="http://schemas.microsoft.com/office/drawing/2014/main" val="314840011"/>
                  </a:ext>
                </a:extLst>
              </a:tr>
              <a:tr h="2854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Warranty Other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     181,625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127,995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70.47%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11.86%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extLst>
                  <a:ext uri="{0D108BD9-81ED-4DB2-BD59-A6C34878D82A}">
                    <a16:rowId xmlns:a16="http://schemas.microsoft.com/office/drawing/2014/main" val="2033605246"/>
                  </a:ext>
                </a:extLst>
              </a:tr>
              <a:tr h="2854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Internal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     316,496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217,644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68.77%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20.67%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extLst>
                  <a:ext uri="{0D108BD9-81ED-4DB2-BD59-A6C34878D82A}">
                    <a16:rowId xmlns:a16="http://schemas.microsoft.com/office/drawing/2014/main" val="1177728074"/>
                  </a:ext>
                </a:extLst>
              </a:tr>
              <a:tr h="2854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NVI / Road Ready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        64,404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  25,834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40.11%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4.21%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extLst>
                  <a:ext uri="{0D108BD9-81ED-4DB2-BD59-A6C34878D82A}">
                    <a16:rowId xmlns:a16="http://schemas.microsoft.com/office/drawing/2014/main" val="1983188565"/>
                  </a:ext>
                </a:extLst>
              </a:tr>
              <a:tr h="16241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Adj. Cost Of Labor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 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0.00%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extLst>
                  <a:ext uri="{0D108BD9-81ED-4DB2-BD59-A6C34878D82A}">
                    <a16:rowId xmlns:a16="http://schemas.microsoft.com/office/drawing/2014/main" val="4159334219"/>
                  </a:ext>
                </a:extLst>
              </a:tr>
              <a:tr h="28542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u="none" strike="noStrike">
                          <a:effectLst/>
                        </a:rPr>
                        <a:t>Total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  1,531,271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1,078,862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70.46%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100.00%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extLst>
                  <a:ext uri="{0D108BD9-81ED-4DB2-BD59-A6C34878D82A}">
                    <a16:rowId xmlns:a16="http://schemas.microsoft.com/office/drawing/2014/main" val="2977247227"/>
                  </a:ext>
                </a:extLst>
              </a:tr>
              <a:tr h="16241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40" marR="7640" marT="7640" marB="0" anchor="b"/>
                </a:tc>
                <a:extLst>
                  <a:ext uri="{0D108BD9-81ED-4DB2-BD59-A6C34878D82A}">
                    <a16:rowId xmlns:a16="http://schemas.microsoft.com/office/drawing/2014/main" val="3380454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Going over all invoices and agreements in place 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Renegotiate existing contracts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Quarterly spot checks </a:t>
            </a:r>
          </a:p>
          <a:p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1B7D244C-266C-370D-883A-3664F8DF13C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120351315"/>
              </p:ext>
            </p:extLst>
          </p:nvPr>
        </p:nvGraphicFramePr>
        <p:xfrm>
          <a:off x="5384800" y="2185829"/>
          <a:ext cx="3889203" cy="383095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60236">
                  <a:extLst>
                    <a:ext uri="{9D8B030D-6E8A-4147-A177-3AD203B41FA5}">
                      <a16:colId xmlns:a16="http://schemas.microsoft.com/office/drawing/2014/main" val="1356226567"/>
                    </a:ext>
                  </a:extLst>
                </a:gridCol>
                <a:gridCol w="1454582">
                  <a:extLst>
                    <a:ext uri="{9D8B030D-6E8A-4147-A177-3AD203B41FA5}">
                      <a16:colId xmlns:a16="http://schemas.microsoft.com/office/drawing/2014/main" val="3891933372"/>
                    </a:ext>
                  </a:extLst>
                </a:gridCol>
                <a:gridCol w="1114149">
                  <a:extLst>
                    <a:ext uri="{9D8B030D-6E8A-4147-A177-3AD203B41FA5}">
                      <a16:colId xmlns:a16="http://schemas.microsoft.com/office/drawing/2014/main" val="1900775419"/>
                    </a:ext>
                  </a:extLst>
                </a:gridCol>
                <a:gridCol w="660236">
                  <a:extLst>
                    <a:ext uri="{9D8B030D-6E8A-4147-A177-3AD203B41FA5}">
                      <a16:colId xmlns:a16="http://schemas.microsoft.com/office/drawing/2014/main" val="3669680235"/>
                    </a:ext>
                  </a:extLst>
                </a:gridCol>
              </a:tblGrid>
              <a:tr h="209550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                     Service Department Profit Centering    </a:t>
                      </a:r>
                      <a:r>
                        <a:rPr lang="en-US" sz="800" u="none" strike="noStrike">
                          <a:effectLst/>
                        </a:rPr>
                        <a:t> 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15505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16248906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Expense Category</a:t>
                      </a:r>
                      <a:endParaRPr lang="en-US" sz="9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Dollar Amount</a:t>
                      </a:r>
                      <a:endParaRPr lang="en-US" sz="9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03491833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Department Gross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1,078,862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% of Gross</a:t>
                      </a:r>
                      <a:endParaRPr lang="en-US" sz="9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551908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Operating expense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   562,565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52.14%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589604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Selling Expense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   181,621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16.83%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074985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overhead expenses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   398,348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36.92%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4317456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 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7394727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4624551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1781378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0.00%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11040890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Total Expenses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1,142,534 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>
                          <a:effectLst/>
                        </a:rPr>
                        <a:t>105.90%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4924727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Net Profit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>
                          <a:effectLst/>
                        </a:rPr>
                        <a:t> $              (63,672)</a:t>
                      </a:r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-5.90%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0530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Start using parts runners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ing to 4 10’s to increase hours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Hire more techs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Fast track certifications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961B3BAA-3250-644F-4B59-38BDBA3DC555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055008186"/>
              </p:ext>
            </p:extLst>
          </p:nvPr>
        </p:nvGraphicFramePr>
        <p:xfrm>
          <a:off x="5089525" y="1802921"/>
          <a:ext cx="4615194" cy="40475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1126">
                  <a:extLst>
                    <a:ext uri="{9D8B030D-6E8A-4147-A177-3AD203B41FA5}">
                      <a16:colId xmlns:a16="http://schemas.microsoft.com/office/drawing/2014/main" val="3305370137"/>
                    </a:ext>
                  </a:extLst>
                </a:gridCol>
                <a:gridCol w="714610">
                  <a:extLst>
                    <a:ext uri="{9D8B030D-6E8A-4147-A177-3AD203B41FA5}">
                      <a16:colId xmlns:a16="http://schemas.microsoft.com/office/drawing/2014/main" val="1210397710"/>
                    </a:ext>
                  </a:extLst>
                </a:gridCol>
                <a:gridCol w="643149">
                  <a:extLst>
                    <a:ext uri="{9D8B030D-6E8A-4147-A177-3AD203B41FA5}">
                      <a16:colId xmlns:a16="http://schemas.microsoft.com/office/drawing/2014/main" val="870084087"/>
                    </a:ext>
                  </a:extLst>
                </a:gridCol>
                <a:gridCol w="381126">
                  <a:extLst>
                    <a:ext uri="{9D8B030D-6E8A-4147-A177-3AD203B41FA5}">
                      <a16:colId xmlns:a16="http://schemas.microsoft.com/office/drawing/2014/main" val="2322073049"/>
                    </a:ext>
                  </a:extLst>
                </a:gridCol>
                <a:gridCol w="516108">
                  <a:extLst>
                    <a:ext uri="{9D8B030D-6E8A-4147-A177-3AD203B41FA5}">
                      <a16:colId xmlns:a16="http://schemas.microsoft.com/office/drawing/2014/main" val="2674996348"/>
                    </a:ext>
                  </a:extLst>
                </a:gridCol>
                <a:gridCol w="341425">
                  <a:extLst>
                    <a:ext uri="{9D8B030D-6E8A-4147-A177-3AD203B41FA5}">
                      <a16:colId xmlns:a16="http://schemas.microsoft.com/office/drawing/2014/main" val="1450686743"/>
                    </a:ext>
                  </a:extLst>
                </a:gridCol>
                <a:gridCol w="494272">
                  <a:extLst>
                    <a:ext uri="{9D8B030D-6E8A-4147-A177-3AD203B41FA5}">
                      <a16:colId xmlns:a16="http://schemas.microsoft.com/office/drawing/2014/main" val="2593357569"/>
                    </a:ext>
                  </a:extLst>
                </a:gridCol>
                <a:gridCol w="381126">
                  <a:extLst>
                    <a:ext uri="{9D8B030D-6E8A-4147-A177-3AD203B41FA5}">
                      <a16:colId xmlns:a16="http://schemas.microsoft.com/office/drawing/2014/main" val="2080093879"/>
                    </a:ext>
                  </a:extLst>
                </a:gridCol>
                <a:gridCol w="381126">
                  <a:extLst>
                    <a:ext uri="{9D8B030D-6E8A-4147-A177-3AD203B41FA5}">
                      <a16:colId xmlns:a16="http://schemas.microsoft.com/office/drawing/2014/main" val="1644909528"/>
                    </a:ext>
                  </a:extLst>
                </a:gridCol>
                <a:gridCol w="381126">
                  <a:extLst>
                    <a:ext uri="{9D8B030D-6E8A-4147-A177-3AD203B41FA5}">
                      <a16:colId xmlns:a16="http://schemas.microsoft.com/office/drawing/2014/main" val="440275473"/>
                    </a:ext>
                  </a:extLst>
                </a:gridCol>
              </a:tblGrid>
              <a:tr h="13206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3027665460"/>
                  </a:ext>
                </a:extLst>
              </a:tr>
              <a:tr h="156077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NADA ACTUAL SERVICE ANALYSIS     </a:t>
                      </a:r>
                      <a:endParaRPr lang="en-US" sz="8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2108933181"/>
                  </a:ext>
                </a:extLst>
              </a:tr>
              <a:tr h="318157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Performance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472825097"/>
                  </a:ext>
                </a:extLst>
              </a:tr>
              <a:tr h="17888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1" i="1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u="none" strike="noStrike">
                          <a:effectLst/>
                        </a:rPr>
                        <a:t>Labor Sales / Month</a:t>
                      </a:r>
                      <a:endParaRPr lang="en-US" sz="500" b="1" i="1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1" i="1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u="none" strike="noStrike">
                          <a:effectLst/>
                        </a:rPr>
                        <a:t>Effective Labor Rate</a:t>
                      </a:r>
                      <a:endParaRPr lang="en-US" sz="500" b="1" i="1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1" i="1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u="none" strike="noStrike">
                          <a:effectLst/>
                        </a:rPr>
                        <a:t>Hours Billed</a:t>
                      </a:r>
                      <a:endParaRPr lang="en-US" sz="500" b="1" i="1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u="none" strike="noStrike">
                          <a:effectLst/>
                        </a:rPr>
                        <a:t> </a:t>
                      </a:r>
                      <a:endParaRPr lang="en-US" sz="500" b="1" i="1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3155376647"/>
                  </a:ext>
                </a:extLst>
              </a:tr>
              <a:tr h="12606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ev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 $            15,422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÷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131.17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=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117.6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2812295833"/>
                  </a:ext>
                </a:extLst>
              </a:tr>
              <a:tr h="12606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customer kia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 $          360,037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÷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112.92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=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3188.4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2954802960"/>
                  </a:ext>
                </a:extLst>
              </a:tr>
              <a:tr h="12606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Customer Other*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 $          341,043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÷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122.35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=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2787.4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2770909924"/>
                  </a:ext>
                </a:extLst>
              </a:tr>
              <a:tr h="12606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Warranty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 $          433,869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÷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138.23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=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3138.7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3327383407"/>
                  </a:ext>
                </a:extLst>
              </a:tr>
              <a:tr h="12606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Internal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 $          316,496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÷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101.49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=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3118.5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2315815659"/>
                  </a:ext>
                </a:extLst>
              </a:tr>
              <a:tr h="12606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New Vehicle Prep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 $            64,404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÷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138.23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=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465.9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1366402304"/>
                  </a:ext>
                </a:extLst>
              </a:tr>
              <a:tr h="12606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Total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 $       1,531,271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12816.6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552690080"/>
                  </a:ext>
                </a:extLst>
              </a:tr>
              <a:tr h="13206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3127549981"/>
                  </a:ext>
                </a:extLst>
              </a:tr>
              <a:tr h="12606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POTENTIAL</a:t>
                      </a:r>
                      <a:endParaRPr lang="en-US" sz="600" b="1" i="1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2627491616"/>
                  </a:ext>
                </a:extLst>
              </a:tr>
              <a:tr h="217307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 $           1,531,271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÷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12816.60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=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 $        119.48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4120416424"/>
                  </a:ext>
                </a:extLst>
              </a:tr>
              <a:tr h="12005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Total labor sales for month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Total hours billed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Effective Labor Rate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1681783051"/>
                  </a:ext>
                </a:extLst>
              </a:tr>
              <a:tr h="12606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286912802"/>
                  </a:ext>
                </a:extLst>
              </a:tr>
              <a:tr h="12005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7.00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x</a:t>
                      </a:r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8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x</a:t>
                      </a:r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282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=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15,792.0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3482447059"/>
                  </a:ext>
                </a:extLst>
              </a:tr>
              <a:tr h="12005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# Service mechanical technicians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# Hours per day for one tech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Working Days/Month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Clock Hour Aval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3799290"/>
                  </a:ext>
                </a:extLst>
              </a:tr>
              <a:tr h="12005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4239979729"/>
                  </a:ext>
                </a:extLst>
              </a:tr>
              <a:tr h="12005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15,792.0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x</a:t>
                      </a:r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 $         119.48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=</a:t>
                      </a:r>
                      <a:endParaRPr lang="en-US" sz="6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 $  1,886,759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2358449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2068050679"/>
                  </a:ext>
                </a:extLst>
              </a:tr>
              <a:tr h="18769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u="none" strike="noStrike">
                          <a:effectLst/>
                        </a:rPr>
                        <a:t>Clock Hours Available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500" u="none" strike="noStrike">
                          <a:effectLst/>
                        </a:rPr>
                        <a:t>Effective Labor Rate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500" u="none" strike="noStrike">
                          <a:effectLst/>
                        </a:rPr>
                        <a:t>Labor sales potential @100%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500" u="none" strike="noStrike">
                          <a:effectLst/>
                        </a:rPr>
                        <a:t>Labor sales potential @ 125%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585356783"/>
                  </a:ext>
                </a:extLst>
              </a:tr>
              <a:tr h="13206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2399937616"/>
                  </a:ext>
                </a:extLst>
              </a:tr>
              <a:tr h="12005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How proficient are your technicians ?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384264219"/>
                  </a:ext>
                </a:extLst>
              </a:tr>
              <a:tr h="12005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3742612954"/>
                  </a:ext>
                </a:extLst>
              </a:tr>
              <a:tr h="12606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11,502.7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u="none" strike="noStrike">
                          <a:effectLst/>
                        </a:rPr>
                        <a:t>÷</a:t>
                      </a:r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15,792.00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u="none" strike="noStrike">
                          <a:effectLst/>
                        </a:rPr>
                        <a:t>=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u="none" strike="noStrike">
                          <a:effectLst/>
                        </a:rPr>
                        <a:t>72.84%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3948380503"/>
                  </a:ext>
                </a:extLst>
              </a:tr>
              <a:tr h="12606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Hours Billed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Hours Available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500" u="none" strike="noStrike">
                          <a:effectLst/>
                        </a:rPr>
                        <a:t>Tech Proficiency</a:t>
                      </a:r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02" marR="5402" marT="5402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4157117323"/>
                  </a:ext>
                </a:extLst>
              </a:tr>
              <a:tr h="12005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649150090"/>
                  </a:ext>
                </a:extLst>
              </a:tr>
              <a:tr h="12005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  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2976269598"/>
                  </a:ext>
                </a:extLst>
              </a:tr>
              <a:tr h="126062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>
                          <a:effectLst/>
                        </a:rPr>
                        <a:t> </a:t>
                      </a:r>
                      <a:endParaRPr lang="en-US" sz="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u="none" strike="noStrike" dirty="0">
                          <a:effectLst/>
                        </a:rPr>
                        <a:t> </a:t>
                      </a:r>
                      <a:endParaRPr lang="en-US" sz="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02" marR="5402" marT="5402" marB="0" anchor="b"/>
                </a:tc>
                <a:extLst>
                  <a:ext uri="{0D108BD9-81ED-4DB2-BD59-A6C34878D82A}">
                    <a16:rowId xmlns:a16="http://schemas.microsoft.com/office/drawing/2014/main" val="4215506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More techs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More hours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Correct dispatching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 </a:t>
            </a:r>
          </a:p>
          <a:p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2FB75148-AC35-56EE-FAB1-E2C47E48619D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726376" y="2160589"/>
          <a:ext cx="2910947" cy="42472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43868">
                  <a:extLst>
                    <a:ext uri="{9D8B030D-6E8A-4147-A177-3AD203B41FA5}">
                      <a16:colId xmlns:a16="http://schemas.microsoft.com/office/drawing/2014/main" val="759946984"/>
                    </a:ext>
                  </a:extLst>
                </a:gridCol>
                <a:gridCol w="757319">
                  <a:extLst>
                    <a:ext uri="{9D8B030D-6E8A-4147-A177-3AD203B41FA5}">
                      <a16:colId xmlns:a16="http://schemas.microsoft.com/office/drawing/2014/main" val="185717844"/>
                    </a:ext>
                  </a:extLst>
                </a:gridCol>
                <a:gridCol w="504880">
                  <a:extLst>
                    <a:ext uri="{9D8B030D-6E8A-4147-A177-3AD203B41FA5}">
                      <a16:colId xmlns:a16="http://schemas.microsoft.com/office/drawing/2014/main" val="1388909194"/>
                    </a:ext>
                  </a:extLst>
                </a:gridCol>
                <a:gridCol w="504880">
                  <a:extLst>
                    <a:ext uri="{9D8B030D-6E8A-4147-A177-3AD203B41FA5}">
                      <a16:colId xmlns:a16="http://schemas.microsoft.com/office/drawing/2014/main" val="2859426311"/>
                    </a:ext>
                  </a:extLst>
                </a:gridCol>
              </a:tblGrid>
              <a:tr h="20492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FACILITY POTENTIAL</a:t>
                      </a:r>
                      <a:endParaRPr lang="en-US" sz="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6231604"/>
                  </a:ext>
                </a:extLst>
              </a:tr>
              <a:tr h="417726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Number of Bays</a:t>
                      </a:r>
                      <a:endParaRPr lang="en-US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1270834320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x</a:t>
                      </a:r>
                      <a:endParaRPr lang="en-US" sz="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1037095268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Number of Days</a:t>
                      </a:r>
                      <a:endParaRPr lang="en-US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306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2164794741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x</a:t>
                      </a:r>
                      <a:endParaRPr lang="en-US" sz="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3405064541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Number of Hours</a:t>
                      </a:r>
                      <a:endParaRPr lang="en-US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10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761864593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x</a:t>
                      </a:r>
                      <a:endParaRPr lang="en-US" sz="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2291997077"/>
                  </a:ext>
                </a:extLst>
              </a:tr>
              <a:tr h="28531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Effective Labor Rate</a:t>
                      </a:r>
                      <a:endParaRPr lang="en-US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      119.48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857098485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 </a:t>
                      </a:r>
                      <a:endParaRPr lang="en-US" sz="700" b="0" i="1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57338933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FACILITY POTENTIAL</a:t>
                      </a:r>
                      <a:endParaRPr lang="en-US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3,655,954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1543353004"/>
                  </a:ext>
                </a:extLst>
              </a:tr>
              <a:tr h="173396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1039678726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2879929449"/>
                  </a:ext>
                </a:extLst>
              </a:tr>
              <a:tr h="173396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800" u="none" strike="noStrike">
                          <a:effectLst/>
                        </a:rPr>
                        <a:t>FACILITY UTILIZATION</a:t>
                      </a:r>
                      <a:endParaRPr lang="en-US" sz="8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207664"/>
                  </a:ext>
                </a:extLst>
              </a:tr>
              <a:tr h="1576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Total Labor Sales</a:t>
                      </a:r>
                      <a:endParaRPr lang="en-US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1,531,271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643182562"/>
                  </a:ext>
                </a:extLst>
              </a:tr>
              <a:tr h="165514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÷</a:t>
                      </a:r>
                      <a:endParaRPr lang="en-US" sz="10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2027373630"/>
                  </a:ext>
                </a:extLst>
              </a:tr>
              <a:tr h="157632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Facility Potential</a:t>
                      </a:r>
                      <a:endParaRPr lang="en-US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 $       3,655,954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2421994960"/>
                  </a:ext>
                </a:extLst>
              </a:tr>
              <a:tr h="15763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u="none" strike="noStrike">
                          <a:effectLst/>
                        </a:rPr>
                        <a:t>equals</a:t>
                      </a:r>
                      <a:endParaRPr lang="en-US" sz="700" b="0" i="1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1383330449"/>
                  </a:ext>
                </a:extLst>
              </a:tr>
              <a:tr h="260094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u="none" strike="noStrike">
                          <a:effectLst/>
                        </a:rPr>
                        <a:t>FACILITY UTILIZATION</a:t>
                      </a:r>
                      <a:endParaRPr lang="en-US" sz="800" b="0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41.88%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2315018831"/>
                  </a:ext>
                </a:extLst>
              </a:tr>
              <a:tr h="15763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1464493658"/>
                  </a:ext>
                </a:extLst>
              </a:tr>
              <a:tr h="24643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 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 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882" marR="7882" marT="7882" marB="0" anchor="b"/>
                </a:tc>
                <a:extLst>
                  <a:ext uri="{0D108BD9-81ED-4DB2-BD59-A6C34878D82A}">
                    <a16:rowId xmlns:a16="http://schemas.microsoft.com/office/drawing/2014/main" val="30044955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Confusion about his idea of one line RO’s, need to have further training. </a:t>
            </a:r>
          </a:p>
          <a:p>
            <a:r>
              <a:rPr lang="en-US" dirty="0"/>
              <a:t>Hoping with adding video </a:t>
            </a:r>
            <a:r>
              <a:rPr lang="en-US" dirty="0" err="1"/>
              <a:t>mpi’s</a:t>
            </a:r>
            <a:r>
              <a:rPr lang="en-US" dirty="0"/>
              <a:t> it can help correct the issue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275C2DC3-FA20-4DC2-903B-8ADF09476811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64992088"/>
              </p:ext>
            </p:extLst>
          </p:nvPr>
        </p:nvGraphicFramePr>
        <p:xfrm>
          <a:off x="5080958" y="490354"/>
          <a:ext cx="5727942" cy="5444618"/>
        </p:xfrm>
        <a:graphic>
          <a:graphicData uri="http://schemas.openxmlformats.org/drawingml/2006/table">
            <a:tbl>
              <a:tblPr/>
              <a:tblGrid>
                <a:gridCol w="401081">
                  <a:extLst>
                    <a:ext uri="{9D8B030D-6E8A-4147-A177-3AD203B41FA5}">
                      <a16:colId xmlns:a16="http://schemas.microsoft.com/office/drawing/2014/main" val="3639246841"/>
                    </a:ext>
                  </a:extLst>
                </a:gridCol>
                <a:gridCol w="401081">
                  <a:extLst>
                    <a:ext uri="{9D8B030D-6E8A-4147-A177-3AD203B41FA5}">
                      <a16:colId xmlns:a16="http://schemas.microsoft.com/office/drawing/2014/main" val="1348297277"/>
                    </a:ext>
                  </a:extLst>
                </a:gridCol>
                <a:gridCol w="463750">
                  <a:extLst>
                    <a:ext uri="{9D8B030D-6E8A-4147-A177-3AD203B41FA5}">
                      <a16:colId xmlns:a16="http://schemas.microsoft.com/office/drawing/2014/main" val="1036167433"/>
                    </a:ext>
                  </a:extLst>
                </a:gridCol>
                <a:gridCol w="495085">
                  <a:extLst>
                    <a:ext uri="{9D8B030D-6E8A-4147-A177-3AD203B41FA5}">
                      <a16:colId xmlns:a16="http://schemas.microsoft.com/office/drawing/2014/main" val="1714300166"/>
                    </a:ext>
                  </a:extLst>
                </a:gridCol>
                <a:gridCol w="564018">
                  <a:extLst>
                    <a:ext uri="{9D8B030D-6E8A-4147-A177-3AD203B41FA5}">
                      <a16:colId xmlns:a16="http://schemas.microsoft.com/office/drawing/2014/main" val="3839003700"/>
                    </a:ext>
                  </a:extLst>
                </a:gridCol>
                <a:gridCol w="144140">
                  <a:extLst>
                    <a:ext uri="{9D8B030D-6E8A-4147-A177-3AD203B41FA5}">
                      <a16:colId xmlns:a16="http://schemas.microsoft.com/office/drawing/2014/main" val="984532859"/>
                    </a:ext>
                  </a:extLst>
                </a:gridCol>
                <a:gridCol w="559843">
                  <a:extLst>
                    <a:ext uri="{9D8B030D-6E8A-4147-A177-3AD203B41FA5}">
                      <a16:colId xmlns:a16="http://schemas.microsoft.com/office/drawing/2014/main" val="3375799907"/>
                    </a:ext>
                  </a:extLst>
                </a:gridCol>
                <a:gridCol w="144140">
                  <a:extLst>
                    <a:ext uri="{9D8B030D-6E8A-4147-A177-3AD203B41FA5}">
                      <a16:colId xmlns:a16="http://schemas.microsoft.com/office/drawing/2014/main" val="1466911327"/>
                    </a:ext>
                  </a:extLst>
                </a:gridCol>
                <a:gridCol w="482550">
                  <a:extLst>
                    <a:ext uri="{9D8B030D-6E8A-4147-A177-3AD203B41FA5}">
                      <a16:colId xmlns:a16="http://schemas.microsoft.com/office/drawing/2014/main" val="272134994"/>
                    </a:ext>
                  </a:extLst>
                </a:gridCol>
                <a:gridCol w="570287">
                  <a:extLst>
                    <a:ext uri="{9D8B030D-6E8A-4147-A177-3AD203B41FA5}">
                      <a16:colId xmlns:a16="http://schemas.microsoft.com/office/drawing/2014/main" val="760980493"/>
                    </a:ext>
                  </a:extLst>
                </a:gridCol>
                <a:gridCol w="532687">
                  <a:extLst>
                    <a:ext uri="{9D8B030D-6E8A-4147-A177-3AD203B41FA5}">
                      <a16:colId xmlns:a16="http://schemas.microsoft.com/office/drawing/2014/main" val="2249326932"/>
                    </a:ext>
                  </a:extLst>
                </a:gridCol>
                <a:gridCol w="568199">
                  <a:extLst>
                    <a:ext uri="{9D8B030D-6E8A-4147-A177-3AD203B41FA5}">
                      <a16:colId xmlns:a16="http://schemas.microsoft.com/office/drawing/2014/main" val="1853920774"/>
                    </a:ext>
                  </a:extLst>
                </a:gridCol>
                <a:gridCol w="401081">
                  <a:extLst>
                    <a:ext uri="{9D8B030D-6E8A-4147-A177-3AD203B41FA5}">
                      <a16:colId xmlns:a16="http://schemas.microsoft.com/office/drawing/2014/main" val="2337139381"/>
                    </a:ext>
                  </a:extLst>
                </a:gridCol>
              </a:tblGrid>
              <a:tr h="188394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Repair Order Analysis Summary Report 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8777698"/>
                  </a:ext>
                </a:extLst>
              </a:tr>
              <a:tr h="127914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6659588"/>
                  </a:ext>
                </a:extLst>
              </a:tr>
              <a:tr h="104112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Sales in Dollars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FRH's on RO's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724897"/>
                  </a:ext>
                </a:extLst>
              </a:tr>
              <a:tr h="104112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Averages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Analysis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0295409"/>
                  </a:ext>
                </a:extLst>
              </a:tr>
              <a:tr h="1903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Competitive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 $      3,731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36.30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102.78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FRH Average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618811"/>
                  </a:ext>
                </a:extLst>
              </a:tr>
              <a:tr h="1903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Maintenance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 $      4,375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42.70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102.45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FRH Average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40470"/>
                  </a:ext>
                </a:extLst>
              </a:tr>
              <a:tr h="1903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Repair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 $      5,461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37.30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146.42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FRH Average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777599"/>
                  </a:ext>
                </a:extLst>
              </a:tr>
              <a:tr h="1903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 $    13,567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116.30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116.66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Customer ELR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3835001"/>
                  </a:ext>
                </a:extLst>
              </a:tr>
              <a:tr h="571129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Target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Per FRH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836579"/>
                  </a:ext>
                </a:extLst>
              </a:tr>
              <a:tr h="380753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Ro's in Sample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Difference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116.66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Per FRH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563902"/>
                  </a:ext>
                </a:extLst>
              </a:tr>
              <a:tr h="104112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081743"/>
                  </a:ext>
                </a:extLst>
              </a:tr>
              <a:tr h="123943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500" b="1" i="0" u="none" strike="noStrike">
                          <a:effectLst/>
                          <a:latin typeface="Arial" panose="020B0604020202020204" pitchFamily="34" charset="0"/>
                        </a:rPr>
                        <a:t>Cost of Labor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7046768"/>
                  </a:ext>
                </a:extLst>
              </a:tr>
              <a:tr h="104112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Cost of Labor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3037.25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Sales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22.39%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Percent Cost of Sales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6614594"/>
                  </a:ext>
                </a:extLst>
              </a:tr>
              <a:tr h="104112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Cost of Labor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3037.25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26.12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Cost per FRH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140346"/>
                  </a:ext>
                </a:extLst>
              </a:tr>
              <a:tr h="104112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1580020"/>
                  </a:ext>
                </a:extLst>
              </a:tr>
              <a:tr h="123943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500" b="1" i="0" u="none" strike="noStrike">
                          <a:effectLst/>
                          <a:latin typeface="Arial" panose="020B0604020202020204" pitchFamily="34" charset="0"/>
                        </a:rPr>
                        <a:t>Repair Order Measurements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302801"/>
                  </a:ext>
                </a:extLst>
              </a:tr>
              <a:tr h="104112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13,567.07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Avg Labor per 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3736156"/>
                  </a:ext>
                </a:extLst>
              </a:tr>
              <a:tr h="99155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116.30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Avg FRH's per 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237488"/>
                  </a:ext>
                </a:extLst>
              </a:tr>
              <a:tr h="99155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Menu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Percent Menu Sales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476939"/>
                  </a:ext>
                </a:extLst>
              </a:tr>
              <a:tr h="99155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Competitive FRHs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36.30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31.21%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Percent Competitive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8417292"/>
                  </a:ext>
                </a:extLst>
              </a:tr>
              <a:tr h="99155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Maintenance FRHs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42.70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36.72%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Percent Maintenance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135732"/>
                  </a:ext>
                </a:extLst>
              </a:tr>
              <a:tr h="99155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Repair FRH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37.30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32.07%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Percent Repair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506810"/>
                  </a:ext>
                </a:extLst>
              </a:tr>
              <a:tr h="104112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One item ROs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73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Percent One Item 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192180"/>
                  </a:ext>
                </a:extLst>
              </a:tr>
              <a:tr h="104112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4159101"/>
                  </a:ext>
                </a:extLst>
              </a:tr>
              <a:tr h="123943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500" b="1" i="0" u="none" strike="noStrike">
                          <a:effectLst/>
                          <a:latin typeface="Arial" panose="020B0604020202020204" pitchFamily="34" charset="0"/>
                        </a:rPr>
                        <a:t>Model Year Analysis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015851"/>
                  </a:ext>
                </a:extLst>
              </a:tr>
              <a:tr h="114027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2025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2024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Older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3455762"/>
                  </a:ext>
                </a:extLst>
              </a:tr>
              <a:tr h="104112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6796865"/>
                  </a:ext>
                </a:extLst>
              </a:tr>
              <a:tr h="109070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2.00%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10.00%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14.00%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16.00%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11.00%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" b="1" i="0" u="none" strike="noStrike">
                          <a:effectLst/>
                          <a:latin typeface="Arial" panose="020B0604020202020204" pitchFamily="34" charset="0"/>
                        </a:rPr>
                        <a:t>47.00%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088000"/>
                  </a:ext>
                </a:extLst>
              </a:tr>
              <a:tr h="89239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4178202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rowSpan="14" gridSpan="9">
                  <a:txBody>
                    <a:bodyPr/>
                    <a:lstStyle/>
                    <a:p>
                      <a:pPr algn="l" fontAlgn="b"/>
                      <a:endParaRPr lang="en-US" sz="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rowSpan="1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14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1715757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9857851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601974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8833784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2252733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030669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9148209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781681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476782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5932773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42015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70731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5434877"/>
                  </a:ext>
                </a:extLst>
              </a:tr>
              <a:tr h="85276"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 gridSpan="9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6942534"/>
                  </a:ext>
                </a:extLst>
              </a:tr>
            </a:tbl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00000000-0008-0000-0500-00000D04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8688426"/>
              </p:ext>
            </p:extLst>
          </p:nvPr>
        </p:nvGraphicFramePr>
        <p:xfrm>
          <a:off x="1308856" y="4615131"/>
          <a:ext cx="3245891" cy="10098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 - </a:t>
            </a:r>
            <a:r>
              <a:rPr lang="en-US" dirty="0" err="1"/>
              <a:t>Strenghts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</a:t>
            </a:r>
          </a:p>
          <a:p>
            <a:r>
              <a:rPr lang="en-US" dirty="0"/>
              <a:t>Structure</a:t>
            </a:r>
          </a:p>
          <a:p>
            <a:r>
              <a:rPr lang="en-US" dirty="0"/>
              <a:t>Organization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 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– being handcuffed and not flexible</a:t>
            </a:r>
          </a:p>
          <a:p>
            <a:r>
              <a:rPr lang="en-US" dirty="0"/>
              <a:t>Structure – too restrictive</a:t>
            </a:r>
          </a:p>
          <a:p>
            <a:r>
              <a:rPr lang="en-US" dirty="0"/>
              <a:t>Facility size</a:t>
            </a:r>
          </a:p>
          <a:p>
            <a:r>
              <a:rPr lang="en-US" dirty="0"/>
              <a:t>Not enough techs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165</TotalTime>
  <Words>1408</Words>
  <Application>Microsoft Office PowerPoint</Application>
  <PresentationFormat>Widescreen</PresentationFormat>
  <Paragraphs>802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  - Strenghts</vt:lpstr>
      <vt:lpstr>SWOT Analysis - Weaknesses</vt:lpstr>
      <vt:lpstr>SWOT Analysis  - Opportunities</vt:lpstr>
      <vt:lpstr>SWOT Analysis  - Threats</vt:lpstr>
      <vt:lpstr>SWOT Analysis - Objetives</vt:lpstr>
      <vt:lpstr>SWOT Analysis – Strategies </vt:lpstr>
      <vt:lpstr>SWOT Analysis - Tactics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Martin Kunath</cp:lastModifiedBy>
  <cp:revision>9</cp:revision>
  <dcterms:created xsi:type="dcterms:W3CDTF">2022-12-04T13:10:55Z</dcterms:created>
  <dcterms:modified xsi:type="dcterms:W3CDTF">2024-02-19T22:41:20Z</dcterms:modified>
</cp:coreProperties>
</file>