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74" r:id="rId16"/>
    <p:sldId id="268" r:id="rId17"/>
    <p:sldId id="269"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6FC30C2-5EDD-4836-BC19-D1C7E2490351}" v="16" dt="2024-02-08T19:29:11.83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92" d="100"/>
          <a:sy n="92" d="100"/>
        </p:scale>
        <p:origin x="1314" y="5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ian Mitchell" userId="3bdd7f93-1086-4977-99a6-38ebe47f3bad" providerId="ADAL" clId="{B6FC30C2-5EDD-4836-BC19-D1C7E2490351}"/>
    <pc:docChg chg="undo custSel addSld modSld">
      <pc:chgData name="Brian Mitchell" userId="3bdd7f93-1086-4977-99a6-38ebe47f3bad" providerId="ADAL" clId="{B6FC30C2-5EDD-4836-BC19-D1C7E2490351}" dt="2024-02-08T22:46:16.965" v="11461" actId="6549"/>
      <pc:docMkLst>
        <pc:docMk/>
      </pc:docMkLst>
      <pc:sldChg chg="modSp mod">
        <pc:chgData name="Brian Mitchell" userId="3bdd7f93-1086-4977-99a6-38ebe47f3bad" providerId="ADAL" clId="{B6FC30C2-5EDD-4836-BC19-D1C7E2490351}" dt="2024-02-08T20:13:02.203" v="6858" actId="122"/>
        <pc:sldMkLst>
          <pc:docMk/>
          <pc:sldMk cId="407074056" sldId="256"/>
        </pc:sldMkLst>
        <pc:spChg chg="mod">
          <ac:chgData name="Brian Mitchell" userId="3bdd7f93-1086-4977-99a6-38ebe47f3bad" providerId="ADAL" clId="{B6FC30C2-5EDD-4836-BC19-D1C7E2490351}" dt="2024-02-08T20:13:02.203" v="6858" actId="122"/>
          <ac:spMkLst>
            <pc:docMk/>
            <pc:sldMk cId="407074056" sldId="256"/>
            <ac:spMk id="2" creationId="{3E0A9F39-3A40-DAF5-FB29-F9EF6B43BC8E}"/>
          </ac:spMkLst>
        </pc:spChg>
      </pc:sldChg>
      <pc:sldChg chg="addSp delSp modSp mod">
        <pc:chgData name="Brian Mitchell" userId="3bdd7f93-1086-4977-99a6-38ebe47f3bad" providerId="ADAL" clId="{B6FC30C2-5EDD-4836-BC19-D1C7E2490351}" dt="2024-02-08T22:46:16.965" v="11461" actId="6549"/>
        <pc:sldMkLst>
          <pc:docMk/>
          <pc:sldMk cId="3839221384" sldId="257"/>
        </pc:sldMkLst>
        <pc:spChg chg="mod">
          <ac:chgData name="Brian Mitchell" userId="3bdd7f93-1086-4977-99a6-38ebe47f3bad" providerId="ADAL" clId="{B6FC30C2-5EDD-4836-BC19-D1C7E2490351}" dt="2024-02-08T22:46:16.965" v="11461" actId="6549"/>
          <ac:spMkLst>
            <pc:docMk/>
            <pc:sldMk cId="3839221384" sldId="257"/>
            <ac:spMk id="3" creationId="{203A9D90-6288-FF85-A14B-EAAC61E0E9A8}"/>
          </ac:spMkLst>
        </pc:spChg>
        <pc:picChg chg="add del">
          <ac:chgData name="Brian Mitchell" userId="3bdd7f93-1086-4977-99a6-38ebe47f3bad" providerId="ADAL" clId="{B6FC30C2-5EDD-4836-BC19-D1C7E2490351}" dt="2024-02-08T19:31:06.115" v="4438" actId="22"/>
          <ac:picMkLst>
            <pc:docMk/>
            <pc:sldMk cId="3839221384" sldId="257"/>
            <ac:picMk id="5" creationId="{54605A06-F6A8-A9D0-5D3B-AFB32F8AE3FA}"/>
          </ac:picMkLst>
        </pc:picChg>
      </pc:sldChg>
      <pc:sldChg chg="addSp delSp modSp mod">
        <pc:chgData name="Brian Mitchell" userId="3bdd7f93-1086-4977-99a6-38ebe47f3bad" providerId="ADAL" clId="{B6FC30C2-5EDD-4836-BC19-D1C7E2490351}" dt="2024-02-08T22:45:49.799" v="11457" actId="20577"/>
        <pc:sldMkLst>
          <pc:docMk/>
          <pc:sldMk cId="4167117408" sldId="258"/>
        </pc:sldMkLst>
        <pc:spChg chg="mod">
          <ac:chgData name="Brian Mitchell" userId="3bdd7f93-1086-4977-99a6-38ebe47f3bad" providerId="ADAL" clId="{B6FC30C2-5EDD-4836-BC19-D1C7E2490351}" dt="2024-02-08T22:45:49.799" v="11457" actId="20577"/>
          <ac:spMkLst>
            <pc:docMk/>
            <pc:sldMk cId="4167117408" sldId="258"/>
            <ac:spMk id="3" creationId="{DC1AC215-6A1E-4C59-EFD0-D293BFB95537}"/>
          </ac:spMkLst>
        </pc:spChg>
        <pc:spChg chg="add del mod">
          <ac:chgData name="Brian Mitchell" userId="3bdd7f93-1086-4977-99a6-38ebe47f3bad" providerId="ADAL" clId="{B6FC30C2-5EDD-4836-BC19-D1C7E2490351}" dt="2024-02-08T18:11:50.821" v="2988"/>
          <ac:spMkLst>
            <pc:docMk/>
            <pc:sldMk cId="4167117408" sldId="258"/>
            <ac:spMk id="5" creationId="{19F339DD-CF40-F50E-5E8B-51CCFA93BBEF}"/>
          </ac:spMkLst>
        </pc:spChg>
        <pc:picChg chg="del">
          <ac:chgData name="Brian Mitchell" userId="3bdd7f93-1086-4977-99a6-38ebe47f3bad" providerId="ADAL" clId="{B6FC30C2-5EDD-4836-BC19-D1C7E2490351}" dt="2024-02-08T18:11:35.715" v="2987" actId="21"/>
          <ac:picMkLst>
            <pc:docMk/>
            <pc:sldMk cId="4167117408" sldId="258"/>
            <ac:picMk id="6" creationId="{7D7FBF6D-1B6B-4091-9ABF-B967D33EAC3F}"/>
          </ac:picMkLst>
        </pc:picChg>
        <pc:picChg chg="add mod">
          <ac:chgData name="Brian Mitchell" userId="3bdd7f93-1086-4977-99a6-38ebe47f3bad" providerId="ADAL" clId="{B6FC30C2-5EDD-4836-BC19-D1C7E2490351}" dt="2024-02-08T18:12:00.209" v="2990" actId="1076"/>
          <ac:picMkLst>
            <pc:docMk/>
            <pc:sldMk cId="4167117408" sldId="258"/>
            <ac:picMk id="7" creationId="{2177926D-9585-B2DD-0F42-E1A801D4C566}"/>
          </ac:picMkLst>
        </pc:picChg>
      </pc:sldChg>
      <pc:sldChg chg="modSp mod">
        <pc:chgData name="Brian Mitchell" userId="3bdd7f93-1086-4977-99a6-38ebe47f3bad" providerId="ADAL" clId="{B6FC30C2-5EDD-4836-BC19-D1C7E2490351}" dt="2024-02-08T22:42:42.444" v="11432" actId="1076"/>
        <pc:sldMkLst>
          <pc:docMk/>
          <pc:sldMk cId="2924363353" sldId="259"/>
        </pc:sldMkLst>
        <pc:spChg chg="mod">
          <ac:chgData name="Brian Mitchell" userId="3bdd7f93-1086-4977-99a6-38ebe47f3bad" providerId="ADAL" clId="{B6FC30C2-5EDD-4836-BC19-D1C7E2490351}" dt="2024-02-08T22:42:42.444" v="11432" actId="1076"/>
          <ac:spMkLst>
            <pc:docMk/>
            <pc:sldMk cId="2924363353" sldId="259"/>
            <ac:spMk id="3" creationId="{0CC31931-4847-F763-D4D1-1433E7E0CE49}"/>
          </ac:spMkLst>
        </pc:spChg>
      </pc:sldChg>
      <pc:sldChg chg="modSp mod">
        <pc:chgData name="Brian Mitchell" userId="3bdd7f93-1086-4977-99a6-38ebe47f3bad" providerId="ADAL" clId="{B6FC30C2-5EDD-4836-BC19-D1C7E2490351}" dt="2024-02-08T19:43:00.116" v="5196" actId="313"/>
        <pc:sldMkLst>
          <pc:docMk/>
          <pc:sldMk cId="2417698126" sldId="262"/>
        </pc:sldMkLst>
        <pc:spChg chg="mod">
          <ac:chgData name="Brian Mitchell" userId="3bdd7f93-1086-4977-99a6-38ebe47f3bad" providerId="ADAL" clId="{B6FC30C2-5EDD-4836-BC19-D1C7E2490351}" dt="2024-02-08T19:43:00.116" v="5196" actId="313"/>
          <ac:spMkLst>
            <pc:docMk/>
            <pc:sldMk cId="2417698126" sldId="262"/>
            <ac:spMk id="3" creationId="{203A9D90-6288-FF85-A14B-EAAC61E0E9A8}"/>
          </ac:spMkLst>
        </pc:spChg>
      </pc:sldChg>
      <pc:sldChg chg="modSp mod">
        <pc:chgData name="Brian Mitchell" userId="3bdd7f93-1086-4977-99a6-38ebe47f3bad" providerId="ADAL" clId="{B6FC30C2-5EDD-4836-BC19-D1C7E2490351}" dt="2024-02-08T19:58:59.905" v="6029" actId="20577"/>
        <pc:sldMkLst>
          <pc:docMk/>
          <pc:sldMk cId="3912869560" sldId="263"/>
        </pc:sldMkLst>
        <pc:spChg chg="mod">
          <ac:chgData name="Brian Mitchell" userId="3bdd7f93-1086-4977-99a6-38ebe47f3bad" providerId="ADAL" clId="{B6FC30C2-5EDD-4836-BC19-D1C7E2490351}" dt="2024-02-08T19:58:59.905" v="6029" actId="20577"/>
          <ac:spMkLst>
            <pc:docMk/>
            <pc:sldMk cId="3912869560" sldId="263"/>
            <ac:spMk id="3" creationId="{203A9D90-6288-FF85-A14B-EAAC61E0E9A8}"/>
          </ac:spMkLst>
        </pc:spChg>
      </pc:sldChg>
      <pc:sldChg chg="modSp mod">
        <pc:chgData name="Brian Mitchell" userId="3bdd7f93-1086-4977-99a6-38ebe47f3bad" providerId="ADAL" clId="{B6FC30C2-5EDD-4836-BC19-D1C7E2490351}" dt="2024-02-08T20:10:43.529" v="6810" actId="20577"/>
        <pc:sldMkLst>
          <pc:docMk/>
          <pc:sldMk cId="627664966" sldId="264"/>
        </pc:sldMkLst>
        <pc:spChg chg="mod">
          <ac:chgData name="Brian Mitchell" userId="3bdd7f93-1086-4977-99a6-38ebe47f3bad" providerId="ADAL" clId="{B6FC30C2-5EDD-4836-BC19-D1C7E2490351}" dt="2024-02-08T20:10:43.529" v="6810" actId="20577"/>
          <ac:spMkLst>
            <pc:docMk/>
            <pc:sldMk cId="627664966" sldId="264"/>
            <ac:spMk id="3" creationId="{203A9D90-6288-FF85-A14B-EAAC61E0E9A8}"/>
          </ac:spMkLst>
        </pc:spChg>
      </pc:sldChg>
      <pc:sldChg chg="modSp mod">
        <pc:chgData name="Brian Mitchell" userId="3bdd7f93-1086-4977-99a6-38ebe47f3bad" providerId="ADAL" clId="{B6FC30C2-5EDD-4836-BC19-D1C7E2490351}" dt="2024-02-08T20:29:33.471" v="7035" actId="20577"/>
        <pc:sldMkLst>
          <pc:docMk/>
          <pc:sldMk cId="3985272254" sldId="265"/>
        </pc:sldMkLst>
        <pc:spChg chg="mod">
          <ac:chgData name="Brian Mitchell" userId="3bdd7f93-1086-4977-99a6-38ebe47f3bad" providerId="ADAL" clId="{B6FC30C2-5EDD-4836-BC19-D1C7E2490351}" dt="2024-02-08T20:29:33.471" v="7035" actId="20577"/>
          <ac:spMkLst>
            <pc:docMk/>
            <pc:sldMk cId="3985272254" sldId="265"/>
            <ac:spMk id="3" creationId="{203A9D90-6288-FF85-A14B-EAAC61E0E9A8}"/>
          </ac:spMkLst>
        </pc:spChg>
      </pc:sldChg>
      <pc:sldChg chg="modSp mod">
        <pc:chgData name="Brian Mitchell" userId="3bdd7f93-1086-4977-99a6-38ebe47f3bad" providerId="ADAL" clId="{B6FC30C2-5EDD-4836-BC19-D1C7E2490351}" dt="2024-02-08T20:58:34.075" v="8030" actId="20577"/>
        <pc:sldMkLst>
          <pc:docMk/>
          <pc:sldMk cId="4226099158" sldId="266"/>
        </pc:sldMkLst>
        <pc:spChg chg="mod">
          <ac:chgData name="Brian Mitchell" userId="3bdd7f93-1086-4977-99a6-38ebe47f3bad" providerId="ADAL" clId="{B6FC30C2-5EDD-4836-BC19-D1C7E2490351}" dt="2024-02-08T20:58:34.075" v="8030" actId="20577"/>
          <ac:spMkLst>
            <pc:docMk/>
            <pc:sldMk cId="4226099158" sldId="266"/>
            <ac:spMk id="3" creationId="{203A9D90-6288-FF85-A14B-EAAC61E0E9A8}"/>
          </ac:spMkLst>
        </pc:spChg>
      </pc:sldChg>
      <pc:sldChg chg="modSp mod">
        <pc:chgData name="Brian Mitchell" userId="3bdd7f93-1086-4977-99a6-38ebe47f3bad" providerId="ADAL" clId="{B6FC30C2-5EDD-4836-BC19-D1C7E2490351}" dt="2024-02-08T22:33:12.546" v="10506" actId="20577"/>
        <pc:sldMkLst>
          <pc:docMk/>
          <pc:sldMk cId="850427537" sldId="267"/>
        </pc:sldMkLst>
        <pc:spChg chg="mod">
          <ac:chgData name="Brian Mitchell" userId="3bdd7f93-1086-4977-99a6-38ebe47f3bad" providerId="ADAL" clId="{B6FC30C2-5EDD-4836-BC19-D1C7E2490351}" dt="2024-02-08T22:33:12.546" v="10506" actId="20577"/>
          <ac:spMkLst>
            <pc:docMk/>
            <pc:sldMk cId="850427537" sldId="267"/>
            <ac:spMk id="3" creationId="{203A9D90-6288-FF85-A14B-EAAC61E0E9A8}"/>
          </ac:spMkLst>
        </pc:spChg>
      </pc:sldChg>
      <pc:sldChg chg="modSp mod">
        <pc:chgData name="Brian Mitchell" userId="3bdd7f93-1086-4977-99a6-38ebe47f3bad" providerId="ADAL" clId="{B6FC30C2-5EDD-4836-BC19-D1C7E2490351}" dt="2024-02-08T22:30:33.281" v="10202" actId="14100"/>
        <pc:sldMkLst>
          <pc:docMk/>
          <pc:sldMk cId="3364109993" sldId="268"/>
        </pc:sldMkLst>
        <pc:spChg chg="mod">
          <ac:chgData name="Brian Mitchell" userId="3bdd7f93-1086-4977-99a6-38ebe47f3bad" providerId="ADAL" clId="{B6FC30C2-5EDD-4836-BC19-D1C7E2490351}" dt="2024-02-08T22:28:01.555" v="10052" actId="1076"/>
          <ac:spMkLst>
            <pc:docMk/>
            <pc:sldMk cId="3364109993" sldId="268"/>
            <ac:spMk id="2" creationId="{103DC290-7A27-95C0-53A2-21B3816BBA33}"/>
          </ac:spMkLst>
        </pc:spChg>
        <pc:spChg chg="mod">
          <ac:chgData name="Brian Mitchell" userId="3bdd7f93-1086-4977-99a6-38ebe47f3bad" providerId="ADAL" clId="{B6FC30C2-5EDD-4836-BC19-D1C7E2490351}" dt="2024-02-08T22:28:16.468" v="10054" actId="14100"/>
          <ac:spMkLst>
            <pc:docMk/>
            <pc:sldMk cId="3364109993" sldId="268"/>
            <ac:spMk id="3" creationId="{203A9D90-6288-FF85-A14B-EAAC61E0E9A8}"/>
          </ac:spMkLst>
        </pc:spChg>
        <pc:graphicFrameChg chg="mod modGraphic">
          <ac:chgData name="Brian Mitchell" userId="3bdd7f93-1086-4977-99a6-38ebe47f3bad" providerId="ADAL" clId="{B6FC30C2-5EDD-4836-BC19-D1C7E2490351}" dt="2024-02-08T22:30:33.281" v="10202" actId="14100"/>
          <ac:graphicFrameMkLst>
            <pc:docMk/>
            <pc:sldMk cId="3364109993" sldId="268"/>
            <ac:graphicFrameMk id="4" creationId="{BC8B6778-11BB-9A9A-F0BF-8949F85F8237}"/>
          </ac:graphicFrameMkLst>
        </pc:graphicFrameChg>
      </pc:sldChg>
      <pc:sldChg chg="modSp mod">
        <pc:chgData name="Brian Mitchell" userId="3bdd7f93-1086-4977-99a6-38ebe47f3bad" providerId="ADAL" clId="{B6FC30C2-5EDD-4836-BC19-D1C7E2490351}" dt="2024-02-08T22:40:12.732" v="11431" actId="313"/>
        <pc:sldMkLst>
          <pc:docMk/>
          <pc:sldMk cId="3799370086" sldId="269"/>
        </pc:sldMkLst>
        <pc:spChg chg="mod">
          <ac:chgData name="Brian Mitchell" userId="3bdd7f93-1086-4977-99a6-38ebe47f3bad" providerId="ADAL" clId="{B6FC30C2-5EDD-4836-BC19-D1C7E2490351}" dt="2024-02-08T22:40:12.732" v="11431" actId="313"/>
          <ac:spMkLst>
            <pc:docMk/>
            <pc:sldMk cId="3799370086" sldId="269"/>
            <ac:spMk id="3" creationId="{203A9D90-6288-FF85-A14B-EAAC61E0E9A8}"/>
          </ac:spMkLst>
        </pc:spChg>
      </pc:sldChg>
      <pc:sldChg chg="addSp delSp modSp mod">
        <pc:chgData name="Brian Mitchell" userId="3bdd7f93-1086-4977-99a6-38ebe47f3bad" providerId="ADAL" clId="{B6FC30C2-5EDD-4836-BC19-D1C7E2490351}" dt="2024-02-07T19:20:57.523" v="1727" actId="20577"/>
        <pc:sldMkLst>
          <pc:docMk/>
          <pc:sldMk cId="3887641486" sldId="270"/>
        </pc:sldMkLst>
        <pc:spChg chg="mod">
          <ac:chgData name="Brian Mitchell" userId="3bdd7f93-1086-4977-99a6-38ebe47f3bad" providerId="ADAL" clId="{B6FC30C2-5EDD-4836-BC19-D1C7E2490351}" dt="2024-02-07T19:20:57.523" v="1727" actId="20577"/>
          <ac:spMkLst>
            <pc:docMk/>
            <pc:sldMk cId="3887641486" sldId="270"/>
            <ac:spMk id="3" creationId="{0CC31931-4847-F763-D4D1-1433E7E0CE49}"/>
          </ac:spMkLst>
        </pc:spChg>
        <pc:spChg chg="add del">
          <ac:chgData name="Brian Mitchell" userId="3bdd7f93-1086-4977-99a6-38ebe47f3bad" providerId="ADAL" clId="{B6FC30C2-5EDD-4836-BC19-D1C7E2490351}" dt="2024-02-07T18:51:43.156" v="4"/>
          <ac:spMkLst>
            <pc:docMk/>
            <pc:sldMk cId="3887641486" sldId="270"/>
            <ac:spMk id="8" creationId="{390D925D-39A2-5F19-1502-A8D65256307A}"/>
          </ac:spMkLst>
        </pc:spChg>
        <pc:picChg chg="mod">
          <ac:chgData name="Brian Mitchell" userId="3bdd7f93-1086-4977-99a6-38ebe47f3bad" providerId="ADAL" clId="{B6FC30C2-5EDD-4836-BC19-D1C7E2490351}" dt="2024-02-07T18:51:36.767" v="3"/>
          <ac:picMkLst>
            <pc:docMk/>
            <pc:sldMk cId="3887641486" sldId="270"/>
            <ac:picMk id="9" creationId="{F55326DC-C340-92B3-BB03-C2829DACAC89}"/>
          </ac:picMkLst>
        </pc:picChg>
        <pc:picChg chg="add mod">
          <ac:chgData name="Brian Mitchell" userId="3bdd7f93-1086-4977-99a6-38ebe47f3bad" providerId="ADAL" clId="{B6FC30C2-5EDD-4836-BC19-D1C7E2490351}" dt="2024-02-07T18:51:45.562" v="5" actId="1076"/>
          <ac:picMkLst>
            <pc:docMk/>
            <pc:sldMk cId="3887641486" sldId="270"/>
            <ac:picMk id="11" creationId="{88DEE027-1ABC-7325-6944-BACE586EAF9C}"/>
          </ac:picMkLst>
        </pc:picChg>
      </pc:sldChg>
      <pc:sldChg chg="addSp delSp modSp mod">
        <pc:chgData name="Brian Mitchell" userId="3bdd7f93-1086-4977-99a6-38ebe47f3bad" providerId="ADAL" clId="{B6FC30C2-5EDD-4836-BC19-D1C7E2490351}" dt="2024-02-08T18:15:29.709" v="3072" actId="14100"/>
        <pc:sldMkLst>
          <pc:docMk/>
          <pc:sldMk cId="1306592365" sldId="271"/>
        </pc:sldMkLst>
        <pc:spChg chg="mod">
          <ac:chgData name="Brian Mitchell" userId="3bdd7f93-1086-4977-99a6-38ebe47f3bad" providerId="ADAL" clId="{B6FC30C2-5EDD-4836-BC19-D1C7E2490351}" dt="2024-02-08T18:14:05.352" v="2997" actId="20577"/>
          <ac:spMkLst>
            <pc:docMk/>
            <pc:sldMk cId="1306592365" sldId="271"/>
            <ac:spMk id="3" creationId="{0CC31931-4847-F763-D4D1-1433E7E0CE49}"/>
          </ac:spMkLst>
        </pc:spChg>
        <pc:spChg chg="add del mod">
          <ac:chgData name="Brian Mitchell" userId="3bdd7f93-1086-4977-99a6-38ebe47f3bad" providerId="ADAL" clId="{B6FC30C2-5EDD-4836-BC19-D1C7E2490351}" dt="2024-02-07T18:51:34.721" v="2" actId="21"/>
          <ac:spMkLst>
            <pc:docMk/>
            <pc:sldMk cId="1306592365" sldId="271"/>
            <ac:spMk id="5" creationId="{1E5BBB3A-11EE-FD49-224C-8E3941DB348E}"/>
          </ac:spMkLst>
        </pc:spChg>
        <pc:spChg chg="add del mod">
          <ac:chgData name="Brian Mitchell" userId="3bdd7f93-1086-4977-99a6-38ebe47f3bad" providerId="ADAL" clId="{B6FC30C2-5EDD-4836-BC19-D1C7E2490351}" dt="2024-02-07T18:52:20.893" v="7"/>
          <ac:spMkLst>
            <pc:docMk/>
            <pc:sldMk cId="1306592365" sldId="271"/>
            <ac:spMk id="9" creationId="{71505C2E-61F2-794F-1DB7-BA064B58678D}"/>
          </ac:spMkLst>
        </pc:spChg>
        <pc:spChg chg="add mod">
          <ac:chgData name="Brian Mitchell" userId="3bdd7f93-1086-4977-99a6-38ebe47f3bad" providerId="ADAL" clId="{B6FC30C2-5EDD-4836-BC19-D1C7E2490351}" dt="2024-02-08T18:15:29.709" v="3072" actId="14100"/>
          <ac:spMkLst>
            <pc:docMk/>
            <pc:sldMk cId="1306592365" sldId="271"/>
            <ac:spMk id="11" creationId="{BE4CD4DF-5A87-4B1A-121A-03B348CD9198}"/>
          </ac:spMkLst>
        </pc:spChg>
        <pc:picChg chg="add del">
          <ac:chgData name="Brian Mitchell" userId="3bdd7f93-1086-4977-99a6-38ebe47f3bad" providerId="ADAL" clId="{B6FC30C2-5EDD-4836-BC19-D1C7E2490351}" dt="2024-02-07T18:52:18.003" v="6" actId="478"/>
          <ac:picMkLst>
            <pc:docMk/>
            <pc:sldMk cId="1306592365" sldId="271"/>
            <ac:picMk id="6" creationId="{C2A3775D-51A5-D12F-8A3D-32A5B63F1D82}"/>
          </ac:picMkLst>
        </pc:picChg>
        <pc:picChg chg="mod">
          <ac:chgData name="Brian Mitchell" userId="3bdd7f93-1086-4977-99a6-38ebe47f3bad" providerId="ADAL" clId="{B6FC30C2-5EDD-4836-BC19-D1C7E2490351}" dt="2024-02-07T18:51:33.424" v="1"/>
          <ac:picMkLst>
            <pc:docMk/>
            <pc:sldMk cId="1306592365" sldId="271"/>
            <ac:picMk id="7" creationId="{41388755-26A3-3456-0DCE-2C0348F1CF72}"/>
          </ac:picMkLst>
        </pc:picChg>
        <pc:picChg chg="add mod">
          <ac:chgData name="Brian Mitchell" userId="3bdd7f93-1086-4977-99a6-38ebe47f3bad" providerId="ADAL" clId="{B6FC30C2-5EDD-4836-BC19-D1C7E2490351}" dt="2024-02-07T18:52:22.877" v="8" actId="1076"/>
          <ac:picMkLst>
            <pc:docMk/>
            <pc:sldMk cId="1306592365" sldId="271"/>
            <ac:picMk id="10" creationId="{609D8B5E-6498-32D3-F99C-A134C69A6C42}"/>
          </ac:picMkLst>
        </pc:picChg>
      </pc:sldChg>
      <pc:sldChg chg="addSp delSp modSp mod">
        <pc:chgData name="Brian Mitchell" userId="3bdd7f93-1086-4977-99a6-38ebe47f3bad" providerId="ADAL" clId="{B6FC30C2-5EDD-4836-BC19-D1C7E2490351}" dt="2024-02-07T19:38:17.140" v="2516" actId="1076"/>
        <pc:sldMkLst>
          <pc:docMk/>
          <pc:sldMk cId="1901477980" sldId="272"/>
        </pc:sldMkLst>
        <pc:spChg chg="mod">
          <ac:chgData name="Brian Mitchell" userId="3bdd7f93-1086-4977-99a6-38ebe47f3bad" providerId="ADAL" clId="{B6FC30C2-5EDD-4836-BC19-D1C7E2490351}" dt="2024-02-07T19:38:09.092" v="2515" actId="20577"/>
          <ac:spMkLst>
            <pc:docMk/>
            <pc:sldMk cId="1901477980" sldId="272"/>
            <ac:spMk id="3" creationId="{0CC31931-4847-F763-D4D1-1433E7E0CE49}"/>
          </ac:spMkLst>
        </pc:spChg>
        <pc:spChg chg="add del mod">
          <ac:chgData name="Brian Mitchell" userId="3bdd7f93-1086-4977-99a6-38ebe47f3bad" providerId="ADAL" clId="{B6FC30C2-5EDD-4836-BC19-D1C7E2490351}" dt="2024-02-07T18:52:49.083" v="10"/>
          <ac:spMkLst>
            <pc:docMk/>
            <pc:sldMk cId="1901477980" sldId="272"/>
            <ac:spMk id="5" creationId="{C0E48148-5618-C67C-7E21-907413AAEE1A}"/>
          </ac:spMkLst>
        </pc:spChg>
        <pc:picChg chg="del">
          <ac:chgData name="Brian Mitchell" userId="3bdd7f93-1086-4977-99a6-38ebe47f3bad" providerId="ADAL" clId="{B6FC30C2-5EDD-4836-BC19-D1C7E2490351}" dt="2024-02-07T18:52:45.443" v="9" actId="478"/>
          <ac:picMkLst>
            <pc:docMk/>
            <pc:sldMk cId="1901477980" sldId="272"/>
            <ac:picMk id="6" creationId="{D4C80DC3-BDC2-5C76-B2D1-6B01142DEC0F}"/>
          </ac:picMkLst>
        </pc:picChg>
        <pc:picChg chg="add mod">
          <ac:chgData name="Brian Mitchell" userId="3bdd7f93-1086-4977-99a6-38ebe47f3bad" providerId="ADAL" clId="{B6FC30C2-5EDD-4836-BC19-D1C7E2490351}" dt="2024-02-07T19:38:17.140" v="2516" actId="1076"/>
          <ac:picMkLst>
            <pc:docMk/>
            <pc:sldMk cId="1901477980" sldId="272"/>
            <ac:picMk id="7" creationId="{A8238B29-9363-AA33-2DF8-A5904D44D713}"/>
          </ac:picMkLst>
        </pc:picChg>
      </pc:sldChg>
      <pc:sldChg chg="addSp delSp modSp mod">
        <pc:chgData name="Brian Mitchell" userId="3bdd7f93-1086-4977-99a6-38ebe47f3bad" providerId="ADAL" clId="{B6FC30C2-5EDD-4836-BC19-D1C7E2490351}" dt="2024-02-08T18:16:15.449" v="3073" actId="5793"/>
        <pc:sldMkLst>
          <pc:docMk/>
          <pc:sldMk cId="3333452679" sldId="273"/>
        </pc:sldMkLst>
        <pc:spChg chg="mod">
          <ac:chgData name="Brian Mitchell" userId="3bdd7f93-1086-4977-99a6-38ebe47f3bad" providerId="ADAL" clId="{B6FC30C2-5EDD-4836-BC19-D1C7E2490351}" dt="2024-02-08T18:16:15.449" v="3073" actId="5793"/>
          <ac:spMkLst>
            <pc:docMk/>
            <pc:sldMk cId="3333452679" sldId="273"/>
            <ac:spMk id="3" creationId="{0CC31931-4847-F763-D4D1-1433E7E0CE49}"/>
          </ac:spMkLst>
        </pc:spChg>
        <pc:spChg chg="add del mod">
          <ac:chgData name="Brian Mitchell" userId="3bdd7f93-1086-4977-99a6-38ebe47f3bad" providerId="ADAL" clId="{B6FC30C2-5EDD-4836-BC19-D1C7E2490351}" dt="2024-02-07T18:53:22.437" v="14"/>
          <ac:spMkLst>
            <pc:docMk/>
            <pc:sldMk cId="3333452679" sldId="273"/>
            <ac:spMk id="5" creationId="{FD1CF8AB-A33F-55A1-421A-6C9C0AED99B8}"/>
          </ac:spMkLst>
        </pc:spChg>
        <pc:picChg chg="del">
          <ac:chgData name="Brian Mitchell" userId="3bdd7f93-1086-4977-99a6-38ebe47f3bad" providerId="ADAL" clId="{B6FC30C2-5EDD-4836-BC19-D1C7E2490351}" dt="2024-02-07T18:53:21.078" v="13" actId="478"/>
          <ac:picMkLst>
            <pc:docMk/>
            <pc:sldMk cId="3333452679" sldId="273"/>
            <ac:picMk id="6" creationId="{681EB027-545B-A4F6-0B0F-100EA5E6CAB4}"/>
          </ac:picMkLst>
        </pc:picChg>
        <pc:picChg chg="add mod">
          <ac:chgData name="Brian Mitchell" userId="3bdd7f93-1086-4977-99a6-38ebe47f3bad" providerId="ADAL" clId="{B6FC30C2-5EDD-4836-BC19-D1C7E2490351}" dt="2024-02-07T18:53:22.437" v="14"/>
          <ac:picMkLst>
            <pc:docMk/>
            <pc:sldMk cId="3333452679" sldId="273"/>
            <ac:picMk id="7" creationId="{72B4066F-E9BC-E824-9BBE-456193323D6B}"/>
          </ac:picMkLst>
        </pc:picChg>
      </pc:sldChg>
      <pc:sldChg chg="modSp add mod">
        <pc:chgData name="Brian Mitchell" userId="3bdd7f93-1086-4977-99a6-38ebe47f3bad" providerId="ADAL" clId="{B6FC30C2-5EDD-4836-BC19-D1C7E2490351}" dt="2024-02-08T21:12:47.548" v="9484" actId="20577"/>
        <pc:sldMkLst>
          <pc:docMk/>
          <pc:sldMk cId="3343883561" sldId="274"/>
        </pc:sldMkLst>
        <pc:spChg chg="mod">
          <ac:chgData name="Brian Mitchell" userId="3bdd7f93-1086-4977-99a6-38ebe47f3bad" providerId="ADAL" clId="{B6FC30C2-5EDD-4836-BC19-D1C7E2490351}" dt="2024-02-08T21:12:47.548" v="9484" actId="20577"/>
          <ac:spMkLst>
            <pc:docMk/>
            <pc:sldMk cId="3343883561" sldId="274"/>
            <ac:spMk id="3" creationId="{EC13D736-C452-7204-D40F-EBCF297AFEBE}"/>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2/7/2024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2/7/2024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2/7/2024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2/7/2024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2/7/2024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2/7/2024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2/7/2024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pPr algn="ctr"/>
            <a:r>
              <a:rPr lang="en-US" dirty="0"/>
              <a:t>Service Analysis for Carter GM – YTD 2023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a:t>Brian Mitchell</a:t>
            </a:r>
          </a:p>
          <a:p>
            <a:pPr algn="ctr"/>
            <a:r>
              <a:rPr lang="en-US" sz="3200" dirty="0"/>
              <a:t>N434 – 28</a:t>
            </a:r>
          </a:p>
          <a:p>
            <a:pPr algn="ctr"/>
            <a:endParaRPr lang="en-US" sz="3200" dirty="0"/>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60589"/>
            <a:ext cx="8596668" cy="4284599"/>
          </a:xfrm>
        </p:spPr>
        <p:txBody>
          <a:bodyPr>
            <a:normAutofit lnSpcReduction="10000"/>
          </a:bodyPr>
          <a:lstStyle/>
          <a:p>
            <a:r>
              <a:rPr lang="en-US" b="1" dirty="0"/>
              <a:t>Opportunities</a:t>
            </a:r>
          </a:p>
          <a:p>
            <a:pPr lvl="1"/>
            <a:r>
              <a:rPr lang="en-US" dirty="0"/>
              <a:t>One line RO’s</a:t>
            </a:r>
          </a:p>
          <a:p>
            <a:pPr lvl="2"/>
            <a:r>
              <a:rPr lang="en-US" dirty="0"/>
              <a:t>Currently very high, large opportunity to improve </a:t>
            </a:r>
          </a:p>
          <a:p>
            <a:pPr lvl="3"/>
            <a:r>
              <a:rPr lang="en-US" dirty="0"/>
              <a:t>We need to focus more on customer walk arounds</a:t>
            </a:r>
          </a:p>
          <a:p>
            <a:pPr lvl="3"/>
            <a:r>
              <a:rPr lang="en-US" dirty="0"/>
              <a:t>We could also look at menu selling (not currently doing this)</a:t>
            </a:r>
          </a:p>
          <a:p>
            <a:pPr lvl="1"/>
            <a:r>
              <a:rPr lang="en-US" dirty="0"/>
              <a:t>Improving communication </a:t>
            </a:r>
          </a:p>
          <a:p>
            <a:pPr lvl="2"/>
            <a:r>
              <a:rPr lang="en-US" dirty="0"/>
              <a:t>Work on communication between techs and advisors </a:t>
            </a:r>
          </a:p>
          <a:p>
            <a:pPr lvl="3"/>
            <a:r>
              <a:rPr lang="en-US" dirty="0"/>
              <a:t>We have multiple buildings so walking up to see the advisors can be time consuming</a:t>
            </a:r>
          </a:p>
          <a:p>
            <a:pPr lvl="2"/>
            <a:r>
              <a:rPr lang="en-US" dirty="0"/>
              <a:t>Working on communication between advisors and parts</a:t>
            </a:r>
          </a:p>
          <a:p>
            <a:pPr lvl="3"/>
            <a:r>
              <a:rPr lang="en-US" dirty="0"/>
              <a:t>Could use team building to strengthen relationships &amp; get employees working on the same team</a:t>
            </a:r>
          </a:p>
          <a:p>
            <a:pPr lvl="1"/>
            <a:r>
              <a:rPr lang="en-US" dirty="0"/>
              <a:t>Customer Retention </a:t>
            </a:r>
          </a:p>
          <a:p>
            <a:pPr lvl="2"/>
            <a:r>
              <a:rPr lang="en-US" dirty="0"/>
              <a:t>We currently are only retaining 54% of in market new car customers, our area average is roughly 60%</a:t>
            </a:r>
          </a:p>
          <a:p>
            <a:pPr lvl="1"/>
            <a:endParaRPr lang="en-US" dirty="0"/>
          </a:p>
          <a:p>
            <a:pPr lvl="1"/>
            <a:endParaRPr lang="en-US" dirty="0"/>
          </a:p>
          <a:p>
            <a:endParaRPr lang="en-US" dirty="0"/>
          </a:p>
          <a:p>
            <a:pPr lvl="1"/>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b="1" dirty="0"/>
              <a:t>Threats</a:t>
            </a:r>
          </a:p>
          <a:p>
            <a:pPr lvl="1"/>
            <a:r>
              <a:rPr lang="en-US" dirty="0"/>
              <a:t>New Competition</a:t>
            </a:r>
          </a:p>
          <a:p>
            <a:pPr lvl="2"/>
            <a:r>
              <a:rPr lang="en-US" dirty="0"/>
              <a:t>We currently have another large General Motors dealership about to open in a area we get a lot of business from so customer retention and keeping a high CSI will be key to minimizing lost customers throughout the dealership</a:t>
            </a:r>
          </a:p>
          <a:p>
            <a:pPr lvl="1"/>
            <a:r>
              <a:rPr lang="en-US" dirty="0"/>
              <a:t>Employee Engagement</a:t>
            </a:r>
          </a:p>
          <a:p>
            <a:pPr lvl="2"/>
            <a:r>
              <a:rPr lang="en-US" dirty="0"/>
              <a:t>The negative side of having lots of long term employees is we do have some staff that should be retired which have dropped considerably in production and tend to drag other employees down with them</a:t>
            </a:r>
          </a:p>
          <a:p>
            <a:pPr lvl="1"/>
            <a:r>
              <a:rPr lang="en-US" dirty="0"/>
              <a:t>Outside businesses poaching techs</a:t>
            </a:r>
          </a:p>
          <a:p>
            <a:pPr lvl="2"/>
            <a:r>
              <a:rPr lang="en-US" dirty="0"/>
              <a:t>We don’t seem to loose techs to other dealerships but if we do loose them they seem to be poached by the local trade schools, city or bus transit company</a:t>
            </a:r>
          </a:p>
          <a:p>
            <a:endParaRPr lang="en-US" b="1"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sz="3600" b="1" dirty="0"/>
              <a:t>Objectives</a:t>
            </a:r>
            <a:endParaRPr lang="en-US" sz="2000" b="1" dirty="0"/>
          </a:p>
          <a:p>
            <a:pPr marL="0" indent="0">
              <a:buNone/>
            </a:pPr>
            <a:endParaRPr lang="en-US" sz="1200" b="1" dirty="0"/>
          </a:p>
          <a:p>
            <a:pPr lvl="1"/>
            <a:r>
              <a:rPr lang="en-US" sz="2400" dirty="0"/>
              <a:t>Hire and retain technicians</a:t>
            </a:r>
          </a:p>
          <a:p>
            <a:pPr marL="457200" lvl="1" indent="0">
              <a:buNone/>
            </a:pPr>
            <a:endParaRPr lang="en-US" sz="2400" dirty="0"/>
          </a:p>
          <a:p>
            <a:pPr lvl="1"/>
            <a:r>
              <a:rPr lang="en-US" sz="2400" dirty="0"/>
              <a:t> Reduce one line RO’s</a:t>
            </a:r>
          </a:p>
          <a:p>
            <a:pPr marL="457200" lvl="1" indent="0">
              <a:buNone/>
            </a:pPr>
            <a:endParaRPr lang="en-US" sz="2400" dirty="0"/>
          </a:p>
          <a:p>
            <a:pPr lvl="1"/>
            <a:r>
              <a:rPr lang="en-US" sz="2400" dirty="0"/>
              <a:t>Increase CP labor sales </a:t>
            </a:r>
          </a:p>
          <a:p>
            <a:pPr lvl="1"/>
            <a:endParaRPr lang="en-US" dirty="0"/>
          </a:p>
          <a:p>
            <a:pPr lvl="1"/>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60589"/>
            <a:ext cx="8596668" cy="4229820"/>
          </a:xfrm>
        </p:spPr>
        <p:txBody>
          <a:bodyPr>
            <a:normAutofit lnSpcReduction="10000"/>
          </a:bodyPr>
          <a:lstStyle/>
          <a:p>
            <a:r>
              <a:rPr lang="en-US" b="1" dirty="0"/>
              <a:t>Strategies / Tactics</a:t>
            </a:r>
          </a:p>
          <a:p>
            <a:pPr lvl="1"/>
            <a:r>
              <a:rPr lang="en-US" dirty="0"/>
              <a:t>To Hire and Retain Technicians</a:t>
            </a:r>
          </a:p>
          <a:p>
            <a:pPr lvl="2"/>
            <a:r>
              <a:rPr lang="en-US" dirty="0"/>
              <a:t>Hiring Process</a:t>
            </a:r>
          </a:p>
          <a:p>
            <a:pPr lvl="3"/>
            <a:r>
              <a:rPr lang="en-US" dirty="0"/>
              <a:t>Seek out already Certified Technicians</a:t>
            </a:r>
          </a:p>
          <a:p>
            <a:pPr lvl="4"/>
            <a:r>
              <a:rPr lang="en-US" dirty="0"/>
              <a:t>Offer Referral fee to current technicians who can bring in outside certified techs</a:t>
            </a:r>
          </a:p>
          <a:p>
            <a:pPr lvl="3"/>
            <a:r>
              <a:rPr lang="en-US" dirty="0"/>
              <a:t>Continue working with local high school programs to hire apprentices</a:t>
            </a:r>
          </a:p>
          <a:p>
            <a:pPr lvl="4"/>
            <a:r>
              <a:rPr lang="en-US" dirty="0"/>
              <a:t>This is very successful just takes time to get them up to speed   </a:t>
            </a:r>
          </a:p>
          <a:p>
            <a:pPr lvl="2"/>
            <a:r>
              <a:rPr lang="en-US" dirty="0"/>
              <a:t>Maintaining Good culture </a:t>
            </a:r>
          </a:p>
          <a:p>
            <a:pPr lvl="3"/>
            <a:r>
              <a:rPr lang="en-US" dirty="0"/>
              <a:t>Strengthen employee relationships</a:t>
            </a:r>
          </a:p>
          <a:p>
            <a:pPr lvl="4"/>
            <a:r>
              <a:rPr lang="en-US" dirty="0"/>
              <a:t>Staff events outside of the workplace work great for this (we used to do this pre-covid and need to get back into it, we have noticed a difference without them)</a:t>
            </a:r>
          </a:p>
          <a:p>
            <a:pPr lvl="3"/>
            <a:r>
              <a:rPr lang="en-US" dirty="0"/>
              <a:t>Stay competitive </a:t>
            </a:r>
          </a:p>
          <a:p>
            <a:pPr lvl="4"/>
            <a:r>
              <a:rPr lang="en-US" dirty="0"/>
              <a:t>Make sure we remain competitive on employee wages, benefits and pensions (we have a very high cost of living and need to make sure we are always competitive on this or employees will leave)</a:t>
            </a:r>
          </a:p>
          <a:p>
            <a:pPr lvl="3"/>
            <a:endParaRPr lang="en-US" dirty="0"/>
          </a:p>
          <a:p>
            <a:pPr lvl="1"/>
            <a:endParaRPr lang="en-US" dirty="0"/>
          </a:p>
          <a:p>
            <a:pPr lvl="1"/>
            <a:endParaRPr lang="en-US" b="1"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b="1" dirty="0"/>
              <a:t>Strategies / Tactics</a:t>
            </a:r>
          </a:p>
          <a:p>
            <a:pPr lvl="1"/>
            <a:r>
              <a:rPr lang="en-US" dirty="0"/>
              <a:t>Reduce one line RO’s</a:t>
            </a:r>
          </a:p>
          <a:p>
            <a:pPr lvl="2"/>
            <a:r>
              <a:rPr lang="en-US" dirty="0"/>
              <a:t>Advisor walk arounds</a:t>
            </a:r>
          </a:p>
          <a:p>
            <a:pPr lvl="3"/>
            <a:r>
              <a:rPr lang="en-US" dirty="0"/>
              <a:t>Make sure the advisor is taking the customer out and doing a full walk around on the vehicle</a:t>
            </a:r>
          </a:p>
          <a:p>
            <a:pPr lvl="3"/>
            <a:r>
              <a:rPr lang="en-US" dirty="0"/>
              <a:t>Train our advisors, they need sales training</a:t>
            </a:r>
          </a:p>
          <a:p>
            <a:pPr lvl="2"/>
            <a:r>
              <a:rPr lang="en-US" dirty="0"/>
              <a:t>Menu selling</a:t>
            </a:r>
          </a:p>
          <a:p>
            <a:pPr lvl="3"/>
            <a:r>
              <a:rPr lang="en-US" dirty="0"/>
              <a:t>We don’t currently package sell (I see a huge opportunity here), not only to sell on the current visit but to condition the customer on what to expect the following visits</a:t>
            </a:r>
          </a:p>
          <a:p>
            <a:pPr lvl="2"/>
            <a:r>
              <a:rPr lang="en-US" dirty="0"/>
              <a:t>Videos</a:t>
            </a:r>
          </a:p>
          <a:p>
            <a:pPr lvl="3"/>
            <a:r>
              <a:rPr lang="en-US" dirty="0"/>
              <a:t>Have the technician send videos to the customer to help sell the required work</a:t>
            </a:r>
          </a:p>
          <a:p>
            <a:pPr lvl="3"/>
            <a:r>
              <a:rPr lang="en-US" dirty="0"/>
              <a:t>This gives them the opportunity to here from the tech and see it (should greatly increase the closing rates on these repairs/maintenance items)</a:t>
            </a:r>
          </a:p>
          <a:p>
            <a:pPr lvl="2"/>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E3D098-C264-27A1-2458-93A0DDF6F0F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AA8BD4A-EE90-2243-E6F0-58F4D0E8A42D}"/>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EC13D736-C452-7204-D40F-EBCF297AFEBE}"/>
              </a:ext>
            </a:extLst>
          </p:cNvPr>
          <p:cNvSpPr>
            <a:spLocks noGrp="1"/>
          </p:cNvSpPr>
          <p:nvPr>
            <p:ph idx="1"/>
          </p:nvPr>
        </p:nvSpPr>
        <p:spPr/>
        <p:txBody>
          <a:bodyPr/>
          <a:lstStyle/>
          <a:p>
            <a:r>
              <a:rPr lang="en-US" b="1" dirty="0"/>
              <a:t>Strategies / Tactics</a:t>
            </a:r>
          </a:p>
          <a:p>
            <a:pPr lvl="1"/>
            <a:r>
              <a:rPr lang="en-US" dirty="0"/>
              <a:t>Increase CP Labor sales</a:t>
            </a:r>
          </a:p>
          <a:p>
            <a:pPr lvl="2"/>
            <a:r>
              <a:rPr lang="en-US" dirty="0"/>
              <a:t>Increase our door rate</a:t>
            </a:r>
          </a:p>
          <a:p>
            <a:pPr lvl="3"/>
            <a:r>
              <a:rPr lang="en-US" dirty="0"/>
              <a:t>After surveying local dealers/competitors we determined we were due for a increase, we went from $168 to $179</a:t>
            </a:r>
          </a:p>
          <a:p>
            <a:pPr lvl="3"/>
            <a:r>
              <a:rPr lang="en-US" dirty="0"/>
              <a:t>We are currently looking at setting separate door rates on EV vehicles</a:t>
            </a:r>
          </a:p>
          <a:p>
            <a:pPr lvl="2"/>
            <a:r>
              <a:rPr lang="en-US" dirty="0"/>
              <a:t> Videos</a:t>
            </a:r>
          </a:p>
          <a:p>
            <a:pPr lvl="3"/>
            <a:r>
              <a:rPr lang="en-US" dirty="0"/>
              <a:t>Implementing this should see an immediate increase in CP labor</a:t>
            </a:r>
          </a:p>
          <a:p>
            <a:pPr lvl="2"/>
            <a:r>
              <a:rPr lang="en-US" dirty="0"/>
              <a:t>Technician Proficiency</a:t>
            </a:r>
          </a:p>
          <a:p>
            <a:pPr lvl="3"/>
            <a:r>
              <a:rPr lang="en-US" dirty="0"/>
              <a:t>If we can increase this we will be able to get more work through the shop</a:t>
            </a:r>
          </a:p>
          <a:p>
            <a:pPr lvl="4"/>
            <a:r>
              <a:rPr lang="en-US" dirty="0"/>
              <a:t>We are looking at closing our parts counter and having a runner (we have 4 separate areas techs work in so a lot of time is wasted retrieving parts)</a:t>
            </a:r>
          </a:p>
          <a:p>
            <a:pPr lvl="2"/>
            <a:endParaRPr lang="en-US" dirty="0"/>
          </a:p>
          <a:p>
            <a:endParaRPr lang="en-US" dirty="0"/>
          </a:p>
          <a:p>
            <a:endParaRPr lang="en-US" dirty="0"/>
          </a:p>
        </p:txBody>
      </p:sp>
    </p:spTree>
    <p:extLst>
      <p:ext uri="{BB962C8B-B14F-4D97-AF65-F5344CB8AC3E}">
        <p14:creationId xmlns:p14="http://schemas.microsoft.com/office/powerpoint/2010/main" val="33438835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269312"/>
            <a:ext cx="8596668" cy="1320800"/>
          </a:xfrm>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852056"/>
            <a:ext cx="8596668" cy="488372"/>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681682374"/>
              </p:ext>
            </p:extLst>
          </p:nvPr>
        </p:nvGraphicFramePr>
        <p:xfrm>
          <a:off x="677334" y="1195169"/>
          <a:ext cx="9132492" cy="5710524"/>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617323">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490371">
                <a:tc>
                  <a:txBody>
                    <a:bodyPr/>
                    <a:lstStyle/>
                    <a:p>
                      <a:r>
                        <a:rPr lang="en-US" dirty="0"/>
                        <a:t>Hiring Employees</a:t>
                      </a:r>
                    </a:p>
                  </a:txBody>
                  <a:tcPr/>
                </a:tc>
                <a:tc>
                  <a:txBody>
                    <a:bodyPr/>
                    <a:lstStyle/>
                    <a:p>
                      <a:r>
                        <a:rPr lang="en-US" dirty="0"/>
                        <a:t>Service Manager</a:t>
                      </a:r>
                    </a:p>
                  </a:txBody>
                  <a:tcPr/>
                </a:tc>
                <a:tc>
                  <a:txBody>
                    <a:bodyPr/>
                    <a:lstStyle/>
                    <a:p>
                      <a:r>
                        <a:rPr lang="en-US" dirty="0"/>
                        <a:t>March 31/2024</a:t>
                      </a:r>
                    </a:p>
                  </a:txBody>
                  <a:tcPr/>
                </a:tc>
                <a:extLst>
                  <a:ext uri="{0D108BD9-81ED-4DB2-BD59-A6C34878D82A}">
                    <a16:rowId xmlns:a16="http://schemas.microsoft.com/office/drawing/2014/main" val="2400365483"/>
                  </a:ext>
                </a:extLst>
              </a:tr>
              <a:tr h="881890">
                <a:tc>
                  <a:txBody>
                    <a:bodyPr/>
                    <a:lstStyle/>
                    <a:p>
                      <a:r>
                        <a:rPr lang="en-US" dirty="0"/>
                        <a:t>Planning staff event to strengthen culture/ relationships (60</a:t>
                      </a:r>
                      <a:r>
                        <a:rPr lang="en-US" baseline="30000" dirty="0"/>
                        <a:t>th</a:t>
                      </a:r>
                      <a:r>
                        <a:rPr lang="en-US" dirty="0"/>
                        <a:t> party)</a:t>
                      </a:r>
                    </a:p>
                  </a:txBody>
                  <a:tcPr/>
                </a:tc>
                <a:tc>
                  <a:txBody>
                    <a:bodyPr/>
                    <a:lstStyle/>
                    <a:p>
                      <a:r>
                        <a:rPr lang="en-US" dirty="0"/>
                        <a:t>Management (service, sales, parts, office, general)</a:t>
                      </a:r>
                    </a:p>
                  </a:txBody>
                  <a:tcPr/>
                </a:tc>
                <a:tc>
                  <a:txBody>
                    <a:bodyPr/>
                    <a:lstStyle/>
                    <a:p>
                      <a:r>
                        <a:rPr lang="en-US" dirty="0"/>
                        <a:t>May 31/2024 </a:t>
                      </a:r>
                    </a:p>
                  </a:txBody>
                  <a:tcPr/>
                </a:tc>
                <a:extLst>
                  <a:ext uri="{0D108BD9-81ED-4DB2-BD59-A6C34878D82A}">
                    <a16:rowId xmlns:a16="http://schemas.microsoft.com/office/drawing/2014/main" val="107845787"/>
                  </a:ext>
                </a:extLst>
              </a:tr>
              <a:tr h="881890">
                <a:tc>
                  <a:txBody>
                    <a:bodyPr/>
                    <a:lstStyle/>
                    <a:p>
                      <a:r>
                        <a:rPr lang="en-US" dirty="0"/>
                        <a:t>Train Advisors on proper walk arounds with customers</a:t>
                      </a:r>
                    </a:p>
                  </a:txBody>
                  <a:tcPr/>
                </a:tc>
                <a:tc>
                  <a:txBody>
                    <a:bodyPr/>
                    <a:lstStyle/>
                    <a:p>
                      <a:r>
                        <a:rPr lang="en-US" dirty="0"/>
                        <a:t>Service Manager</a:t>
                      </a:r>
                    </a:p>
                  </a:txBody>
                  <a:tcPr/>
                </a:tc>
                <a:tc>
                  <a:txBody>
                    <a:bodyPr/>
                    <a:lstStyle/>
                    <a:p>
                      <a:r>
                        <a:rPr lang="en-US" dirty="0"/>
                        <a:t>March 31/2024</a:t>
                      </a:r>
                    </a:p>
                  </a:txBody>
                  <a:tcPr/>
                </a:tc>
                <a:extLst>
                  <a:ext uri="{0D108BD9-81ED-4DB2-BD59-A6C34878D82A}">
                    <a16:rowId xmlns:a16="http://schemas.microsoft.com/office/drawing/2014/main" val="1530126605"/>
                  </a:ext>
                </a:extLst>
              </a:tr>
              <a:tr h="617323">
                <a:tc>
                  <a:txBody>
                    <a:bodyPr/>
                    <a:lstStyle/>
                    <a:p>
                      <a:r>
                        <a:rPr lang="en-US" dirty="0"/>
                        <a:t>Compare customer video providers</a:t>
                      </a:r>
                    </a:p>
                  </a:txBody>
                  <a:tcPr/>
                </a:tc>
                <a:tc>
                  <a:txBody>
                    <a:bodyPr/>
                    <a:lstStyle/>
                    <a:p>
                      <a:r>
                        <a:rPr lang="en-US" dirty="0"/>
                        <a:t>Service Manager/General Manager</a:t>
                      </a:r>
                    </a:p>
                  </a:txBody>
                  <a:tcPr/>
                </a:tc>
                <a:tc>
                  <a:txBody>
                    <a:bodyPr/>
                    <a:lstStyle/>
                    <a:p>
                      <a:r>
                        <a:rPr lang="en-US" dirty="0"/>
                        <a:t>April 31/2024</a:t>
                      </a:r>
                    </a:p>
                  </a:txBody>
                  <a:tcPr/>
                </a:tc>
                <a:extLst>
                  <a:ext uri="{0D108BD9-81ED-4DB2-BD59-A6C34878D82A}">
                    <a16:rowId xmlns:a16="http://schemas.microsoft.com/office/drawing/2014/main" val="1950345431"/>
                  </a:ext>
                </a:extLst>
              </a:tr>
              <a:tr h="490371">
                <a:tc>
                  <a:txBody>
                    <a:bodyPr/>
                    <a:lstStyle/>
                    <a:p>
                      <a:r>
                        <a:rPr lang="en-US" dirty="0"/>
                        <a:t>Explore Menu selling</a:t>
                      </a:r>
                    </a:p>
                  </a:txBody>
                  <a:tcPr/>
                </a:tc>
                <a:tc>
                  <a:txBody>
                    <a:bodyPr/>
                    <a:lstStyle/>
                    <a:p>
                      <a:r>
                        <a:rPr lang="en-US" dirty="0"/>
                        <a:t>Service Manager/Advisors</a:t>
                      </a:r>
                    </a:p>
                  </a:txBody>
                  <a:tcPr/>
                </a:tc>
                <a:tc>
                  <a:txBody>
                    <a:bodyPr/>
                    <a:lstStyle/>
                    <a:p>
                      <a:r>
                        <a:rPr lang="en-US" dirty="0"/>
                        <a:t>April 31/2024</a:t>
                      </a:r>
                    </a:p>
                  </a:txBody>
                  <a:tcPr/>
                </a:tc>
                <a:extLst>
                  <a:ext uri="{0D108BD9-81ED-4DB2-BD59-A6C34878D82A}">
                    <a16:rowId xmlns:a16="http://schemas.microsoft.com/office/drawing/2014/main" val="1960891333"/>
                  </a:ext>
                </a:extLst>
              </a:tr>
              <a:tr h="490371">
                <a:tc>
                  <a:txBody>
                    <a:bodyPr/>
                    <a:lstStyle/>
                    <a:p>
                      <a:r>
                        <a:rPr lang="en-US" dirty="0"/>
                        <a:t>Converting to Parts runner</a:t>
                      </a:r>
                    </a:p>
                  </a:txBody>
                  <a:tcPr/>
                </a:tc>
                <a:tc>
                  <a:txBody>
                    <a:bodyPr/>
                    <a:lstStyle/>
                    <a:p>
                      <a:r>
                        <a:rPr lang="en-US" dirty="0"/>
                        <a:t>Service &amp; Parts Managers</a:t>
                      </a:r>
                    </a:p>
                  </a:txBody>
                  <a:tcPr/>
                </a:tc>
                <a:tc>
                  <a:txBody>
                    <a:bodyPr/>
                    <a:lstStyle/>
                    <a:p>
                      <a:r>
                        <a:rPr lang="en-US" dirty="0"/>
                        <a:t>May 31/2024</a:t>
                      </a:r>
                    </a:p>
                  </a:txBody>
                  <a:tcPr/>
                </a:tc>
                <a:extLst>
                  <a:ext uri="{0D108BD9-81ED-4DB2-BD59-A6C34878D82A}">
                    <a16:rowId xmlns:a16="http://schemas.microsoft.com/office/drawing/2014/main" val="4137224325"/>
                  </a:ext>
                </a:extLst>
              </a:tr>
              <a:tr h="588621">
                <a:tc>
                  <a:txBody>
                    <a:bodyPr/>
                    <a:lstStyle/>
                    <a:p>
                      <a:r>
                        <a:rPr lang="en-US" dirty="0"/>
                        <a:t>Increase Door Rate</a:t>
                      </a:r>
                    </a:p>
                  </a:txBody>
                  <a:tcPr/>
                </a:tc>
                <a:tc>
                  <a:txBody>
                    <a:bodyPr/>
                    <a:lstStyle/>
                    <a:p>
                      <a:r>
                        <a:rPr lang="en-US" dirty="0"/>
                        <a:t>Service &amp; General Managers</a:t>
                      </a:r>
                    </a:p>
                  </a:txBody>
                  <a:tcPr/>
                </a:tc>
                <a:tc>
                  <a:txBody>
                    <a:bodyPr/>
                    <a:lstStyle/>
                    <a:p>
                      <a:r>
                        <a:rPr lang="en-US" dirty="0"/>
                        <a:t>Jan 1 / 2024</a:t>
                      </a:r>
                    </a:p>
                  </a:txBody>
                  <a:tcPr/>
                </a:tc>
                <a:extLst>
                  <a:ext uri="{0D108BD9-81ED-4DB2-BD59-A6C34878D82A}">
                    <a16:rowId xmlns:a16="http://schemas.microsoft.com/office/drawing/2014/main" val="2642230709"/>
                  </a:ext>
                </a:extLst>
              </a:tr>
              <a:tr h="490371">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3365287314"/>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sz="2000" b="1" dirty="0"/>
              <a:t>Synopsis</a:t>
            </a:r>
          </a:p>
          <a:p>
            <a:pPr lvl="1"/>
            <a:r>
              <a:rPr lang="en-US" sz="1800" dirty="0"/>
              <a:t>I'm excited about the future potential of our service department, we have lots of work and some good large fleet accounts set up.  We need to focus on adding some key members to our team to help accommodate the workflow and getting our current apprentices up to speed.  In speaking with advisors they are often concerned upselling work will mean they wont get other vehicles into the shop.  Having the proper amount of techs will help ease this concern.  This among with proper walk arounds, sales training, menu selling and the implementation of videos into the service department should chip away at our very large section of one line RO’s.  Its important for us to remember we must not get complacent, even things like maintaining a positive culture needs our constant attention.      </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4" y="1930400"/>
            <a:ext cx="8596668" cy="3880773"/>
          </a:xfrm>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endParaRPr lang="en-US" dirty="0">
              <a:solidFill>
                <a:srgbClr val="221E1F"/>
              </a:solidFill>
              <a:latin typeface="Calibri" panose="020F0502020204030204" pitchFamily="34" charset="0"/>
            </a:endParaRPr>
          </a:p>
          <a:p>
            <a:pPr lvl="1"/>
            <a:r>
              <a:rPr lang="en-US" b="0" i="0" u="none" strike="noStrike" baseline="0" dirty="0">
                <a:solidFill>
                  <a:srgbClr val="221E1F"/>
                </a:solidFill>
                <a:latin typeface="Calibri" panose="020F0502020204030204" pitchFamily="34" charset="0"/>
              </a:rPr>
              <a:t>Dealership level we market through Dealer Direct and CSSR towards current customers (thank you letters, maintenance notifications, quarterly specials)</a:t>
            </a:r>
          </a:p>
          <a:p>
            <a:r>
              <a:rPr lang="en-US" dirty="0">
                <a:solidFill>
                  <a:srgbClr val="221E1F"/>
                </a:solidFill>
                <a:latin typeface="Calibri" panose="020F0502020204030204" pitchFamily="34" charset="0"/>
              </a:rPr>
              <a:t>We have no shortage of work, our goals our more focused to improving workflow, tech efficiency and to hire more techs  </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We are currently working with the local high school students at the work experience level and bringing them up through GM specific trade school (8 of our current techs came from this)</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We currently have another student lined up to start with us in March, while it takes a while to get them through school and up to speed we are finding the retention rate to be high on these employees  </a:t>
            </a:r>
            <a:endParaRPr lang="en-US" sz="1800" b="0" i="0" u="none" strike="noStrike" baseline="0" dirty="0">
              <a:solidFill>
                <a:srgbClr val="221E1F"/>
              </a:solidFill>
              <a:latin typeface="Calibri" panose="020F0502020204030204" pitchFamily="34" charset="0"/>
            </a:endParaRPr>
          </a:p>
          <a:p>
            <a:pPr marL="0" indent="0">
              <a:buNone/>
            </a:pPr>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lvl="1"/>
            <a:r>
              <a:rPr lang="en-US" b="0" i="0" u="none" strike="noStrike" baseline="0" dirty="0">
                <a:solidFill>
                  <a:srgbClr val="221E1F"/>
                </a:solidFill>
                <a:latin typeface="Calibri" panose="020F0502020204030204" pitchFamily="34" charset="0"/>
              </a:rPr>
              <a:t>Fully Certified Techs are paid flat rate with a 90% guarantee </a:t>
            </a:r>
          </a:p>
          <a:p>
            <a:pPr lvl="1"/>
            <a:r>
              <a:rPr lang="en-US" dirty="0">
                <a:solidFill>
                  <a:srgbClr val="221E1F"/>
                </a:solidFill>
                <a:latin typeface="Calibri" panose="020F0502020204030204" pitchFamily="34" charset="0"/>
              </a:rPr>
              <a:t>Apprentices are paid hourly but tracked on flat rate</a:t>
            </a:r>
          </a:p>
          <a:p>
            <a:pPr lvl="2"/>
            <a:r>
              <a:rPr lang="en-US" dirty="0">
                <a:solidFill>
                  <a:srgbClr val="221E1F"/>
                </a:solidFill>
                <a:latin typeface="Calibri" panose="020F0502020204030204" pitchFamily="34" charset="0"/>
              </a:rPr>
              <a:t>We go over the flat rate with apprentices monthly to make sure they understand where they are at and what to expect when they become fully certified </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 evaluate pay yearly to keep us inline with our local competition (done before we do our yearly warrantee rate review)  </a:t>
            </a:r>
          </a:p>
          <a:p>
            <a:endParaRPr lang="en-US" dirty="0"/>
          </a:p>
        </p:txBody>
      </p:sp>
      <p:pic>
        <p:nvPicPr>
          <p:cNvPr id="11" name="Content Placeholder 10">
            <a:extLst>
              <a:ext uri="{FF2B5EF4-FFF2-40B4-BE49-F238E27FC236}">
                <a16:creationId xmlns:a16="http://schemas.microsoft.com/office/drawing/2014/main" id="{88DEE027-1ABC-7325-6944-BACE586EAF9C}"/>
              </a:ext>
            </a:extLst>
          </p:cNvPr>
          <p:cNvPicPr>
            <a:picLocks noGrp="1" noChangeAspect="1"/>
          </p:cNvPicPr>
          <p:nvPr>
            <p:ph sz="quarter" idx="4"/>
          </p:nvPr>
        </p:nvPicPr>
        <p:blipFill>
          <a:blip r:embed="rId2"/>
          <a:stretch>
            <a:fillRect/>
          </a:stretch>
        </p:blipFill>
        <p:spPr>
          <a:xfrm>
            <a:off x="5123215" y="2013264"/>
            <a:ext cx="4186237" cy="2336318"/>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We are not currently selling all our available hours </a:t>
            </a:r>
          </a:p>
          <a:p>
            <a:pPr lvl="1"/>
            <a:r>
              <a:rPr lang="en-US" dirty="0">
                <a:solidFill>
                  <a:srgbClr val="221E1F"/>
                </a:solidFill>
                <a:latin typeface="Calibri" panose="020F0502020204030204" pitchFamily="34" charset="0"/>
              </a:rPr>
              <a:t>With a large number off apprentices and a few older near rear retirement techs our proficiency is still lower than it should be </a:t>
            </a:r>
          </a:p>
          <a:p>
            <a:r>
              <a:rPr lang="en-US" dirty="0">
                <a:solidFill>
                  <a:srgbClr val="221E1F"/>
                </a:solidFill>
                <a:latin typeface="Calibri" panose="020F0502020204030204" pitchFamily="34" charset="0"/>
              </a:rPr>
              <a:t>Personnel Expense is high </a:t>
            </a:r>
          </a:p>
          <a:p>
            <a:pPr lvl="1"/>
            <a:r>
              <a:rPr lang="en-US" dirty="0">
                <a:solidFill>
                  <a:srgbClr val="221E1F"/>
                </a:solidFill>
                <a:latin typeface="Calibri" panose="020F0502020204030204" pitchFamily="34" charset="0"/>
              </a:rPr>
              <a:t>This is due to our location, very expensive cost of living and lots of job opportunities drive expensive wages for even entry level jobs (car porters, cashier, </a:t>
            </a:r>
            <a:r>
              <a:rPr lang="en-US" dirty="0" err="1">
                <a:solidFill>
                  <a:srgbClr val="221E1F"/>
                </a:solidFill>
                <a:latin typeface="Calibri" panose="020F0502020204030204" pitchFamily="34" charset="0"/>
              </a:rPr>
              <a:t>ect</a:t>
            </a:r>
            <a:r>
              <a:rPr lang="en-US" dirty="0">
                <a:solidFill>
                  <a:srgbClr val="221E1F"/>
                </a:solidFill>
                <a:latin typeface="Calibri" panose="020F0502020204030204" pitchFamily="34" charset="0"/>
              </a:rPr>
              <a:t>)</a:t>
            </a:r>
          </a:p>
        </p:txBody>
      </p:sp>
      <p:pic>
        <p:nvPicPr>
          <p:cNvPr id="10" name="Content Placeholder 9">
            <a:extLst>
              <a:ext uri="{FF2B5EF4-FFF2-40B4-BE49-F238E27FC236}">
                <a16:creationId xmlns:a16="http://schemas.microsoft.com/office/drawing/2014/main" id="{609D8B5E-6498-32D3-F99C-A134C69A6C42}"/>
              </a:ext>
            </a:extLst>
          </p:cNvPr>
          <p:cNvPicPr>
            <a:picLocks noGrp="1" noChangeAspect="1"/>
          </p:cNvPicPr>
          <p:nvPr>
            <p:ph sz="half" idx="2"/>
          </p:nvPr>
        </p:nvPicPr>
        <p:blipFill>
          <a:blip r:embed="rId2"/>
          <a:stretch>
            <a:fillRect/>
          </a:stretch>
        </p:blipFill>
        <p:spPr>
          <a:xfrm>
            <a:off x="5393640" y="2077375"/>
            <a:ext cx="3609975" cy="2990850"/>
          </a:xfrm>
          <a:prstGeom prst="rect">
            <a:avLst/>
          </a:prstGeom>
        </p:spPr>
      </p:pic>
      <p:sp>
        <p:nvSpPr>
          <p:cNvPr id="11" name="TextBox 10">
            <a:extLst>
              <a:ext uri="{FF2B5EF4-FFF2-40B4-BE49-F238E27FC236}">
                <a16:creationId xmlns:a16="http://schemas.microsoft.com/office/drawing/2014/main" id="{BE4CD4DF-5A87-4B1A-121A-03B348CD9198}"/>
              </a:ext>
            </a:extLst>
          </p:cNvPr>
          <p:cNvSpPr txBox="1"/>
          <p:nvPr/>
        </p:nvSpPr>
        <p:spPr>
          <a:xfrm>
            <a:off x="5478011" y="5217952"/>
            <a:ext cx="3795991" cy="246221"/>
          </a:xfrm>
          <a:prstGeom prst="rect">
            <a:avLst/>
          </a:prstGeom>
          <a:noFill/>
        </p:spPr>
        <p:txBody>
          <a:bodyPr wrap="square" rtlCol="0">
            <a:spAutoFit/>
          </a:bodyPr>
          <a:lstStyle/>
          <a:p>
            <a:r>
              <a:rPr lang="en-US" sz="1000" dirty="0"/>
              <a:t>*note parts gross transfer not accounted for in these numbers*</a:t>
            </a:r>
          </a:p>
        </p:txBody>
      </p:sp>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dirty="0"/>
              <a:t>Tech Proficiency</a:t>
            </a:r>
          </a:p>
          <a:p>
            <a:pPr lvl="1"/>
            <a:r>
              <a:rPr lang="en-US" dirty="0"/>
              <a:t>Get our apprentices up to speed</a:t>
            </a:r>
          </a:p>
          <a:p>
            <a:pPr lvl="1"/>
            <a:r>
              <a:rPr lang="en-US" dirty="0"/>
              <a:t>We work one on one with fully trained techs that are consistently on guarantee to get them up to speed</a:t>
            </a:r>
          </a:p>
          <a:p>
            <a:pPr lvl="1"/>
            <a:r>
              <a:rPr lang="en-US" dirty="0"/>
              <a:t>Ensure work is being dispatched properly to make sure its in the techs skillset   </a:t>
            </a:r>
          </a:p>
        </p:txBody>
      </p:sp>
      <p:pic>
        <p:nvPicPr>
          <p:cNvPr id="7" name="Content Placeholder 6">
            <a:extLst>
              <a:ext uri="{FF2B5EF4-FFF2-40B4-BE49-F238E27FC236}">
                <a16:creationId xmlns:a16="http://schemas.microsoft.com/office/drawing/2014/main" id="{A8238B29-9363-AA33-2DF8-A5904D44D713}"/>
              </a:ext>
            </a:extLst>
          </p:cNvPr>
          <p:cNvPicPr>
            <a:picLocks noGrp="1" noChangeAspect="1"/>
          </p:cNvPicPr>
          <p:nvPr>
            <p:ph sz="half" idx="2"/>
          </p:nvPr>
        </p:nvPicPr>
        <p:blipFill>
          <a:blip r:embed="rId2"/>
          <a:stretch>
            <a:fillRect/>
          </a:stretch>
        </p:blipFill>
        <p:spPr>
          <a:xfrm>
            <a:off x="4861369" y="1579655"/>
            <a:ext cx="4920385" cy="4172741"/>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2693249"/>
            <a:ext cx="4184035" cy="3880772"/>
          </a:xfrm>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Hire more technicians</a:t>
            </a:r>
          </a:p>
          <a:p>
            <a:pPr lvl="1"/>
            <a:r>
              <a:rPr lang="en-US" dirty="0">
                <a:solidFill>
                  <a:srgbClr val="221E1F"/>
                </a:solidFill>
                <a:latin typeface="Calibri" panose="020F0502020204030204" pitchFamily="34" charset="0"/>
              </a:rPr>
              <a:t>This is currently something we are doing, that being said it’s very hard to get a factory trained technicians so this is usually taking someone through an apprenticeship program which can hurt proficiency (this is critical to maintaining long term employees)  </a:t>
            </a:r>
          </a:p>
          <a:p>
            <a:pPr marL="457200" lvl="1" indent="0">
              <a:buNone/>
            </a:pPr>
            <a:r>
              <a:rPr lang="en-US" dirty="0">
                <a:solidFill>
                  <a:srgbClr val="221E1F"/>
                </a:solidFill>
                <a:latin typeface="Calibri" panose="020F0502020204030204" pitchFamily="34" charset="0"/>
              </a:rPr>
              <a:t>     </a:t>
            </a:r>
            <a:endParaRPr lang="en-US" sz="1800" b="0" i="0" u="none" strike="noStrike" baseline="0" dirty="0">
              <a:solidFill>
                <a:srgbClr val="221E1F"/>
              </a:solidFill>
              <a:latin typeface="Calibri" panose="020F0502020204030204" pitchFamily="34" charset="0"/>
            </a:endParaRPr>
          </a:p>
          <a:p>
            <a:pPr marL="0" indent="0">
              <a:buNone/>
            </a:pPr>
            <a:endParaRPr lang="en-US" dirty="0">
              <a:solidFill>
                <a:srgbClr val="221E1F"/>
              </a:solidFill>
              <a:latin typeface="Calibri" panose="020F0502020204030204" pitchFamily="34" charset="0"/>
            </a:endParaRPr>
          </a:p>
          <a:p>
            <a:pPr lvl="1"/>
            <a:endParaRPr lang="en-US" b="0" i="0" u="none" strike="noStrike" baseline="0" dirty="0">
              <a:solidFill>
                <a:srgbClr val="221E1F"/>
              </a:solidFill>
              <a:latin typeface="Calibri" panose="020F0502020204030204" pitchFamily="34" charset="0"/>
            </a:endParaRPr>
          </a:p>
          <a:p>
            <a:endParaRPr lang="en-US" dirty="0"/>
          </a:p>
        </p:txBody>
      </p:sp>
      <p:pic>
        <p:nvPicPr>
          <p:cNvPr id="7" name="Content Placeholder 6">
            <a:extLst>
              <a:ext uri="{FF2B5EF4-FFF2-40B4-BE49-F238E27FC236}">
                <a16:creationId xmlns:a16="http://schemas.microsoft.com/office/drawing/2014/main" id="{72B4066F-E9BC-E824-9BBE-456193323D6B}"/>
              </a:ext>
            </a:extLst>
          </p:cNvPr>
          <p:cNvPicPr>
            <a:picLocks noGrp="1" noChangeAspect="1"/>
          </p:cNvPicPr>
          <p:nvPr>
            <p:ph sz="half" idx="2"/>
          </p:nvPr>
        </p:nvPicPr>
        <p:blipFill>
          <a:blip r:embed="rId2"/>
          <a:stretch>
            <a:fillRect/>
          </a:stretch>
        </p:blipFill>
        <p:spPr>
          <a:xfrm>
            <a:off x="5636772" y="2160588"/>
            <a:ext cx="3090156" cy="3881437"/>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677334" y="1473693"/>
            <a:ext cx="4184035" cy="4567668"/>
          </a:xfrm>
        </p:spPr>
        <p:txBody>
          <a:bodyPr>
            <a:normAutofit fontScale="92500" lnSpcReduction="10000"/>
          </a:bodyPr>
          <a:lstStyle/>
          <a:p>
            <a:r>
              <a:rPr lang="en-US" dirty="0"/>
              <a:t>Our Repair Labor rate is $156.42 which is $22.58 less then our posted door rate of $179.00</a:t>
            </a:r>
          </a:p>
          <a:p>
            <a:pPr lvl="1"/>
            <a:r>
              <a:rPr lang="en-US" dirty="0"/>
              <a:t>The reason its lower is we have a large fleet business with BC ambulance, Coast Mountain bus, ARI commercial fleet, city of Vancouver that get different hourly repair rates </a:t>
            </a:r>
          </a:p>
          <a:p>
            <a:r>
              <a:rPr lang="en-US" dirty="0"/>
              <a:t>Discounting is done by price coding set up per account, advisors can not discount other then applying specific companies there preset rates</a:t>
            </a:r>
          </a:p>
          <a:p>
            <a:r>
              <a:rPr lang="en-US" dirty="0"/>
              <a:t>We are averaging 2.2 hours per RO currently, our 100 RO sample was 54% one line RO’s which we defiantly need to work on.</a:t>
            </a:r>
          </a:p>
          <a:p>
            <a:pPr marL="457200" lvl="1" indent="0">
              <a:buNone/>
            </a:pPr>
            <a:r>
              <a:rPr lang="en-US" dirty="0"/>
              <a:t> </a:t>
            </a:r>
          </a:p>
        </p:txBody>
      </p:sp>
      <p:pic>
        <p:nvPicPr>
          <p:cNvPr id="7" name="Content Placeholder 6">
            <a:extLst>
              <a:ext uri="{FF2B5EF4-FFF2-40B4-BE49-F238E27FC236}">
                <a16:creationId xmlns:a16="http://schemas.microsoft.com/office/drawing/2014/main" id="{2177926D-9585-B2DD-0F42-E1A801D4C566}"/>
              </a:ext>
            </a:extLst>
          </p:cNvPr>
          <p:cNvPicPr>
            <a:picLocks noGrp="1" noChangeAspect="1"/>
          </p:cNvPicPr>
          <p:nvPr>
            <p:ph sz="half" idx="2"/>
          </p:nvPr>
        </p:nvPicPr>
        <p:blipFill>
          <a:blip r:embed="rId2"/>
          <a:stretch>
            <a:fillRect/>
          </a:stretch>
        </p:blipFill>
        <p:spPr>
          <a:xfrm>
            <a:off x="5010472" y="1737453"/>
            <a:ext cx="4640321" cy="3953578"/>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b="1" dirty="0"/>
              <a:t>Strengths</a:t>
            </a:r>
            <a:r>
              <a:rPr lang="en-US" dirty="0"/>
              <a:t> </a:t>
            </a:r>
          </a:p>
          <a:p>
            <a:pPr lvl="1"/>
            <a:r>
              <a:rPr lang="en-US" dirty="0"/>
              <a:t>Long term fleet retention</a:t>
            </a:r>
          </a:p>
          <a:p>
            <a:pPr lvl="2"/>
            <a:r>
              <a:rPr lang="en-US" dirty="0"/>
              <a:t>Roughly 40% of our business is major fleet accounts (though discounted rates they also heavily maintain their vehicles resulting in high hours per RO)</a:t>
            </a:r>
          </a:p>
          <a:p>
            <a:pPr lvl="1"/>
            <a:r>
              <a:rPr lang="en-US" dirty="0"/>
              <a:t>Employee Training</a:t>
            </a:r>
          </a:p>
          <a:p>
            <a:pPr lvl="2"/>
            <a:r>
              <a:rPr lang="en-US" dirty="0"/>
              <a:t>60% of our techs are Grand Master Technicians</a:t>
            </a:r>
          </a:p>
          <a:p>
            <a:pPr lvl="2"/>
            <a:r>
              <a:rPr lang="en-US" dirty="0"/>
              <a:t>14 month consecutive tac talk 100% completion for all shop staff</a:t>
            </a:r>
          </a:p>
          <a:p>
            <a:pPr lvl="2"/>
            <a:r>
              <a:rPr lang="en-US" dirty="0"/>
              <a:t>Long term service advisors with awards accolades (GM service advisor guild)</a:t>
            </a:r>
          </a:p>
          <a:p>
            <a:pPr lvl="1"/>
            <a:r>
              <a:rPr lang="en-US" dirty="0"/>
              <a:t>Culture</a:t>
            </a:r>
          </a:p>
          <a:p>
            <a:pPr lvl="2"/>
            <a:r>
              <a:rPr lang="en-US" dirty="0"/>
              <a:t>Employee retention is high </a:t>
            </a:r>
          </a:p>
          <a:p>
            <a:pPr lvl="2"/>
            <a:r>
              <a:rPr lang="en-US" dirty="0"/>
              <a:t>Benefits / pension plans are very competitive </a:t>
            </a:r>
          </a:p>
          <a:p>
            <a:pPr lvl="2"/>
            <a:endParaRPr lang="en-US" dirty="0"/>
          </a:p>
          <a:p>
            <a:pPr lvl="2"/>
            <a:endParaRPr lang="en-US" dirty="0"/>
          </a:p>
          <a:p>
            <a:pPr lvl="2">
              <a:buFont typeface="Wingdings" panose="05000000000000000000" pitchFamily="2" charset="2"/>
              <a:buChar char="Ø"/>
            </a:pPr>
            <a:endParaRPr lang="en-US" dirty="0"/>
          </a:p>
          <a:p>
            <a:pPr marL="1371600" lvl="3" indent="0">
              <a:buNone/>
            </a:pPr>
            <a:endParaRPr lang="en-US" dirty="0"/>
          </a:p>
          <a:p>
            <a:pPr lvl="2"/>
            <a:endParaRPr lang="en-US" dirty="0"/>
          </a:p>
          <a:p>
            <a:pPr lvl="2"/>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b="1" dirty="0"/>
              <a:t>Weaknesses</a:t>
            </a:r>
          </a:p>
          <a:p>
            <a:pPr lvl="1"/>
            <a:r>
              <a:rPr lang="en-US" dirty="0"/>
              <a:t>Selling opportunities</a:t>
            </a:r>
          </a:p>
          <a:p>
            <a:pPr lvl="2"/>
            <a:r>
              <a:rPr lang="en-US" dirty="0"/>
              <a:t>We need to work on our walk arounds and decrease our one line RO count</a:t>
            </a:r>
          </a:p>
          <a:p>
            <a:pPr lvl="2"/>
            <a:r>
              <a:rPr lang="en-US" dirty="0"/>
              <a:t>We don’t current utilize or sell in any volume detail packages</a:t>
            </a:r>
          </a:p>
          <a:p>
            <a:pPr lvl="1"/>
            <a:r>
              <a:rPr lang="en-US" dirty="0"/>
              <a:t>CSI</a:t>
            </a:r>
          </a:p>
          <a:p>
            <a:pPr lvl="2"/>
            <a:r>
              <a:rPr lang="en-US" dirty="0"/>
              <a:t>We have 2 new advisors (replacing retiring advisors) that are not yet up to our standard and have hurt our service department CSI.  This is improving but there is still work to do.</a:t>
            </a:r>
          </a:p>
          <a:p>
            <a:pPr lvl="1"/>
            <a:r>
              <a:rPr lang="en-US" dirty="0"/>
              <a:t>Communication </a:t>
            </a:r>
          </a:p>
          <a:p>
            <a:pPr lvl="2"/>
            <a:r>
              <a:rPr lang="en-US" dirty="0"/>
              <a:t>We found a lot of staff mentioned inter department communication (techs to advisors &amp; advisors to parts)</a:t>
            </a:r>
          </a:p>
          <a:p>
            <a:pPr lvl="1"/>
            <a:endParaRPr lang="en-US" b="1"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1795</TotalTime>
  <Words>1521</Words>
  <Application>Microsoft Office PowerPoint</Application>
  <PresentationFormat>Widescreen</PresentationFormat>
  <Paragraphs>170</Paragraphs>
  <Slides>17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Arial</vt:lpstr>
      <vt:lpstr>Calibri</vt:lpstr>
      <vt:lpstr>Trebuchet MS</vt:lpstr>
      <vt:lpstr>Wingdings</vt:lpstr>
      <vt:lpstr>Wingdings 3</vt:lpstr>
      <vt:lpstr>Facet</vt:lpstr>
      <vt:lpstr>Service Analysis for Carter GM – YTD 2023 </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Brian Mitchell</cp:lastModifiedBy>
  <cp:revision>6</cp:revision>
  <dcterms:created xsi:type="dcterms:W3CDTF">2022-12-04T13:10:55Z</dcterms:created>
  <dcterms:modified xsi:type="dcterms:W3CDTF">2024-02-08T22:46:23Z</dcterms:modified>
</cp:coreProperties>
</file>