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2" r:id="rId5"/>
    <p:sldId id="271"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E208B0-C705-43BD-846C-D60415254C9B}" v="1644" dt="2024-02-05T19:04:40.8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 Beloff" userId="cbd55e490b538270" providerId="Windows Live" clId="Web-{12ED60C1-B55D-4DDB-A025-C3CA96CC5DAA}"/>
    <pc:docChg chg="modSld sldOrd">
      <pc:chgData name="Sam Beloff" userId="cbd55e490b538270" providerId="Windows Live" clId="Web-{12ED60C1-B55D-4DDB-A025-C3CA96CC5DAA}" dt="2024-01-24T18:15:37.474" v="1854" actId="20577"/>
      <pc:docMkLst>
        <pc:docMk/>
      </pc:docMkLst>
      <pc:sldChg chg="modSp">
        <pc:chgData name="Sam Beloff" userId="cbd55e490b538270" providerId="Windows Live" clId="Web-{12ED60C1-B55D-4DDB-A025-C3CA96CC5DAA}" dt="2024-01-24T15:19:41.385" v="13" actId="20577"/>
        <pc:sldMkLst>
          <pc:docMk/>
          <pc:sldMk cId="407074056" sldId="256"/>
        </pc:sldMkLst>
        <pc:spChg chg="mod">
          <ac:chgData name="Sam Beloff" userId="cbd55e490b538270" providerId="Windows Live" clId="Web-{12ED60C1-B55D-4DDB-A025-C3CA96CC5DAA}" dt="2024-01-24T15:19:41.385" v="13" actId="20577"/>
          <ac:spMkLst>
            <pc:docMk/>
            <pc:sldMk cId="407074056" sldId="256"/>
            <ac:spMk id="3" creationId="{3D24D94E-9ADE-FBA4-4E04-F5102B2316CA}"/>
          </ac:spMkLst>
        </pc:spChg>
      </pc:sldChg>
      <pc:sldChg chg="addSp delSp modSp mod ord setBg">
        <pc:chgData name="Sam Beloff" userId="cbd55e490b538270" providerId="Windows Live" clId="Web-{12ED60C1-B55D-4DDB-A025-C3CA96CC5DAA}" dt="2024-01-24T18:03:56.829" v="1220"/>
        <pc:sldMkLst>
          <pc:docMk/>
          <pc:sldMk cId="4167117408" sldId="258"/>
        </pc:sldMkLst>
        <pc:spChg chg="mod">
          <ac:chgData name="Sam Beloff" userId="cbd55e490b538270" providerId="Windows Live" clId="Web-{12ED60C1-B55D-4DDB-A025-C3CA96CC5DAA}" dt="2024-01-24T17:53:03.138" v="725"/>
          <ac:spMkLst>
            <pc:docMk/>
            <pc:sldMk cId="4167117408" sldId="258"/>
            <ac:spMk id="2" creationId="{5FFE6F10-0BA0-1313-9F7B-7EBE765BA7D5}"/>
          </ac:spMkLst>
        </pc:spChg>
        <pc:spChg chg="mod">
          <ac:chgData name="Sam Beloff" userId="cbd55e490b538270" providerId="Windows Live" clId="Web-{12ED60C1-B55D-4DDB-A025-C3CA96CC5DAA}" dt="2024-01-24T17:58:12.428" v="865" actId="20577"/>
          <ac:spMkLst>
            <pc:docMk/>
            <pc:sldMk cId="4167117408" sldId="258"/>
            <ac:spMk id="3" creationId="{DC1AC215-6A1E-4C59-EFD0-D293BFB95537}"/>
          </ac:spMkLst>
        </pc:spChg>
        <pc:spChg chg="add del mod">
          <ac:chgData name="Sam Beloff" userId="cbd55e490b538270" providerId="Windows Live" clId="Web-{12ED60C1-B55D-4DDB-A025-C3CA96CC5DAA}" dt="2024-01-24T16:36:50.816" v="229"/>
          <ac:spMkLst>
            <pc:docMk/>
            <pc:sldMk cId="4167117408" sldId="258"/>
            <ac:spMk id="5" creationId="{0A1FFADA-C2F4-53A4-080A-07F775F8D0FB}"/>
          </ac:spMkLst>
        </pc:spChg>
        <pc:spChg chg="add del mod">
          <ac:chgData name="Sam Beloff" userId="cbd55e490b538270" providerId="Windows Live" clId="Web-{12ED60C1-B55D-4DDB-A025-C3CA96CC5DAA}" dt="2024-01-24T17:52:55.138" v="724"/>
          <ac:spMkLst>
            <pc:docMk/>
            <pc:sldMk cId="4167117408" sldId="258"/>
            <ac:spMk id="5" creationId="{868A515A-BC41-26B0-0901-4A885BD279C6}"/>
          </ac:spMkLst>
        </pc:spChg>
        <pc:spChg chg="add del mod">
          <ac:chgData name="Sam Beloff" userId="cbd55e490b538270" providerId="Windows Live" clId="Web-{12ED60C1-B55D-4DDB-A025-C3CA96CC5DAA}" dt="2024-01-24T16:52:16.926" v="248"/>
          <ac:spMkLst>
            <pc:docMk/>
            <pc:sldMk cId="4167117408" sldId="258"/>
            <ac:spMk id="5" creationId="{D7F0FF08-D450-8D03-DC83-E084954FDB24}"/>
          </ac:spMkLst>
        </pc:spChg>
        <pc:spChg chg="add del mod">
          <ac:chgData name="Sam Beloff" userId="cbd55e490b538270" providerId="Windows Live" clId="Web-{12ED60C1-B55D-4DDB-A025-C3CA96CC5DAA}" dt="2024-01-24T16:37:34.473" v="237"/>
          <ac:spMkLst>
            <pc:docMk/>
            <pc:sldMk cId="4167117408" sldId="258"/>
            <ac:spMk id="10" creationId="{DD231685-A806-870A-940B-00B9AF19E187}"/>
          </ac:spMkLst>
        </pc:spChg>
        <pc:spChg chg="add del mod">
          <ac:chgData name="Sam Beloff" userId="cbd55e490b538270" providerId="Windows Live" clId="Web-{12ED60C1-B55D-4DDB-A025-C3CA96CC5DAA}" dt="2024-01-24T17:57:49.115" v="862"/>
          <ac:spMkLst>
            <pc:docMk/>
            <pc:sldMk cId="4167117408" sldId="258"/>
            <ac:spMk id="11" creationId="{163B9841-87C2-8B3E-6BA2-D37DD059DA3B}"/>
          </ac:spMkLst>
        </pc:spChg>
        <pc:spChg chg="add del">
          <ac:chgData name="Sam Beloff" userId="cbd55e490b538270" providerId="Windows Live" clId="Web-{12ED60C1-B55D-4DDB-A025-C3CA96CC5DAA}" dt="2024-01-24T17:53:03.138" v="725"/>
          <ac:spMkLst>
            <pc:docMk/>
            <pc:sldMk cId="4167117408" sldId="258"/>
            <ac:spMk id="24" creationId="{AA330523-F25B-4007-B3E5-ABB5637D160A}"/>
          </ac:spMkLst>
        </pc:spChg>
        <pc:spChg chg="add del">
          <ac:chgData name="Sam Beloff" userId="cbd55e490b538270" providerId="Windows Live" clId="Web-{12ED60C1-B55D-4DDB-A025-C3CA96CC5DAA}" dt="2024-01-24T17:57:59.224" v="863"/>
          <ac:spMkLst>
            <pc:docMk/>
            <pc:sldMk cId="4167117408" sldId="258"/>
            <ac:spMk id="41" creationId="{A65AC7D1-EAA9-48F5-B509-60A7F50BF703}"/>
          </ac:spMkLst>
        </pc:spChg>
        <pc:spChg chg="add del">
          <ac:chgData name="Sam Beloff" userId="cbd55e490b538270" providerId="Windows Live" clId="Web-{12ED60C1-B55D-4DDB-A025-C3CA96CC5DAA}" dt="2024-01-24T17:57:59.224" v="863"/>
          <ac:spMkLst>
            <pc:docMk/>
            <pc:sldMk cId="4167117408" sldId="258"/>
            <ac:spMk id="43" creationId="{D6320AF9-619A-4175-865B-5663E1AEF4C5}"/>
          </ac:spMkLst>
        </pc:spChg>
        <pc:spChg chg="add del">
          <ac:chgData name="Sam Beloff" userId="cbd55e490b538270" providerId="Windows Live" clId="Web-{12ED60C1-B55D-4DDB-A025-C3CA96CC5DAA}" dt="2024-01-24T17:57:59.224" v="863"/>
          <ac:spMkLst>
            <pc:docMk/>
            <pc:sldMk cId="4167117408" sldId="258"/>
            <ac:spMk id="49" creationId="{7E018740-5C2B-4A41-AC1A-7E68D1EC1954}"/>
          </ac:spMkLst>
        </pc:spChg>
        <pc:spChg chg="add del">
          <ac:chgData name="Sam Beloff" userId="cbd55e490b538270" providerId="Windows Live" clId="Web-{12ED60C1-B55D-4DDB-A025-C3CA96CC5DAA}" dt="2024-01-24T17:57:59.224" v="863"/>
          <ac:spMkLst>
            <pc:docMk/>
            <pc:sldMk cId="4167117408" sldId="258"/>
            <ac:spMk id="51" creationId="{166F75A4-C475-4941-8EE2-B80A06A2C1BB}"/>
          </ac:spMkLst>
        </pc:spChg>
        <pc:spChg chg="add del">
          <ac:chgData name="Sam Beloff" userId="cbd55e490b538270" providerId="Windows Live" clId="Web-{12ED60C1-B55D-4DDB-A025-C3CA96CC5DAA}" dt="2024-01-24T17:57:59.224" v="863"/>
          <ac:spMkLst>
            <pc:docMk/>
            <pc:sldMk cId="4167117408" sldId="258"/>
            <ac:spMk id="53" creationId="{A032553A-72E8-4B0D-8405-FF9771C9AF05}"/>
          </ac:spMkLst>
        </pc:spChg>
        <pc:spChg chg="add del">
          <ac:chgData name="Sam Beloff" userId="cbd55e490b538270" providerId="Windows Live" clId="Web-{12ED60C1-B55D-4DDB-A025-C3CA96CC5DAA}" dt="2024-01-24T17:57:59.224" v="863"/>
          <ac:spMkLst>
            <pc:docMk/>
            <pc:sldMk cId="4167117408" sldId="258"/>
            <ac:spMk id="55" creationId="{765800AC-C3B9-498E-87BC-29FAE4C76B21}"/>
          </ac:spMkLst>
        </pc:spChg>
        <pc:spChg chg="add del">
          <ac:chgData name="Sam Beloff" userId="cbd55e490b538270" providerId="Windows Live" clId="Web-{12ED60C1-B55D-4DDB-A025-C3CA96CC5DAA}" dt="2024-01-24T17:57:59.224" v="863"/>
          <ac:spMkLst>
            <pc:docMk/>
            <pc:sldMk cId="4167117408" sldId="258"/>
            <ac:spMk id="57" creationId="{1F9D6ACB-2FF4-49F9-978A-E0D5327FC635}"/>
          </ac:spMkLst>
        </pc:spChg>
        <pc:spChg chg="add del">
          <ac:chgData name="Sam Beloff" userId="cbd55e490b538270" providerId="Windows Live" clId="Web-{12ED60C1-B55D-4DDB-A025-C3CA96CC5DAA}" dt="2024-01-24T17:57:59.224" v="863"/>
          <ac:spMkLst>
            <pc:docMk/>
            <pc:sldMk cId="4167117408" sldId="258"/>
            <ac:spMk id="59" creationId="{A5EC319D-0FEA-4B95-A3EA-01E35672C95B}"/>
          </ac:spMkLst>
        </pc:spChg>
        <pc:spChg chg="add">
          <ac:chgData name="Sam Beloff" userId="cbd55e490b538270" providerId="Windows Live" clId="Web-{12ED60C1-B55D-4DDB-A025-C3CA96CC5DAA}" dt="2024-01-24T17:57:59.224" v="863"/>
          <ac:spMkLst>
            <pc:docMk/>
            <pc:sldMk cId="4167117408" sldId="258"/>
            <ac:spMk id="76" creationId="{A65AC7D1-EAA9-48F5-B509-60A7F50BF703}"/>
          </ac:spMkLst>
        </pc:spChg>
        <pc:spChg chg="add">
          <ac:chgData name="Sam Beloff" userId="cbd55e490b538270" providerId="Windows Live" clId="Web-{12ED60C1-B55D-4DDB-A025-C3CA96CC5DAA}" dt="2024-01-24T17:57:59.224" v="863"/>
          <ac:spMkLst>
            <pc:docMk/>
            <pc:sldMk cId="4167117408" sldId="258"/>
            <ac:spMk id="78" creationId="{D6320AF9-619A-4175-865B-5663E1AEF4C5}"/>
          </ac:spMkLst>
        </pc:spChg>
        <pc:spChg chg="add">
          <ac:chgData name="Sam Beloff" userId="cbd55e490b538270" providerId="Windows Live" clId="Web-{12ED60C1-B55D-4DDB-A025-C3CA96CC5DAA}" dt="2024-01-24T17:57:59.224" v="863"/>
          <ac:spMkLst>
            <pc:docMk/>
            <pc:sldMk cId="4167117408" sldId="258"/>
            <ac:spMk id="84" creationId="{7E018740-5C2B-4A41-AC1A-7E68D1EC1954}"/>
          </ac:spMkLst>
        </pc:spChg>
        <pc:spChg chg="add">
          <ac:chgData name="Sam Beloff" userId="cbd55e490b538270" providerId="Windows Live" clId="Web-{12ED60C1-B55D-4DDB-A025-C3CA96CC5DAA}" dt="2024-01-24T17:57:59.224" v="863"/>
          <ac:spMkLst>
            <pc:docMk/>
            <pc:sldMk cId="4167117408" sldId="258"/>
            <ac:spMk id="86" creationId="{166F75A4-C475-4941-8EE2-B80A06A2C1BB}"/>
          </ac:spMkLst>
        </pc:spChg>
        <pc:spChg chg="add">
          <ac:chgData name="Sam Beloff" userId="cbd55e490b538270" providerId="Windows Live" clId="Web-{12ED60C1-B55D-4DDB-A025-C3CA96CC5DAA}" dt="2024-01-24T17:57:59.224" v="863"/>
          <ac:spMkLst>
            <pc:docMk/>
            <pc:sldMk cId="4167117408" sldId="258"/>
            <ac:spMk id="88" creationId="{A032553A-72E8-4B0D-8405-FF9771C9AF05}"/>
          </ac:spMkLst>
        </pc:spChg>
        <pc:spChg chg="add">
          <ac:chgData name="Sam Beloff" userId="cbd55e490b538270" providerId="Windows Live" clId="Web-{12ED60C1-B55D-4DDB-A025-C3CA96CC5DAA}" dt="2024-01-24T17:57:59.224" v="863"/>
          <ac:spMkLst>
            <pc:docMk/>
            <pc:sldMk cId="4167117408" sldId="258"/>
            <ac:spMk id="90" creationId="{765800AC-C3B9-498E-87BC-29FAE4C76B21}"/>
          </ac:spMkLst>
        </pc:spChg>
        <pc:spChg chg="add">
          <ac:chgData name="Sam Beloff" userId="cbd55e490b538270" providerId="Windows Live" clId="Web-{12ED60C1-B55D-4DDB-A025-C3CA96CC5DAA}" dt="2024-01-24T17:57:59.224" v="863"/>
          <ac:spMkLst>
            <pc:docMk/>
            <pc:sldMk cId="4167117408" sldId="258"/>
            <ac:spMk id="92" creationId="{1F9D6ACB-2FF4-49F9-978A-E0D5327FC635}"/>
          </ac:spMkLst>
        </pc:spChg>
        <pc:spChg chg="add">
          <ac:chgData name="Sam Beloff" userId="cbd55e490b538270" providerId="Windows Live" clId="Web-{12ED60C1-B55D-4DDB-A025-C3CA96CC5DAA}" dt="2024-01-24T17:57:59.224" v="863"/>
          <ac:spMkLst>
            <pc:docMk/>
            <pc:sldMk cId="4167117408" sldId="258"/>
            <ac:spMk id="94" creationId="{A5EC319D-0FEA-4B95-A3EA-01E35672C95B}"/>
          </ac:spMkLst>
        </pc:spChg>
        <pc:grpChg chg="add del">
          <ac:chgData name="Sam Beloff" userId="cbd55e490b538270" providerId="Windows Live" clId="Web-{12ED60C1-B55D-4DDB-A025-C3CA96CC5DAA}" dt="2024-01-24T17:53:03.138" v="725"/>
          <ac:grpSpMkLst>
            <pc:docMk/>
            <pc:sldMk cId="4167117408" sldId="258"/>
            <ac:grpSpMk id="9" creationId="{B4DE830A-B531-4A3B-96F6-0ECE88B08555}"/>
          </ac:grpSpMkLst>
        </pc:grpChg>
        <pc:grpChg chg="add del">
          <ac:chgData name="Sam Beloff" userId="cbd55e490b538270" providerId="Windows Live" clId="Web-{12ED60C1-B55D-4DDB-A025-C3CA96CC5DAA}" dt="2024-01-24T17:57:59.224" v="863"/>
          <ac:grpSpMkLst>
            <pc:docMk/>
            <pc:sldMk cId="4167117408" sldId="258"/>
            <ac:grpSpMk id="29" creationId="{1F2B4773-3207-44CC-B7AC-892B70498211}"/>
          </ac:grpSpMkLst>
        </pc:grpChg>
        <pc:grpChg chg="add">
          <ac:chgData name="Sam Beloff" userId="cbd55e490b538270" providerId="Windows Live" clId="Web-{12ED60C1-B55D-4DDB-A025-C3CA96CC5DAA}" dt="2024-01-24T17:57:59.224" v="863"/>
          <ac:grpSpMkLst>
            <pc:docMk/>
            <pc:sldMk cId="4167117408" sldId="258"/>
            <ac:grpSpMk id="64" creationId="{1F2B4773-3207-44CC-B7AC-892B70498211}"/>
          </ac:grpSpMkLst>
        </pc:grpChg>
        <pc:graphicFrameChg chg="add del mod ord modGraphic">
          <ac:chgData name="Sam Beloff" userId="cbd55e490b538270" providerId="Windows Live" clId="Web-{12ED60C1-B55D-4DDB-A025-C3CA96CC5DAA}" dt="2024-01-24T17:52:50.325" v="723"/>
          <ac:graphicFrameMkLst>
            <pc:docMk/>
            <pc:sldMk cId="4167117408" sldId="258"/>
            <ac:graphicFrameMk id="7" creationId="{5F59BCF3-09E8-DB6D-98EE-ECDFD31A0846}"/>
          </ac:graphicFrameMkLst>
        </pc:graphicFrameChg>
        <pc:graphicFrameChg chg="add del mod ord modGraphic">
          <ac:chgData name="Sam Beloff" userId="cbd55e490b538270" providerId="Windows Live" clId="Web-{12ED60C1-B55D-4DDB-A025-C3CA96CC5DAA}" dt="2024-01-24T16:37:27.114" v="236"/>
          <ac:graphicFrameMkLst>
            <pc:docMk/>
            <pc:sldMk cId="4167117408" sldId="258"/>
            <ac:graphicFrameMk id="8" creationId="{1224C7EE-C8D7-5CDC-14C2-F4DBC363DB48}"/>
          </ac:graphicFrameMkLst>
        </pc:graphicFrameChg>
        <pc:graphicFrameChg chg="add del mod ord modGraphic">
          <ac:chgData name="Sam Beloff" userId="cbd55e490b538270" providerId="Windows Live" clId="Web-{12ED60C1-B55D-4DDB-A025-C3CA96CC5DAA}" dt="2024-01-24T17:55:56.455" v="796"/>
          <ac:graphicFrameMkLst>
            <pc:docMk/>
            <pc:sldMk cId="4167117408" sldId="258"/>
            <ac:graphicFrameMk id="8" creationId="{F7179D34-D5A7-F5F4-19E3-2FA985A6708A}"/>
          </ac:graphicFrameMkLst>
        </pc:graphicFrameChg>
        <pc:graphicFrameChg chg="add del mod ord modGraphic">
          <ac:chgData name="Sam Beloff" userId="cbd55e490b538270" providerId="Windows Live" clId="Web-{12ED60C1-B55D-4DDB-A025-C3CA96CC5DAA}" dt="2024-01-24T16:52:13.490" v="247"/>
          <ac:graphicFrameMkLst>
            <pc:docMk/>
            <pc:sldMk cId="4167117408" sldId="258"/>
            <ac:graphicFrameMk id="12" creationId="{192C1A01-055E-18FB-3717-F7C045485B4B}"/>
          </ac:graphicFrameMkLst>
        </pc:graphicFrameChg>
        <pc:graphicFrameChg chg="add mod ord modGraphic">
          <ac:chgData name="Sam Beloff" userId="cbd55e490b538270" providerId="Windows Live" clId="Web-{12ED60C1-B55D-4DDB-A025-C3CA96CC5DAA}" dt="2024-01-24T17:57:59.224" v="863"/>
          <ac:graphicFrameMkLst>
            <pc:docMk/>
            <pc:sldMk cId="4167117408" sldId="258"/>
            <ac:graphicFrameMk id="23" creationId="{4AB74939-D91E-EA1E-1ABF-E2F6247DDB59}"/>
          </ac:graphicFrameMkLst>
        </pc:graphicFrameChg>
        <pc:picChg chg="del">
          <ac:chgData name="Sam Beloff" userId="cbd55e490b538270" providerId="Windows Live" clId="Web-{12ED60C1-B55D-4DDB-A025-C3CA96CC5DAA}" dt="2024-01-24T16:36:38.940" v="228"/>
          <ac:picMkLst>
            <pc:docMk/>
            <pc:sldMk cId="4167117408" sldId="258"/>
            <ac:picMk id="6" creationId="{7D7FBF6D-1B6B-4091-9ABF-B967D33EAC3F}"/>
          </ac:picMkLst>
        </pc:picChg>
        <pc:cxnChg chg="add del">
          <ac:chgData name="Sam Beloff" userId="cbd55e490b538270" providerId="Windows Live" clId="Web-{12ED60C1-B55D-4DDB-A025-C3CA96CC5DAA}" dt="2024-01-24T17:57:59.224" v="863"/>
          <ac:cxnSpMkLst>
            <pc:docMk/>
            <pc:sldMk cId="4167117408" sldId="258"/>
            <ac:cxnSpMk id="45" creationId="{063B6EC6-D752-4EE7-908B-F8F19E8C7FEA}"/>
          </ac:cxnSpMkLst>
        </pc:cxnChg>
        <pc:cxnChg chg="add del">
          <ac:chgData name="Sam Beloff" userId="cbd55e490b538270" providerId="Windows Live" clId="Web-{12ED60C1-B55D-4DDB-A025-C3CA96CC5DAA}" dt="2024-01-24T17:57:59.224" v="863"/>
          <ac:cxnSpMkLst>
            <pc:docMk/>
            <pc:sldMk cId="4167117408" sldId="258"/>
            <ac:cxnSpMk id="47" creationId="{EFECD4E8-AD3E-4228-82A2-9461958EA94D}"/>
          </ac:cxnSpMkLst>
        </pc:cxnChg>
        <pc:cxnChg chg="add">
          <ac:chgData name="Sam Beloff" userId="cbd55e490b538270" providerId="Windows Live" clId="Web-{12ED60C1-B55D-4DDB-A025-C3CA96CC5DAA}" dt="2024-01-24T17:57:59.224" v="863"/>
          <ac:cxnSpMkLst>
            <pc:docMk/>
            <pc:sldMk cId="4167117408" sldId="258"/>
            <ac:cxnSpMk id="80" creationId="{063B6EC6-D752-4EE7-908B-F8F19E8C7FEA}"/>
          </ac:cxnSpMkLst>
        </pc:cxnChg>
        <pc:cxnChg chg="add">
          <ac:chgData name="Sam Beloff" userId="cbd55e490b538270" providerId="Windows Live" clId="Web-{12ED60C1-B55D-4DDB-A025-C3CA96CC5DAA}" dt="2024-01-24T17:57:59.224" v="863"/>
          <ac:cxnSpMkLst>
            <pc:docMk/>
            <pc:sldMk cId="4167117408" sldId="258"/>
            <ac:cxnSpMk id="82" creationId="{EFECD4E8-AD3E-4228-82A2-9461958EA94D}"/>
          </ac:cxnSpMkLst>
        </pc:cxnChg>
      </pc:sldChg>
      <pc:sldChg chg="modSp ord">
        <pc:chgData name="Sam Beloff" userId="cbd55e490b538270" providerId="Windows Live" clId="Web-{12ED60C1-B55D-4DDB-A025-C3CA96CC5DAA}" dt="2024-01-24T17:49:26.069" v="650" actId="20577"/>
        <pc:sldMkLst>
          <pc:docMk/>
          <pc:sldMk cId="2924363353" sldId="259"/>
        </pc:sldMkLst>
        <pc:spChg chg="mod">
          <ac:chgData name="Sam Beloff" userId="cbd55e490b538270" providerId="Windows Live" clId="Web-{12ED60C1-B55D-4DDB-A025-C3CA96CC5DAA}" dt="2024-01-24T17:49:26.069" v="650" actId="20577"/>
          <ac:spMkLst>
            <pc:docMk/>
            <pc:sldMk cId="2924363353" sldId="259"/>
            <ac:spMk id="3" creationId="{0CC31931-4847-F763-D4D1-1433E7E0CE49}"/>
          </ac:spMkLst>
        </pc:spChg>
      </pc:sldChg>
      <pc:sldChg chg="addSp delSp modSp">
        <pc:chgData name="Sam Beloff" userId="cbd55e490b538270" providerId="Windows Live" clId="Web-{12ED60C1-B55D-4DDB-A025-C3CA96CC5DAA}" dt="2024-01-24T17:48:24.411" v="504" actId="20577"/>
        <pc:sldMkLst>
          <pc:docMk/>
          <pc:sldMk cId="3887641486" sldId="270"/>
        </pc:sldMkLst>
        <pc:spChg chg="mod">
          <ac:chgData name="Sam Beloff" userId="cbd55e490b538270" providerId="Windows Live" clId="Web-{12ED60C1-B55D-4DDB-A025-C3CA96CC5DAA}" dt="2024-01-24T17:48:24.411" v="504" actId="20577"/>
          <ac:spMkLst>
            <pc:docMk/>
            <pc:sldMk cId="3887641486" sldId="270"/>
            <ac:spMk id="3" creationId="{0CC31931-4847-F763-D4D1-1433E7E0CE49}"/>
          </ac:spMkLst>
        </pc:spChg>
        <pc:spChg chg="add del mod">
          <ac:chgData name="Sam Beloff" userId="cbd55e490b538270" providerId="Windows Live" clId="Web-{12ED60C1-B55D-4DDB-A025-C3CA96CC5DAA}" dt="2024-01-24T15:43:45.682" v="186"/>
          <ac:spMkLst>
            <pc:docMk/>
            <pc:sldMk cId="3887641486" sldId="270"/>
            <ac:spMk id="7" creationId="{D88AF53B-A019-D6F8-FB26-7F295130CFB3}"/>
          </ac:spMkLst>
        </pc:spChg>
        <pc:graphicFrameChg chg="add mod modGraphic">
          <ac:chgData name="Sam Beloff" userId="cbd55e490b538270" providerId="Windows Live" clId="Web-{12ED60C1-B55D-4DDB-A025-C3CA96CC5DAA}" dt="2024-01-24T17:47:47.629" v="427" actId="1076"/>
          <ac:graphicFrameMkLst>
            <pc:docMk/>
            <pc:sldMk cId="3887641486" sldId="270"/>
            <ac:graphicFrameMk id="5" creationId="{7403A733-19DC-595F-38AD-B5BFF3BDFEE9}"/>
          </ac:graphicFrameMkLst>
        </pc:graphicFrameChg>
        <pc:picChg chg="del">
          <ac:chgData name="Sam Beloff" userId="cbd55e490b538270" providerId="Windows Live" clId="Web-{12ED60C1-B55D-4DDB-A025-C3CA96CC5DAA}" dt="2024-01-24T15:43:33.134" v="184"/>
          <ac:picMkLst>
            <pc:docMk/>
            <pc:sldMk cId="3887641486" sldId="270"/>
            <ac:picMk id="10" creationId="{C3022619-ABD1-BF3C-F7D9-E56C642C5D22}"/>
          </ac:picMkLst>
        </pc:picChg>
      </pc:sldChg>
      <pc:sldChg chg="addSp delSp modSp ord">
        <pc:chgData name="Sam Beloff" userId="cbd55e490b538270" providerId="Windows Live" clId="Web-{12ED60C1-B55D-4DDB-A025-C3CA96CC5DAA}" dt="2024-01-24T18:15:37.474" v="1854" actId="20577"/>
        <pc:sldMkLst>
          <pc:docMk/>
          <pc:sldMk cId="1306592365" sldId="271"/>
        </pc:sldMkLst>
        <pc:spChg chg="mod">
          <ac:chgData name="Sam Beloff" userId="cbd55e490b538270" providerId="Windows Live" clId="Web-{12ED60C1-B55D-4DDB-A025-C3CA96CC5DAA}" dt="2024-01-24T18:15:37.474" v="1854" actId="20577"/>
          <ac:spMkLst>
            <pc:docMk/>
            <pc:sldMk cId="1306592365" sldId="271"/>
            <ac:spMk id="3" creationId="{0CC31931-4847-F763-D4D1-1433E7E0CE49}"/>
          </ac:spMkLst>
        </pc:spChg>
        <pc:spChg chg="add del mod">
          <ac:chgData name="Sam Beloff" userId="cbd55e490b538270" providerId="Windows Live" clId="Web-{12ED60C1-B55D-4DDB-A025-C3CA96CC5DAA}" dt="2024-01-24T15:44:29.808" v="195"/>
          <ac:spMkLst>
            <pc:docMk/>
            <pc:sldMk cId="1306592365" sldId="271"/>
            <ac:spMk id="5" creationId="{727EA968-D25F-6EC0-4F55-45A05F1B5F96}"/>
          </ac:spMkLst>
        </pc:spChg>
        <pc:spChg chg="add del mod">
          <ac:chgData name="Sam Beloff" userId="cbd55e490b538270" providerId="Windows Live" clId="Web-{12ED60C1-B55D-4DDB-A025-C3CA96CC5DAA}" dt="2024-01-24T18:08:46.651" v="1441"/>
          <ac:spMkLst>
            <pc:docMk/>
            <pc:sldMk cId="1306592365" sldId="271"/>
            <ac:spMk id="5" creationId="{E33F5861-FB5E-EB94-1CD1-301B9D226CC5}"/>
          </ac:spMkLst>
        </pc:spChg>
        <pc:spChg chg="add del mod">
          <ac:chgData name="Sam Beloff" userId="cbd55e490b538270" providerId="Windows Live" clId="Web-{12ED60C1-B55D-4DDB-A025-C3CA96CC5DAA}" dt="2024-01-24T15:44:42.324" v="197"/>
          <ac:spMkLst>
            <pc:docMk/>
            <pc:sldMk cId="1306592365" sldId="271"/>
            <ac:spMk id="10" creationId="{5E4B19C7-D519-97C9-F051-6130EAA85444}"/>
          </ac:spMkLst>
        </pc:spChg>
        <pc:graphicFrameChg chg="add mod ord modGraphic">
          <ac:chgData name="Sam Beloff" userId="cbd55e490b538270" providerId="Windows Live" clId="Web-{12ED60C1-B55D-4DDB-A025-C3CA96CC5DAA}" dt="2024-01-24T18:08:46.651" v="1441"/>
          <ac:graphicFrameMkLst>
            <pc:docMk/>
            <pc:sldMk cId="1306592365" sldId="271"/>
            <ac:graphicFrameMk id="7" creationId="{FB89558C-B217-143F-260F-C3D303FF9C89}"/>
          </ac:graphicFrameMkLst>
        </pc:graphicFrameChg>
        <pc:graphicFrameChg chg="add del mod ord modGraphic">
          <ac:chgData name="Sam Beloff" userId="cbd55e490b538270" providerId="Windows Live" clId="Web-{12ED60C1-B55D-4DDB-A025-C3CA96CC5DAA}" dt="2024-01-24T15:44:38.449" v="196"/>
          <ac:graphicFrameMkLst>
            <pc:docMk/>
            <pc:sldMk cId="1306592365" sldId="271"/>
            <ac:graphicFrameMk id="8" creationId="{97113B5F-247F-2806-917B-36385E02421B}"/>
          </ac:graphicFrameMkLst>
        </pc:graphicFrameChg>
        <pc:graphicFrameChg chg="add del mod ord modGraphic">
          <ac:chgData name="Sam Beloff" userId="cbd55e490b538270" providerId="Windows Live" clId="Web-{12ED60C1-B55D-4DDB-A025-C3CA96CC5DAA}" dt="2024-01-24T18:08:44.384" v="1440"/>
          <ac:graphicFrameMkLst>
            <pc:docMk/>
            <pc:sldMk cId="1306592365" sldId="271"/>
            <ac:graphicFrameMk id="12" creationId="{E77D44A7-17B0-9C1E-2E24-FFF9E2712EA7}"/>
          </ac:graphicFrameMkLst>
        </pc:graphicFrameChg>
        <pc:picChg chg="del">
          <ac:chgData name="Sam Beloff" userId="cbd55e490b538270" providerId="Windows Live" clId="Web-{12ED60C1-B55D-4DDB-A025-C3CA96CC5DAA}" dt="2024-01-24T15:44:17.558" v="194"/>
          <ac:picMkLst>
            <pc:docMk/>
            <pc:sldMk cId="1306592365" sldId="271"/>
            <ac:picMk id="6" creationId="{C2A3775D-51A5-D12F-8A3D-32A5B63F1D82}"/>
          </ac:picMkLst>
        </pc:picChg>
      </pc:sldChg>
      <pc:sldChg chg="addSp delSp modSp">
        <pc:chgData name="Sam Beloff" userId="cbd55e490b538270" providerId="Windows Live" clId="Web-{12ED60C1-B55D-4DDB-A025-C3CA96CC5DAA}" dt="2024-01-24T18:03:48.016" v="1219" actId="20577"/>
        <pc:sldMkLst>
          <pc:docMk/>
          <pc:sldMk cId="1901477980" sldId="272"/>
        </pc:sldMkLst>
        <pc:spChg chg="mod">
          <ac:chgData name="Sam Beloff" userId="cbd55e490b538270" providerId="Windows Live" clId="Web-{12ED60C1-B55D-4DDB-A025-C3CA96CC5DAA}" dt="2024-01-24T18:03:48.016" v="1219" actId="20577"/>
          <ac:spMkLst>
            <pc:docMk/>
            <pc:sldMk cId="1901477980" sldId="272"/>
            <ac:spMk id="3" creationId="{0CC31931-4847-F763-D4D1-1433E7E0CE49}"/>
          </ac:spMkLst>
        </pc:spChg>
        <pc:spChg chg="add del mod">
          <ac:chgData name="Sam Beloff" userId="cbd55e490b538270" providerId="Windows Live" clId="Web-{12ED60C1-B55D-4DDB-A025-C3CA96CC5DAA}" dt="2024-01-24T15:45:45.639" v="214"/>
          <ac:spMkLst>
            <pc:docMk/>
            <pc:sldMk cId="1901477980" sldId="272"/>
            <ac:spMk id="5" creationId="{853930B2-63D0-8C75-D347-C6D33700844F}"/>
          </ac:spMkLst>
        </pc:spChg>
        <pc:graphicFrameChg chg="add mod ord modGraphic">
          <ac:chgData name="Sam Beloff" userId="cbd55e490b538270" providerId="Windows Live" clId="Web-{12ED60C1-B55D-4DDB-A025-C3CA96CC5DAA}" dt="2024-01-24T15:46:21.218" v="222" actId="1076"/>
          <ac:graphicFrameMkLst>
            <pc:docMk/>
            <pc:sldMk cId="1901477980" sldId="272"/>
            <ac:graphicFrameMk id="8" creationId="{3C33F533-7C49-2378-5E99-4604F0763787}"/>
          </ac:graphicFrameMkLst>
        </pc:graphicFrameChg>
        <pc:graphicFrameChg chg="add del mod">
          <ac:chgData name="Sam Beloff" userId="cbd55e490b538270" providerId="Windows Live" clId="Web-{12ED60C1-B55D-4DDB-A025-C3CA96CC5DAA}" dt="2024-01-24T15:45:52.780" v="216"/>
          <ac:graphicFrameMkLst>
            <pc:docMk/>
            <pc:sldMk cId="1901477980" sldId="272"/>
            <ac:graphicFrameMk id="10" creationId="{43F770F4-CE18-962A-BE1F-A550A4BB3B7B}"/>
          </ac:graphicFrameMkLst>
        </pc:graphicFrameChg>
        <pc:picChg chg="del">
          <ac:chgData name="Sam Beloff" userId="cbd55e490b538270" providerId="Windows Live" clId="Web-{12ED60C1-B55D-4DDB-A025-C3CA96CC5DAA}" dt="2024-01-24T15:45:26.904" v="213"/>
          <ac:picMkLst>
            <pc:docMk/>
            <pc:sldMk cId="1901477980" sldId="272"/>
            <ac:picMk id="6" creationId="{D4C80DC3-BDC2-5C76-B2D1-6B01142DEC0F}"/>
          </ac:picMkLst>
        </pc:picChg>
      </pc:sldChg>
      <pc:sldChg chg="addSp delSp modSp ord">
        <pc:chgData name="Sam Beloff" userId="cbd55e490b538270" providerId="Windows Live" clId="Web-{12ED60C1-B55D-4DDB-A025-C3CA96CC5DAA}" dt="2024-01-24T18:06:50.959" v="1438" actId="20577"/>
        <pc:sldMkLst>
          <pc:docMk/>
          <pc:sldMk cId="3333452679" sldId="273"/>
        </pc:sldMkLst>
        <pc:spChg chg="mod">
          <ac:chgData name="Sam Beloff" userId="cbd55e490b538270" providerId="Windows Live" clId="Web-{12ED60C1-B55D-4DDB-A025-C3CA96CC5DAA}" dt="2024-01-24T18:06:50.959" v="1438" actId="20577"/>
          <ac:spMkLst>
            <pc:docMk/>
            <pc:sldMk cId="3333452679" sldId="273"/>
            <ac:spMk id="3" creationId="{0CC31931-4847-F763-D4D1-1433E7E0CE49}"/>
          </ac:spMkLst>
        </pc:spChg>
        <pc:spChg chg="add del mod">
          <ac:chgData name="Sam Beloff" userId="cbd55e490b538270" providerId="Windows Live" clId="Web-{12ED60C1-B55D-4DDB-A025-C3CA96CC5DAA}" dt="2024-01-24T15:46:41.532" v="224"/>
          <ac:spMkLst>
            <pc:docMk/>
            <pc:sldMk cId="3333452679" sldId="273"/>
            <ac:spMk id="5" creationId="{0C4D0A5B-49E4-A106-F1F3-3631D14F3DC9}"/>
          </ac:spMkLst>
        </pc:spChg>
        <pc:graphicFrameChg chg="add mod ord modGraphic">
          <ac:chgData name="Sam Beloff" userId="cbd55e490b538270" providerId="Windows Live" clId="Web-{12ED60C1-B55D-4DDB-A025-C3CA96CC5DAA}" dt="2024-01-24T15:46:47.219" v="225" actId="1076"/>
          <ac:graphicFrameMkLst>
            <pc:docMk/>
            <pc:sldMk cId="3333452679" sldId="273"/>
            <ac:graphicFrameMk id="8" creationId="{7D5C4592-BB33-1D13-AFF2-61E29B69EFCE}"/>
          </ac:graphicFrameMkLst>
        </pc:graphicFrameChg>
        <pc:picChg chg="del">
          <ac:chgData name="Sam Beloff" userId="cbd55e490b538270" providerId="Windows Live" clId="Web-{12ED60C1-B55D-4DDB-A025-C3CA96CC5DAA}" dt="2024-01-24T15:46:32.109" v="223"/>
          <ac:picMkLst>
            <pc:docMk/>
            <pc:sldMk cId="3333452679" sldId="273"/>
            <ac:picMk id="6" creationId="{681EB027-545B-A4F6-0B0F-100EA5E6CAB4}"/>
          </ac:picMkLst>
        </pc:picChg>
      </pc:sldChg>
    </pc:docChg>
  </pc:docChgLst>
  <pc:docChgLst>
    <pc:chgData name="Sam Beloff" userId="cbd55e490b538270" providerId="Windows Live" clId="Web-{01E208B0-C705-43BD-846C-D60415254C9B}"/>
    <pc:docChg chg="modSld">
      <pc:chgData name="Sam Beloff" userId="cbd55e490b538270" providerId="Windows Live" clId="Web-{01E208B0-C705-43BD-846C-D60415254C9B}" dt="2024-02-05T19:04:40.849" v="1605" actId="20577"/>
      <pc:docMkLst>
        <pc:docMk/>
      </pc:docMkLst>
      <pc:sldChg chg="modSp">
        <pc:chgData name="Sam Beloff" userId="cbd55e490b538270" providerId="Windows Live" clId="Web-{01E208B0-C705-43BD-846C-D60415254C9B}" dt="2024-02-05T18:45:44.989" v="87" actId="20577"/>
        <pc:sldMkLst>
          <pc:docMk/>
          <pc:sldMk cId="3839221384" sldId="257"/>
        </pc:sldMkLst>
        <pc:spChg chg="mod">
          <ac:chgData name="Sam Beloff" userId="cbd55e490b538270" providerId="Windows Live" clId="Web-{01E208B0-C705-43BD-846C-D60415254C9B}" dt="2024-02-05T18:45:44.989" v="87" actId="20577"/>
          <ac:spMkLst>
            <pc:docMk/>
            <pc:sldMk cId="3839221384" sldId="257"/>
            <ac:spMk id="3" creationId="{203A9D90-6288-FF85-A14B-EAAC61E0E9A8}"/>
          </ac:spMkLst>
        </pc:spChg>
      </pc:sldChg>
      <pc:sldChg chg="modSp">
        <pc:chgData name="Sam Beloff" userId="cbd55e490b538270" providerId="Windows Live" clId="Web-{01E208B0-C705-43BD-846C-D60415254C9B}" dt="2024-02-05T18:46:25.101" v="97" actId="20577"/>
        <pc:sldMkLst>
          <pc:docMk/>
          <pc:sldMk cId="2417698126" sldId="262"/>
        </pc:sldMkLst>
        <pc:spChg chg="mod">
          <ac:chgData name="Sam Beloff" userId="cbd55e490b538270" providerId="Windows Live" clId="Web-{01E208B0-C705-43BD-846C-D60415254C9B}" dt="2024-02-05T18:46:25.101" v="97" actId="20577"/>
          <ac:spMkLst>
            <pc:docMk/>
            <pc:sldMk cId="2417698126" sldId="262"/>
            <ac:spMk id="3" creationId="{203A9D90-6288-FF85-A14B-EAAC61E0E9A8}"/>
          </ac:spMkLst>
        </pc:spChg>
      </pc:sldChg>
      <pc:sldChg chg="modSp">
        <pc:chgData name="Sam Beloff" userId="cbd55e490b538270" providerId="Windows Live" clId="Web-{01E208B0-C705-43BD-846C-D60415254C9B}" dt="2024-02-05T18:48:41.671" v="219" actId="20577"/>
        <pc:sldMkLst>
          <pc:docMk/>
          <pc:sldMk cId="3912869560" sldId="263"/>
        </pc:sldMkLst>
        <pc:spChg chg="mod">
          <ac:chgData name="Sam Beloff" userId="cbd55e490b538270" providerId="Windows Live" clId="Web-{01E208B0-C705-43BD-846C-D60415254C9B}" dt="2024-02-05T18:48:41.671" v="219" actId="20577"/>
          <ac:spMkLst>
            <pc:docMk/>
            <pc:sldMk cId="3912869560" sldId="263"/>
            <ac:spMk id="3" creationId="{203A9D90-6288-FF85-A14B-EAAC61E0E9A8}"/>
          </ac:spMkLst>
        </pc:spChg>
      </pc:sldChg>
      <pc:sldChg chg="modSp">
        <pc:chgData name="Sam Beloff" userId="cbd55e490b538270" providerId="Windows Live" clId="Web-{01E208B0-C705-43BD-846C-D60415254C9B}" dt="2024-02-05T18:50:44.537" v="303" actId="20577"/>
        <pc:sldMkLst>
          <pc:docMk/>
          <pc:sldMk cId="627664966" sldId="264"/>
        </pc:sldMkLst>
        <pc:spChg chg="mod">
          <ac:chgData name="Sam Beloff" userId="cbd55e490b538270" providerId="Windows Live" clId="Web-{01E208B0-C705-43BD-846C-D60415254C9B}" dt="2024-02-05T18:50:44.537" v="303" actId="20577"/>
          <ac:spMkLst>
            <pc:docMk/>
            <pc:sldMk cId="627664966" sldId="264"/>
            <ac:spMk id="3" creationId="{203A9D90-6288-FF85-A14B-EAAC61E0E9A8}"/>
          </ac:spMkLst>
        </pc:spChg>
      </pc:sldChg>
      <pc:sldChg chg="modSp">
        <pc:chgData name="Sam Beloff" userId="cbd55e490b538270" providerId="Windows Live" clId="Web-{01E208B0-C705-43BD-846C-D60415254C9B}" dt="2024-02-05T18:52:13.855" v="379" actId="20577"/>
        <pc:sldMkLst>
          <pc:docMk/>
          <pc:sldMk cId="3985272254" sldId="265"/>
        </pc:sldMkLst>
        <pc:spChg chg="mod">
          <ac:chgData name="Sam Beloff" userId="cbd55e490b538270" providerId="Windows Live" clId="Web-{01E208B0-C705-43BD-846C-D60415254C9B}" dt="2024-02-05T18:52:13.855" v="379" actId="20577"/>
          <ac:spMkLst>
            <pc:docMk/>
            <pc:sldMk cId="3985272254" sldId="265"/>
            <ac:spMk id="3" creationId="{203A9D90-6288-FF85-A14B-EAAC61E0E9A8}"/>
          </ac:spMkLst>
        </pc:spChg>
      </pc:sldChg>
      <pc:sldChg chg="modSp">
        <pc:chgData name="Sam Beloff" userId="cbd55e490b538270" providerId="Windows Live" clId="Web-{01E208B0-C705-43BD-846C-D60415254C9B}" dt="2024-02-05T18:54:56.254" v="517" actId="20577"/>
        <pc:sldMkLst>
          <pc:docMk/>
          <pc:sldMk cId="4226099158" sldId="266"/>
        </pc:sldMkLst>
        <pc:spChg chg="mod">
          <ac:chgData name="Sam Beloff" userId="cbd55e490b538270" providerId="Windows Live" clId="Web-{01E208B0-C705-43BD-846C-D60415254C9B}" dt="2024-02-05T18:54:56.254" v="517" actId="20577"/>
          <ac:spMkLst>
            <pc:docMk/>
            <pc:sldMk cId="4226099158" sldId="266"/>
            <ac:spMk id="3" creationId="{203A9D90-6288-FF85-A14B-EAAC61E0E9A8}"/>
          </ac:spMkLst>
        </pc:spChg>
      </pc:sldChg>
      <pc:sldChg chg="modSp">
        <pc:chgData name="Sam Beloff" userId="cbd55e490b538270" providerId="Windows Live" clId="Web-{01E208B0-C705-43BD-846C-D60415254C9B}" dt="2024-02-05T18:53:54.938" v="461" actId="20577"/>
        <pc:sldMkLst>
          <pc:docMk/>
          <pc:sldMk cId="850427537" sldId="267"/>
        </pc:sldMkLst>
        <pc:spChg chg="mod">
          <ac:chgData name="Sam Beloff" userId="cbd55e490b538270" providerId="Windows Live" clId="Web-{01E208B0-C705-43BD-846C-D60415254C9B}" dt="2024-02-05T18:53:54.938" v="461" actId="20577"/>
          <ac:spMkLst>
            <pc:docMk/>
            <pc:sldMk cId="850427537" sldId="267"/>
            <ac:spMk id="3" creationId="{203A9D90-6288-FF85-A14B-EAAC61E0E9A8}"/>
          </ac:spMkLst>
        </pc:spChg>
      </pc:sldChg>
      <pc:sldChg chg="modSp">
        <pc:chgData name="Sam Beloff" userId="cbd55e490b538270" providerId="Windows Live" clId="Web-{01E208B0-C705-43BD-846C-D60415254C9B}" dt="2024-02-05T18:59:20.847" v="1261"/>
        <pc:sldMkLst>
          <pc:docMk/>
          <pc:sldMk cId="3364109993" sldId="268"/>
        </pc:sldMkLst>
        <pc:graphicFrameChg chg="mod modGraphic">
          <ac:chgData name="Sam Beloff" userId="cbd55e490b538270" providerId="Windows Live" clId="Web-{01E208B0-C705-43BD-846C-D60415254C9B}" dt="2024-02-05T18:59:20.847" v="1261"/>
          <ac:graphicFrameMkLst>
            <pc:docMk/>
            <pc:sldMk cId="3364109993" sldId="268"/>
            <ac:graphicFrameMk id="4" creationId="{BC8B6778-11BB-9A9A-F0BF-8949F85F8237}"/>
          </ac:graphicFrameMkLst>
        </pc:graphicFrameChg>
      </pc:sldChg>
      <pc:sldChg chg="modSp">
        <pc:chgData name="Sam Beloff" userId="cbd55e490b538270" providerId="Windows Live" clId="Web-{01E208B0-C705-43BD-846C-D60415254C9B}" dt="2024-02-05T19:04:40.849" v="1605" actId="20577"/>
        <pc:sldMkLst>
          <pc:docMk/>
          <pc:sldMk cId="3799370086" sldId="269"/>
        </pc:sldMkLst>
        <pc:spChg chg="mod">
          <ac:chgData name="Sam Beloff" userId="cbd55e490b538270" providerId="Windows Live" clId="Web-{01E208B0-C705-43BD-846C-D60415254C9B}" dt="2024-02-05T19:04:40.849" v="1605"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Samuel Beloff</a:t>
            </a:r>
          </a:p>
          <a:p>
            <a:pPr algn="ctr"/>
            <a:r>
              <a:rPr lang="en-US" sz="3200" dirty="0"/>
              <a:t>N434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Opportunities</a:t>
            </a:r>
          </a:p>
          <a:p>
            <a:pPr lvl="1">
              <a:buFont typeface="Courier New" charset="2"/>
              <a:buChar char="o"/>
            </a:pPr>
            <a:r>
              <a:rPr lang="en-US" dirty="0"/>
              <a:t>Still proficient/productive while  being understaffed, increase in facility utilization will help cover expenses</a:t>
            </a:r>
          </a:p>
          <a:p>
            <a:pPr lvl="1">
              <a:buFont typeface="Courier New" charset="2"/>
              <a:buChar char="o"/>
            </a:pPr>
            <a:r>
              <a:rPr lang="en-US" dirty="0"/>
              <a:t>Easy to increase internal gross by charging preowned retail labor rates</a:t>
            </a:r>
          </a:p>
          <a:p>
            <a:pPr lvl="1">
              <a:buFont typeface="Courier New" charset="2"/>
              <a:buChar char="o"/>
            </a:pPr>
            <a:r>
              <a:rPr lang="en-US" dirty="0"/>
              <a:t>Proficient techs can mentor new hires, retain proficiency and "institutional knowledge"</a:t>
            </a:r>
          </a:p>
          <a:p>
            <a:pPr lvl="1">
              <a:buFont typeface="Courier New" charset="2"/>
              <a:buChar char="o"/>
            </a:pPr>
            <a:endParaRPr lang="en-US" dirty="0"/>
          </a:p>
          <a:p>
            <a:pPr lvl="1">
              <a:buFont typeface="Courier New" charset="2"/>
              <a:buChar char="o"/>
            </a:pPr>
            <a:endParaRPr lang="en-US" dirty="0"/>
          </a:p>
          <a:p>
            <a:pPr lvl="1">
              <a:buFont typeface="Courier New" charset="2"/>
              <a:buChar char="o"/>
            </a:pPr>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Threats</a:t>
            </a:r>
          </a:p>
          <a:p>
            <a:pPr lvl="1">
              <a:buFont typeface="Courier New" charset="2"/>
              <a:buChar char="o"/>
            </a:pPr>
            <a:r>
              <a:rPr lang="en-US" dirty="0"/>
              <a:t>Competition to hire new technicians</a:t>
            </a:r>
          </a:p>
          <a:p>
            <a:pPr lvl="1">
              <a:buFont typeface="Courier New" charset="2"/>
              <a:buChar char="o"/>
            </a:pPr>
            <a:r>
              <a:rPr lang="en-US" dirty="0"/>
              <a:t>Lack of marketing for the service department</a:t>
            </a:r>
          </a:p>
          <a:p>
            <a:pPr lvl="1">
              <a:buFont typeface="Courier New" charset="2"/>
              <a:buChar char="o"/>
            </a:pPr>
            <a:r>
              <a:rPr lang="en-US" dirty="0"/>
              <a:t>Customer retention after warranty period expires</a:t>
            </a:r>
          </a:p>
          <a:p>
            <a:pPr lvl="1">
              <a:buFont typeface="Courier New" charset="2"/>
              <a:buChar char="o"/>
            </a:pPr>
            <a:r>
              <a:rPr lang="en-US" dirty="0"/>
              <a:t>Drop in tech proficiency exposes net profit to high expense structure</a:t>
            </a:r>
          </a:p>
          <a:p>
            <a:pPr lvl="1">
              <a:buFont typeface="Courier New" charset="2"/>
              <a:buChar char="o"/>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Objectives</a:t>
            </a:r>
          </a:p>
          <a:p>
            <a:pPr lvl="1">
              <a:buFont typeface="Courier New" charset="2"/>
              <a:buChar char="o"/>
            </a:pPr>
            <a:r>
              <a:rPr lang="en-US" dirty="0"/>
              <a:t>Hire and train new technicians to the level of our best techs, increase facility utilization</a:t>
            </a:r>
          </a:p>
          <a:p>
            <a:pPr lvl="1">
              <a:buFont typeface="Courier New" charset="2"/>
              <a:buChar char="o"/>
            </a:pPr>
            <a:r>
              <a:rPr lang="en-US" dirty="0"/>
              <a:t>Increase first time customers that purchased cars elsewhere</a:t>
            </a:r>
          </a:p>
          <a:p>
            <a:pPr lvl="1">
              <a:buFont typeface="Courier New" charset="2"/>
              <a:buChar char="o"/>
            </a:pPr>
            <a:r>
              <a:rPr lang="en-US" dirty="0"/>
              <a:t>Increase customer retention after warranty expiration</a:t>
            </a:r>
          </a:p>
          <a:p>
            <a:pPr lvl="1">
              <a:buFont typeface="Courier New" charset="2"/>
              <a:buChar char="o"/>
            </a:pPr>
            <a:r>
              <a:rPr lang="en-US" dirty="0"/>
              <a:t>Maximize GP% of sales in non-customer pay sectors</a:t>
            </a:r>
          </a:p>
          <a:p>
            <a:pPr lvl="1">
              <a:buFont typeface="Courier New" charset="2"/>
              <a:buChar char="o"/>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Strategies</a:t>
            </a:r>
          </a:p>
          <a:p>
            <a:pPr lvl="1">
              <a:buFont typeface="Courier New" charset="2"/>
              <a:buChar char="o"/>
            </a:pPr>
            <a:r>
              <a:rPr lang="en-US" dirty="0"/>
              <a:t>Charge internal work at retail labor rate</a:t>
            </a:r>
          </a:p>
          <a:p>
            <a:pPr lvl="1">
              <a:buFont typeface="Courier New" charset="2"/>
              <a:buChar char="o"/>
            </a:pPr>
            <a:r>
              <a:rPr lang="en-US" dirty="0"/>
              <a:t>Apply for warranty rate increase</a:t>
            </a:r>
          </a:p>
          <a:p>
            <a:pPr lvl="1">
              <a:buFont typeface="Courier New" charset="2"/>
              <a:buChar char="o"/>
            </a:pPr>
            <a:r>
              <a:rPr lang="en-US" dirty="0"/>
              <a:t>Advertise open positions in tool truck/parts truck</a:t>
            </a:r>
          </a:p>
          <a:p>
            <a:pPr lvl="1">
              <a:buFont typeface="Courier New" charset="2"/>
              <a:buChar char="o"/>
            </a:pPr>
            <a:r>
              <a:rPr lang="en-US" dirty="0"/>
              <a:t>Advertise promotional specials on social media</a:t>
            </a:r>
          </a:p>
          <a:p>
            <a:pPr lvl="1">
              <a:buFont typeface="Courier New" charset="2"/>
              <a:buChar char="o"/>
            </a:pPr>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Tactics</a:t>
            </a:r>
          </a:p>
          <a:p>
            <a:pPr lvl="1">
              <a:buFont typeface="Courier New" charset="2"/>
              <a:buChar char="o"/>
            </a:pPr>
            <a:r>
              <a:rPr lang="en-US" dirty="0"/>
              <a:t>Coupons</a:t>
            </a:r>
          </a:p>
          <a:p>
            <a:pPr lvl="1">
              <a:buFont typeface="Courier New" charset="2"/>
              <a:buChar char="o"/>
            </a:pPr>
            <a:r>
              <a:rPr lang="en-US" dirty="0"/>
              <a:t>Referral discounts</a:t>
            </a:r>
          </a:p>
          <a:p>
            <a:pPr lvl="1">
              <a:buFont typeface="Courier New" charset="2"/>
              <a:buChar char="o"/>
            </a:pPr>
            <a:r>
              <a:rPr lang="en-US" dirty="0"/>
              <a:t>Long-term loyalty discounts</a:t>
            </a:r>
          </a:p>
          <a:p>
            <a:pPr lvl="1">
              <a:buFont typeface="Courier New" charset="2"/>
              <a:buChar char="o"/>
            </a:pPr>
            <a:r>
              <a:rPr lang="en-US" dirty="0"/>
              <a:t>Training/signing bonus guarantees</a:t>
            </a:r>
          </a:p>
          <a:p>
            <a:pPr lvl="1">
              <a:buFont typeface="Courier New" charset="2"/>
              <a:buChar char="o"/>
            </a:pPr>
            <a:r>
              <a:rPr lang="en-US" dirty="0"/>
              <a:t>Clear career plans for technicians</a:t>
            </a:r>
          </a:p>
          <a:p>
            <a:pPr lvl="1">
              <a:buFont typeface="Courier New" charset="2"/>
              <a:buChar char="o"/>
            </a:pPr>
            <a:r>
              <a:rPr lang="en-US" dirty="0"/>
              <a:t>Mentorship program for new hires</a:t>
            </a:r>
          </a:p>
          <a:p>
            <a:pPr lvl="1">
              <a:buFont typeface="Courier New" charset="2"/>
              <a:buChar char="o"/>
            </a:pPr>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12282813"/>
              </p:ext>
            </p:extLst>
          </p:nvPr>
        </p:nvGraphicFramePr>
        <p:xfrm>
          <a:off x="677334" y="1818624"/>
          <a:ext cx="9132492" cy="5032381"/>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36836">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52550">
                <a:tc>
                  <a:txBody>
                    <a:bodyPr/>
                    <a:lstStyle/>
                    <a:p>
                      <a:r>
                        <a:rPr lang="en-US" sz="1400" dirty="0"/>
                        <a:t>Increase internal labor rate</a:t>
                      </a:r>
                    </a:p>
                  </a:txBody>
                  <a:tcPr/>
                </a:tc>
                <a:tc>
                  <a:txBody>
                    <a:bodyPr/>
                    <a:lstStyle/>
                    <a:p>
                      <a:r>
                        <a:rPr lang="en-US" sz="1400" dirty="0"/>
                        <a:t>Service Manager</a:t>
                      </a:r>
                    </a:p>
                  </a:txBody>
                  <a:tcPr/>
                </a:tc>
                <a:tc>
                  <a:txBody>
                    <a:bodyPr/>
                    <a:lstStyle/>
                    <a:p>
                      <a:r>
                        <a:rPr lang="en-US" sz="1400" dirty="0"/>
                        <a:t>1 month</a:t>
                      </a:r>
                    </a:p>
                  </a:txBody>
                  <a:tcPr/>
                </a:tc>
                <a:extLst>
                  <a:ext uri="{0D108BD9-81ED-4DB2-BD59-A6C34878D82A}">
                    <a16:rowId xmlns:a16="http://schemas.microsoft.com/office/drawing/2014/main" val="2400365483"/>
                  </a:ext>
                </a:extLst>
              </a:tr>
              <a:tr h="636836">
                <a:tc>
                  <a:txBody>
                    <a:bodyPr/>
                    <a:lstStyle/>
                    <a:p>
                      <a:r>
                        <a:rPr lang="en-US" sz="1400" dirty="0"/>
                        <a:t>Apply for warranty rate increase</a:t>
                      </a:r>
                    </a:p>
                  </a:txBody>
                  <a:tcPr/>
                </a:tc>
                <a:tc>
                  <a:txBody>
                    <a:bodyPr/>
                    <a:lstStyle/>
                    <a:p>
                      <a:r>
                        <a:rPr lang="en-US" sz="1400" dirty="0"/>
                        <a:t>Service Manager</a:t>
                      </a:r>
                    </a:p>
                  </a:txBody>
                  <a:tcPr/>
                </a:tc>
                <a:tc>
                  <a:txBody>
                    <a:bodyPr/>
                    <a:lstStyle/>
                    <a:p>
                      <a:r>
                        <a:rPr lang="en-US" sz="1400" dirty="0"/>
                        <a:t>1 month</a:t>
                      </a:r>
                    </a:p>
                  </a:txBody>
                  <a:tcPr/>
                </a:tc>
                <a:extLst>
                  <a:ext uri="{0D108BD9-81ED-4DB2-BD59-A6C34878D82A}">
                    <a16:rowId xmlns:a16="http://schemas.microsoft.com/office/drawing/2014/main" val="107845787"/>
                  </a:ext>
                </a:extLst>
              </a:tr>
              <a:tr h="636836">
                <a:tc>
                  <a:txBody>
                    <a:bodyPr/>
                    <a:lstStyle/>
                    <a:p>
                      <a:r>
                        <a:rPr lang="en-US" sz="1400" dirty="0"/>
                        <a:t>Develop clear technician career path</a:t>
                      </a:r>
                    </a:p>
                  </a:txBody>
                  <a:tcPr/>
                </a:tc>
                <a:tc>
                  <a:txBody>
                    <a:bodyPr/>
                    <a:lstStyle/>
                    <a:p>
                      <a:r>
                        <a:rPr lang="en-US" sz="1400" dirty="0"/>
                        <a:t>Service Manager</a:t>
                      </a:r>
                    </a:p>
                  </a:txBody>
                  <a:tcPr/>
                </a:tc>
                <a:tc>
                  <a:txBody>
                    <a:bodyPr/>
                    <a:lstStyle/>
                    <a:p>
                      <a:r>
                        <a:rPr lang="en-US" sz="1400" dirty="0"/>
                        <a:t>2 weeks</a:t>
                      </a:r>
                    </a:p>
                  </a:txBody>
                  <a:tcPr/>
                </a:tc>
                <a:extLst>
                  <a:ext uri="{0D108BD9-81ED-4DB2-BD59-A6C34878D82A}">
                    <a16:rowId xmlns:a16="http://schemas.microsoft.com/office/drawing/2014/main" val="1530126605"/>
                  </a:ext>
                </a:extLst>
              </a:tr>
              <a:tr h="908429">
                <a:tc>
                  <a:txBody>
                    <a:bodyPr/>
                    <a:lstStyle/>
                    <a:p>
                      <a:pPr lvl="0">
                        <a:buNone/>
                      </a:pPr>
                      <a:r>
                        <a:rPr lang="en-US" sz="1400" dirty="0"/>
                        <a:t>Develop promotional program for first time customers/customers out of warranty</a:t>
                      </a:r>
                    </a:p>
                  </a:txBody>
                  <a:tcPr/>
                </a:tc>
                <a:tc>
                  <a:txBody>
                    <a:bodyPr/>
                    <a:lstStyle/>
                    <a:p>
                      <a:r>
                        <a:rPr lang="en-US" sz="1400" dirty="0"/>
                        <a:t>BDC</a:t>
                      </a:r>
                    </a:p>
                  </a:txBody>
                  <a:tcPr/>
                </a:tc>
                <a:tc>
                  <a:txBody>
                    <a:bodyPr/>
                    <a:lstStyle/>
                    <a:p>
                      <a:r>
                        <a:rPr lang="en-US" sz="1400" dirty="0"/>
                        <a:t>2 weeks</a:t>
                      </a:r>
                    </a:p>
                  </a:txBody>
                  <a:tcPr/>
                </a:tc>
                <a:extLst>
                  <a:ext uri="{0D108BD9-81ED-4DB2-BD59-A6C34878D82A}">
                    <a16:rowId xmlns:a16="http://schemas.microsoft.com/office/drawing/2014/main" val="1950345431"/>
                  </a:ext>
                </a:extLst>
              </a:tr>
              <a:tr h="552550">
                <a:tc>
                  <a:txBody>
                    <a:bodyPr/>
                    <a:lstStyle/>
                    <a:p>
                      <a:r>
                        <a:rPr lang="en-US" sz="1400" dirty="0"/>
                        <a:t>Establish technician mentorship program</a:t>
                      </a:r>
                    </a:p>
                  </a:txBody>
                  <a:tcPr/>
                </a:tc>
                <a:tc>
                  <a:txBody>
                    <a:bodyPr/>
                    <a:lstStyle/>
                    <a:p>
                      <a:r>
                        <a:rPr lang="en-US" sz="1400" dirty="0"/>
                        <a:t>Shop Foreman</a:t>
                      </a:r>
                    </a:p>
                  </a:txBody>
                  <a:tcPr/>
                </a:tc>
                <a:tc>
                  <a:txBody>
                    <a:bodyPr/>
                    <a:lstStyle/>
                    <a:p>
                      <a:r>
                        <a:rPr lang="en-US" sz="1400" dirty="0"/>
                        <a:t>1 month</a:t>
                      </a:r>
                    </a:p>
                  </a:txBody>
                  <a:tcPr/>
                </a:tc>
                <a:extLst>
                  <a:ext uri="{0D108BD9-81ED-4DB2-BD59-A6C34878D82A}">
                    <a16:rowId xmlns:a16="http://schemas.microsoft.com/office/drawing/2014/main" val="1960891333"/>
                  </a:ext>
                </a:extLst>
              </a:tr>
              <a:tr h="552550">
                <a:tc>
                  <a:txBody>
                    <a:bodyPr/>
                    <a:lstStyle/>
                    <a:p>
                      <a:r>
                        <a:rPr lang="en-US" sz="1400" dirty="0"/>
                        <a:t>Implement proficiency bonuses into tech pay plans</a:t>
                      </a:r>
                    </a:p>
                  </a:txBody>
                  <a:tcPr/>
                </a:tc>
                <a:tc>
                  <a:txBody>
                    <a:bodyPr/>
                    <a:lstStyle/>
                    <a:p>
                      <a:r>
                        <a:rPr lang="en-US" sz="1400" dirty="0"/>
                        <a:t>Service Manager</a:t>
                      </a:r>
                    </a:p>
                  </a:txBody>
                  <a:tcPr/>
                </a:tc>
                <a:tc>
                  <a:txBody>
                    <a:bodyPr/>
                    <a:lstStyle/>
                    <a:p>
                      <a:r>
                        <a:rPr lang="en-US" sz="1400" dirty="0"/>
                        <a:t>1 month</a:t>
                      </a:r>
                    </a:p>
                  </a:txBody>
                  <a:tcPr/>
                </a:tc>
                <a:extLst>
                  <a:ext uri="{0D108BD9-81ED-4DB2-BD59-A6C34878D82A}">
                    <a16:rowId xmlns:a16="http://schemas.microsoft.com/office/drawing/2014/main" val="4137224325"/>
                  </a:ext>
                </a:extLst>
              </a:tr>
              <a:tr h="552550">
                <a:tc>
                  <a:txBody>
                    <a:bodyPr/>
                    <a:lstStyle/>
                    <a:p>
                      <a:r>
                        <a:rPr lang="en-US" sz="1400" dirty="0"/>
                        <a:t>Design social media advertising strategy for service</a:t>
                      </a:r>
                    </a:p>
                  </a:txBody>
                  <a:tcPr/>
                </a:tc>
                <a:tc>
                  <a:txBody>
                    <a:bodyPr/>
                    <a:lstStyle/>
                    <a:p>
                      <a:r>
                        <a:rPr lang="en-US" sz="1400" dirty="0"/>
                        <a:t>BDC</a:t>
                      </a:r>
                    </a:p>
                  </a:txBody>
                  <a:tcPr/>
                </a:tc>
                <a:tc>
                  <a:txBody>
                    <a:bodyPr/>
                    <a:lstStyle/>
                    <a:p>
                      <a:r>
                        <a:rPr lang="en-US" sz="1400" dirty="0"/>
                        <a:t>1 month</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Synopsis</a:t>
            </a:r>
          </a:p>
          <a:p>
            <a:pPr lvl="1">
              <a:buFont typeface="Courier New" charset="2"/>
              <a:buChar char="o"/>
            </a:pPr>
            <a:r>
              <a:rPr lang="en-US" dirty="0"/>
              <a:t>We are lucky to have a good crew of technicians that can compensate for how understaffed we are relative to our facility. While our sales and grosses are good, we have a large expense structure that limits our net profit. It is imperative for us to continue to develop new hires. With a dwindling market for new technicians, we must rely on the knowledge of our veterans to raise the level of new hires. We also must be creative in the ways we attempt to attract new technicians. The health of our service department depends on maximizing gross profit as much as we possibly can to continue paying our technicians well in order to retain and attract the most proficient technicians possible.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vert="horz" lIns="91440" tIns="45720" rIns="91440" bIns="45720" rtlCol="0" anchor="t">
            <a:normAutofit fontScale="4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a:cs typeface="Calibri"/>
              </a:rPr>
              <a:t>Current practices</a:t>
            </a:r>
            <a:r>
              <a:rPr lang="en-US" dirty="0">
                <a:solidFill>
                  <a:srgbClr val="221E1F"/>
                </a:solidFill>
                <a:latin typeface="Calibri"/>
                <a:cs typeface="Calibri"/>
              </a:rPr>
              <a:t>:</a:t>
            </a:r>
            <a:endParaRPr lang="en-US"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cs typeface="Calibri"/>
              </a:rPr>
              <a:t>Parts truck advertisement</a:t>
            </a:r>
            <a:endParaRPr lang="en-US" b="0" i="0" u="none" strike="noStrike" baseline="0" dirty="0">
              <a:solidFill>
                <a:srgbClr val="221E1F"/>
              </a:solidFill>
              <a:latin typeface="Calibri"/>
              <a:cs typeface="Calibri"/>
            </a:endParaRPr>
          </a:p>
          <a:p>
            <a:pPr lvl="1">
              <a:buFont typeface="Courier New" charset="2"/>
              <a:buChar char="o"/>
            </a:pPr>
            <a:r>
              <a:rPr lang="en-US" dirty="0">
                <a:solidFill>
                  <a:srgbClr val="221E1F"/>
                </a:solidFill>
                <a:latin typeface="Calibri"/>
                <a:cs typeface="Calibri"/>
              </a:rPr>
              <a:t>Coupons</a:t>
            </a:r>
          </a:p>
          <a:p>
            <a:pPr lvl="1">
              <a:buFont typeface="Courier New" charset="2"/>
              <a:buChar char="o"/>
            </a:pPr>
            <a:r>
              <a:rPr lang="en-US" dirty="0">
                <a:solidFill>
                  <a:srgbClr val="221E1F"/>
                </a:solidFill>
                <a:latin typeface="Calibri"/>
                <a:cs typeface="Calibri"/>
              </a:rPr>
              <a:t>Free car wash</a:t>
            </a:r>
          </a:p>
          <a:p>
            <a:pPr lvl="1">
              <a:buFont typeface="Courier New" charset="2"/>
              <a:buChar char="o"/>
            </a:pPr>
            <a:r>
              <a:rPr lang="en-US" dirty="0">
                <a:solidFill>
                  <a:srgbClr val="221E1F"/>
                </a:solidFill>
                <a:latin typeface="Calibri"/>
                <a:cs typeface="Calibri"/>
              </a:rPr>
              <a:t>Free inspections</a:t>
            </a:r>
          </a:p>
          <a:p>
            <a:r>
              <a:rPr lang="en-US" sz="1800" b="0" i="0" u="none" strike="noStrike" baseline="0" dirty="0">
                <a:solidFill>
                  <a:srgbClr val="221E1F"/>
                </a:solidFill>
                <a:latin typeface="Calibri"/>
                <a:cs typeface="Calibri"/>
              </a:rPr>
              <a:t>Goals for improvement</a:t>
            </a:r>
            <a:r>
              <a:rPr lang="en-US" dirty="0">
                <a:solidFill>
                  <a:srgbClr val="221E1F"/>
                </a:solidFill>
                <a:latin typeface="Calibri"/>
                <a:cs typeface="Calibri"/>
              </a:rPr>
              <a:t>:</a:t>
            </a:r>
            <a:endParaRPr lang="en-US"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cs typeface="Calibri"/>
              </a:rPr>
              <a:t>Attract more first time customers</a:t>
            </a:r>
            <a:endParaRPr lang="en-US" b="0" i="0" u="none" strike="noStrike" baseline="0" dirty="0">
              <a:solidFill>
                <a:srgbClr val="221E1F"/>
              </a:solidFill>
              <a:latin typeface="Calibri"/>
              <a:cs typeface="Calibri"/>
            </a:endParaRPr>
          </a:p>
          <a:p>
            <a:pPr lvl="1">
              <a:buFont typeface="Courier New" charset="2"/>
              <a:buChar char="o"/>
            </a:pPr>
            <a:r>
              <a:rPr lang="en-US" dirty="0">
                <a:solidFill>
                  <a:srgbClr val="221E1F"/>
                </a:solidFill>
                <a:latin typeface="Calibri"/>
                <a:cs typeface="Calibri"/>
              </a:rPr>
              <a:t>Retain more customers</a:t>
            </a:r>
          </a:p>
          <a:p>
            <a:r>
              <a:rPr lang="en-US" sz="1800" b="0" i="0" u="none" strike="noStrike" baseline="0" dirty="0">
                <a:solidFill>
                  <a:srgbClr val="221E1F"/>
                </a:solidFill>
                <a:latin typeface="Calibri"/>
                <a:cs typeface="Calibri"/>
              </a:rPr>
              <a:t>Plans to achieve your goals</a:t>
            </a:r>
            <a:r>
              <a:rPr lang="en-US" dirty="0">
                <a:solidFill>
                  <a:srgbClr val="221E1F"/>
                </a:solidFill>
                <a:latin typeface="Calibri"/>
                <a:cs typeface="Calibri"/>
              </a:rPr>
              <a:t>:</a:t>
            </a:r>
            <a:endParaRPr lang="en-US"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cs typeface="Calibri"/>
              </a:rPr>
              <a:t>Referral discounts for customers who refer a first time customer</a:t>
            </a:r>
            <a:endParaRPr lang="en-US" b="0" i="0" u="none" strike="noStrike" baseline="0" dirty="0">
              <a:solidFill>
                <a:srgbClr val="221E1F"/>
              </a:solidFill>
              <a:latin typeface="Calibri"/>
              <a:cs typeface="Calibri"/>
            </a:endParaRPr>
          </a:p>
          <a:p>
            <a:pPr lvl="1">
              <a:buFont typeface="Courier New" charset="2"/>
              <a:buChar char="o"/>
            </a:pPr>
            <a:r>
              <a:rPr lang="en-US" dirty="0">
                <a:solidFill>
                  <a:srgbClr val="221E1F"/>
                </a:solidFill>
                <a:latin typeface="Calibri"/>
                <a:cs typeface="Calibri"/>
              </a:rPr>
              <a:t>Videos of techs and service advisors posted on website</a:t>
            </a:r>
          </a:p>
          <a:p>
            <a:pPr lvl="1">
              <a:buFont typeface="Courier New" charset="2"/>
              <a:buChar char="o"/>
            </a:pPr>
            <a:r>
              <a:rPr lang="en-US" dirty="0">
                <a:solidFill>
                  <a:srgbClr val="221E1F"/>
                </a:solidFill>
                <a:latin typeface="Calibri"/>
                <a:ea typeface="Calibri"/>
                <a:cs typeface="Calibri"/>
              </a:rPr>
              <a:t>Customer testimonies on website</a:t>
            </a:r>
            <a:endParaRPr lang="en-US" dirty="0">
              <a:solidFill>
                <a:srgbClr val="221E1F"/>
              </a:solidFill>
              <a:latin typeface="Calibri"/>
              <a:cs typeface="Calibri"/>
            </a:endParaRPr>
          </a:p>
          <a:p>
            <a:r>
              <a:rPr lang="en-US" sz="1800" b="0" i="0" u="none" strike="noStrike" baseline="0" dirty="0">
                <a:solidFill>
                  <a:srgbClr val="221E1F"/>
                </a:solidFill>
                <a:latin typeface="Calibri"/>
                <a:cs typeface="Calibri"/>
              </a:rPr>
              <a:t>Plans to evaluate your changes</a:t>
            </a:r>
            <a:r>
              <a:rPr lang="en-US" dirty="0">
                <a:solidFill>
                  <a:srgbClr val="221E1F"/>
                </a:solidFill>
                <a:latin typeface="Calibri"/>
                <a:cs typeface="Calibri"/>
              </a:rPr>
              <a:t>:</a:t>
            </a:r>
            <a:endParaRPr lang="en-US" sz="1800" b="0" i="0" u="none" strike="noStrike" baseline="0" dirty="0">
              <a:solidFill>
                <a:srgbClr val="221E1F"/>
              </a:solidFill>
              <a:latin typeface="Calibri" panose="020F0502020204030204" pitchFamily="34" charset="0"/>
              <a:cs typeface="Calibri"/>
            </a:endParaRPr>
          </a:p>
          <a:p>
            <a:pPr lvl="1">
              <a:buFont typeface="Courier New" charset="2"/>
              <a:buChar char="o"/>
            </a:pPr>
            <a:r>
              <a:rPr lang="en-US" dirty="0">
                <a:solidFill>
                  <a:srgbClr val="221E1F"/>
                </a:solidFill>
                <a:latin typeface="Calibri"/>
                <a:ea typeface="Calibri"/>
                <a:cs typeface="Calibri"/>
              </a:rPr>
              <a:t>Track # of first time customers on a daily basis</a:t>
            </a:r>
          </a:p>
          <a:p>
            <a:pPr lvl="1">
              <a:buFont typeface="Courier New" charset="2"/>
              <a:buChar char="o"/>
            </a:pPr>
            <a:r>
              <a:rPr lang="en-US" dirty="0">
                <a:solidFill>
                  <a:srgbClr val="221E1F"/>
                </a:solidFill>
                <a:latin typeface="Calibri"/>
                <a:ea typeface="Calibri"/>
                <a:cs typeface="Calibri"/>
              </a:rPr>
              <a:t>Track # of customer referrals on a daily basis</a:t>
            </a:r>
          </a:p>
          <a:p>
            <a:pPr lvl="1">
              <a:buFont typeface="Courier New" charset="2"/>
              <a:buChar char="o"/>
            </a:pPr>
            <a:r>
              <a:rPr lang="en-US">
                <a:solidFill>
                  <a:srgbClr val="221E1F"/>
                </a:solidFill>
                <a:latin typeface="Calibri"/>
                <a:ea typeface="Calibri"/>
                <a:cs typeface="Calibri"/>
              </a:rPr>
              <a:t>Train service advisors to ask for referrals</a:t>
            </a:r>
            <a:endParaRPr lang="en-US" dirty="0">
              <a:solidFill>
                <a:srgbClr val="221E1F"/>
              </a:solidFill>
              <a:latin typeface="Calibri"/>
              <a:ea typeface="Calibri"/>
              <a:cs typeface="Calibri"/>
            </a:endParaRPr>
          </a:p>
          <a:p>
            <a:pPr lvl="1">
              <a:buFont typeface="Courier New" charset="2"/>
              <a:buChar char="o"/>
            </a:pPr>
            <a:endParaRPr lang="en-US" dirty="0">
              <a:solidFill>
                <a:srgbClr val="221E1F"/>
              </a:solidFill>
              <a:latin typeface="Calibri"/>
              <a:ea typeface="Calibri"/>
              <a:cs typeface="Calibri"/>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vert="horz" lIns="91440" tIns="45720" rIns="91440" bIns="45720" rtlCol="0" anchor="t">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a:ea typeface="Calibri"/>
                <a:cs typeface="Calibri"/>
              </a:rPr>
              <a:t>Current practices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Holding above 80% GP% of Sales</a:t>
            </a:r>
          </a:p>
          <a:p>
            <a:pPr lvl="1">
              <a:buFont typeface="Courier New" charset="2"/>
              <a:buChar char="o"/>
            </a:pPr>
            <a:r>
              <a:rPr lang="en-US" dirty="0">
                <a:solidFill>
                  <a:srgbClr val="221E1F"/>
                </a:solidFill>
                <a:latin typeface="Calibri"/>
                <a:ea typeface="Calibri"/>
                <a:cs typeface="Calibri"/>
              </a:rPr>
              <a:t>All categories are above 80% GP% of sales except for internal work</a:t>
            </a:r>
          </a:p>
          <a:p>
            <a:pPr lvl="1">
              <a:buFont typeface="Courier New" charset="2"/>
              <a:buChar char="o"/>
            </a:pPr>
            <a:r>
              <a:rPr lang="en-US" dirty="0">
                <a:solidFill>
                  <a:srgbClr val="221E1F"/>
                </a:solidFill>
                <a:latin typeface="Calibri"/>
                <a:ea typeface="Calibri"/>
                <a:cs typeface="Calibri"/>
              </a:rPr>
              <a:t>Unapplied labor low relative to total sales</a:t>
            </a:r>
          </a:p>
          <a:p>
            <a:r>
              <a:rPr lang="en-US" sz="1800" b="0" i="0" u="none" strike="noStrike" baseline="0" dirty="0">
                <a:solidFill>
                  <a:srgbClr val="221E1F"/>
                </a:solidFill>
                <a:latin typeface="Calibri"/>
                <a:ea typeface="Calibri"/>
                <a:cs typeface="Calibri"/>
              </a:rPr>
              <a:t>Goals for improvement</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Increase internal GP% of sales to 80 or above</a:t>
            </a:r>
          </a:p>
          <a:p>
            <a:r>
              <a:rPr lang="en-US" sz="1800" b="0" i="0" u="none" strike="noStrike" baseline="0" dirty="0">
                <a:solidFill>
                  <a:srgbClr val="221E1F"/>
                </a:solidFill>
                <a:latin typeface="Calibri"/>
                <a:ea typeface="Calibri"/>
                <a:cs typeface="Calibri"/>
              </a:rPr>
              <a:t>Plans to achieve your goals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Align labor rates for internal work with customer pay categories</a:t>
            </a:r>
          </a:p>
          <a:p>
            <a:r>
              <a:rPr lang="en-US" sz="1800" b="0" i="0" u="none" strike="noStrike" baseline="0" dirty="0">
                <a:solidFill>
                  <a:srgbClr val="221E1F"/>
                </a:solidFill>
                <a:latin typeface="Calibri"/>
                <a:ea typeface="Calibri"/>
                <a:cs typeface="Calibri"/>
              </a:rPr>
              <a:t>Plans to evaluate your changes</a:t>
            </a:r>
            <a:r>
              <a:rPr lang="en-US" dirty="0">
                <a:solidFill>
                  <a:srgbClr val="221E1F"/>
                </a:solidFill>
                <a:latin typeface="Calibri"/>
                <a:ea typeface="Calibri"/>
                <a:cs typeface="Calibri"/>
              </a:rPr>
              <a:t>:</a:t>
            </a:r>
            <a:endParaRPr lang="en-US" dirty="0">
              <a:solidFill>
                <a:srgbClr val="221E1F"/>
              </a:solidFill>
              <a:latin typeface="Calibri" panose="020F0502020204030204" pitchFamily="34" charset="0"/>
              <a:ea typeface="Calibri"/>
              <a:cs typeface="Calibri"/>
            </a:endParaRPr>
          </a:p>
          <a:p>
            <a:pPr lvl="1">
              <a:buFont typeface="Courier New" charset="2"/>
              <a:buChar char="o"/>
            </a:pPr>
            <a:r>
              <a:rPr lang="en-US" dirty="0">
                <a:solidFill>
                  <a:srgbClr val="221E1F"/>
                </a:solidFill>
                <a:latin typeface="Calibri"/>
                <a:ea typeface="Calibri"/>
                <a:cs typeface="Calibri"/>
              </a:rPr>
              <a:t>Analyze internal ELR on a monthly basis</a:t>
            </a:r>
          </a:p>
          <a:p>
            <a:pPr lvl="1">
              <a:buFont typeface="Courier New" charset="2"/>
              <a:buChar char="o"/>
            </a:pPr>
            <a:r>
              <a:rPr lang="en-US" dirty="0">
                <a:solidFill>
                  <a:srgbClr val="221E1F"/>
                </a:solidFill>
                <a:latin typeface="Calibri"/>
                <a:ea typeface="Calibri"/>
                <a:cs typeface="Calibri"/>
              </a:rPr>
              <a:t>Analyze GP% of sales on a monthly basis</a:t>
            </a:r>
          </a:p>
          <a:p>
            <a:pPr lvl="1">
              <a:buFont typeface="Courier New" charset="2"/>
              <a:buChar char="o"/>
            </a:pPr>
            <a:endParaRPr lang="en-US" dirty="0"/>
          </a:p>
          <a:p>
            <a:endParaRPr lang="en-US" dirty="0"/>
          </a:p>
        </p:txBody>
      </p:sp>
      <p:graphicFrame>
        <p:nvGraphicFramePr>
          <p:cNvPr id="5" name="Table 4">
            <a:extLst>
              <a:ext uri="{FF2B5EF4-FFF2-40B4-BE49-F238E27FC236}">
                <a16:creationId xmlns:a16="http://schemas.microsoft.com/office/drawing/2014/main" id="{7403A733-19DC-595F-38AD-B5BFF3BDFEE9}"/>
              </a:ext>
            </a:extLst>
          </p:cNvPr>
          <p:cNvGraphicFramePr>
            <a:graphicFrameLocks noGrp="1"/>
          </p:cNvGraphicFramePr>
          <p:nvPr>
            <p:extLst>
              <p:ext uri="{D42A27DB-BD31-4B8C-83A1-F6EECF244321}">
                <p14:modId xmlns:p14="http://schemas.microsoft.com/office/powerpoint/2010/main" val="3021961455"/>
              </p:ext>
            </p:extLst>
          </p:nvPr>
        </p:nvGraphicFramePr>
        <p:xfrm>
          <a:off x="5133975" y="2162175"/>
          <a:ext cx="4683080" cy="3253740"/>
        </p:xfrm>
        <a:graphic>
          <a:graphicData uri="http://schemas.openxmlformats.org/drawingml/2006/table">
            <a:tbl>
              <a:tblPr firstRow="1" bandRow="1">
                <a:tableStyleId>{5C22544A-7EE6-4342-B048-85BDC9FD1C3A}</a:tableStyleId>
              </a:tblPr>
              <a:tblGrid>
                <a:gridCol w="884051">
                  <a:extLst>
                    <a:ext uri="{9D8B030D-6E8A-4147-A177-3AD203B41FA5}">
                      <a16:colId xmlns:a16="http://schemas.microsoft.com/office/drawing/2014/main" val="3340621337"/>
                    </a:ext>
                  </a:extLst>
                </a:gridCol>
                <a:gridCol w="884051">
                  <a:extLst>
                    <a:ext uri="{9D8B030D-6E8A-4147-A177-3AD203B41FA5}">
                      <a16:colId xmlns:a16="http://schemas.microsoft.com/office/drawing/2014/main" val="2767139158"/>
                    </a:ext>
                  </a:extLst>
                </a:gridCol>
                <a:gridCol w="884051">
                  <a:extLst>
                    <a:ext uri="{9D8B030D-6E8A-4147-A177-3AD203B41FA5}">
                      <a16:colId xmlns:a16="http://schemas.microsoft.com/office/drawing/2014/main" val="2700971996"/>
                    </a:ext>
                  </a:extLst>
                </a:gridCol>
                <a:gridCol w="884051">
                  <a:extLst>
                    <a:ext uri="{9D8B030D-6E8A-4147-A177-3AD203B41FA5}">
                      <a16:colId xmlns:a16="http://schemas.microsoft.com/office/drawing/2014/main" val="1177180923"/>
                    </a:ext>
                  </a:extLst>
                </a:gridCol>
                <a:gridCol w="573438">
                  <a:extLst>
                    <a:ext uri="{9D8B030D-6E8A-4147-A177-3AD203B41FA5}">
                      <a16:colId xmlns:a16="http://schemas.microsoft.com/office/drawing/2014/main" val="3481001291"/>
                    </a:ext>
                  </a:extLst>
                </a:gridCol>
                <a:gridCol w="573438">
                  <a:extLst>
                    <a:ext uri="{9D8B030D-6E8A-4147-A177-3AD203B41FA5}">
                      <a16:colId xmlns:a16="http://schemas.microsoft.com/office/drawing/2014/main" val="3138055272"/>
                    </a:ext>
                  </a:extLst>
                </a:gridCol>
              </a:tblGrid>
              <a:tr h="150478">
                <a:tc gridSpan="6">
                  <a:txBody>
                    <a:bodyPr/>
                    <a:lstStyle/>
                    <a:p>
                      <a:pPr algn="ctr" fontAlgn="ctr"/>
                      <a:r>
                        <a:rPr lang="en-US" sz="1000" b="1" i="0" u="none" strike="noStrike">
                          <a:effectLst/>
                          <a:latin typeface="Arial" panose="020B0604020202020204" pitchFamily="34" charset="0"/>
                        </a:rPr>
                        <a:t>    Service Department Sales And Gross  (Labor Only)              </a:t>
                      </a:r>
                    </a:p>
                  </a:txBody>
                  <a:tcPr marL="9525" marR="9525" marT="9525"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96868516"/>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31398150"/>
                  </a:ext>
                </a:extLst>
              </a:tr>
              <a:tr h="294116">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Gross as % of Sales</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 Contribution</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266136732"/>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000" b="0" i="0" u="none" strike="noStrike">
                          <a:effectLst/>
                          <a:latin typeface="Arial" panose="020B0604020202020204" pitchFamily="34" charset="0"/>
                        </a:rPr>
                        <a:t>Customer Pay</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$587,877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$479,265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81.52%</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52.27%</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898058365"/>
                  </a:ext>
                </a:extLst>
              </a:tr>
              <a:tr h="20519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000" b="0" i="0" u="none" strike="noStrike">
                          <a:effectLst/>
                          <a:latin typeface="Arial" panose="020B0604020202020204" pitchFamily="34" charset="0"/>
                        </a:rPr>
                        <a:t>Customer Express </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$38,750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$32,900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84.90%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3.45%</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29359315"/>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PPM</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$59,877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$51,101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85.34%</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5.32%</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90535674"/>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PPM Express</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$3,249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$2,770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85.26%</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0.29%</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1838264"/>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Warranty</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$311,558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$259,553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83.31%</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27.70%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97622071"/>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Internal </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$123,423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 $96,263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77.99%</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10.97%</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207563761"/>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r>
                        <a:rPr lang="en-US" sz="1100" b="0" i="0" u="none" strike="noStrike">
                          <a:solidFill>
                            <a:srgbClr val="000000"/>
                          </a:solidFill>
                          <a:effectLst/>
                          <a:latin typeface="Calibri" panose="020F0502020204030204" pitchFamily="34" charset="0"/>
                        </a:rPr>
                        <a:t>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81892519"/>
                  </a:ext>
                </a:extLst>
              </a:tr>
              <a:tr h="232557">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r>
                        <a:rPr lang="en-US" sz="1100" b="0" i="0" u="none" strike="noStrike">
                          <a:solidFill>
                            <a:srgbClr val="000000"/>
                          </a:solidFill>
                          <a:effectLst/>
                          <a:latin typeface="Calibri" panose="020F0502020204030204" pitchFamily="34" charset="0"/>
                        </a:rPr>
                        <a:t>Adj. Cost Of Labor</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100" b="0" i="0" u="none" strike="noStrike">
                          <a:solidFill>
                            <a:srgbClr val="000000"/>
                          </a:solidFill>
                          <a:effectLst/>
                          <a:latin typeface="Calibri" panose="020F0502020204030204" pitchFamily="34" charset="0"/>
                        </a:rPr>
                        <a:t>$(7,707)</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733258434"/>
                  </a:ext>
                </a:extLst>
              </a:tr>
              <a:tr h="164158">
                <a:tc>
                  <a:txBody>
                    <a:bodyPr/>
                    <a:lstStyle/>
                    <a:p>
                      <a:pPr fontAlgn="b"/>
                      <a:endParaRPr lang="en-US" sz="1100" b="0" i="0" u="none" strike="noStrike">
                        <a:solidFill>
                          <a:srgbClr val="000000"/>
                        </a:solidFill>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b="1" i="0" u="none" strike="noStrike">
                          <a:effectLst/>
                          <a:latin typeface="Arial" panose="020B0604020202020204" pitchFamily="34" charset="0"/>
                        </a:rPr>
                        <a:t>Total</a:t>
                      </a:r>
                    </a:p>
                  </a:txBody>
                  <a:tcPr marL="9525" marR="9525" marT="9525"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$1,124,734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 $914,145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81.28%</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100.00%</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9449373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91559" y="1093789"/>
            <a:ext cx="4184035" cy="4299872"/>
          </a:xfrm>
        </p:spPr>
        <p:txBody>
          <a:bodyPr vert="horz" lIns="91440" tIns="45720" rIns="91440" bIns="45720" rtlCol="0" anchor="t">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a:ea typeface="Calibri"/>
                <a:cs typeface="Calibri"/>
              </a:rPr>
              <a:t>Current practices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Veteran techs, extremely proficient</a:t>
            </a:r>
          </a:p>
          <a:p>
            <a:pPr lvl="1">
              <a:buFont typeface="Courier New" charset="2"/>
              <a:buChar char="o"/>
            </a:pPr>
            <a:r>
              <a:rPr lang="en-US" dirty="0">
                <a:solidFill>
                  <a:srgbClr val="221E1F"/>
                </a:solidFill>
                <a:latin typeface="Calibri"/>
                <a:ea typeface="Calibri"/>
                <a:cs typeface="Calibri"/>
              </a:rPr>
              <a:t>Turning well above hours available</a:t>
            </a:r>
          </a:p>
          <a:p>
            <a:pPr lvl="1">
              <a:buFont typeface="Courier New" charset="2"/>
              <a:buChar char="o"/>
            </a:pPr>
            <a:r>
              <a:rPr lang="en-US" dirty="0">
                <a:solidFill>
                  <a:srgbClr val="221E1F"/>
                </a:solidFill>
                <a:latin typeface="Calibri"/>
                <a:ea typeface="Calibri"/>
                <a:cs typeface="Calibri"/>
              </a:rPr>
              <a:t>Majority of hours billed are customer pay</a:t>
            </a:r>
          </a:p>
          <a:p>
            <a:r>
              <a:rPr lang="en-US" sz="1800" b="0" i="0" u="none" strike="noStrike" baseline="0" dirty="0">
                <a:solidFill>
                  <a:srgbClr val="221E1F"/>
                </a:solidFill>
                <a:latin typeface="Calibri"/>
                <a:ea typeface="Calibri"/>
                <a:cs typeface="Calibri"/>
              </a:rPr>
              <a:t>Goals for improvement</a:t>
            </a:r>
            <a:r>
              <a:rPr lang="en-US" dirty="0">
                <a:solidFill>
                  <a:srgbClr val="221E1F"/>
                </a:solidFill>
                <a:latin typeface="Calibri"/>
                <a:ea typeface="Calibri"/>
                <a:cs typeface="Calibri"/>
              </a:rPr>
              <a:t>:</a:t>
            </a:r>
            <a:endParaRPr lang="en-US" dirty="0">
              <a:solidFill>
                <a:srgbClr val="221E1F"/>
              </a:solidFill>
              <a:latin typeface="Calibri" panose="020F0502020204030204" pitchFamily="34" charset="0"/>
              <a:ea typeface="Calibri"/>
              <a:cs typeface="Calibri"/>
            </a:endParaRPr>
          </a:p>
          <a:p>
            <a:pPr lvl="1">
              <a:buFont typeface="Courier New" charset="2"/>
              <a:buChar char="o"/>
            </a:pPr>
            <a:r>
              <a:rPr lang="en-US" dirty="0"/>
              <a:t>Increase internal ELR</a:t>
            </a:r>
          </a:p>
          <a:p>
            <a:pPr lvl="1">
              <a:buFont typeface="Courier New" charset="2"/>
              <a:buChar char="o"/>
            </a:pPr>
            <a:r>
              <a:rPr lang="en-US" dirty="0">
                <a:solidFill>
                  <a:srgbClr val="404040"/>
                </a:solidFill>
                <a:latin typeface="Trebuchet MS"/>
                <a:ea typeface="Calibri"/>
                <a:cs typeface="Calibri"/>
              </a:rPr>
              <a:t>Increase warranty ELR</a:t>
            </a:r>
          </a:p>
          <a:p>
            <a:pPr lvl="1">
              <a:buFont typeface="Courier New" charset="2"/>
              <a:buChar char="o"/>
            </a:pPr>
            <a:r>
              <a:rPr lang="en-US" dirty="0">
                <a:solidFill>
                  <a:srgbClr val="404040"/>
                </a:solidFill>
                <a:latin typeface="Trebuchet MS"/>
                <a:ea typeface="Calibri"/>
                <a:cs typeface="Calibri"/>
              </a:rPr>
              <a:t>Retain techs proficient techs</a:t>
            </a:r>
          </a:p>
          <a:p>
            <a:r>
              <a:rPr lang="en-US" sz="1800" b="0" i="0" u="none" strike="noStrike" baseline="0" dirty="0">
                <a:solidFill>
                  <a:srgbClr val="221E1F"/>
                </a:solidFill>
                <a:latin typeface="Calibri"/>
                <a:ea typeface="Calibri"/>
                <a:cs typeface="Calibri"/>
              </a:rPr>
              <a:t>Plans to achieve your goals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panose="020F0502020204030204" pitchFamily="34" charset="0"/>
              <a:ea typeface="Calibri"/>
              <a:cs typeface="Calibri"/>
            </a:endParaRPr>
          </a:p>
          <a:p>
            <a:pPr lvl="1">
              <a:buFont typeface="Courier New" charset="2"/>
              <a:buChar char="o"/>
            </a:pPr>
            <a:r>
              <a:rPr lang="en-US" dirty="0">
                <a:solidFill>
                  <a:srgbClr val="221E1F"/>
                </a:solidFill>
                <a:latin typeface="Calibri"/>
                <a:ea typeface="Calibri"/>
                <a:cs typeface="Calibri"/>
              </a:rPr>
              <a:t>Charge retail rates for internal work</a:t>
            </a:r>
          </a:p>
          <a:p>
            <a:pPr lvl="1">
              <a:buFont typeface="Courier New" charset="2"/>
              <a:buChar char="o"/>
            </a:pPr>
            <a:r>
              <a:rPr lang="en-US" dirty="0">
                <a:solidFill>
                  <a:srgbClr val="221E1F"/>
                </a:solidFill>
                <a:latin typeface="Calibri"/>
                <a:ea typeface="Calibri"/>
                <a:cs typeface="Calibri"/>
              </a:rPr>
              <a:t>Apply for warranty rate increase</a:t>
            </a:r>
          </a:p>
          <a:p>
            <a:pPr lvl="1">
              <a:buFont typeface="Courier New" charset="2"/>
              <a:buChar char="o"/>
            </a:pPr>
            <a:r>
              <a:rPr lang="en-US" dirty="0">
                <a:solidFill>
                  <a:srgbClr val="221E1F"/>
                </a:solidFill>
                <a:latin typeface="Calibri"/>
                <a:ea typeface="Calibri"/>
                <a:cs typeface="Calibri"/>
              </a:rPr>
              <a:t>Offer bonuses to techs who are above 120% proficiency</a:t>
            </a:r>
          </a:p>
          <a:p>
            <a:r>
              <a:rPr lang="en-US" sz="1800" b="0" i="0" u="none" strike="noStrike" baseline="0" dirty="0">
                <a:solidFill>
                  <a:srgbClr val="221E1F"/>
                </a:solidFill>
                <a:latin typeface="Calibri"/>
                <a:ea typeface="Calibri"/>
                <a:cs typeface="Calibri"/>
              </a:rPr>
              <a:t>Plans to evaluate your changes</a:t>
            </a:r>
            <a:r>
              <a:rPr lang="en-US" dirty="0">
                <a:solidFill>
                  <a:srgbClr val="221E1F"/>
                </a:solidFill>
                <a:latin typeface="Calibri"/>
                <a:ea typeface="Calibri"/>
                <a:cs typeface="Calibri"/>
              </a:rPr>
              <a:t>:</a:t>
            </a:r>
            <a:endParaRPr lang="en-US">
              <a:solidFill>
                <a:srgbClr val="221E1F"/>
              </a:solidFill>
              <a:latin typeface="Calibri" panose="020F0502020204030204" pitchFamily="34" charset="0"/>
              <a:ea typeface="Calibri"/>
              <a:cs typeface="Calibri"/>
            </a:endParaRPr>
          </a:p>
          <a:p>
            <a:pPr lvl="1">
              <a:buFont typeface="Courier New" charset="2"/>
              <a:buChar char="o"/>
            </a:pPr>
            <a:r>
              <a:rPr lang="en-US" dirty="0">
                <a:solidFill>
                  <a:srgbClr val="221E1F"/>
                </a:solidFill>
                <a:latin typeface="Calibri"/>
                <a:ea typeface="Calibri"/>
                <a:cs typeface="Calibri"/>
              </a:rPr>
              <a:t>Check with service manager weekly for updates on warranty rate increase</a:t>
            </a:r>
          </a:p>
          <a:p>
            <a:pPr lvl="1">
              <a:buFont typeface="Courier New" charset="2"/>
              <a:buChar char="o"/>
            </a:pPr>
            <a:r>
              <a:rPr lang="en-US" dirty="0">
                <a:solidFill>
                  <a:srgbClr val="221E1F"/>
                </a:solidFill>
                <a:latin typeface="Calibri"/>
                <a:ea typeface="Calibri"/>
                <a:cs typeface="Calibri"/>
              </a:rPr>
              <a:t>Inform preowned manager of increased internal rate</a:t>
            </a:r>
          </a:p>
          <a:p>
            <a:pPr lvl="1">
              <a:buFont typeface="Courier New" charset="2"/>
              <a:buChar char="o"/>
            </a:pPr>
            <a:r>
              <a:rPr lang="en-US" dirty="0">
                <a:solidFill>
                  <a:srgbClr val="221E1F"/>
                </a:solidFill>
                <a:latin typeface="Calibri"/>
                <a:ea typeface="Calibri"/>
                <a:cs typeface="Calibri"/>
              </a:rPr>
              <a:t>Track tech proficiency on all jobs on a weekly basis</a:t>
            </a:r>
          </a:p>
          <a:p>
            <a:pPr lvl="1">
              <a:buFont typeface="Courier New" charset="2"/>
              <a:buChar char="o"/>
            </a:pPr>
            <a:endParaRPr lang="en-US" dirty="0">
              <a:solidFill>
                <a:srgbClr val="221E1F"/>
              </a:solidFill>
              <a:latin typeface="Calibri"/>
              <a:ea typeface="Calibri"/>
              <a:cs typeface="Calibri"/>
            </a:endParaRPr>
          </a:p>
          <a:p>
            <a:pPr lvl="1">
              <a:buFont typeface="Courier New" charset="2"/>
              <a:buChar char="o"/>
            </a:pPr>
            <a:endParaRPr lang="en-US" dirty="0">
              <a:solidFill>
                <a:srgbClr val="221E1F"/>
              </a:solidFill>
              <a:latin typeface="Calibri"/>
              <a:ea typeface="Calibri"/>
              <a:cs typeface="Calibri"/>
            </a:endParaRPr>
          </a:p>
          <a:p>
            <a:pPr lvl="1">
              <a:buFont typeface="Courier New" charset="2"/>
              <a:buChar char="o"/>
            </a:pPr>
            <a:endParaRPr lang="en-US" dirty="0">
              <a:solidFill>
                <a:srgbClr val="221E1F"/>
              </a:solidFill>
              <a:latin typeface="Calibri"/>
              <a:ea typeface="Calibri"/>
              <a:cs typeface="Calibri"/>
            </a:endParaRPr>
          </a:p>
          <a:p>
            <a:pPr lvl="1">
              <a:buFont typeface="Courier New" charset="2"/>
              <a:buChar char="o"/>
            </a:pPr>
            <a:endParaRPr lang="en-US" dirty="0"/>
          </a:p>
          <a:p>
            <a:endParaRPr lang="en-US" dirty="0"/>
          </a:p>
        </p:txBody>
      </p:sp>
      <p:graphicFrame>
        <p:nvGraphicFramePr>
          <p:cNvPr id="8" name="Content Placeholder 7">
            <a:extLst>
              <a:ext uri="{FF2B5EF4-FFF2-40B4-BE49-F238E27FC236}">
                <a16:creationId xmlns:a16="http://schemas.microsoft.com/office/drawing/2014/main" id="{3C33F533-7C49-2378-5E99-4604F0763787}"/>
              </a:ext>
            </a:extLst>
          </p:cNvPr>
          <p:cNvGraphicFramePr>
            <a:graphicFrameLocks noGrp="1"/>
          </p:cNvGraphicFramePr>
          <p:nvPr>
            <p:ph sz="half" idx="2"/>
            <p:extLst>
              <p:ext uri="{D42A27DB-BD31-4B8C-83A1-F6EECF244321}">
                <p14:modId xmlns:p14="http://schemas.microsoft.com/office/powerpoint/2010/main" val="427490300"/>
              </p:ext>
            </p:extLst>
          </p:nvPr>
        </p:nvGraphicFramePr>
        <p:xfrm>
          <a:off x="4032250" y="-1587"/>
          <a:ext cx="7929361" cy="6097905"/>
        </p:xfrm>
        <a:graphic>
          <a:graphicData uri="http://schemas.openxmlformats.org/drawingml/2006/table">
            <a:tbl>
              <a:tblPr firstRow="1" bandRow="1">
                <a:tableStyleId>{5C22544A-7EE6-4342-B048-85BDC9FD1C3A}</a:tableStyleId>
              </a:tblPr>
              <a:tblGrid>
                <a:gridCol w="1283854">
                  <a:extLst>
                    <a:ext uri="{9D8B030D-6E8A-4147-A177-3AD203B41FA5}">
                      <a16:colId xmlns:a16="http://schemas.microsoft.com/office/drawing/2014/main" val="1732763665"/>
                    </a:ext>
                  </a:extLst>
                </a:gridCol>
                <a:gridCol w="1155468">
                  <a:extLst>
                    <a:ext uri="{9D8B030D-6E8A-4147-A177-3AD203B41FA5}">
                      <a16:colId xmlns:a16="http://schemas.microsoft.com/office/drawing/2014/main" val="3549265479"/>
                    </a:ext>
                  </a:extLst>
                </a:gridCol>
                <a:gridCol w="684722">
                  <a:extLst>
                    <a:ext uri="{9D8B030D-6E8A-4147-A177-3AD203B41FA5}">
                      <a16:colId xmlns:a16="http://schemas.microsoft.com/office/drawing/2014/main" val="3638456707"/>
                    </a:ext>
                  </a:extLst>
                </a:gridCol>
                <a:gridCol w="927228">
                  <a:extLst>
                    <a:ext uri="{9D8B030D-6E8A-4147-A177-3AD203B41FA5}">
                      <a16:colId xmlns:a16="http://schemas.microsoft.com/office/drawing/2014/main" val="102049127"/>
                    </a:ext>
                  </a:extLst>
                </a:gridCol>
                <a:gridCol w="613396">
                  <a:extLst>
                    <a:ext uri="{9D8B030D-6E8A-4147-A177-3AD203B41FA5}">
                      <a16:colId xmlns:a16="http://schemas.microsoft.com/office/drawing/2014/main" val="3726860076"/>
                    </a:ext>
                  </a:extLst>
                </a:gridCol>
                <a:gridCol w="827372">
                  <a:extLst>
                    <a:ext uri="{9D8B030D-6E8A-4147-A177-3AD203B41FA5}">
                      <a16:colId xmlns:a16="http://schemas.microsoft.com/office/drawing/2014/main" val="835983592"/>
                    </a:ext>
                  </a:extLst>
                </a:gridCol>
                <a:gridCol w="684722">
                  <a:extLst>
                    <a:ext uri="{9D8B030D-6E8A-4147-A177-3AD203B41FA5}">
                      <a16:colId xmlns:a16="http://schemas.microsoft.com/office/drawing/2014/main" val="2137472848"/>
                    </a:ext>
                  </a:extLst>
                </a:gridCol>
                <a:gridCol w="1752599">
                  <a:extLst>
                    <a:ext uri="{9D8B030D-6E8A-4147-A177-3AD203B41FA5}">
                      <a16:colId xmlns:a16="http://schemas.microsoft.com/office/drawing/2014/main" val="2802676472"/>
                    </a:ext>
                  </a:extLst>
                </a:gridCol>
              </a:tblGrid>
              <a:tr h="514350">
                <a:tc>
                  <a:txBody>
                    <a:bodyPr/>
                    <a:lstStyle/>
                    <a:p>
                      <a:pPr fontAlgn="b"/>
                      <a:r>
                        <a:rPr lang="en-US" sz="1100">
                          <a:effectLst/>
                          <a:latin typeface="Calibri" panose="020F0502020204030204" pitchFamily="34" charset="0"/>
                        </a:rPr>
                        <a:t>Performance</a:t>
                      </a: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2138635345"/>
                  </a:ext>
                </a:extLst>
              </a:tr>
              <a:tr h="190500">
                <a:tc>
                  <a:txBody>
                    <a:bodyPr/>
                    <a:lstStyle/>
                    <a:p>
                      <a:pPr algn="ctr" fontAlgn="b"/>
                      <a:endParaRPr lang="en-US" sz="900" b="1" i="1">
                        <a:solidFill>
                          <a:srgbClr val="FFFFFF"/>
                        </a:solidFill>
                        <a:effectLst/>
                        <a:latin typeface="Arial" panose="020B060402020202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a:solidFill>
                            <a:srgbClr val="FFFFFF"/>
                          </a:solidFill>
                          <a:effectLst/>
                          <a:latin typeface="Arial" panose="020B0604020202020204" pitchFamily="34" charset="0"/>
                        </a:rPr>
                        <a:t>Labor Sales / Month</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a:solidFill>
                          <a:srgbClr val="FFFFFF"/>
                        </a:solidFill>
                        <a:effectLst/>
                        <a:latin typeface="Arial" panose="020B060402020202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900" b="1" i="1">
                          <a:solidFill>
                            <a:srgbClr val="FFFFFF"/>
                          </a:solidFill>
                          <a:effectLst/>
                          <a:latin typeface="Arial" panose="020B0604020202020204" pitchFamily="34" charset="0"/>
                        </a:rPr>
                        <a:t>Effective Labor Rate</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a:solidFill>
                          <a:srgbClr val="FFFFFF"/>
                        </a:solidFill>
                        <a:effectLst/>
                        <a:latin typeface="Arial" panose="020B060402020202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900" b="1" i="1">
                          <a:solidFill>
                            <a:srgbClr val="FFFFFF"/>
                          </a:solidFill>
                          <a:effectLst/>
                          <a:latin typeface="Arial" panose="020B0604020202020204" pitchFamily="34" charset="0"/>
                        </a:rPr>
                        <a:t>Hours Billed</a:t>
                      </a:r>
                    </a:p>
                  </a:txBody>
                  <a:tcPr marL="9525" marR="9525" marT="9525"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endParaRPr lang="en-US" sz="900" b="1" i="1">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669758176"/>
                  </a:ext>
                </a:extLst>
              </a:tr>
              <a:tr h="200025">
                <a:tc>
                  <a:txBody>
                    <a:bodyPr/>
                    <a:lstStyle/>
                    <a:p>
                      <a:pPr fontAlgn="b"/>
                      <a:r>
                        <a:rPr lang="en-US" sz="1000">
                          <a:effectLst/>
                          <a:latin typeface="Arial" panose="020B0604020202020204" pitchFamily="34" charset="0"/>
                        </a:rPr>
                        <a:t>Customer Pay</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a:effectLst/>
                          <a:latin typeface="Arial" panose="020B0604020202020204" pitchFamily="34" charset="0"/>
                        </a:rPr>
                        <a:t>$626,627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a:effectLst/>
                          <a:latin typeface="Arial" panose="020B0604020202020204" pitchFamily="34" charset="0"/>
                        </a:rPr>
                        <a:t>171.90 </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3645.3</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904547635"/>
                  </a:ext>
                </a:extLst>
              </a:tr>
              <a:tr h="200025">
                <a:tc>
                  <a:txBody>
                    <a:bodyPr/>
                    <a:lstStyle/>
                    <a:p>
                      <a:pPr fontAlgn="b"/>
                      <a:r>
                        <a:rPr lang="en-US" sz="1000">
                          <a:effectLst/>
                          <a:latin typeface="Arial" panose="020B0604020202020204" pitchFamily="34" charset="0"/>
                        </a:rPr>
                        <a:t>PPM</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a:effectLst/>
                          <a:latin typeface="Arial" panose="020B0604020202020204" pitchFamily="34" charset="0"/>
                        </a:rPr>
                        <a:t>$63,126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a:effectLst/>
                          <a:latin typeface="Arial" panose="020B0604020202020204" pitchFamily="34" charset="0"/>
                        </a:rPr>
                        <a:t>187.88 </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336.0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289302827"/>
                  </a:ext>
                </a:extLst>
              </a:tr>
              <a:tr h="200025">
                <a:tc>
                  <a:txBody>
                    <a:bodyPr/>
                    <a:lstStyle/>
                    <a:p>
                      <a:pPr fontAlgn="b"/>
                      <a:r>
                        <a:rPr lang="en-US" sz="1000">
                          <a:effectLst/>
                          <a:latin typeface="Arial" panose="020B0604020202020204" pitchFamily="34" charset="0"/>
                        </a:rPr>
                        <a:t>Warranty</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a:effectLst/>
                          <a:latin typeface="Arial" panose="020B0604020202020204" pitchFamily="34" charset="0"/>
                        </a:rPr>
                        <a:t>$311,558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a:effectLst/>
                          <a:latin typeface="Arial" panose="020B0604020202020204" pitchFamily="34" charset="0"/>
                        </a:rPr>
                        <a:t>187.88 </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1658.3</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308563172"/>
                  </a:ext>
                </a:extLst>
              </a:tr>
              <a:tr h="200025">
                <a:tc>
                  <a:txBody>
                    <a:bodyPr/>
                    <a:lstStyle/>
                    <a:p>
                      <a:pPr fontAlgn="b"/>
                      <a:r>
                        <a:rPr lang="en-US" sz="1000">
                          <a:effectLst/>
                          <a:latin typeface="Arial" panose="020B0604020202020204" pitchFamily="34" charset="0"/>
                        </a:rPr>
                        <a:t>Internal</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a:effectLst/>
                          <a:latin typeface="Arial" panose="020B0604020202020204" pitchFamily="34" charset="0"/>
                        </a:rPr>
                        <a:t>$123,423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algn="r" fontAlgn="b"/>
                      <a:r>
                        <a:rPr lang="en-US" sz="1000">
                          <a:effectLst/>
                          <a:latin typeface="Arial" panose="020B0604020202020204" pitchFamily="34" charset="0"/>
                        </a:rPr>
                        <a:t>149.32 </a:t>
                      </a:r>
                    </a:p>
                  </a:txBody>
                  <a:tcPr marL="9525" marR="9525" marT="9525"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826.6</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348049598"/>
                  </a:ext>
                </a:extLst>
              </a:tr>
              <a:tr h="200025">
                <a:tc>
                  <a:txBody>
                    <a:bodyPr/>
                    <a:lstStyle/>
                    <a:p>
                      <a:pPr fontAlgn="b"/>
                      <a:endParaRPr lang="en-US" sz="1000">
                        <a:effectLst/>
                        <a:latin typeface="Arial" panose="020B0604020202020204" pitchFamily="34" charset="0"/>
                      </a:endParaRP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000">
                        <a:effectLst/>
                        <a:latin typeface="Arial" panose="020B0604020202020204" pitchFamily="34" charset="0"/>
                      </a:endParaRP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fontAlgn="b"/>
                      <a:r>
                        <a:rPr lang="en-US" sz="1000">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0.00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628177231"/>
                  </a:ext>
                </a:extLst>
              </a:tr>
              <a:tr h="200025">
                <a:tc>
                  <a:txBody>
                    <a:bodyPr/>
                    <a:lstStyle/>
                    <a:p>
                      <a:pPr fontAlgn="b"/>
                      <a:endParaRPr lang="en-US" sz="1000">
                        <a:effectLst/>
                        <a:latin typeface="Arial" panose="020B0604020202020204" pitchFamily="34" charset="0"/>
                      </a:endParaRP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r>
                        <a:rPr lang="en-US" sz="1000">
                          <a:effectLst/>
                          <a:latin typeface="Arial" panose="020B0604020202020204" pitchFamily="34" charset="0"/>
                        </a:rPr>
                        <a:t>   </a:t>
                      </a:r>
                    </a:p>
                  </a:txBody>
                  <a:tcPr marL="9525" marR="9525" marT="9525"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a:noFill/>
                    </a:lnL>
                    <a:lnR>
                      <a:noFill/>
                    </a:lnR>
                    <a:lnT>
                      <a:noFill/>
                    </a:lnT>
                    <a:lnB>
                      <a:noFill/>
                    </a:lnB>
                    <a:noFill/>
                  </a:tcPr>
                </a:tc>
                <a:tc>
                  <a:txBody>
                    <a:bodyPr/>
                    <a:lstStyle/>
                    <a:p>
                      <a:pPr fontAlgn="b"/>
                      <a:r>
                        <a:rPr lang="en-US" sz="1000">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0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0.00</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784157326"/>
                  </a:ext>
                </a:extLst>
              </a:tr>
              <a:tr h="190500">
                <a:tc>
                  <a:txBody>
                    <a:bodyPr/>
                    <a:lstStyle/>
                    <a:p>
                      <a:pPr fontAlgn="b"/>
                      <a:r>
                        <a:rPr lang="en-US" sz="1000">
                          <a:effectLst/>
                          <a:latin typeface="Arial" panose="020B0604020202020204" pitchFamily="34" charset="0"/>
                        </a:rPr>
                        <a:t>Total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1000">
                          <a:effectLst/>
                          <a:latin typeface="Arial" panose="020B0604020202020204" pitchFamily="34" charset="0"/>
                        </a:rPr>
                        <a:t>$1,124,734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1000">
                          <a:effectLst/>
                          <a:latin typeface="Arial" panose="020B0604020202020204" pitchFamily="34" charset="0"/>
                        </a:rPr>
                        <a:t>6466.1</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000">
                        <a:solidFill>
                          <a:srgbClr val="FFFFFF"/>
                        </a:solidFill>
                        <a:effectLst/>
                        <a:latin typeface="Arial" panose="020B0604020202020204" pitchFamily="34" charset="0"/>
                      </a:endParaRPr>
                    </a:p>
                  </a:txBody>
                  <a:tcPr marL="9525" marR="9525" marT="9525"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522554301"/>
                  </a:ext>
                </a:extLst>
              </a:tr>
              <a:tr h="190500">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262686388"/>
                  </a:ext>
                </a:extLst>
              </a:tr>
              <a:tr h="190500">
                <a:tc>
                  <a:txBody>
                    <a:bodyPr/>
                    <a:lstStyle/>
                    <a:p>
                      <a:pPr fontAlgn="b"/>
                      <a:r>
                        <a:rPr lang="en-US" sz="1000" b="1" i="1">
                          <a:effectLst/>
                          <a:latin typeface="Arial" panose="020B0604020202020204" pitchFamily="34" charset="0"/>
                        </a:rPr>
                        <a:t>POTENTIAL</a:t>
                      </a:r>
                    </a:p>
                  </a:txBody>
                  <a:tcPr marL="9525" marR="9525" marT="9525" anchor="b">
                    <a:lnL>
                      <a:noFill/>
                    </a:lnL>
                    <a:lnR>
                      <a:noFill/>
                    </a:lnR>
                    <a:lnT>
                      <a:noFill/>
                    </a:lnT>
                    <a:lnB>
                      <a:noFill/>
                    </a:lnB>
                    <a:solidFill>
                      <a:srgbClr val="FFFFFF"/>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659801868"/>
                  </a:ext>
                </a:extLst>
              </a:tr>
              <a:tr h="200025">
                <a:tc>
                  <a:txBody>
                    <a:bodyPr/>
                    <a:lstStyle/>
                    <a:p>
                      <a:pPr fontAlgn="b"/>
                      <a:endParaRPr lang="en-US" sz="1100">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$1,124,734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200">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6466.14 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100">
                          <a:effectLst/>
                          <a:latin typeface="Calibri" panose="020F050202020403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$173.94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1850076137"/>
                  </a:ext>
                </a:extLst>
              </a:tr>
              <a:tr h="180975">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Total labor sales for month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Total hours billed</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Effective Labor Rate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extLst>
                  <a:ext uri="{0D108BD9-81ED-4DB2-BD59-A6C34878D82A}">
                    <a16:rowId xmlns:a16="http://schemas.microsoft.com/office/drawing/2014/main" val="415437196"/>
                  </a:ext>
                </a:extLst>
              </a:tr>
              <a:tr h="190500">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71563708"/>
                  </a:ext>
                </a:extLst>
              </a:tr>
              <a:tr h="180975">
                <a:tc>
                  <a:txBody>
                    <a:bodyPr/>
                    <a:lstStyle/>
                    <a:p>
                      <a:pPr fontAlgn="b"/>
                      <a:endParaRPr lang="en-US" sz="1100">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21.00</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8</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b="1">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24</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000">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4,032.0 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98311778"/>
                  </a:ext>
                </a:extLst>
              </a:tr>
              <a:tr h="180975">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 Service mechanical technicians</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 Hours per day for one tech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Working Days/Month</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Clock Hour Aval</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1904733796"/>
                  </a:ext>
                </a:extLst>
              </a:tr>
              <a:tr h="180975">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3923252"/>
                  </a:ext>
                </a:extLst>
              </a:tr>
              <a:tr h="180975">
                <a:tc>
                  <a:txBody>
                    <a:bodyPr/>
                    <a:lstStyle/>
                    <a:p>
                      <a:pPr fontAlgn="b"/>
                      <a:endParaRPr lang="en-US" sz="1100">
                        <a:effectLst/>
                        <a:latin typeface="Calibri" panose="020F0502020204030204" pitchFamily="34" charset="0"/>
                      </a:endParaRPr>
                    </a:p>
                  </a:txBody>
                  <a:tcPr marL="9525" marR="9525" marT="9525"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4,032.0 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a:effectLst/>
                          <a:latin typeface="Arial" panose="020B0604020202020204" pitchFamily="34" charset="0"/>
                        </a:rPr>
                        <a:t>x</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$173.94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1000" b="1">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$701,335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876668.2562</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18817272"/>
                  </a:ext>
                </a:extLst>
              </a:tr>
              <a:tr h="295275">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algn="r" fontAlgn="b"/>
                      <a:r>
                        <a:rPr lang="en-US" sz="800">
                          <a:effectLst/>
                          <a:latin typeface="Arial" panose="020B0604020202020204" pitchFamily="34" charset="0"/>
                        </a:rPr>
                        <a:t>Clock Hours Available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r>
                        <a:rPr lang="en-US" sz="800">
                          <a:effectLst/>
                          <a:latin typeface="Arial" panose="020B0604020202020204" pitchFamily="34" charset="0"/>
                        </a:rPr>
                        <a:t>Effective Labor Rate</a:t>
                      </a:r>
                    </a:p>
                  </a:txBody>
                  <a:tcPr marL="9525" marR="9525" marT="9525"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rowSpan="2">
                  <a:txBody>
                    <a:bodyPr/>
                    <a:lstStyle/>
                    <a:p>
                      <a:pPr algn="ctr" fontAlgn="b"/>
                      <a:r>
                        <a:rPr lang="en-US" sz="800">
                          <a:effectLst/>
                          <a:latin typeface="Arial" panose="020B0604020202020204" pitchFamily="34" charset="0"/>
                        </a:rPr>
                        <a:t>Labor sales potential @100%</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rowSpan="2">
                  <a:txBody>
                    <a:bodyPr/>
                    <a:lstStyle/>
                    <a:p>
                      <a:pPr algn="ctr" fontAlgn="b"/>
                      <a:r>
                        <a:rPr lang="en-US" sz="800">
                          <a:effectLst/>
                          <a:latin typeface="Calibri" panose="020F0502020204030204" pitchFamily="34" charset="0"/>
                        </a:rPr>
                        <a:t>Labor sales potential @ 125%</a:t>
                      </a:r>
                    </a:p>
                  </a:txBody>
                  <a:tcPr marL="9525" marR="9525" marT="9525"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40512980"/>
                  </a:ext>
                </a:extLst>
              </a:tr>
              <a:tr h="190500">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2317113765"/>
                  </a:ext>
                </a:extLst>
              </a:tr>
              <a:tr h="180975">
                <a:tc gridSpan="8">
                  <a:txBody>
                    <a:bodyPr/>
                    <a:lstStyle/>
                    <a:p>
                      <a:pPr fontAlgn="b"/>
                      <a:r>
                        <a:rPr lang="en-US" sz="1100">
                          <a:effectLst/>
                          <a:latin typeface="Calibri" panose="020F0502020204030204" pitchFamily="34" charset="0"/>
                        </a:rPr>
                        <a:t>How proficient are your technicians ?</a:t>
                      </a:r>
                    </a:p>
                  </a:txBody>
                  <a:tcPr marL="9525" marR="9525" marT="9525"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71530891"/>
                  </a:ext>
                </a:extLst>
              </a:tr>
              <a:tr h="18097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07155702"/>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6,466.1 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200">
                          <a:effectLst/>
                          <a:latin typeface="Arial" panose="020B060402020202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4,032.00 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1100">
                          <a:effectLst/>
                          <a:latin typeface="Calibri" panose="020F0502020204030204" pitchFamily="34" charset="0"/>
                        </a:rPr>
                        <a:t>=</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1100">
                          <a:effectLst/>
                          <a:latin typeface="Calibri" panose="020F0502020204030204" pitchFamily="34" charset="0"/>
                        </a:rPr>
                        <a:t>160.37%</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fontAlgn="b"/>
                      <a:endParaRPr lang="en-US" sz="1100">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204590447"/>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a:effectLst/>
                          <a:latin typeface="Arial" panose="020B0604020202020204" pitchFamily="34" charset="0"/>
                        </a:rPr>
                        <a:t>Hours Billed</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a:effectLst/>
                          <a:latin typeface="Arial" panose="020B0604020202020204" pitchFamily="34" charset="0"/>
                        </a:rPr>
                        <a:t>Hours Available</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800">
                          <a:effectLst/>
                          <a:latin typeface="Arial" panose="020B0604020202020204" pitchFamily="34" charset="0"/>
                        </a:rPr>
                        <a:t>Tech Proficiency</a:t>
                      </a:r>
                    </a:p>
                  </a:txBody>
                  <a:tcPr marL="9525" marR="9525" marT="9525">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2341446"/>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buFont typeface="Courier New" charset="2"/>
              <a:buChar char="o"/>
            </a:pPr>
            <a:r>
              <a:rPr lang="en-US" dirty="0">
                <a:solidFill>
                  <a:srgbClr val="221E1F"/>
                </a:solidFill>
                <a:latin typeface="Calibri"/>
                <a:ea typeface="Calibri"/>
                <a:cs typeface="Calibri"/>
              </a:rPr>
              <a:t>Only retaining 8.33% of gross as net profit</a:t>
            </a:r>
          </a:p>
          <a:p>
            <a:pPr lvl="1">
              <a:buFont typeface="Courier New" charset="2"/>
              <a:buChar char="o"/>
            </a:pPr>
            <a:r>
              <a:rPr lang="en-US" dirty="0">
                <a:solidFill>
                  <a:srgbClr val="221E1F"/>
                </a:solidFill>
                <a:latin typeface="Calibri"/>
                <a:ea typeface="Calibri"/>
                <a:cs typeface="Calibri"/>
              </a:rPr>
              <a:t>Personnel expense accounts for close to 50% of total gross</a:t>
            </a:r>
          </a:p>
          <a:p>
            <a:pPr lvl="1">
              <a:buFont typeface="Courier New" charset="2"/>
              <a:buChar char="o"/>
            </a:pPr>
            <a:r>
              <a:rPr lang="en-US" dirty="0">
                <a:solidFill>
                  <a:srgbClr val="221E1F"/>
                </a:solidFill>
                <a:latin typeface="Calibri"/>
                <a:ea typeface="Calibri"/>
                <a:cs typeface="Calibri"/>
              </a:rPr>
              <a:t>Policy expense as $22K for the month</a:t>
            </a:r>
          </a:p>
          <a:p>
            <a:pPr lvl="1">
              <a:buFont typeface="Courier New" charset="2"/>
              <a:buChar char="o"/>
            </a:pPr>
            <a:r>
              <a:rPr lang="en-US" dirty="0">
                <a:solidFill>
                  <a:srgbClr val="221E1F"/>
                </a:solidFill>
                <a:latin typeface="Calibri"/>
                <a:ea typeface="Calibri"/>
                <a:cs typeface="Calibri"/>
              </a:rPr>
              <a:t>Nearly $17K in customer credit card service charges</a:t>
            </a:r>
          </a:p>
          <a:p>
            <a:r>
              <a:rPr lang="en-US" sz="1800" b="0" i="0" u="none" strike="noStrike" baseline="0" dirty="0">
                <a:solidFill>
                  <a:srgbClr val="221E1F"/>
                </a:solidFill>
                <a:latin typeface="Calibri"/>
                <a:ea typeface="Calibri"/>
                <a:cs typeface="Calibri"/>
              </a:rPr>
              <a:t>Goals for improvement</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Reduce policy expense</a:t>
            </a:r>
          </a:p>
          <a:p>
            <a:pPr lvl="1">
              <a:buFont typeface="Courier New" charset="2"/>
              <a:buChar char="o"/>
            </a:pPr>
            <a:r>
              <a:rPr lang="en-US" dirty="0">
                <a:solidFill>
                  <a:srgbClr val="221E1F"/>
                </a:solidFill>
                <a:latin typeface="Calibri"/>
                <a:ea typeface="Calibri"/>
                <a:cs typeface="Calibri"/>
              </a:rPr>
              <a:t>Minimize customer credit card expense</a:t>
            </a:r>
          </a:p>
          <a:p>
            <a:r>
              <a:rPr lang="en-US" sz="1800" b="0" i="0" u="none" strike="noStrike" baseline="0" dirty="0">
                <a:solidFill>
                  <a:srgbClr val="221E1F"/>
                </a:solidFill>
                <a:latin typeface="Calibri"/>
                <a:ea typeface="Calibri"/>
                <a:cs typeface="Calibri"/>
              </a:rPr>
              <a:t>Plans to achieve your goals</a:t>
            </a:r>
            <a:r>
              <a:rPr lang="en-US" dirty="0">
                <a:solidFill>
                  <a:srgbClr val="221E1F"/>
                </a:solidFill>
                <a:latin typeface="Calibri"/>
                <a:ea typeface="Calibri"/>
                <a:cs typeface="Calibri"/>
              </a:rPr>
              <a:t>:</a:t>
            </a:r>
            <a:endParaRPr lang="en-US" dirty="0">
              <a:solidFill>
                <a:srgbClr val="221E1F"/>
              </a:solidFill>
              <a:latin typeface="Calibri" panose="020F0502020204030204" pitchFamily="34" charset="0"/>
              <a:ea typeface="Calibri"/>
              <a:cs typeface="Calibri"/>
            </a:endParaRPr>
          </a:p>
          <a:p>
            <a:pPr lvl="1">
              <a:buFont typeface="Courier New" charset="2"/>
              <a:buChar char="o"/>
            </a:pPr>
            <a:r>
              <a:rPr lang="en-US" dirty="0">
                <a:solidFill>
                  <a:srgbClr val="221E1F"/>
                </a:solidFill>
                <a:latin typeface="Calibri"/>
                <a:ea typeface="Calibri"/>
                <a:cs typeface="Calibri"/>
              </a:rPr>
              <a:t>Pass along merchant fee to customers using credit cards</a:t>
            </a:r>
            <a:endParaRPr lang="en-US" sz="1800" dirty="0">
              <a:solidFill>
                <a:srgbClr val="404040"/>
              </a:solidFill>
              <a:latin typeface="Trebuchet MS" panose="020B0603020202020204"/>
              <a:ea typeface="Calibri"/>
              <a:cs typeface="Calibri"/>
            </a:endParaRPr>
          </a:p>
          <a:p>
            <a:pPr lvl="1">
              <a:buFont typeface="Courier New" charset="2"/>
              <a:buChar char="o"/>
            </a:pPr>
            <a:r>
              <a:rPr lang="en-US" sz="1800" dirty="0">
                <a:solidFill>
                  <a:srgbClr val="404040"/>
                </a:solidFill>
                <a:latin typeface="Trebuchet MS" panose="020B0603020202020204"/>
                <a:ea typeface="Calibri"/>
                <a:cs typeface="Calibri"/>
              </a:rPr>
              <a:t>Tie in policy directly to managers pay plans</a:t>
            </a:r>
            <a:endParaRPr lang="en-US" sz="1800">
              <a:solidFill>
                <a:srgbClr val="221E1F"/>
              </a:solidFill>
              <a:latin typeface="Calibri"/>
              <a:ea typeface="Calibri"/>
              <a:cs typeface="Calibri"/>
            </a:endParaRPr>
          </a:p>
          <a:p>
            <a:r>
              <a:rPr lang="en-US" sz="1800" b="0" i="0" u="none" strike="noStrike" baseline="0" dirty="0">
                <a:solidFill>
                  <a:srgbClr val="221E1F"/>
                </a:solidFill>
                <a:latin typeface="Calibri"/>
                <a:ea typeface="Calibri"/>
                <a:cs typeface="Calibri"/>
              </a:rPr>
              <a:t>Plans to evaluate your changes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Weekly meetings to review policy</a:t>
            </a:r>
          </a:p>
          <a:p>
            <a:pPr lvl="1">
              <a:buFont typeface="Courier New" charset="2"/>
              <a:buChar char="o"/>
            </a:pPr>
            <a:r>
              <a:rPr lang="en-US" dirty="0">
                <a:solidFill>
                  <a:srgbClr val="221E1F"/>
                </a:solidFill>
                <a:latin typeface="Calibri"/>
                <a:ea typeface="Calibri"/>
                <a:cs typeface="Calibri"/>
              </a:rPr>
              <a:t>Track credit card expense monthly to ensure merchant fee is being passed</a:t>
            </a:r>
          </a:p>
          <a:p>
            <a:endParaRPr lang="en-US" dirty="0"/>
          </a:p>
        </p:txBody>
      </p:sp>
      <p:graphicFrame>
        <p:nvGraphicFramePr>
          <p:cNvPr id="7" name="Content Placeholder 6">
            <a:extLst>
              <a:ext uri="{FF2B5EF4-FFF2-40B4-BE49-F238E27FC236}">
                <a16:creationId xmlns:a16="http://schemas.microsoft.com/office/drawing/2014/main" id="{FB89558C-B217-143F-260F-C3D303FF9C89}"/>
              </a:ext>
            </a:extLst>
          </p:cNvPr>
          <p:cNvGraphicFramePr>
            <a:graphicFrameLocks noGrp="1"/>
          </p:cNvGraphicFramePr>
          <p:nvPr>
            <p:ph sz="half" idx="2"/>
          </p:nvPr>
        </p:nvGraphicFramePr>
        <p:xfrm>
          <a:off x="5089525" y="2160588"/>
          <a:ext cx="4184647" cy="2743200"/>
        </p:xfrm>
        <a:graphic>
          <a:graphicData uri="http://schemas.openxmlformats.org/drawingml/2006/table">
            <a:tbl>
              <a:tblPr firstRow="1" bandRow="1">
                <a:tableStyleId>{5C22544A-7EE6-4342-B048-85BDC9FD1C3A}</a:tableStyleId>
              </a:tblPr>
              <a:tblGrid>
                <a:gridCol w="709763">
                  <a:extLst>
                    <a:ext uri="{9D8B030D-6E8A-4147-A177-3AD203B41FA5}">
                      <a16:colId xmlns:a16="http://schemas.microsoft.com/office/drawing/2014/main" val="1954599074"/>
                    </a:ext>
                  </a:extLst>
                </a:gridCol>
                <a:gridCol w="1567395">
                  <a:extLst>
                    <a:ext uri="{9D8B030D-6E8A-4147-A177-3AD203B41FA5}">
                      <a16:colId xmlns:a16="http://schemas.microsoft.com/office/drawing/2014/main" val="2164167926"/>
                    </a:ext>
                  </a:extLst>
                </a:gridCol>
                <a:gridCol w="1197726">
                  <a:extLst>
                    <a:ext uri="{9D8B030D-6E8A-4147-A177-3AD203B41FA5}">
                      <a16:colId xmlns:a16="http://schemas.microsoft.com/office/drawing/2014/main" val="339040705"/>
                    </a:ext>
                  </a:extLst>
                </a:gridCol>
                <a:gridCol w="709763">
                  <a:extLst>
                    <a:ext uri="{9D8B030D-6E8A-4147-A177-3AD203B41FA5}">
                      <a16:colId xmlns:a16="http://schemas.microsoft.com/office/drawing/2014/main" val="649614509"/>
                    </a:ext>
                  </a:extLst>
                </a:gridCol>
              </a:tblGrid>
              <a:tr h="51435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fontAlgn="b"/>
                      <a:r>
                        <a:rPr lang="en-US" sz="900">
                          <a:solidFill>
                            <a:srgbClr val="FFFFFF"/>
                          </a:solidFill>
                          <a:effectLst/>
                          <a:latin typeface="Arial" panose="020B0604020202020204" pitchFamily="34" charset="0"/>
                        </a:rPr>
                        <a:t>Expense Category</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a:solidFill>
                            <a:srgbClr val="FFFFFF"/>
                          </a:solidFill>
                          <a:effectLst/>
                          <a:latin typeface="Arial" panose="020B0604020202020204" pitchFamily="34" charset="0"/>
                        </a:rPr>
                        <a:t>Dollar Amount</a:t>
                      </a:r>
                    </a:p>
                  </a:txBody>
                  <a:tcPr marL="9525" marR="9525" marT="9525"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1587701398"/>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a:effectLst/>
                          <a:latin typeface="Calibri" panose="020F0502020204030204" pitchFamily="34" charset="0"/>
                        </a:rPr>
                        <a:t>Department Gross</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$914,145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a:solidFill>
                            <a:srgbClr val="FFFFFF"/>
                          </a:solidFill>
                          <a:effectLst/>
                          <a:latin typeface="Arial" panose="020B0604020202020204" pitchFamily="34" charset="0"/>
                        </a:rPr>
                        <a:t>% of Gross</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4210365208"/>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a:effectLst/>
                          <a:latin typeface="Calibri" panose="020F0502020204030204" pitchFamily="34" charset="0"/>
                        </a:rPr>
                        <a:t>Personnel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$440,992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48.24%</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54953323"/>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a:effectLst/>
                          <a:latin typeface="Calibri" panose="020F0502020204030204" pitchFamily="34" charset="0"/>
                        </a:rPr>
                        <a:t>Semi-Fixed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$203,564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22.27%</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97026517"/>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a:effectLst/>
                          <a:latin typeface="Calibri" panose="020F0502020204030204" pitchFamily="34" charset="0"/>
                        </a:rPr>
                        <a:t>Fixed Expense</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$193,486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21.17%</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95331154"/>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5871018"/>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70821523"/>
                  </a:ext>
                </a:extLst>
              </a:tr>
              <a:tr h="200025">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65143462"/>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0.00%</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75721376"/>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fontAlgn="b"/>
                      <a:r>
                        <a:rPr lang="en-US" sz="1100">
                          <a:effectLst/>
                          <a:latin typeface="Calibri" panose="020F0502020204030204" pitchFamily="34" charset="0"/>
                        </a:rPr>
                        <a:t>Total Expenses</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$838,042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a:effectLst/>
                          <a:latin typeface="Calibri" panose="020F0502020204030204" pitchFamily="34" charset="0"/>
                        </a:rPr>
                        <a:t>91.67%</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582607104"/>
                  </a:ext>
                </a:extLst>
              </a:tr>
              <a:tr h="190500">
                <a:tc>
                  <a:txBody>
                    <a:bodyPr/>
                    <a:lstStyle/>
                    <a:p>
                      <a:pPr fontAlgn="b"/>
                      <a:endParaRPr lang="en-US" sz="1100">
                        <a:effectLst/>
                        <a:latin typeface="Calibri" panose="020F0502020204030204" pitchFamily="34" charset="0"/>
                      </a:endParaRPr>
                    </a:p>
                  </a:txBody>
                  <a:tcPr marL="9525" marR="9525" marT="9525"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fontAlgn="b"/>
                      <a:r>
                        <a:rPr lang="en-US" sz="1100">
                          <a:effectLst/>
                          <a:latin typeface="Calibri" panose="020F0502020204030204" pitchFamily="34" charset="0"/>
                        </a:rPr>
                        <a:t>Net Profit</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fontAlgn="b"/>
                      <a:r>
                        <a:rPr lang="en-US" sz="1100">
                          <a:effectLst/>
                          <a:latin typeface="Calibri" panose="020F0502020204030204" pitchFamily="34" charset="0"/>
                        </a:rPr>
                        <a:t>$76,103 </a:t>
                      </a:r>
                    </a:p>
                  </a:txBody>
                  <a:tcPr marL="9525" marR="9525" marT="9525"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a:effectLst/>
                          <a:latin typeface="Calibri" panose="020F0502020204030204" pitchFamily="34" charset="0"/>
                        </a:rPr>
                        <a:t>8.33%</a:t>
                      </a:r>
                    </a:p>
                  </a:txBody>
                  <a:tcPr marL="9525" marR="9525" marT="9525"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0061715"/>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vert="horz" lIns="91440" tIns="45720" rIns="91440" bIns="45720" rtlCol="0" anchor="t">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a:ea typeface="Calibri"/>
                <a:cs typeface="Calibri"/>
              </a:rPr>
              <a:t>Current practices</a:t>
            </a:r>
            <a:r>
              <a:rPr lang="en-US" dirty="0">
                <a:solidFill>
                  <a:srgbClr val="221E1F"/>
                </a:solidFill>
                <a:latin typeface="Calibri"/>
                <a:ea typeface="Calibri"/>
                <a:cs typeface="Calibri"/>
              </a:rPr>
              <a:t>:</a:t>
            </a:r>
          </a:p>
          <a:p>
            <a:pPr lvl="1">
              <a:buFont typeface="Courier New" charset="2"/>
              <a:buChar char="o"/>
            </a:pPr>
            <a:r>
              <a:rPr lang="en-US" dirty="0">
                <a:solidFill>
                  <a:srgbClr val="221E1F"/>
                </a:solidFill>
                <a:latin typeface="Calibri"/>
                <a:ea typeface="Calibri"/>
                <a:cs typeface="Calibri"/>
              </a:rPr>
              <a:t>Understaffed</a:t>
            </a:r>
            <a:endParaRPr lang="en-US" sz="1800">
              <a:solidFill>
                <a:srgbClr val="404040"/>
              </a:solidFill>
              <a:latin typeface="Trebuchet MS" panose="020B0603020202020204"/>
              <a:ea typeface="Calibri"/>
              <a:cs typeface="Calibri"/>
            </a:endParaRPr>
          </a:p>
          <a:p>
            <a:pPr lvl="1">
              <a:buFont typeface="Courier New" charset="2"/>
              <a:buChar char="o"/>
            </a:pPr>
            <a:r>
              <a:rPr lang="en-US" dirty="0" err="1">
                <a:solidFill>
                  <a:srgbClr val="221E1F"/>
                </a:solidFill>
                <a:latin typeface="Calibri"/>
                <a:ea typeface="Calibri"/>
                <a:cs typeface="Calibri"/>
              </a:rPr>
              <a:t>Underutlizing</a:t>
            </a:r>
            <a:r>
              <a:rPr lang="en-US" dirty="0">
                <a:solidFill>
                  <a:srgbClr val="221E1F"/>
                </a:solidFill>
                <a:latin typeface="Calibri"/>
                <a:ea typeface="Calibri"/>
                <a:cs typeface="Calibri"/>
              </a:rPr>
              <a:t> bays available</a:t>
            </a:r>
            <a:endParaRPr lang="en-US" sz="1800">
              <a:solidFill>
                <a:srgbClr val="404040"/>
              </a:solidFill>
              <a:latin typeface="Trebuchet MS" panose="020B0603020202020204"/>
              <a:ea typeface="Calibri"/>
              <a:cs typeface="Calibri"/>
            </a:endParaRPr>
          </a:p>
          <a:p>
            <a:pPr lvl="1">
              <a:buFont typeface="Courier New" charset="2"/>
              <a:buChar char="o"/>
            </a:pPr>
            <a:r>
              <a:rPr lang="en-US" dirty="0">
                <a:solidFill>
                  <a:srgbClr val="221E1F"/>
                </a:solidFill>
                <a:latin typeface="Calibri"/>
                <a:ea typeface="Calibri"/>
                <a:cs typeface="Calibri"/>
              </a:rPr>
              <a:t>Leaving money on the table </a:t>
            </a:r>
            <a:endParaRPr lang="en-US" sz="1800" dirty="0"/>
          </a:p>
          <a:p>
            <a:r>
              <a:rPr lang="en-US" sz="1800" b="0" i="0" u="none" strike="noStrike" baseline="0" dirty="0">
                <a:solidFill>
                  <a:srgbClr val="221E1F"/>
                </a:solidFill>
                <a:latin typeface="Calibri"/>
                <a:ea typeface="Calibri"/>
                <a:cs typeface="Calibri"/>
              </a:rPr>
              <a:t>Goals for improvement</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Hire and retain productive techs</a:t>
            </a:r>
          </a:p>
          <a:p>
            <a:r>
              <a:rPr lang="en-US" sz="1800" b="0" i="0" u="none" strike="noStrike" baseline="0" dirty="0">
                <a:solidFill>
                  <a:srgbClr val="221E1F"/>
                </a:solidFill>
                <a:latin typeface="Calibri"/>
                <a:ea typeface="Calibri"/>
                <a:cs typeface="Calibri"/>
              </a:rPr>
              <a:t>Plans to achieve your goals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Give manager cards to tool truck driver</a:t>
            </a:r>
          </a:p>
          <a:p>
            <a:pPr lvl="1">
              <a:buFont typeface="Courier New" charset="2"/>
              <a:buChar char="o"/>
            </a:pPr>
            <a:r>
              <a:rPr lang="en-US" dirty="0">
                <a:solidFill>
                  <a:srgbClr val="221E1F"/>
                </a:solidFill>
                <a:latin typeface="Calibri"/>
                <a:ea typeface="Calibri"/>
                <a:cs typeface="Calibri"/>
              </a:rPr>
              <a:t>Offer signing bonuses to new techs</a:t>
            </a:r>
          </a:p>
          <a:p>
            <a:pPr lvl="1">
              <a:buFont typeface="Courier New" charset="2"/>
              <a:buChar char="o"/>
            </a:pPr>
            <a:r>
              <a:rPr lang="en-US" dirty="0">
                <a:solidFill>
                  <a:srgbClr val="221E1F"/>
                </a:solidFill>
                <a:latin typeface="Calibri"/>
                <a:ea typeface="Calibri"/>
                <a:cs typeface="Calibri"/>
              </a:rPr>
              <a:t>Offer clear career path for new techs</a:t>
            </a:r>
          </a:p>
          <a:p>
            <a:r>
              <a:rPr lang="en-US" sz="1800" b="0" i="0" u="none" strike="noStrike" baseline="0" dirty="0">
                <a:solidFill>
                  <a:srgbClr val="221E1F"/>
                </a:solidFill>
                <a:latin typeface="Calibri"/>
                <a:ea typeface="Calibri"/>
                <a:cs typeface="Calibri"/>
              </a:rPr>
              <a:t>Plans to evaluate your changes</a:t>
            </a:r>
            <a:r>
              <a:rPr lang="en-US" dirty="0">
                <a:solidFill>
                  <a:srgbClr val="221E1F"/>
                </a:solidFill>
                <a:latin typeface="Calibri"/>
                <a:ea typeface="Calibri"/>
                <a:cs typeface="Calibri"/>
              </a:rPr>
              <a:t>:</a:t>
            </a:r>
            <a:endParaRPr lang="en-US" sz="1800" b="0" i="0" u="none" strike="noStrike" baseline="0" dirty="0">
              <a:solidFill>
                <a:srgbClr val="221E1F"/>
              </a:solidFill>
              <a:latin typeface="Calibri"/>
              <a:ea typeface="Calibri"/>
              <a:cs typeface="Calibri"/>
            </a:endParaRPr>
          </a:p>
          <a:p>
            <a:pPr lvl="1">
              <a:buFont typeface="Courier New" charset="2"/>
              <a:buChar char="o"/>
            </a:pPr>
            <a:r>
              <a:rPr lang="en-US" dirty="0">
                <a:solidFill>
                  <a:srgbClr val="221E1F"/>
                </a:solidFill>
                <a:latin typeface="Calibri"/>
                <a:ea typeface="Calibri"/>
                <a:cs typeface="Calibri"/>
              </a:rPr>
              <a:t>Track new hires monthly</a:t>
            </a:r>
          </a:p>
          <a:p>
            <a:pPr lvl="1">
              <a:buFont typeface="Courier New" charset="2"/>
              <a:buChar char="o"/>
            </a:pPr>
            <a:r>
              <a:rPr lang="en-US" dirty="0">
                <a:solidFill>
                  <a:srgbClr val="221E1F"/>
                </a:solidFill>
                <a:latin typeface="Calibri"/>
                <a:ea typeface="Calibri"/>
                <a:cs typeface="Calibri"/>
              </a:rPr>
              <a:t>Track new hire proficiency monthly</a:t>
            </a:r>
          </a:p>
          <a:p>
            <a:pPr lvl="1">
              <a:buFont typeface="Courier New" charset="2"/>
              <a:buChar char="o"/>
            </a:pPr>
            <a:r>
              <a:rPr lang="en-US" dirty="0">
                <a:solidFill>
                  <a:srgbClr val="221E1F"/>
                </a:solidFill>
                <a:latin typeface="Calibri"/>
                <a:ea typeface="Calibri"/>
                <a:cs typeface="Calibri"/>
              </a:rPr>
              <a:t>Establish mentorship program with veteran techs</a:t>
            </a:r>
          </a:p>
          <a:p>
            <a:endParaRPr lang="en-US" dirty="0"/>
          </a:p>
        </p:txBody>
      </p:sp>
      <p:graphicFrame>
        <p:nvGraphicFramePr>
          <p:cNvPr id="8" name="Content Placeholder 7">
            <a:extLst>
              <a:ext uri="{FF2B5EF4-FFF2-40B4-BE49-F238E27FC236}">
                <a16:creationId xmlns:a16="http://schemas.microsoft.com/office/drawing/2014/main" id="{7D5C4592-BB33-1D13-AFF2-61E29B69EFCE}"/>
              </a:ext>
            </a:extLst>
          </p:cNvPr>
          <p:cNvGraphicFramePr>
            <a:graphicFrameLocks noGrp="1"/>
          </p:cNvGraphicFramePr>
          <p:nvPr>
            <p:ph sz="half" idx="2"/>
            <p:extLst>
              <p:ext uri="{D42A27DB-BD31-4B8C-83A1-F6EECF244321}">
                <p14:modId xmlns:p14="http://schemas.microsoft.com/office/powerpoint/2010/main" val="505811402"/>
              </p:ext>
            </p:extLst>
          </p:nvPr>
        </p:nvGraphicFramePr>
        <p:xfrm>
          <a:off x="4975225" y="360363"/>
          <a:ext cx="4184648" cy="5238750"/>
        </p:xfrm>
        <a:graphic>
          <a:graphicData uri="http://schemas.openxmlformats.org/drawingml/2006/table">
            <a:tbl>
              <a:tblPr firstRow="1" bandRow="1">
                <a:tableStyleId>{5C22544A-7EE6-4342-B048-85BDC9FD1C3A}</a:tableStyleId>
              </a:tblPr>
              <a:tblGrid>
                <a:gridCol w="1046162">
                  <a:extLst>
                    <a:ext uri="{9D8B030D-6E8A-4147-A177-3AD203B41FA5}">
                      <a16:colId xmlns:a16="http://schemas.microsoft.com/office/drawing/2014/main" val="1752646450"/>
                    </a:ext>
                  </a:extLst>
                </a:gridCol>
                <a:gridCol w="1046162">
                  <a:extLst>
                    <a:ext uri="{9D8B030D-6E8A-4147-A177-3AD203B41FA5}">
                      <a16:colId xmlns:a16="http://schemas.microsoft.com/office/drawing/2014/main" val="4028518051"/>
                    </a:ext>
                  </a:extLst>
                </a:gridCol>
                <a:gridCol w="1046162">
                  <a:extLst>
                    <a:ext uri="{9D8B030D-6E8A-4147-A177-3AD203B41FA5}">
                      <a16:colId xmlns:a16="http://schemas.microsoft.com/office/drawing/2014/main" val="1520723864"/>
                    </a:ext>
                  </a:extLst>
                </a:gridCol>
                <a:gridCol w="1046162">
                  <a:extLst>
                    <a:ext uri="{9D8B030D-6E8A-4147-A177-3AD203B41FA5}">
                      <a16:colId xmlns:a16="http://schemas.microsoft.com/office/drawing/2014/main" val="2277750405"/>
                    </a:ext>
                  </a:extLst>
                </a:gridCol>
              </a:tblGrid>
              <a:tr h="228600">
                <a:tc gridSpan="4">
                  <a:txBody>
                    <a:bodyPr/>
                    <a:lstStyle/>
                    <a:p>
                      <a:pPr algn="ctr" fontAlgn="b"/>
                      <a:r>
                        <a:rPr lang="en-US" sz="1000" b="1">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11155945"/>
                  </a:ext>
                </a:extLst>
              </a:tr>
              <a:tr h="514350">
                <a:tc>
                  <a:txBody>
                    <a:bodyPr/>
                    <a:lstStyle/>
                    <a:p>
                      <a:pPr fontAlgn="b"/>
                      <a:r>
                        <a:rPr lang="en-US" sz="1000">
                          <a:solidFill>
                            <a:srgbClr val="FFFFFF"/>
                          </a:solidFill>
                          <a:effectLst/>
                          <a:latin typeface="Arial" panose="020B0604020202020204" pitchFamily="34" charset="0"/>
                        </a:rPr>
                        <a:t>Number of Bays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60</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85066681"/>
                  </a:ext>
                </a:extLst>
              </a:tr>
              <a:tr h="190500">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52924173"/>
                  </a:ext>
                </a:extLst>
              </a:tr>
              <a:tr h="200025">
                <a:tc>
                  <a:txBody>
                    <a:bodyPr/>
                    <a:lstStyle/>
                    <a:p>
                      <a:pPr fontAlgn="b"/>
                      <a:r>
                        <a:rPr lang="en-US" sz="1000">
                          <a:solidFill>
                            <a:srgbClr val="FFFFFF"/>
                          </a:solidFill>
                          <a:effectLst/>
                          <a:latin typeface="Arial" panose="020B0604020202020204" pitchFamily="34" charset="0"/>
                        </a:rPr>
                        <a:t>Number of Days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24</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270779500"/>
                  </a:ext>
                </a:extLst>
              </a:tr>
              <a:tr h="20002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37571030"/>
                  </a:ext>
                </a:extLst>
              </a:tr>
              <a:tr h="200025">
                <a:tc>
                  <a:txBody>
                    <a:bodyPr/>
                    <a:lstStyle/>
                    <a:p>
                      <a:pPr fontAlgn="b"/>
                      <a:r>
                        <a:rPr lang="en-US" sz="1000">
                          <a:solidFill>
                            <a:srgbClr val="FFFFFF"/>
                          </a:solidFill>
                          <a:effectLst/>
                          <a:latin typeface="Arial" panose="020B0604020202020204" pitchFamily="34" charset="0"/>
                        </a:rPr>
                        <a:t>Number of Hours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8</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68457786"/>
                  </a:ext>
                </a:extLst>
              </a:tr>
              <a:tr h="20002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1">
                          <a:solidFill>
                            <a:srgbClr val="FFFFFF"/>
                          </a:solidFill>
                          <a:effectLst/>
                          <a:latin typeface="Arial" panose="020B0604020202020204" pitchFamily="34" charset="0"/>
                        </a:rPr>
                        <a:t>x</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85155057"/>
                  </a:ext>
                </a:extLst>
              </a:tr>
              <a:tr h="200025">
                <a:tc>
                  <a:txBody>
                    <a:bodyPr/>
                    <a:lstStyle/>
                    <a:p>
                      <a:pPr fontAlgn="b"/>
                      <a:r>
                        <a:rPr lang="en-US" sz="1000">
                          <a:solidFill>
                            <a:srgbClr val="FFFFFF"/>
                          </a:solidFill>
                          <a:effectLst/>
                          <a:latin typeface="Arial" panose="020B0604020202020204" pitchFamily="34" charset="0"/>
                        </a:rPr>
                        <a:t>Effective Labor Rate</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$173.94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706664662"/>
                  </a:ext>
                </a:extLst>
              </a:tr>
              <a:tr h="20002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i="1">
                          <a:solidFill>
                            <a:srgbClr val="FFFFFF"/>
                          </a:solidFill>
                          <a:effectLst/>
                          <a:latin typeface="Arial" panose="020B0604020202020204" pitchFamily="34" charset="0"/>
                        </a:rPr>
                        <a:t> </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99416937"/>
                  </a:ext>
                </a:extLst>
              </a:tr>
              <a:tr h="190500">
                <a:tc>
                  <a:txBody>
                    <a:bodyPr/>
                    <a:lstStyle/>
                    <a:p>
                      <a:pPr fontAlgn="b"/>
                      <a:r>
                        <a:rPr lang="en-US" sz="1000">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$2,003,813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27759560"/>
                  </a:ext>
                </a:extLst>
              </a:tr>
              <a:tr h="190500">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631769347"/>
                  </a:ext>
                </a:extLst>
              </a:tr>
              <a:tr h="190500">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88763065"/>
                  </a:ext>
                </a:extLst>
              </a:tr>
              <a:tr h="200025">
                <a:tc gridSpan="4">
                  <a:txBody>
                    <a:bodyPr/>
                    <a:lstStyle/>
                    <a:p>
                      <a:pPr algn="ctr" fontAlgn="b"/>
                      <a:r>
                        <a:rPr lang="en-US" sz="1000" b="1">
                          <a:solidFill>
                            <a:srgbClr val="FFFFFF"/>
                          </a:solidFill>
                          <a:effectLst/>
                          <a:latin typeface="Arial" panose="020B0604020202020204" pitchFamily="34" charset="0"/>
                        </a:rPr>
                        <a:t>FACILITY UTILIZATION</a:t>
                      </a:r>
                    </a:p>
                  </a:txBody>
                  <a:tcPr marL="9525" marR="9525" marT="9525"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9405548"/>
                  </a:ext>
                </a:extLst>
              </a:tr>
              <a:tr h="180975">
                <a:tc>
                  <a:txBody>
                    <a:bodyPr/>
                    <a:lstStyle/>
                    <a:p>
                      <a:pPr fontAlgn="b"/>
                      <a:r>
                        <a:rPr lang="en-US" sz="1000">
                          <a:solidFill>
                            <a:srgbClr val="FFFFFF"/>
                          </a:solidFill>
                          <a:effectLst/>
                          <a:latin typeface="Arial" panose="020B0604020202020204" pitchFamily="34" charset="0"/>
                        </a:rPr>
                        <a:t>Total Labor Sales</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$1,124,734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4069120354"/>
                  </a:ext>
                </a:extLst>
              </a:tr>
              <a:tr h="190500">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200">
                          <a:solidFill>
                            <a:srgbClr val="FFFFFF"/>
                          </a:solidFill>
                          <a:effectLst/>
                          <a:latin typeface="Arial" panose="020B0604020202020204" pitchFamily="34" charset="0"/>
                        </a:rPr>
                        <a:t>÷</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710080199"/>
                  </a:ext>
                </a:extLst>
              </a:tr>
              <a:tr h="180975">
                <a:tc>
                  <a:txBody>
                    <a:bodyPr/>
                    <a:lstStyle/>
                    <a:p>
                      <a:pPr fontAlgn="b"/>
                      <a:r>
                        <a:rPr lang="en-US" sz="1000">
                          <a:solidFill>
                            <a:srgbClr val="FFFFFF"/>
                          </a:solidFill>
                          <a:effectLst/>
                          <a:latin typeface="Arial" panose="020B0604020202020204" pitchFamily="34" charset="0"/>
                        </a:rPr>
                        <a:t>Facility Potential</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$2,003,813 </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57914150"/>
                  </a:ext>
                </a:extLst>
              </a:tr>
              <a:tr h="18097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800" i="1">
                          <a:solidFill>
                            <a:srgbClr val="FFFFFF"/>
                          </a:solidFill>
                          <a:effectLst/>
                          <a:latin typeface="Arial" panose="020B0604020202020204" pitchFamily="34" charset="0"/>
                        </a:rPr>
                        <a:t>equals</a:t>
                      </a:r>
                    </a:p>
                  </a:txBody>
                  <a:tcPr marL="9525" marR="9525" marT="9525"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601877765"/>
                  </a:ext>
                </a:extLst>
              </a:tr>
              <a:tr h="180975">
                <a:tc>
                  <a:txBody>
                    <a:bodyPr/>
                    <a:lstStyle/>
                    <a:p>
                      <a:pPr fontAlgn="b"/>
                      <a:r>
                        <a:rPr lang="en-US" sz="1000">
                          <a:solidFill>
                            <a:srgbClr val="FFFFFF"/>
                          </a:solidFill>
                          <a:effectLst/>
                          <a:latin typeface="Arial" panose="020B0604020202020204" pitchFamily="34" charset="0"/>
                        </a:rPr>
                        <a:t>FACILITY UTILIZATION</a:t>
                      </a:r>
                    </a:p>
                  </a:txBody>
                  <a:tcPr marL="9525" marR="9525" marT="9525"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1100">
                          <a:effectLst/>
                          <a:latin typeface="Calibri" panose="020F0502020204030204" pitchFamily="34" charset="0"/>
                        </a:rPr>
                        <a:t>56.13%</a:t>
                      </a:r>
                    </a:p>
                  </a:txBody>
                  <a:tcPr marL="9525" marR="9525" marT="9525"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fontAlgn="b"/>
                      <a:endParaRPr lang="en-US" sz="1100">
                        <a:effectLst/>
                        <a:latin typeface="Calibri" panose="020F0502020204030204" pitchFamily="34" charset="0"/>
                      </a:endParaRPr>
                    </a:p>
                  </a:txBody>
                  <a:tcPr marL="9525" marR="9525" marT="9525"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293535475"/>
                  </a:ext>
                </a:extLst>
              </a:tr>
              <a:tr h="18097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a:noFill/>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97816035"/>
                  </a:ext>
                </a:extLst>
              </a:tr>
              <a:tr h="295275">
                <a:tc>
                  <a:txBody>
                    <a:bodyPr/>
                    <a:lstStyle/>
                    <a:p>
                      <a:pPr fontAlgn="b"/>
                      <a:endParaRPr lang="en-US" sz="1100">
                        <a:effectLst/>
                        <a:latin typeface="Calibri" panose="020F0502020204030204" pitchFamily="34" charset="0"/>
                      </a:endParaRPr>
                    </a:p>
                  </a:txBody>
                  <a:tcPr marL="9525" marR="9525" marT="9525"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fontAlgn="b"/>
                      <a:endParaRPr lang="en-US" sz="1100">
                        <a:effectLst/>
                        <a:latin typeface="Calibri" panose="020F0502020204030204" pitchFamily="34" charset="0"/>
                      </a:endParaRPr>
                    </a:p>
                  </a:txBody>
                  <a:tcPr marL="9525" marR="9525" marT="9525"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1010766414"/>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4" name="Group 63">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65" name="Straight Connector 64">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7"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8"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69" name="Isosceles Triangle 68">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70"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1"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2"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73" name="Isosceles Triangle 72">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4" name="Isosceles Triangle 73">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useBgFill="1">
        <p:nvSpPr>
          <p:cNvPr id="76" name="Rectangle 75">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8" name="Rectangle 77">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0" name="Straight Connector 79">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111313"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3290979"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84"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82568"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6"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534"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8" name="Isosceles Triangle 87">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33425"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90"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5592"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2" name="Isosceles Triangle 91">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72758"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4" name="Freeform: Shape 93">
            <a:extLst>
              <a:ext uri="{FF2B5EF4-FFF2-40B4-BE49-F238E27FC236}">
                <a16:creationId xmlns:a16="http://schemas.microsoft.com/office/drawing/2014/main" id="{A5EC319D-0FEA-4B95-A3EA-01E35672C9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97631" y="-8467"/>
            <a:ext cx="5994369" cy="6866467"/>
          </a:xfrm>
          <a:custGeom>
            <a:avLst/>
            <a:gdLst>
              <a:gd name="connsiteX0" fmla="*/ 0 w 5994369"/>
              <a:gd name="connsiteY0" fmla="*/ 0 h 6866467"/>
              <a:gd name="connsiteX1" fmla="*/ 1249825 w 5994369"/>
              <a:gd name="connsiteY1" fmla="*/ 0 h 6866467"/>
              <a:gd name="connsiteX2" fmla="*/ 1249825 w 5994369"/>
              <a:gd name="connsiteY2" fmla="*/ 8467 h 6866467"/>
              <a:gd name="connsiteX3" fmla="*/ 5994369 w 5994369"/>
              <a:gd name="connsiteY3" fmla="*/ 8467 h 6866467"/>
              <a:gd name="connsiteX4" fmla="*/ 5994369 w 5994369"/>
              <a:gd name="connsiteY4" fmla="*/ 6866467 h 6866467"/>
              <a:gd name="connsiteX5" fmla="*/ 1249825 w 5994369"/>
              <a:gd name="connsiteY5" fmla="*/ 6866467 h 6866467"/>
              <a:gd name="connsiteX6" fmla="*/ 1109382 w 5994369"/>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94369" h="6866467">
                <a:moveTo>
                  <a:pt x="0" y="0"/>
                </a:moveTo>
                <a:lnTo>
                  <a:pt x="1249825" y="0"/>
                </a:lnTo>
                <a:lnTo>
                  <a:pt x="1249825" y="8467"/>
                </a:lnTo>
                <a:lnTo>
                  <a:pt x="5994369" y="8467"/>
                </a:lnTo>
                <a:lnTo>
                  <a:pt x="5994369" y="6866467"/>
                </a:lnTo>
                <a:lnTo>
                  <a:pt x="1249825" y="6866467"/>
                </a:lnTo>
                <a:lnTo>
                  <a:pt x="1109382" y="6866467"/>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7181723" y="609600"/>
            <a:ext cx="4512989" cy="2227730"/>
          </a:xfrm>
        </p:spPr>
        <p:txBody>
          <a:bodyPr vert="horz" lIns="91440" tIns="45720" rIns="91440" bIns="45720" rtlCol="0" anchor="ctr">
            <a:normAutofit/>
          </a:bodyPr>
          <a:lstStyle/>
          <a:p>
            <a:r>
              <a:rPr lang="en-US">
                <a:solidFill>
                  <a:srgbClr val="FFFFFF"/>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7181725" y="2837329"/>
            <a:ext cx="4512988" cy="3317938"/>
          </a:xfrm>
        </p:spPr>
        <p:txBody>
          <a:bodyPr vert="horz" lIns="91440" tIns="45720" rIns="91440" bIns="45720" rtlCol="0" anchor="t">
            <a:normAutofit/>
          </a:bodyPr>
          <a:lstStyle/>
          <a:p>
            <a:r>
              <a:rPr lang="en-US" dirty="0">
                <a:solidFill>
                  <a:srgbClr val="FFFFFF"/>
                </a:solidFill>
              </a:rPr>
              <a:t>Mix of labor looks to be in line with NADA guides</a:t>
            </a:r>
          </a:p>
          <a:p>
            <a:r>
              <a:rPr lang="en-US" dirty="0">
                <a:solidFill>
                  <a:srgbClr val="FFFFFF"/>
                </a:solidFill>
              </a:rPr>
              <a:t>Customer ELR is above target</a:t>
            </a:r>
          </a:p>
          <a:p>
            <a:r>
              <a:rPr lang="en-US" dirty="0">
                <a:solidFill>
                  <a:srgbClr val="FFFFFF"/>
                </a:solidFill>
              </a:rPr>
              <a:t>One line ROs are low</a:t>
            </a:r>
          </a:p>
          <a:p>
            <a:r>
              <a:rPr lang="en-US" dirty="0">
                <a:solidFill>
                  <a:srgbClr val="FFFFFF"/>
                </a:solidFill>
              </a:rPr>
              <a:t>Competitive and maintenance ELR's look high, possible missed opportunities to capture market share/new customers</a:t>
            </a:r>
          </a:p>
          <a:p>
            <a:pPr marL="0" indent="0">
              <a:buNone/>
            </a:pPr>
            <a:endParaRPr lang="en-US" dirty="0">
              <a:solidFill>
                <a:srgbClr val="FFFFFF"/>
              </a:solidFill>
            </a:endParaRPr>
          </a:p>
          <a:p>
            <a:endParaRPr lang="en-US" dirty="0">
              <a:solidFill>
                <a:srgbClr val="FFFFFF"/>
              </a:solidFill>
            </a:endParaRPr>
          </a:p>
          <a:p>
            <a:pPr lvl="1"/>
            <a:endParaRPr lang="en-US" dirty="0">
              <a:solidFill>
                <a:srgbClr val="FFFFFF"/>
              </a:solidFill>
            </a:endParaRPr>
          </a:p>
          <a:p>
            <a:pPr lvl="1"/>
            <a:endParaRPr lang="en-US">
              <a:solidFill>
                <a:srgbClr val="FFFFFF"/>
              </a:solidFill>
            </a:endParaRPr>
          </a:p>
        </p:txBody>
      </p:sp>
      <p:graphicFrame>
        <p:nvGraphicFramePr>
          <p:cNvPr id="23" name="Content Placeholder 22">
            <a:extLst>
              <a:ext uri="{FF2B5EF4-FFF2-40B4-BE49-F238E27FC236}">
                <a16:creationId xmlns:a16="http://schemas.microsoft.com/office/drawing/2014/main" id="{4AB74939-D91E-EA1E-1ABF-E2F6247DDB59}"/>
              </a:ext>
            </a:extLst>
          </p:cNvPr>
          <p:cNvGraphicFramePr>
            <a:graphicFrameLocks noGrp="1"/>
          </p:cNvGraphicFramePr>
          <p:nvPr>
            <p:ph sz="half" idx="2"/>
          </p:nvPr>
        </p:nvGraphicFramePr>
        <p:xfrm>
          <a:off x="757251" y="1181302"/>
          <a:ext cx="3856779" cy="4584302"/>
        </p:xfrm>
        <a:graphic>
          <a:graphicData uri="http://schemas.openxmlformats.org/drawingml/2006/table">
            <a:tbl>
              <a:tblPr firstRow="1" bandRow="1">
                <a:tableStyleId>{8EC20E35-A176-4012-BC5E-935CFFF8708E}</a:tableStyleId>
              </a:tblPr>
              <a:tblGrid>
                <a:gridCol w="528164">
                  <a:extLst>
                    <a:ext uri="{9D8B030D-6E8A-4147-A177-3AD203B41FA5}">
                      <a16:colId xmlns:a16="http://schemas.microsoft.com/office/drawing/2014/main" val="3332575286"/>
                    </a:ext>
                  </a:extLst>
                </a:gridCol>
                <a:gridCol w="270281">
                  <a:extLst>
                    <a:ext uri="{9D8B030D-6E8A-4147-A177-3AD203B41FA5}">
                      <a16:colId xmlns:a16="http://schemas.microsoft.com/office/drawing/2014/main" val="3903502408"/>
                    </a:ext>
                  </a:extLst>
                </a:gridCol>
                <a:gridCol w="428684">
                  <a:extLst>
                    <a:ext uri="{9D8B030D-6E8A-4147-A177-3AD203B41FA5}">
                      <a16:colId xmlns:a16="http://schemas.microsoft.com/office/drawing/2014/main" val="4194185936"/>
                    </a:ext>
                  </a:extLst>
                </a:gridCol>
                <a:gridCol w="103460">
                  <a:extLst>
                    <a:ext uri="{9D8B030D-6E8A-4147-A177-3AD203B41FA5}">
                      <a16:colId xmlns:a16="http://schemas.microsoft.com/office/drawing/2014/main" val="805715435"/>
                    </a:ext>
                  </a:extLst>
                </a:gridCol>
                <a:gridCol w="434041">
                  <a:extLst>
                    <a:ext uri="{9D8B030D-6E8A-4147-A177-3AD203B41FA5}">
                      <a16:colId xmlns:a16="http://schemas.microsoft.com/office/drawing/2014/main" val="2061522378"/>
                    </a:ext>
                  </a:extLst>
                </a:gridCol>
                <a:gridCol w="482250">
                  <a:extLst>
                    <a:ext uri="{9D8B030D-6E8A-4147-A177-3AD203B41FA5}">
                      <a16:colId xmlns:a16="http://schemas.microsoft.com/office/drawing/2014/main" val="1830733064"/>
                    </a:ext>
                  </a:extLst>
                </a:gridCol>
                <a:gridCol w="391953">
                  <a:extLst>
                    <a:ext uri="{9D8B030D-6E8A-4147-A177-3AD203B41FA5}">
                      <a16:colId xmlns:a16="http://schemas.microsoft.com/office/drawing/2014/main" val="4097043027"/>
                    </a:ext>
                  </a:extLst>
                </a:gridCol>
                <a:gridCol w="668202">
                  <a:extLst>
                    <a:ext uri="{9D8B030D-6E8A-4147-A177-3AD203B41FA5}">
                      <a16:colId xmlns:a16="http://schemas.microsoft.com/office/drawing/2014/main" val="3293918728"/>
                    </a:ext>
                  </a:extLst>
                </a:gridCol>
                <a:gridCol w="310838">
                  <a:extLst>
                    <a:ext uri="{9D8B030D-6E8A-4147-A177-3AD203B41FA5}">
                      <a16:colId xmlns:a16="http://schemas.microsoft.com/office/drawing/2014/main" val="3798063970"/>
                    </a:ext>
                  </a:extLst>
                </a:gridCol>
                <a:gridCol w="238906">
                  <a:extLst>
                    <a:ext uri="{9D8B030D-6E8A-4147-A177-3AD203B41FA5}">
                      <a16:colId xmlns:a16="http://schemas.microsoft.com/office/drawing/2014/main" val="418747729"/>
                    </a:ext>
                  </a:extLst>
                </a:gridCol>
              </a:tblGrid>
              <a:tr h="161801">
                <a:tc gridSpan="9">
                  <a:txBody>
                    <a:bodyPr/>
                    <a:lstStyle/>
                    <a:p>
                      <a:pPr algn="ctr" fontAlgn="b"/>
                      <a:r>
                        <a:rPr lang="en-US" sz="800" b="1">
                          <a:effectLst/>
                        </a:rPr>
                        <a:t>Repair Order Analysis Summary Report </a:t>
                      </a:r>
                      <a:endParaRPr lang="en-US" sz="800" b="1">
                        <a:effectLst/>
                        <a:latin typeface="Arial" panose="020B0604020202020204" pitchFamily="34" charset="0"/>
                      </a:endParaRPr>
                    </a:p>
                  </a:txBody>
                  <a:tcPr marL="4591" marR="4591" marT="4591" marB="22039"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597915384"/>
                  </a:ext>
                </a:extLst>
              </a:tr>
              <a:tr h="183350">
                <a:tc gridSpan="9">
                  <a:txBody>
                    <a:bodyPr/>
                    <a:lstStyle/>
                    <a:p>
                      <a:pPr algn="ctr" fontAlgn="b"/>
                      <a:endParaRPr lang="en-US" sz="800" b="1">
                        <a:effectLst/>
                        <a:latin typeface="Arial" panose="020B0604020202020204" pitchFamily="34" charset="0"/>
                      </a:endParaRPr>
                    </a:p>
                  </a:txBody>
                  <a:tcPr marL="4591" marR="4591" marT="4591" marB="22039"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679062990"/>
                  </a:ext>
                </a:extLst>
              </a:tr>
              <a:tr h="144170">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rowSpan="2" gridSpan="2">
                  <a:txBody>
                    <a:bodyPr/>
                    <a:lstStyle/>
                    <a:p>
                      <a:pPr algn="ctr" fontAlgn="b"/>
                      <a:r>
                        <a:rPr lang="en-US" sz="600" b="1">
                          <a:effectLst/>
                        </a:rPr>
                        <a:t>Sales in Dollars</a:t>
                      </a:r>
                      <a:endParaRPr lang="en-US" sz="600" b="1">
                        <a:effectLst/>
                        <a:latin typeface="Arial" panose="020B0604020202020204" pitchFamily="34" charset="0"/>
                      </a:endParaRPr>
                    </a:p>
                  </a:txBody>
                  <a:tcPr marL="4591" marR="4591" marT="4591" marB="22039" anchor="b"/>
                </a:tc>
                <a:tc rowSpan="2" hMerge="1">
                  <a:txBody>
                    <a:bodyPr/>
                    <a:lstStyle/>
                    <a:p>
                      <a:endParaRPr lang="en-US"/>
                    </a:p>
                  </a:txBody>
                  <a:tcPr/>
                </a:tc>
                <a:tc rowSpan="2">
                  <a:txBody>
                    <a:bodyPr/>
                    <a:lstStyle/>
                    <a:p>
                      <a:pPr algn="ctr" fontAlgn="b"/>
                      <a:r>
                        <a:rPr lang="en-US" sz="600" b="1">
                          <a:effectLst/>
                        </a:rPr>
                        <a:t>FRH's on RO's</a:t>
                      </a:r>
                      <a:endParaRPr lang="en-US" sz="600" b="1">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5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4020840419"/>
                  </a:ext>
                </a:extLst>
              </a:tr>
              <a:tr h="132416">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b="1">
                          <a:effectLst/>
                        </a:rPr>
                        <a:t>Averages</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Analysis</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753980428"/>
                  </a:ext>
                </a:extLst>
              </a:tr>
              <a:tr h="132416">
                <a:tc>
                  <a:txBody>
                    <a:bodyPr/>
                    <a:lstStyle/>
                    <a:p>
                      <a:pPr fontAlgn="b"/>
                      <a:r>
                        <a:rPr lang="en-US" sz="600">
                          <a:effectLst/>
                        </a:rPr>
                        <a:t>Competitive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a:effectLst/>
                        </a:rPr>
                        <a:t>$30,270 </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135.10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224.06</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FRH Average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06895037"/>
                  </a:ext>
                </a:extLst>
              </a:tr>
              <a:tr h="132416">
                <a:tc>
                  <a:txBody>
                    <a:bodyPr/>
                    <a:lstStyle/>
                    <a:p>
                      <a:pPr fontAlgn="b"/>
                      <a:r>
                        <a:rPr lang="en-US" sz="600">
                          <a:effectLst/>
                        </a:rPr>
                        <a:t>Maintenance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a:effectLst/>
                        </a:rPr>
                        <a:t>$47,588 </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221.40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214.94</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FRH Average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386420782"/>
                  </a:ext>
                </a:extLst>
              </a:tr>
              <a:tr h="132416">
                <a:tc>
                  <a:txBody>
                    <a:bodyPr/>
                    <a:lstStyle/>
                    <a:p>
                      <a:pPr fontAlgn="b"/>
                      <a:r>
                        <a:rPr lang="en-US" sz="600">
                          <a:effectLst/>
                        </a:rPr>
                        <a:t>Repair</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a:effectLst/>
                        </a:rPr>
                        <a:t>$101,826 </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472.90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215.32</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FRH Average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638142619"/>
                  </a:ext>
                </a:extLst>
              </a:tr>
              <a:tr h="132416">
                <a:tc>
                  <a:txBody>
                    <a:bodyPr/>
                    <a:lstStyle/>
                    <a:p>
                      <a:pPr fontAlgn="b"/>
                      <a:r>
                        <a:rPr lang="en-US" sz="600">
                          <a:effectLst/>
                        </a:rPr>
                        <a:t>Totals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a:effectLst/>
                        </a:rPr>
                        <a:t>$179,684 </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829.40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216.64</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Customer ELR</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182245111"/>
                  </a:ext>
                </a:extLst>
              </a:tr>
              <a:tr h="220571">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gridSpan="2">
                  <a:txBody>
                    <a:bodyPr/>
                    <a:lstStyle/>
                    <a:p>
                      <a:pPr fontAlgn="b"/>
                      <a:endParaRPr lang="en-US" sz="600">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r" fontAlgn="b"/>
                      <a:r>
                        <a:rPr lang="en-US" sz="600">
                          <a:effectLst/>
                        </a:rPr>
                        <a:t>Target Labor Rate</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200.00</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 FRH</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368100504"/>
                  </a:ext>
                </a:extLst>
              </a:tr>
              <a:tr h="132416">
                <a:tc gridSpan="2">
                  <a:txBody>
                    <a:bodyPr/>
                    <a:lstStyle/>
                    <a:p>
                      <a:pPr algn="ctr" fontAlgn="b"/>
                      <a:r>
                        <a:rPr lang="en-US" sz="600">
                          <a:effectLst/>
                        </a:rPr>
                        <a:t>Total Ro's in Sample</a:t>
                      </a:r>
                      <a:endParaRPr lang="en-US" sz="600">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a:effectLst/>
                        </a:rPr>
                        <a:t>100</a:t>
                      </a:r>
                      <a:endParaRPr lang="en-US" sz="600">
                        <a:effectLst/>
                        <a:latin typeface="Arial" panose="020B0604020202020204" pitchFamily="34" charset="0"/>
                      </a:endParaRPr>
                    </a:p>
                  </a:txBody>
                  <a:tcPr marL="4591" marR="4591" marT="4591" marB="22039" anchor="b"/>
                </a:tc>
                <a:tc gridSpan="2">
                  <a:txBody>
                    <a:bodyPr/>
                    <a:lstStyle/>
                    <a:p>
                      <a:pPr fontAlgn="b"/>
                      <a:endParaRPr lang="en-US" sz="600">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r" fontAlgn="b"/>
                      <a:r>
                        <a:rPr lang="en-US" sz="600">
                          <a:effectLst/>
                        </a:rPr>
                        <a:t>Difference</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16.64</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 FRH</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405591884"/>
                  </a:ext>
                </a:extLst>
              </a:tr>
              <a:tr h="144170">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gridSpan="2">
                  <a:txBody>
                    <a:bodyPr/>
                    <a:lstStyle/>
                    <a:p>
                      <a:pPr fontAlgn="b"/>
                      <a:endParaRPr lang="en-US" sz="600">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218319074"/>
                  </a:ext>
                </a:extLst>
              </a:tr>
              <a:tr h="147109">
                <a:tc gridSpan="8">
                  <a:txBody>
                    <a:bodyPr/>
                    <a:lstStyle/>
                    <a:p>
                      <a:pPr fontAlgn="b"/>
                      <a:r>
                        <a:rPr lang="en-US" sz="700" b="1">
                          <a:effectLst/>
                        </a:rPr>
                        <a:t>Cost of Labor</a:t>
                      </a:r>
                      <a:endParaRPr lang="en-US" sz="700" b="1">
                        <a:effectLst/>
                        <a:latin typeface="Arial" panose="020B0604020202020204" pitchFamily="34" charset="0"/>
                      </a:endParaRPr>
                    </a:p>
                  </a:txBody>
                  <a:tcPr marL="4591" marR="4591" marT="4591" marB="22039"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000758711"/>
                  </a:ext>
                </a:extLst>
              </a:tr>
              <a:tr h="220571">
                <a:tc>
                  <a:txBody>
                    <a:bodyPr/>
                    <a:lstStyle/>
                    <a:p>
                      <a:pPr fontAlgn="b"/>
                      <a:r>
                        <a:rPr lang="en-US" sz="600">
                          <a:effectLst/>
                        </a:rPr>
                        <a:t>Total Cost of Labor</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27888.31</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Sales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15.52%</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Cost of Sales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290243778"/>
                  </a:ext>
                </a:extLst>
              </a:tr>
              <a:tr h="220571">
                <a:tc>
                  <a:txBody>
                    <a:bodyPr/>
                    <a:lstStyle/>
                    <a:p>
                      <a:pPr fontAlgn="b"/>
                      <a:r>
                        <a:rPr lang="en-US" sz="600">
                          <a:effectLst/>
                        </a:rPr>
                        <a:t>Total Cost of Labor</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27888.31</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FRHs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33.62</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Cost per FRH</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3814153210"/>
                  </a:ext>
                </a:extLst>
              </a:tr>
              <a:tr h="144170">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ct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ct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333274468"/>
                  </a:ext>
                </a:extLst>
              </a:tr>
              <a:tr h="147109">
                <a:tc gridSpan="8">
                  <a:txBody>
                    <a:bodyPr/>
                    <a:lstStyle/>
                    <a:p>
                      <a:pPr fontAlgn="b"/>
                      <a:r>
                        <a:rPr lang="en-US" sz="700" b="1">
                          <a:effectLst/>
                        </a:rPr>
                        <a:t>Repair Order Measurements</a:t>
                      </a:r>
                      <a:endParaRPr lang="en-US" sz="700" b="1">
                        <a:effectLst/>
                        <a:latin typeface="Arial" panose="020B0604020202020204" pitchFamily="34" charset="0"/>
                      </a:endParaRPr>
                    </a:p>
                  </a:txBody>
                  <a:tcPr marL="4591" marR="4591" marT="4591" marB="22039"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221206222"/>
                  </a:ext>
                </a:extLst>
              </a:tr>
              <a:tr h="220571">
                <a:tc>
                  <a:txBody>
                    <a:bodyPr/>
                    <a:lstStyle/>
                    <a:p>
                      <a:pPr fontAlgn="b"/>
                      <a:r>
                        <a:rPr lang="en-US" sz="600">
                          <a:effectLst/>
                        </a:rPr>
                        <a:t>Total Labor Sales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179,683.75</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ROs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1796.84</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Avg Labor per RO</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3554751517"/>
                  </a:ext>
                </a:extLst>
              </a:tr>
              <a:tr h="132416">
                <a:tc>
                  <a:txBody>
                    <a:bodyPr/>
                    <a:lstStyle/>
                    <a:p>
                      <a:pPr fontAlgn="b"/>
                      <a:r>
                        <a:rPr lang="en-US" sz="600">
                          <a:effectLst/>
                        </a:rPr>
                        <a:t>Total FRHs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829.40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ROs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8.29</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Avg FRH's per RO</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252392130"/>
                  </a:ext>
                </a:extLst>
              </a:tr>
              <a:tr h="220571">
                <a:tc>
                  <a:txBody>
                    <a:bodyPr/>
                    <a:lstStyle/>
                    <a:p>
                      <a:pPr fontAlgn="b"/>
                      <a:r>
                        <a:rPr lang="en-US" sz="600">
                          <a:effectLst/>
                        </a:rPr>
                        <a:t>Menu Sales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ROs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Menu Sales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83554613"/>
                  </a:ext>
                </a:extLst>
              </a:tr>
              <a:tr h="220571">
                <a:tc>
                  <a:txBody>
                    <a:bodyPr/>
                    <a:lstStyle/>
                    <a:p>
                      <a:pPr fontAlgn="b"/>
                      <a:r>
                        <a:rPr lang="en-US" sz="600">
                          <a:effectLst/>
                        </a:rPr>
                        <a:t>Competitive FRHs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135.10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FRHs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16.29%</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Competitive</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4165242289"/>
                  </a:ext>
                </a:extLst>
              </a:tr>
              <a:tr h="220571">
                <a:tc>
                  <a:txBody>
                    <a:bodyPr/>
                    <a:lstStyle/>
                    <a:p>
                      <a:pPr fontAlgn="b"/>
                      <a:r>
                        <a:rPr lang="en-US" sz="600">
                          <a:effectLst/>
                        </a:rPr>
                        <a:t>Maintenance FRHs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221.40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FRHs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26.69%</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Maintenance </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68179962"/>
                  </a:ext>
                </a:extLst>
              </a:tr>
              <a:tr h="132416">
                <a:tc>
                  <a:txBody>
                    <a:bodyPr/>
                    <a:lstStyle/>
                    <a:p>
                      <a:pPr fontAlgn="b"/>
                      <a:r>
                        <a:rPr lang="en-US" sz="600">
                          <a:effectLst/>
                        </a:rPr>
                        <a:t>Repair FRH</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472.90</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FRHs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57.02%</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Repair </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4155882963"/>
                  </a:ext>
                </a:extLst>
              </a:tr>
              <a:tr h="220571">
                <a:tc>
                  <a:txBody>
                    <a:bodyPr/>
                    <a:lstStyle/>
                    <a:p>
                      <a:pPr fontAlgn="b"/>
                      <a:r>
                        <a:rPr lang="en-US" sz="600">
                          <a:effectLst/>
                        </a:rPr>
                        <a:t>One item ROs</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14</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Total ROs</a:t>
                      </a:r>
                      <a:endParaRPr lang="en-US" sz="600">
                        <a:effectLst/>
                        <a:latin typeface="Arial" panose="020B0604020202020204" pitchFamily="34" charset="0"/>
                      </a:endParaRPr>
                    </a:p>
                  </a:txBody>
                  <a:tcPr marL="4591" marR="4591" marT="4591" marB="22039" anchor="b"/>
                </a:tc>
                <a:tc>
                  <a:txBody>
                    <a:bodyPr/>
                    <a:lstStyle/>
                    <a:p>
                      <a:pPr algn="ctr" fontAlgn="b"/>
                      <a:r>
                        <a:rPr lang="en-US" sz="600">
                          <a:effectLst/>
                        </a:rPr>
                        <a:t>=</a:t>
                      </a:r>
                      <a:endParaRPr lang="en-US" sz="600">
                        <a:effectLst/>
                        <a:latin typeface="Arial" panose="020B0604020202020204" pitchFamily="34" charset="0"/>
                      </a:endParaRPr>
                    </a:p>
                  </a:txBody>
                  <a:tcPr marL="4591" marR="4591" marT="4591" marB="22039" anchor="b"/>
                </a:tc>
                <a:tc>
                  <a:txBody>
                    <a:bodyPr/>
                    <a:lstStyle/>
                    <a:p>
                      <a:pPr algn="r" fontAlgn="b"/>
                      <a:r>
                        <a:rPr lang="en-US" sz="600">
                          <a:effectLst/>
                        </a:rPr>
                        <a:t>14.00%</a:t>
                      </a:r>
                      <a:endParaRPr lang="en-US" sz="600">
                        <a:effectLst/>
                        <a:latin typeface="Arial" panose="020B0604020202020204" pitchFamily="34" charset="0"/>
                      </a:endParaRPr>
                    </a:p>
                  </a:txBody>
                  <a:tcPr marL="4591" marR="4591" marT="4591" marB="22039" anchor="b"/>
                </a:tc>
                <a:tc>
                  <a:txBody>
                    <a:bodyPr/>
                    <a:lstStyle/>
                    <a:p>
                      <a:pPr fontAlgn="b"/>
                      <a:r>
                        <a:rPr lang="en-US" sz="600">
                          <a:effectLst/>
                        </a:rPr>
                        <a:t>Percent One Item RO</a:t>
                      </a:r>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3536595079"/>
                  </a:ext>
                </a:extLst>
              </a:tr>
              <a:tr h="144170">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ct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algn="ct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1930546065"/>
                  </a:ext>
                </a:extLst>
              </a:tr>
              <a:tr h="147109">
                <a:tc gridSpan="8">
                  <a:txBody>
                    <a:bodyPr/>
                    <a:lstStyle/>
                    <a:p>
                      <a:pPr fontAlgn="b"/>
                      <a:r>
                        <a:rPr lang="en-US" sz="700" b="1">
                          <a:effectLst/>
                        </a:rPr>
                        <a:t>Model Year Analysis</a:t>
                      </a:r>
                      <a:endParaRPr lang="en-US" sz="700" b="1">
                        <a:effectLst/>
                        <a:latin typeface="Arial" panose="020B0604020202020204" pitchFamily="34" charset="0"/>
                      </a:endParaRPr>
                    </a:p>
                  </a:txBody>
                  <a:tcPr marL="4591" marR="4591" marT="4591" marB="22039"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fontAlgn="b"/>
                      <a:endParaRPr lang="en-US" sz="600">
                        <a:effectLst/>
                        <a:latin typeface="Arial" panose="020B0604020202020204" pitchFamily="34" charset="0"/>
                      </a:endParaRPr>
                    </a:p>
                  </a:txBody>
                  <a:tcPr marL="4591" marR="4591" marT="4591" marB="22039" anchor="b"/>
                </a:tc>
                <a:tc>
                  <a:txBody>
                    <a:bodyPr/>
                    <a:lstStyle/>
                    <a:p>
                      <a:pPr fontAlgn="b"/>
                      <a:endParaRPr lang="en-US" sz="600">
                        <a:effectLst/>
                        <a:latin typeface="Arial" panose="020B0604020202020204" pitchFamily="34" charset="0"/>
                      </a:endParaRPr>
                    </a:p>
                  </a:txBody>
                  <a:tcPr marL="4591" marR="4591" marT="4591" marB="22039" anchor="b"/>
                </a:tc>
                <a:extLst>
                  <a:ext uri="{0D108BD9-81ED-4DB2-BD59-A6C34878D82A}">
                    <a16:rowId xmlns:a16="http://schemas.microsoft.com/office/drawing/2014/main" val="246669001"/>
                  </a:ext>
                </a:extLst>
              </a:tr>
              <a:tr h="132416">
                <a:tc>
                  <a:txBody>
                    <a:bodyPr/>
                    <a:lstStyle/>
                    <a:p>
                      <a:pPr algn="ctr" fontAlgn="b"/>
                      <a:r>
                        <a:rPr lang="en-US" sz="600" b="1">
                          <a:effectLst/>
                        </a:rPr>
                        <a:t>2025</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2024</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2023</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2022</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2021</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2020</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Older</a:t>
                      </a:r>
                      <a:endParaRPr lang="en-US" sz="600" b="1">
                        <a:effectLst/>
                        <a:latin typeface="Arial" panose="020B0604020202020204" pitchFamily="34" charset="0"/>
                      </a:endParaRPr>
                    </a:p>
                  </a:txBody>
                  <a:tcPr marL="4591" marR="4591" marT="4591" marB="22039" anchor="b"/>
                </a:tc>
                <a:tc>
                  <a:txBody>
                    <a:bodyPr/>
                    <a:lstStyle/>
                    <a:p>
                      <a:pPr fontAlgn="b"/>
                      <a:r>
                        <a:rPr lang="en-US" sz="600" b="1">
                          <a:effectLst/>
                        </a:rPr>
                        <a:t>Total</a:t>
                      </a:r>
                      <a:endParaRPr lang="en-US" sz="600" b="1">
                        <a:effectLst/>
                        <a:latin typeface="Arial" panose="020B0604020202020204" pitchFamily="34" charset="0"/>
                      </a:endParaRPr>
                    </a:p>
                  </a:txBody>
                  <a:tcPr marL="4591" marR="4591" marT="4591" marB="22039" anchor="b"/>
                </a:tc>
                <a:extLst>
                  <a:ext uri="{0D108BD9-81ED-4DB2-BD59-A6C34878D82A}">
                    <a16:rowId xmlns:a16="http://schemas.microsoft.com/office/drawing/2014/main" val="2128907503"/>
                  </a:ext>
                </a:extLst>
              </a:tr>
              <a:tr h="132416">
                <a:tc>
                  <a:txBody>
                    <a:bodyPr/>
                    <a:lstStyle/>
                    <a:p>
                      <a:pPr algn="ctr" fontAlgn="b"/>
                      <a:r>
                        <a:rPr lang="en-US" sz="600" b="1">
                          <a:effectLst/>
                        </a:rPr>
                        <a:t>0</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0</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0</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0</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1</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0</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99</a:t>
                      </a:r>
                      <a:endParaRPr lang="en-US" sz="600" b="1">
                        <a:effectLst/>
                        <a:latin typeface="Arial" panose="020B0604020202020204" pitchFamily="34" charset="0"/>
                      </a:endParaRPr>
                    </a:p>
                  </a:txBody>
                  <a:tcPr marL="4591" marR="4591" marT="4591" marB="22039" anchor="b"/>
                </a:tc>
                <a:tc rowSpan="2">
                  <a:txBody>
                    <a:bodyPr/>
                    <a:lstStyle/>
                    <a:p>
                      <a:pPr algn="ctr" fontAlgn="ctr"/>
                      <a:r>
                        <a:rPr lang="en-US" sz="600" b="1">
                          <a:effectLst/>
                        </a:rPr>
                        <a:t>100</a:t>
                      </a:r>
                      <a:endParaRPr lang="en-US" sz="600" b="1">
                        <a:effectLst/>
                        <a:latin typeface="Arial" panose="020B0604020202020204" pitchFamily="34" charset="0"/>
                      </a:endParaRPr>
                    </a:p>
                  </a:txBody>
                  <a:tcPr marL="4591" marR="4591" marT="4591" marB="22039" anchor="ctr"/>
                </a:tc>
                <a:extLst>
                  <a:ext uri="{0D108BD9-81ED-4DB2-BD59-A6C34878D82A}">
                    <a16:rowId xmlns:a16="http://schemas.microsoft.com/office/drawing/2014/main" val="2832646793"/>
                  </a:ext>
                </a:extLst>
              </a:tr>
              <a:tr h="132416">
                <a:tc>
                  <a:txBody>
                    <a:bodyPr/>
                    <a:lstStyle/>
                    <a:p>
                      <a:pPr algn="ctr" fontAlgn="b"/>
                      <a:r>
                        <a:rPr lang="en-US" sz="600" b="1">
                          <a:effectLst/>
                        </a:rPr>
                        <a:t>0.00%</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0.00%</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0.00%</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0.00%</a:t>
                      </a:r>
                      <a:endParaRPr lang="en-US" sz="600" b="1">
                        <a:effectLst/>
                        <a:latin typeface="Arial" panose="020B0604020202020204" pitchFamily="34" charset="0"/>
                      </a:endParaRPr>
                    </a:p>
                  </a:txBody>
                  <a:tcPr marL="4591" marR="4591" marT="4591" marB="22039" anchor="b"/>
                </a:tc>
                <a:tc gridSpan="2">
                  <a:txBody>
                    <a:bodyPr/>
                    <a:lstStyle/>
                    <a:p>
                      <a:pPr algn="ctr" fontAlgn="b"/>
                      <a:r>
                        <a:rPr lang="en-US" sz="600" b="1">
                          <a:effectLst/>
                        </a:rPr>
                        <a:t>1.00%</a:t>
                      </a:r>
                      <a:endParaRPr lang="en-US" sz="600" b="1">
                        <a:effectLst/>
                        <a:latin typeface="Arial" panose="020B0604020202020204" pitchFamily="34" charset="0"/>
                      </a:endParaRPr>
                    </a:p>
                  </a:txBody>
                  <a:tcPr marL="4591" marR="4591" marT="4591" marB="22039" anchor="b"/>
                </a:tc>
                <a:tc hMerge="1">
                  <a:txBody>
                    <a:bodyPr/>
                    <a:lstStyle/>
                    <a:p>
                      <a:endParaRPr lang="en-US"/>
                    </a:p>
                  </a:txBody>
                  <a:tcPr/>
                </a:tc>
                <a:tc>
                  <a:txBody>
                    <a:bodyPr/>
                    <a:lstStyle/>
                    <a:p>
                      <a:pPr algn="ctr" fontAlgn="b"/>
                      <a:r>
                        <a:rPr lang="en-US" sz="600" b="1">
                          <a:effectLst/>
                        </a:rPr>
                        <a:t>0.00%</a:t>
                      </a:r>
                      <a:endParaRPr lang="en-US" sz="600" b="1">
                        <a:effectLst/>
                        <a:latin typeface="Arial" panose="020B0604020202020204" pitchFamily="34" charset="0"/>
                      </a:endParaRPr>
                    </a:p>
                  </a:txBody>
                  <a:tcPr marL="4591" marR="4591" marT="4591" marB="22039" anchor="b"/>
                </a:tc>
                <a:tc>
                  <a:txBody>
                    <a:bodyPr/>
                    <a:lstStyle/>
                    <a:p>
                      <a:pPr algn="ctr" fontAlgn="b"/>
                      <a:r>
                        <a:rPr lang="en-US" sz="600" b="1">
                          <a:effectLst/>
                        </a:rPr>
                        <a:t>99.00%</a:t>
                      </a:r>
                      <a:endParaRPr lang="en-US" sz="600" b="1">
                        <a:effectLst/>
                        <a:latin typeface="Arial" panose="020B0604020202020204" pitchFamily="34" charset="0"/>
                      </a:endParaRPr>
                    </a:p>
                  </a:txBody>
                  <a:tcPr marL="4591" marR="4591" marT="4591" marB="22039" anchor="b"/>
                </a:tc>
                <a:tc vMerge="1">
                  <a:txBody>
                    <a:bodyPr/>
                    <a:lstStyle/>
                    <a:p>
                      <a:endParaRPr lang="en-US"/>
                    </a:p>
                  </a:txBody>
                  <a:tcPr/>
                </a:tc>
                <a:extLst>
                  <a:ext uri="{0D108BD9-81ED-4DB2-BD59-A6C34878D82A}">
                    <a16:rowId xmlns:a16="http://schemas.microsoft.com/office/drawing/2014/main" val="1203203997"/>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Strengths</a:t>
            </a:r>
          </a:p>
          <a:p>
            <a:pPr lvl="1">
              <a:buFont typeface="Courier New" charset="2"/>
              <a:buChar char="o"/>
            </a:pPr>
            <a:r>
              <a:rPr lang="en-US" dirty="0"/>
              <a:t>Proficient technicians</a:t>
            </a:r>
          </a:p>
          <a:p>
            <a:pPr lvl="1">
              <a:buFont typeface="Courier New" charset="2"/>
              <a:buChar char="o"/>
            </a:pPr>
            <a:r>
              <a:rPr lang="en-US" dirty="0"/>
              <a:t>Productive technicians</a:t>
            </a:r>
          </a:p>
          <a:p>
            <a:pPr lvl="1">
              <a:buFont typeface="Courier New" charset="2"/>
              <a:buChar char="o"/>
            </a:pPr>
            <a:r>
              <a:rPr lang="en-US" dirty="0"/>
              <a:t>High GP% of Sales</a:t>
            </a:r>
          </a:p>
          <a:p>
            <a:pPr lvl="1">
              <a:buFont typeface="Courier New" charset="2"/>
              <a:buChar char="o"/>
            </a:pPr>
            <a:r>
              <a:rPr lang="en-US" dirty="0"/>
              <a:t>Large facility</a:t>
            </a:r>
          </a:p>
          <a:p>
            <a:pPr lvl="1">
              <a:buFont typeface="Courier New" charset="2"/>
              <a:buChar char="o"/>
            </a:pPr>
            <a:r>
              <a:rPr lang="en-US" dirty="0"/>
              <a:t>Low one-line ROs</a:t>
            </a:r>
          </a:p>
          <a:p>
            <a:pPr lvl="1">
              <a:buFont typeface="Courier New" charset="2"/>
              <a:buChar char="o"/>
            </a:pPr>
            <a:r>
              <a:rPr lang="en-US" dirty="0"/>
              <a:t>Good mix of labor</a:t>
            </a:r>
          </a:p>
          <a:p>
            <a:pPr lvl="1">
              <a:buFont typeface="Courier New" charset="2"/>
              <a:buChar char="o"/>
            </a:pPr>
            <a:endParaRPr lang="en-US" dirty="0"/>
          </a:p>
          <a:p>
            <a:pPr lvl="1">
              <a:buFont typeface="Courier New" charset="2"/>
              <a:buChar char="o"/>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Weaknesses</a:t>
            </a:r>
          </a:p>
          <a:p>
            <a:pPr lvl="1">
              <a:buFont typeface="Courier New" charset="2"/>
              <a:buChar char="o"/>
            </a:pPr>
            <a:r>
              <a:rPr lang="en-US" dirty="0"/>
              <a:t>High personnel expenses</a:t>
            </a:r>
          </a:p>
          <a:p>
            <a:pPr lvl="1">
              <a:buFont typeface="Courier New" charset="2"/>
              <a:buChar char="o"/>
            </a:pPr>
            <a:r>
              <a:rPr lang="en-US" dirty="0"/>
              <a:t>High policy expenses</a:t>
            </a:r>
          </a:p>
          <a:p>
            <a:pPr lvl="1">
              <a:buFont typeface="Courier New" charset="2"/>
              <a:buChar char="o"/>
            </a:pPr>
            <a:r>
              <a:rPr lang="en-US" dirty="0"/>
              <a:t>High credit card expenses</a:t>
            </a:r>
          </a:p>
          <a:p>
            <a:pPr lvl="1">
              <a:buFont typeface="Courier New" charset="2"/>
              <a:buChar char="o"/>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52</TotalTime>
  <Words>166</Words>
  <Application>Microsoft Office PowerPoint</Application>
  <PresentationFormat>Widescreen</PresentationFormat>
  <Paragraphs>55</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Productivity   </vt:lpstr>
      <vt:lpstr> Changes in Expense Structure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Hourcle, Laurent</cp:lastModifiedBy>
  <cp:revision>393</cp:revision>
  <dcterms:created xsi:type="dcterms:W3CDTF">2022-12-04T13:10:55Z</dcterms:created>
  <dcterms:modified xsi:type="dcterms:W3CDTF">2024-02-05T19:04:47Z</dcterms:modified>
</cp:coreProperties>
</file>