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0" d="100"/>
          <a:sy n="110" d="100"/>
        </p:scale>
        <p:origin x="63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2/17/2024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2/17/2024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Zoellner Ford</a:t>
            </a:r>
          </a:p>
          <a:p>
            <a:pPr algn="ctr"/>
            <a:r>
              <a:rPr lang="en-US" sz="3200" dirty="0"/>
              <a:t>Chad H and Tyler Z</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b="0" i="0" dirty="0">
                <a:solidFill>
                  <a:srgbClr val="222222"/>
                </a:solidFill>
                <a:effectLst/>
                <a:latin typeface="Arial" panose="020B0604020202020204" pitchFamily="34" charset="0"/>
              </a:rPr>
              <a:t>- Hiring of shop foreman and booker can free up time for more production and selling</a:t>
            </a:r>
            <a:br>
              <a:rPr lang="en-US" dirty="0"/>
            </a:br>
            <a:r>
              <a:rPr lang="en-US" b="0" i="0" dirty="0">
                <a:solidFill>
                  <a:srgbClr val="222222"/>
                </a:solidFill>
                <a:effectLst/>
                <a:latin typeface="Arial" panose="020B0604020202020204" pitchFamily="34" charset="0"/>
              </a:rPr>
              <a:t>- Eliminate obsolete parts to allow for stocking of more commonly needed items</a:t>
            </a:r>
            <a:br>
              <a:rPr lang="en-US" dirty="0"/>
            </a:br>
            <a:r>
              <a:rPr lang="en-US" b="0" i="0" dirty="0">
                <a:solidFill>
                  <a:srgbClr val="222222"/>
                </a:solidFill>
                <a:effectLst/>
                <a:latin typeface="Arial" panose="020B0604020202020204" pitchFamily="34" charset="0"/>
              </a:rPr>
              <a:t>- Potentially add-on to building to provide more shop stalls/storage and tire space</a:t>
            </a:r>
            <a:br>
              <a:rPr lang="en-US" dirty="0"/>
            </a:br>
            <a:r>
              <a:rPr lang="en-US" b="0" i="0" dirty="0">
                <a:solidFill>
                  <a:srgbClr val="222222"/>
                </a:solidFill>
                <a:effectLst/>
                <a:latin typeface="Arial" panose="020B0604020202020204" pitchFamily="34" charset="0"/>
              </a:rPr>
              <a:t>- Invest in growing our young technicians as quickly as possible</a:t>
            </a:r>
            <a:br>
              <a:rPr lang="en-US" dirty="0"/>
            </a:br>
            <a:r>
              <a:rPr lang="en-US" b="0" i="0" dirty="0">
                <a:solidFill>
                  <a:srgbClr val="222222"/>
                </a:solidFill>
                <a:effectLst/>
                <a:latin typeface="Arial" panose="020B0604020202020204" pitchFamily="34" charset="0"/>
              </a:rPr>
              <a:t>- Utilize a Senior Master Technician recently moved to Parts to better identify the communication breakdowns between departments</a:t>
            </a:r>
            <a:br>
              <a:rPr lang="en-US" dirty="0"/>
            </a:br>
            <a:r>
              <a:rPr lang="en-US" b="0" i="0" dirty="0">
                <a:solidFill>
                  <a:srgbClr val="222222"/>
                </a:solidFill>
                <a:effectLst/>
                <a:latin typeface="Arial" panose="020B0604020202020204" pitchFamily="34" charset="0"/>
              </a:rPr>
              <a:t>- Increase focus on technician proficiency</a:t>
            </a:r>
            <a:br>
              <a:rPr lang="en-US" dirty="0"/>
            </a:br>
            <a:r>
              <a:rPr lang="en-US" b="0" i="0" dirty="0">
                <a:solidFill>
                  <a:srgbClr val="222222"/>
                </a:solidFill>
                <a:effectLst/>
                <a:latin typeface="Arial" panose="020B0604020202020204" pitchFamily="34" charset="0"/>
              </a:rPr>
              <a:t>- Replace aging equipment to allow for better job efficiency</a:t>
            </a:r>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 Modern vehicle designs heavily reliant on modules are inhibiting technician proficiency</a:t>
            </a:r>
            <a:br>
              <a:rPr lang="en-US" dirty="0"/>
            </a:br>
            <a:r>
              <a:rPr lang="en-US" dirty="0"/>
              <a:t>	- The need for shop foreman and booker may become overly problematic before we can afford to address it</a:t>
            </a:r>
            <a:br>
              <a:rPr lang="en-US" dirty="0"/>
            </a:br>
            <a:r>
              <a:rPr lang="en-US" dirty="0"/>
              <a:t>	- Competitors are stealing our tire sales</a:t>
            </a:r>
            <a:br>
              <a:rPr lang="en-US" dirty="0"/>
            </a:br>
            <a:r>
              <a:rPr lang="en-US" dirty="0"/>
              <a:t>	- Tech-to-Parts relationships could sour if miscommunications continue</a:t>
            </a:r>
            <a:br>
              <a:rPr lang="en-US" dirty="0"/>
            </a:br>
            <a:r>
              <a:rPr lang="en-US" dirty="0"/>
              <a:t>	- Our technician team size could quickly outgrow our shop space</a:t>
            </a:r>
            <a:br>
              <a:rPr lang="en-US" dirty="0"/>
            </a:br>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1. Identify Niche skills in young techs, then provide expert training. </a:t>
            </a:r>
          </a:p>
          <a:p>
            <a:pPr lvl="1"/>
            <a:r>
              <a:rPr lang="en-US" dirty="0"/>
              <a:t>2. Improve Profitability of Service Writer RO. </a:t>
            </a:r>
          </a:p>
          <a:p>
            <a:pPr lvl="1"/>
            <a:r>
              <a:rPr lang="en-US" dirty="0"/>
              <a:t>3. Data driven evaluations of each bay’s production. </a:t>
            </a:r>
          </a:p>
          <a:p>
            <a:pPr lvl="1"/>
            <a:r>
              <a:rPr lang="en-US" dirty="0"/>
              <a:t>4. Improve Communication with Parts.</a:t>
            </a:r>
          </a:p>
          <a:p>
            <a:pPr lvl="1"/>
            <a:r>
              <a:rPr lang="en-US" dirty="0"/>
              <a:t>5. Teach all fixed managers difference between Productivity, Efficiency, and Proficiency. </a:t>
            </a:r>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1. Skill assessment. Rate B/C/D tech’s skills on scale of 1-10 on for different area’s, have tech then rate themselves. Managers then meet with techs to find out where they want to grow </a:t>
            </a:r>
          </a:p>
          <a:p>
            <a:pPr lvl="1"/>
            <a:r>
              <a:rPr lang="en-US" dirty="0"/>
              <a:t>2. Assign a dispatcher for jobs after skills assessment. </a:t>
            </a:r>
          </a:p>
          <a:p>
            <a:pPr lvl="1"/>
            <a:r>
              <a:rPr lang="en-US" dirty="0"/>
              <a:t>3. Service Writer Collaboration with high performing Dealer 20 stores. 1x a quarter </a:t>
            </a:r>
          </a:p>
          <a:p>
            <a:pPr lvl="1"/>
            <a:r>
              <a:rPr lang="en-US" dirty="0"/>
              <a:t>4. Minimize one-line RO’s, creating “Zoellner Ford Recommended Works” Package.</a:t>
            </a:r>
          </a:p>
          <a:p>
            <a:pPr lvl="1"/>
            <a:r>
              <a:rPr lang="en-US" dirty="0"/>
              <a:t>5. Service writers have conversation with parts need to for next day</a:t>
            </a:r>
          </a:p>
          <a:p>
            <a:pPr lvl="1"/>
            <a:r>
              <a:rPr lang="en-US" dirty="0"/>
              <a:t>6. Use new “time stamps” from CDK to measure Proficiency of techs</a:t>
            </a:r>
          </a:p>
          <a:p>
            <a:pPr lvl="1"/>
            <a:endParaRPr lang="en-US" dirty="0"/>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1. Service Manager, Assistant Service Manager, QL Manager, and Shop Foreman discuss meet monthly B/C/D tech’s career paths then Coach to the “skill assessment”. </a:t>
            </a:r>
          </a:p>
          <a:p>
            <a:pPr lvl="1"/>
            <a:r>
              <a:rPr lang="en-US" dirty="0"/>
              <a:t>2. Foreman’s Pay to be based on Proficiency of team. </a:t>
            </a:r>
          </a:p>
          <a:p>
            <a:pPr lvl="1"/>
            <a:r>
              <a:rPr lang="en-US" dirty="0"/>
              <a:t>3. Service Writers, Video Practice one Skill a week. </a:t>
            </a:r>
          </a:p>
          <a:p>
            <a:pPr lvl="1"/>
            <a:r>
              <a:rPr lang="en-US" dirty="0"/>
              <a:t>4. Service Manager track one-line RO’s after implementing “Zoellner Ford Recommend Works”. Then make adjustments to process based on results. </a:t>
            </a:r>
          </a:p>
          <a:p>
            <a:pPr lvl="1"/>
            <a:r>
              <a:rPr lang="en-US" dirty="0"/>
              <a:t>5. Have night check out list with parts, to improve first time fill rate. </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710125289"/>
              </p:ext>
            </p:extLst>
          </p:nvPr>
        </p:nvGraphicFramePr>
        <p:xfrm>
          <a:off x="677334" y="1818624"/>
          <a:ext cx="9132492" cy="4895412"/>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Tech Skills Assessment</a:t>
                      </a:r>
                    </a:p>
                  </a:txBody>
                  <a:tcPr/>
                </a:tc>
                <a:tc>
                  <a:txBody>
                    <a:bodyPr/>
                    <a:lstStyle/>
                    <a:p>
                      <a:r>
                        <a:rPr lang="en-US" dirty="0"/>
                        <a:t>Service Managers, QL Manager,</a:t>
                      </a:r>
                    </a:p>
                  </a:txBody>
                  <a:tcPr/>
                </a:tc>
                <a:tc>
                  <a:txBody>
                    <a:bodyPr/>
                    <a:lstStyle/>
                    <a:p>
                      <a:r>
                        <a:rPr lang="en-US" dirty="0"/>
                        <a:t>Feb 1st</a:t>
                      </a:r>
                    </a:p>
                  </a:txBody>
                  <a:tcPr/>
                </a:tc>
                <a:extLst>
                  <a:ext uri="{0D108BD9-81ED-4DB2-BD59-A6C34878D82A}">
                    <a16:rowId xmlns:a16="http://schemas.microsoft.com/office/drawing/2014/main" val="2400365483"/>
                  </a:ext>
                </a:extLst>
              </a:tr>
              <a:tr h="565004">
                <a:tc>
                  <a:txBody>
                    <a:bodyPr/>
                    <a:lstStyle/>
                    <a:p>
                      <a:r>
                        <a:rPr lang="en-US" dirty="0"/>
                        <a:t>Service Advisor Menu Presentation Video</a:t>
                      </a:r>
                    </a:p>
                  </a:txBody>
                  <a:tcPr/>
                </a:tc>
                <a:tc>
                  <a:txBody>
                    <a:bodyPr/>
                    <a:lstStyle/>
                    <a:p>
                      <a:r>
                        <a:rPr lang="en-US" dirty="0"/>
                        <a:t>Gm, Service Manager</a:t>
                      </a:r>
                    </a:p>
                  </a:txBody>
                  <a:tcPr/>
                </a:tc>
                <a:tc>
                  <a:txBody>
                    <a:bodyPr/>
                    <a:lstStyle/>
                    <a:p>
                      <a:r>
                        <a:rPr lang="en-US" dirty="0"/>
                        <a:t>April 1st</a:t>
                      </a:r>
                    </a:p>
                  </a:txBody>
                  <a:tcPr/>
                </a:tc>
                <a:extLst>
                  <a:ext uri="{0D108BD9-81ED-4DB2-BD59-A6C34878D82A}">
                    <a16:rowId xmlns:a16="http://schemas.microsoft.com/office/drawing/2014/main" val="107845787"/>
                  </a:ext>
                </a:extLst>
              </a:tr>
              <a:tr h="565004">
                <a:tc>
                  <a:txBody>
                    <a:bodyPr/>
                    <a:lstStyle/>
                    <a:p>
                      <a:r>
                        <a:rPr lang="en-US" dirty="0"/>
                        <a:t>Hire Shop Foreman</a:t>
                      </a:r>
                    </a:p>
                  </a:txBody>
                  <a:tcPr/>
                </a:tc>
                <a:tc>
                  <a:txBody>
                    <a:bodyPr/>
                    <a:lstStyle/>
                    <a:p>
                      <a:r>
                        <a:rPr lang="en-US" dirty="0"/>
                        <a:t>Gm, Service Manager</a:t>
                      </a:r>
                    </a:p>
                  </a:txBody>
                  <a:tcPr/>
                </a:tc>
                <a:tc>
                  <a:txBody>
                    <a:bodyPr/>
                    <a:lstStyle/>
                    <a:p>
                      <a:r>
                        <a:rPr lang="en-US" dirty="0"/>
                        <a:t>April 1st</a:t>
                      </a:r>
                    </a:p>
                  </a:txBody>
                  <a:tcPr/>
                </a:tc>
                <a:extLst>
                  <a:ext uri="{0D108BD9-81ED-4DB2-BD59-A6C34878D82A}">
                    <a16:rowId xmlns:a16="http://schemas.microsoft.com/office/drawing/2014/main" val="1530126605"/>
                  </a:ext>
                </a:extLst>
              </a:tr>
              <a:tr h="565004">
                <a:tc>
                  <a:txBody>
                    <a:bodyPr/>
                    <a:lstStyle/>
                    <a:p>
                      <a:r>
                        <a:rPr lang="en-US" dirty="0"/>
                        <a:t>Track First Time Fill Rate</a:t>
                      </a:r>
                    </a:p>
                  </a:txBody>
                  <a:tcPr/>
                </a:tc>
                <a:tc>
                  <a:txBody>
                    <a:bodyPr/>
                    <a:lstStyle/>
                    <a:p>
                      <a:r>
                        <a:rPr lang="en-US" dirty="0"/>
                        <a:t>Service/Parts Manager</a:t>
                      </a:r>
                    </a:p>
                  </a:txBody>
                  <a:tcPr/>
                </a:tc>
                <a:tc>
                  <a:txBody>
                    <a:bodyPr/>
                    <a:lstStyle/>
                    <a:p>
                      <a:r>
                        <a:rPr lang="en-US" dirty="0"/>
                        <a:t>Feb 15th</a:t>
                      </a:r>
                    </a:p>
                  </a:txBody>
                  <a:tcPr/>
                </a:tc>
                <a:extLst>
                  <a:ext uri="{0D108BD9-81ED-4DB2-BD59-A6C34878D82A}">
                    <a16:rowId xmlns:a16="http://schemas.microsoft.com/office/drawing/2014/main" val="1950345431"/>
                  </a:ext>
                </a:extLst>
              </a:tr>
              <a:tr h="565004">
                <a:tc>
                  <a:txBody>
                    <a:bodyPr/>
                    <a:lstStyle/>
                    <a:p>
                      <a:r>
                        <a:rPr lang="en-US" dirty="0"/>
                        <a:t>Adjust pricing matrix service/parts</a:t>
                      </a:r>
                    </a:p>
                  </a:txBody>
                  <a:tcPr/>
                </a:tc>
                <a:tc>
                  <a:txBody>
                    <a:bodyPr/>
                    <a:lstStyle/>
                    <a:p>
                      <a:r>
                        <a:rPr lang="en-US" dirty="0"/>
                        <a:t>GM/Service Manager/Parts Manager</a:t>
                      </a:r>
                    </a:p>
                  </a:txBody>
                  <a:tcPr/>
                </a:tc>
                <a:tc>
                  <a:txBody>
                    <a:bodyPr/>
                    <a:lstStyle/>
                    <a:p>
                      <a:r>
                        <a:rPr lang="en-US" dirty="0"/>
                        <a:t>Feb 1st</a:t>
                      </a:r>
                    </a:p>
                  </a:txBody>
                  <a:tcPr/>
                </a:tc>
                <a:extLst>
                  <a:ext uri="{0D108BD9-81ED-4DB2-BD59-A6C34878D82A}">
                    <a16:rowId xmlns:a16="http://schemas.microsoft.com/office/drawing/2014/main" val="1960891333"/>
                  </a:ext>
                </a:extLst>
              </a:tr>
              <a:tr h="565004">
                <a:tc>
                  <a:txBody>
                    <a:bodyPr/>
                    <a:lstStyle/>
                    <a:p>
                      <a:r>
                        <a:rPr lang="en-US" dirty="0"/>
                        <a:t>“Zoellner Recommended Work’s Package” </a:t>
                      </a:r>
                    </a:p>
                  </a:txBody>
                  <a:tcPr/>
                </a:tc>
                <a:tc>
                  <a:txBody>
                    <a:bodyPr/>
                    <a:lstStyle/>
                    <a:p>
                      <a:r>
                        <a:rPr lang="en-US" dirty="0"/>
                        <a:t>Gm/Service Manager/ Parts Manager</a:t>
                      </a:r>
                    </a:p>
                  </a:txBody>
                  <a:tcPr/>
                </a:tc>
                <a:tc>
                  <a:txBody>
                    <a:bodyPr/>
                    <a:lstStyle/>
                    <a:p>
                      <a:r>
                        <a:rPr lang="en-US" dirty="0"/>
                        <a:t>April 1st</a:t>
                      </a:r>
                    </a:p>
                  </a:txBody>
                  <a:tcPr/>
                </a:tc>
                <a:extLst>
                  <a:ext uri="{0D108BD9-81ED-4DB2-BD59-A6C34878D82A}">
                    <a16:rowId xmlns:a16="http://schemas.microsoft.com/office/drawing/2014/main" val="4137224325"/>
                  </a:ext>
                </a:extLst>
              </a:tr>
              <a:tr h="565004">
                <a:tc>
                  <a:txBody>
                    <a:bodyPr/>
                    <a:lstStyle/>
                    <a:p>
                      <a:r>
                        <a:rPr lang="en-US" dirty="0"/>
                        <a:t>Proficiency Meeting. </a:t>
                      </a:r>
                    </a:p>
                  </a:txBody>
                  <a:tcPr/>
                </a:tc>
                <a:tc>
                  <a:txBody>
                    <a:bodyPr/>
                    <a:lstStyle/>
                    <a:p>
                      <a:r>
                        <a:rPr lang="en-US" dirty="0"/>
                        <a:t>Gm/All Fixed Leadership </a:t>
                      </a:r>
                    </a:p>
                  </a:txBody>
                  <a:tcPr/>
                </a:tc>
                <a:tc>
                  <a:txBody>
                    <a:bodyPr/>
                    <a:lstStyle/>
                    <a:p>
                      <a:r>
                        <a:rPr lang="en-US" dirty="0"/>
                        <a:t>March 1st</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402081"/>
            <a:ext cx="8596668" cy="4639282"/>
          </a:xfrm>
        </p:spPr>
        <p:txBody>
          <a:bodyPr>
            <a:normAutofit fontScale="92500" lnSpcReduction="20000"/>
          </a:bodyPr>
          <a:lstStyle/>
          <a:p>
            <a:r>
              <a:rPr lang="en-US" dirty="0"/>
              <a:t>Synopsis</a:t>
            </a:r>
          </a:p>
          <a:p>
            <a:pPr lvl="1"/>
            <a:r>
              <a:rPr lang="en-US" dirty="0"/>
              <a:t>Our young service team has the enthusiasm and potential to be special. We have motivated yet, inexperienced detail members, techs, writers, and service manager. It’s to our advantage because they have great attributes and a </a:t>
            </a:r>
            <a:r>
              <a:rPr lang="en-US" dirty="0" err="1"/>
              <a:t>willingess</a:t>
            </a:r>
            <a:r>
              <a:rPr lang="en-US" dirty="0"/>
              <a:t> to learn so Fixed Ops future is bright. </a:t>
            </a:r>
          </a:p>
          <a:p>
            <a:pPr lvl="1"/>
            <a:r>
              <a:rPr lang="en-US" dirty="0"/>
              <a:t>The “Skills Assessment” will help get everyone on the same page of abilities and newer members career paths. “Zoellner Works Package” addition will help ups capture low hanging fruit and will show immediate impact limiting 1 line RO’s. It will improve our opportunity in Customer pay.</a:t>
            </a:r>
          </a:p>
          <a:p>
            <a:pPr lvl="1"/>
            <a:r>
              <a:rPr lang="en-US" dirty="0"/>
              <a:t>Changing the Service Writer bonuses to be based on ELR to 250hrs sold per tech for Quick lane and 350hrs sold per tech for “North Shop” should help the team become more Proficient. </a:t>
            </a:r>
          </a:p>
          <a:p>
            <a:pPr lvl="1"/>
            <a:r>
              <a:rPr lang="en-US" dirty="0"/>
              <a:t>A “night list” should help improve the first time fill rate for our Parts and be more prepared for the next morning.</a:t>
            </a:r>
          </a:p>
          <a:p>
            <a:pPr lvl="1"/>
            <a:r>
              <a:rPr lang="en-US" dirty="0"/>
              <a:t> Hiring/Prompting a Shop Foreman will help organize dispatching and closely watch the development of the techs. </a:t>
            </a:r>
          </a:p>
          <a:p>
            <a:pPr lvl="1"/>
            <a:r>
              <a:rPr lang="en-US" dirty="0"/>
              <a:t>With the growing confidence of our Service Manager Chad, I know we will have organized and steady growth from all of our young team members. I think it will also give our few experienced members more peace of mind when they see they positive growth in profit and ability. It’s an exciting time to be part of the Service team at Zoellner Ford. </a:t>
            </a:r>
          </a:p>
          <a:p>
            <a:pPr lvl="1"/>
            <a:endParaRPr lang="en-US" dirty="0"/>
          </a:p>
          <a:p>
            <a:pPr lvl="1"/>
            <a:endParaRPr lang="en-US" dirty="0"/>
          </a:p>
          <a:p>
            <a:pPr lvl="1"/>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US" sz="1800" b="0"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Current Practice includes, pick up and delivery in a 50 mile radius. All of our loaners have the Zoellner Ford Logo or Wrap so everyone knows it’s from us! At Zoellner Ford, we showcase Quick lane and “North Shop” with professionally edited Service Videos explaining pick up and delivery. We call it “What To Expect” shorts from Zoellner Ford when coming for QL or Service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US" sz="1800" b="0"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The volume of video content is an Opportunity. Our Service writers are very personable and are open being the face on social pages. Also we found out there's interest from Technicians to do “Meet the Tech” video content! </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US" sz="1800" b="0"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The achieve the goals, having deadlines and accountability from our Social Media Manger will be Key. They fixed ops team loves the video’s, we need more videos done!</a:t>
            </a:r>
          </a:p>
          <a:p>
            <a:pPr marL="342900" marR="0" lvl="0" indent="-342900" algn="l" defTabSz="457200" rtl="0" eaLnBrk="1" fontAlgn="auto" latinLnBrk="0" hangingPunct="1">
              <a:lnSpc>
                <a:spcPct val="100000"/>
              </a:lnSpc>
              <a:spcBef>
                <a:spcPts val="1000"/>
              </a:spcBef>
              <a:spcAft>
                <a:spcPts val="0"/>
              </a:spcAft>
              <a:buClr>
                <a:srgbClr val="90C226"/>
              </a:buClr>
              <a:buSzPct val="80000"/>
              <a:buFont typeface="Wingdings 3" charset="2"/>
              <a:buChar char=""/>
              <a:tabLst/>
              <a:defRPr/>
            </a:pPr>
            <a:r>
              <a:rPr kumimoji="0" lang="en-US" sz="1800" b="0"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Reduce responsibilities from HR/Payroll/Marketing Manager to Marketing Manager so she can dig into more digital content for us.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As of December 23, currently we rely on internal and warranty more </a:t>
            </a:r>
            <a:r>
              <a:rPr lang="en-US" dirty="0">
                <a:solidFill>
                  <a:srgbClr val="221E1F"/>
                </a:solidFill>
                <a:latin typeface="Calibri" panose="020F0502020204030204" pitchFamily="34" charset="0"/>
              </a:rPr>
              <a:t>often then NADA Guide and other categories were inline with NADA guide and where we’d like it.</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Customer </a:t>
            </a:r>
            <a:r>
              <a:rPr kumimoji="0" lang="en-US" sz="1800" b="0" i="0" u="none" strike="noStrike" kern="1200" cap="none" spc="0" normalizeH="0" baseline="0" noProof="0" dirty="0">
                <a:ln>
                  <a:noFill/>
                </a:ln>
                <a:solidFill>
                  <a:srgbClr val="221E1F"/>
                </a:solidFill>
                <a:effectLst/>
                <a:uLnTx/>
                <a:uFillTx/>
                <a:latin typeface="Calibri" panose="020F0502020204030204" pitchFamily="34" charset="0"/>
                <a:ea typeface="+mn-ea"/>
                <a:cs typeface="+mn-cs"/>
              </a:rPr>
              <a:t>pay is our biggest need opportunity for growth in Gross Profit dollars, not percent.</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Limited 1 ticket R.O.’s is an immediate fix. A “Super Ford Work’s” package was suggested which we are building. Also the dispatching of jobs can hold our writers and tech’s more accountable and proficient.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Building a Super works menu for writers to present to guest and develop writers sales and presentation skills. </a:t>
            </a:r>
            <a:r>
              <a:rPr lang="en-US" dirty="0">
                <a:solidFill>
                  <a:srgbClr val="221E1F"/>
                </a:solidFill>
                <a:latin typeface="Calibri" panose="020F0502020204030204" pitchFamily="34" charset="0"/>
              </a:rPr>
              <a:t>Have our Lead Master Certified Tech, Pressley share with the guys the value of dispatching and helping he shop become more proficient. </a:t>
            </a:r>
            <a:endParaRPr lang="en-US" sz="1800"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D5AEAABC-3BCC-E292-4F34-F72B1702525E}"/>
              </a:ext>
            </a:extLst>
          </p:cNvPr>
          <p:cNvPicPr>
            <a:picLocks noGrp="1" noChangeAspect="1"/>
          </p:cNvPicPr>
          <p:nvPr>
            <p:ph sz="quarter" idx="4"/>
          </p:nvPr>
        </p:nvPicPr>
        <p:blipFill>
          <a:blip r:embed="rId2"/>
          <a:stretch>
            <a:fillRect/>
          </a:stretch>
        </p:blipFill>
        <p:spPr>
          <a:xfrm>
            <a:off x="4975668" y="1776941"/>
            <a:ext cx="6009042" cy="3304117"/>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Short Staffed via injuries and </a:t>
            </a:r>
            <a:r>
              <a:rPr lang="en-US" dirty="0" err="1">
                <a:solidFill>
                  <a:srgbClr val="221E1F"/>
                </a:solidFill>
                <a:latin typeface="Calibri" panose="020F0502020204030204" pitchFamily="34" charset="0"/>
              </a:rPr>
              <a:t>pto</a:t>
            </a:r>
            <a:r>
              <a:rPr lang="en-US" dirty="0">
                <a:solidFill>
                  <a:srgbClr val="221E1F"/>
                </a:solidFill>
                <a:latin typeface="Calibri" panose="020F0502020204030204" pitchFamily="34" charset="0"/>
              </a:rPr>
              <a:t> during hunting/holiday season, </a:t>
            </a:r>
            <a:r>
              <a:rPr lang="en-US" dirty="0" err="1">
                <a:solidFill>
                  <a:srgbClr val="221E1F"/>
                </a:solidFill>
                <a:latin typeface="Calibri" panose="020F0502020204030204" pitchFamily="34" charset="0"/>
              </a:rPr>
              <a:t>ytd</a:t>
            </a:r>
            <a:r>
              <a:rPr lang="en-US" dirty="0">
                <a:solidFill>
                  <a:srgbClr val="221E1F"/>
                </a:solidFill>
                <a:latin typeface="Calibri" panose="020F0502020204030204" pitchFamily="34" charset="0"/>
              </a:rPr>
              <a:t>, we have more production to offset selling and fixed expense. </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Having 3 “north shop” techs back to full health to cover times off for techs will increase gross. Goal is to increase Gross by being available.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Changes </a:t>
            </a:r>
            <a:r>
              <a:rPr lang="en-US" dirty="0">
                <a:solidFill>
                  <a:srgbClr val="221E1F"/>
                </a:solidFill>
                <a:latin typeface="Calibri" panose="020F0502020204030204" pitchFamily="34" charset="0"/>
              </a:rPr>
              <a:t>goals to </a:t>
            </a:r>
            <a:r>
              <a:rPr lang="en-US" sz="1800" b="0" i="0" u="none" strike="noStrike" baseline="0" dirty="0">
                <a:solidFill>
                  <a:srgbClr val="221E1F"/>
                </a:solidFill>
                <a:latin typeface="Calibri" panose="020F0502020204030204" pitchFamily="34" charset="0"/>
              </a:rPr>
              <a:t>ELR </a:t>
            </a:r>
            <a:r>
              <a:rPr lang="en-US" dirty="0">
                <a:solidFill>
                  <a:srgbClr val="221E1F"/>
                </a:solidFill>
                <a:latin typeface="Calibri" panose="020F0502020204030204" pitchFamily="34" charset="0"/>
              </a:rPr>
              <a:t>and total hours sold incentives. 250 hours per tech month for QL and 350 hours for “North Shop” techs.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If ELR incentivized goals raise gross profits, even if we “lose” Customer </a:t>
            </a:r>
            <a:r>
              <a:rPr lang="en-US" dirty="0">
                <a:solidFill>
                  <a:srgbClr val="221E1F"/>
                </a:solidFill>
                <a:latin typeface="Calibri" panose="020F0502020204030204" pitchFamily="34" charset="0"/>
              </a:rPr>
              <a:t>P</a:t>
            </a:r>
            <a:r>
              <a:rPr lang="en-US" sz="1800" b="0" i="0" u="none" strike="noStrike" baseline="0" dirty="0">
                <a:solidFill>
                  <a:srgbClr val="221E1F"/>
                </a:solidFill>
                <a:latin typeface="Calibri" panose="020F0502020204030204" pitchFamily="34" charset="0"/>
              </a:rPr>
              <a:t>ay Gross Profit as a percentage, we are making more for the Service Department with controlled selling expense. </a:t>
            </a:r>
          </a:p>
          <a:p>
            <a:endParaRPr lang="en-US" dirty="0"/>
          </a:p>
        </p:txBody>
      </p:sp>
      <p:pic>
        <p:nvPicPr>
          <p:cNvPr id="8" name="Content Placeholder 7">
            <a:extLst>
              <a:ext uri="{FF2B5EF4-FFF2-40B4-BE49-F238E27FC236}">
                <a16:creationId xmlns:a16="http://schemas.microsoft.com/office/drawing/2014/main" id="{AEC639A7-8CF8-90B9-114D-3E923F40633D}"/>
              </a:ext>
            </a:extLst>
          </p:cNvPr>
          <p:cNvPicPr>
            <a:picLocks noGrp="1" noChangeAspect="1"/>
          </p:cNvPicPr>
          <p:nvPr>
            <p:ph sz="half" idx="2"/>
          </p:nvPr>
        </p:nvPicPr>
        <p:blipFill>
          <a:blip r:embed="rId2"/>
          <a:stretch>
            <a:fillRect/>
          </a:stretch>
        </p:blipFill>
        <p:spPr>
          <a:xfrm>
            <a:off x="4975668" y="1930400"/>
            <a:ext cx="4641163" cy="395299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The current practices focused on Efficiency instead of Proficiency. We have a shift happening as of late January 2024 and are excited to see the results.</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Having members available (health, not hunting season) is the best first step. When we are short, making schedules as far in advance as possible is a new goal.</a:t>
            </a:r>
          </a:p>
          <a:p>
            <a:r>
              <a:rPr lang="en-US" dirty="0">
                <a:solidFill>
                  <a:srgbClr val="221E1F"/>
                </a:solidFill>
                <a:latin typeface="Calibri" panose="020F0502020204030204" pitchFamily="34" charset="0"/>
              </a:rPr>
              <a:t>Meeting with all fixed to understand the differences between Productivity, Efficiency, and Proficiency. Then explain why we are tracking Proficiency most.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the goal comes with Service Manager</a:t>
            </a:r>
            <a:r>
              <a:rPr lang="en-US" dirty="0">
                <a:solidFill>
                  <a:srgbClr val="221E1F"/>
                </a:solidFill>
                <a:latin typeface="Calibri" panose="020F0502020204030204" pitchFamily="34" charset="0"/>
              </a:rPr>
              <a:t>/</a:t>
            </a:r>
            <a:r>
              <a:rPr lang="en-US" sz="1800" b="0" i="0" u="none" strike="noStrike" baseline="0" dirty="0">
                <a:solidFill>
                  <a:srgbClr val="221E1F"/>
                </a:solidFill>
                <a:latin typeface="Calibri" panose="020F0502020204030204" pitchFamily="34" charset="0"/>
              </a:rPr>
              <a:t>HR monitoring time off request. </a:t>
            </a:r>
          </a:p>
          <a:p>
            <a:r>
              <a:rPr lang="en-US" sz="1800" b="0" i="0" u="none" strike="noStrike" baseline="0" dirty="0">
                <a:solidFill>
                  <a:srgbClr val="221E1F"/>
                </a:solidFill>
                <a:latin typeface="Calibri" panose="020F0502020204030204" pitchFamily="34" charset="0"/>
              </a:rPr>
              <a:t>We will now use more information like a monthly the Service Inventory Analysis to track results. </a:t>
            </a:r>
            <a:r>
              <a:rPr lang="en-US" dirty="0">
                <a:solidFill>
                  <a:srgbClr val="221E1F"/>
                </a:solidFill>
                <a:latin typeface="Calibri" panose="020F0502020204030204" pitchFamily="34" charset="0"/>
              </a:rPr>
              <a:t>Starting with Customer Pay and toward improving this first with training.</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134A74E6-B20D-DE1F-60AF-F83480A21D06}"/>
              </a:ext>
            </a:extLst>
          </p:cNvPr>
          <p:cNvPicPr>
            <a:picLocks noGrp="1" noChangeAspect="1"/>
          </p:cNvPicPr>
          <p:nvPr>
            <p:ph sz="half" idx="2"/>
          </p:nvPr>
        </p:nvPicPr>
        <p:blipFill>
          <a:blip r:embed="rId2"/>
          <a:stretch>
            <a:fillRect/>
          </a:stretch>
        </p:blipFill>
        <p:spPr>
          <a:xfrm>
            <a:off x="5128736" y="1518726"/>
            <a:ext cx="5085965" cy="4402400"/>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have 11 service bays, 2 detail, 1 mobile unit and 1 car wash.</a:t>
            </a:r>
          </a:p>
          <a:p>
            <a:r>
              <a:rPr lang="en-US" dirty="0">
                <a:solidFill>
                  <a:srgbClr val="221E1F"/>
                </a:solidFill>
                <a:latin typeface="Calibri" panose="020F0502020204030204" pitchFamily="34" charset="0"/>
              </a:rPr>
              <a:t>Adding 2 more service bays this year! So will have 14 full time service bays</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Goal is to improve Gross Profit by working on more jobs. Then we will measure the production of each bay by make them more Proficient. Start with ideas of growth .1 labor hour at a time.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Waiting for Bays to be installed this summer, then we will monitor our Productivity even closer. More bays will change how we operate</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647E3901-DF0E-6B2E-9D3B-AE81228A7772}"/>
              </a:ext>
            </a:extLst>
          </p:cNvPr>
          <p:cNvPicPr>
            <a:picLocks noGrp="1" noChangeAspect="1"/>
          </p:cNvPicPr>
          <p:nvPr>
            <p:ph sz="half" idx="2"/>
          </p:nvPr>
        </p:nvPicPr>
        <p:blipFill>
          <a:blip r:embed="rId2"/>
          <a:stretch>
            <a:fillRect/>
          </a:stretch>
        </p:blipFill>
        <p:spPr>
          <a:xfrm>
            <a:off x="5248639" y="2160588"/>
            <a:ext cx="3866422"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lnSpcReduction="10000"/>
          </a:bodyPr>
          <a:lstStyle/>
          <a:p>
            <a:r>
              <a:rPr lang="en-US" dirty="0"/>
              <a:t>When Chad and I discussed the R0 Analysis Summary, we decided it would be a good idea to run one every quarter and review it together. The report gave us all the information to track to help us make SMART Goals going forward and review trends early. </a:t>
            </a:r>
          </a:p>
          <a:p>
            <a:r>
              <a:rPr lang="en-US" dirty="0"/>
              <a:t>Maintenance is a big opportunity this quarter, we think a “Zoellner Works Package” of additional recommended maintenance should improve the FHR Average. With now understanding every 1 dollar in Maintenance saves 8 in Repairs, we see opportunity. </a:t>
            </a:r>
          </a:p>
        </p:txBody>
      </p:sp>
      <p:pic>
        <p:nvPicPr>
          <p:cNvPr id="12" name="Content Placeholder 11">
            <a:extLst>
              <a:ext uri="{FF2B5EF4-FFF2-40B4-BE49-F238E27FC236}">
                <a16:creationId xmlns:a16="http://schemas.microsoft.com/office/drawing/2014/main" id="{BAE20F3D-B0B8-8233-A1B1-540C866C3EB0}"/>
              </a:ext>
            </a:extLst>
          </p:cNvPr>
          <p:cNvPicPr>
            <a:picLocks noGrp="1" noChangeAspect="1"/>
          </p:cNvPicPr>
          <p:nvPr>
            <p:ph sz="half" idx="2"/>
          </p:nvPr>
        </p:nvPicPr>
        <p:blipFill>
          <a:blip r:embed="rId2"/>
          <a:stretch>
            <a:fillRect/>
          </a:stretch>
        </p:blipFill>
        <p:spPr>
          <a:xfrm>
            <a:off x="5089525" y="2424764"/>
            <a:ext cx="4184650" cy="3353084"/>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br>
              <a:rPr lang="en-US" dirty="0"/>
            </a:br>
            <a:r>
              <a:rPr lang="en-US" b="0" i="0" dirty="0">
                <a:solidFill>
                  <a:srgbClr val="222222"/>
                </a:solidFill>
                <a:effectLst/>
                <a:latin typeface="Arial" panose="020B0604020202020204" pitchFamily="34" charset="0"/>
              </a:rPr>
              <a:t>- High integrity people at each position</a:t>
            </a:r>
            <a:br>
              <a:rPr lang="en-US" dirty="0"/>
            </a:br>
            <a:r>
              <a:rPr lang="en-US" b="0" i="0" dirty="0">
                <a:solidFill>
                  <a:srgbClr val="222222"/>
                </a:solidFill>
                <a:effectLst/>
                <a:latin typeface="Arial" panose="020B0604020202020204" pitchFamily="34" charset="0"/>
              </a:rPr>
              <a:t>- Wealth of young, growing technicians</a:t>
            </a:r>
            <a:br>
              <a:rPr lang="en-US" dirty="0"/>
            </a:br>
            <a:r>
              <a:rPr lang="en-US" b="0" i="0" dirty="0">
                <a:solidFill>
                  <a:srgbClr val="222222"/>
                </a:solidFill>
                <a:effectLst/>
                <a:latin typeface="Arial" panose="020B0604020202020204" pitchFamily="34" charset="0"/>
              </a:rPr>
              <a:t>- Our shop culture encourages sharing of knowledge, tools, and space</a:t>
            </a:r>
            <a:br>
              <a:rPr lang="en-US" dirty="0"/>
            </a:br>
            <a:r>
              <a:rPr lang="en-US" b="0" i="0" dirty="0">
                <a:solidFill>
                  <a:srgbClr val="222222"/>
                </a:solidFill>
                <a:effectLst/>
                <a:latin typeface="Arial" panose="020B0604020202020204" pitchFamily="34" charset="0"/>
              </a:rPr>
              <a:t>- Teammates who help each other achieve goals</a:t>
            </a:r>
            <a:br>
              <a:rPr lang="en-US" dirty="0"/>
            </a:br>
            <a:r>
              <a:rPr lang="en-US" b="0" i="0" dirty="0">
                <a:solidFill>
                  <a:srgbClr val="222222"/>
                </a:solidFill>
                <a:effectLst/>
                <a:latin typeface="Arial" panose="020B0604020202020204" pitchFamily="34" charset="0"/>
              </a:rPr>
              <a:t>- Pride in our reputation, work, and customer satisfaction</a:t>
            </a:r>
            <a:br>
              <a:rPr lang="en-US" dirty="0"/>
            </a:br>
            <a:r>
              <a:rPr lang="en-US" b="0" i="0" dirty="0">
                <a:solidFill>
                  <a:srgbClr val="222222"/>
                </a:solidFill>
                <a:effectLst/>
                <a:latin typeface="Arial" panose="020B0604020202020204" pitchFamily="34" charset="0"/>
              </a:rPr>
              <a:t>- Technician schedule flexibility</a:t>
            </a:r>
            <a:br>
              <a:rPr lang="en-US" dirty="0"/>
            </a:br>
            <a:r>
              <a:rPr lang="en-US" b="0" i="0" dirty="0">
                <a:solidFill>
                  <a:srgbClr val="222222"/>
                </a:solidFill>
                <a:effectLst/>
                <a:latin typeface="Arial" panose="020B0604020202020204" pitchFamily="34" charset="0"/>
              </a:rPr>
              <a:t>- Extremely loyal customer base</a:t>
            </a:r>
            <a:br>
              <a:rPr lang="en-US" dirty="0"/>
            </a:br>
            <a:r>
              <a:rPr lang="en-US" b="0" i="0" dirty="0">
                <a:solidFill>
                  <a:srgbClr val="222222"/>
                </a:solidFill>
                <a:effectLst/>
                <a:latin typeface="Arial" panose="020B0604020202020204" pitchFamily="34" charset="0"/>
              </a:rPr>
              <a:t>- Technician recruitment/retainment is less problematic than ever</a:t>
            </a:r>
            <a:br>
              <a:rPr lang="en-US" dirty="0"/>
            </a:br>
            <a:r>
              <a:rPr lang="en-US" b="0" i="0" dirty="0">
                <a:solidFill>
                  <a:srgbClr val="222222"/>
                </a:solidFill>
                <a:effectLst/>
                <a:latin typeface="Arial" panose="020B0604020202020204" pitchFamily="34" charset="0"/>
              </a:rPr>
              <a:t>- The best re-conditioning technician in the business</a:t>
            </a: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b="0" i="0" dirty="0">
                <a:solidFill>
                  <a:srgbClr val="222222"/>
                </a:solidFill>
                <a:effectLst/>
                <a:latin typeface="Arial" panose="020B0604020202020204" pitchFamily="34" charset="0"/>
              </a:rPr>
              <a:t>- Technician skill level is heavy towards B/C while younger techs are growing</a:t>
            </a:r>
            <a:br>
              <a:rPr lang="en-US" dirty="0"/>
            </a:br>
            <a:r>
              <a:rPr lang="en-US" b="0" i="0" dirty="0">
                <a:solidFill>
                  <a:srgbClr val="222222"/>
                </a:solidFill>
                <a:effectLst/>
                <a:latin typeface="Arial" panose="020B0604020202020204" pitchFamily="34" charset="0"/>
              </a:rPr>
              <a:t>- Lacking shop space for storage of equipment</a:t>
            </a:r>
            <a:br>
              <a:rPr lang="en-US" dirty="0"/>
            </a:br>
            <a:r>
              <a:rPr lang="en-US" b="0" i="0" dirty="0">
                <a:solidFill>
                  <a:srgbClr val="222222"/>
                </a:solidFill>
                <a:effectLst/>
                <a:latin typeface="Arial" panose="020B0604020202020204" pitchFamily="34" charset="0"/>
              </a:rPr>
              <a:t>- Low tire inventory leads to lost sales</a:t>
            </a:r>
            <a:br>
              <a:rPr lang="en-US" dirty="0"/>
            </a:br>
            <a:r>
              <a:rPr lang="en-US" b="0" i="0" dirty="0">
                <a:solidFill>
                  <a:srgbClr val="222222"/>
                </a:solidFill>
                <a:effectLst/>
                <a:latin typeface="Arial" panose="020B0604020202020204" pitchFamily="34" charset="0"/>
              </a:rPr>
              <a:t>- Lack of same-day part availability creates stagnant shop space and added loaner expense</a:t>
            </a:r>
            <a:br>
              <a:rPr lang="en-US" dirty="0"/>
            </a:br>
            <a:r>
              <a:rPr lang="en-US" b="0" i="0" dirty="0">
                <a:solidFill>
                  <a:srgbClr val="222222"/>
                </a:solidFill>
                <a:effectLst/>
                <a:latin typeface="Arial" panose="020B0604020202020204" pitchFamily="34" charset="0"/>
              </a:rPr>
              <a:t>- Advisors serve as writer, booker, and cashier. When we're operating near full capacity they are overworked and cannot dedicate appropriate attention to each customer</a:t>
            </a:r>
            <a:br>
              <a:rPr lang="en-US" dirty="0"/>
            </a:br>
            <a:r>
              <a:rPr lang="en-US" b="0" i="0" dirty="0">
                <a:solidFill>
                  <a:srgbClr val="222222"/>
                </a:solidFill>
                <a:effectLst/>
                <a:latin typeface="Arial" panose="020B0604020202020204" pitchFamily="34" charset="0"/>
              </a:rPr>
              <a:t>- Lack of a shop foreman to aid young technicians, so A-tech is compensated to assist</a:t>
            </a:r>
            <a:br>
              <a:rPr lang="en-US" dirty="0"/>
            </a:br>
            <a:r>
              <a:rPr lang="en-US" b="0" i="0" dirty="0">
                <a:solidFill>
                  <a:srgbClr val="222222"/>
                </a:solidFill>
                <a:effectLst/>
                <a:latin typeface="Arial" panose="020B0604020202020204" pitchFamily="34" charset="0"/>
              </a:rPr>
              <a:t>- Communication issues between Parts/Technician/Advisor</a:t>
            </a:r>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807</TotalTime>
  <Words>1772</Words>
  <Application>Microsoft Office PowerPoint</Application>
  <PresentationFormat>Widescreen</PresentationFormat>
  <Paragraphs>108</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Tyler Zoellner</cp:lastModifiedBy>
  <cp:revision>11</cp:revision>
  <dcterms:created xsi:type="dcterms:W3CDTF">2022-12-04T13:10:55Z</dcterms:created>
  <dcterms:modified xsi:type="dcterms:W3CDTF">2024-02-17T23:10:27Z</dcterms:modified>
</cp:coreProperties>
</file>