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A76231-9EAE-4343-BAEC-FC7BF2F1FF42}" v="58" dt="2024-02-14T01:05:20.2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689" autoAdjust="0"/>
  </p:normalViewPr>
  <p:slideViewPr>
    <p:cSldViewPr snapToGrid="0">
      <p:cViewPr varScale="1">
        <p:scale>
          <a:sx n="61" d="100"/>
          <a:sy n="61" d="100"/>
        </p:scale>
        <p:origin x="109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DA2A39C-1092-4AA6-96C7-2B486F0885F7}" type="datetimeFigureOut">
              <a:rPr lang="en-US" smtClean="0"/>
              <a:t>2/13/2024</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4F60B05-A7A8-4010-A65B-413DE180C407}" type="slidenum">
              <a:rPr lang="en-US" smtClean="0"/>
              <a:t>‹#›</a:t>
            </a:fld>
            <a:endParaRPr lang="en-US"/>
          </a:p>
        </p:txBody>
      </p:sp>
    </p:spTree>
    <p:extLst>
      <p:ext uri="{BB962C8B-B14F-4D97-AF65-F5344CB8AC3E}">
        <p14:creationId xmlns:p14="http://schemas.microsoft.com/office/powerpoint/2010/main" val="3584704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4F60B05-A7A8-4010-A65B-413DE180C407}" type="slidenum">
              <a:rPr lang="en-US" smtClean="0"/>
              <a:t>13</a:t>
            </a:fld>
            <a:endParaRPr lang="en-US"/>
          </a:p>
        </p:txBody>
      </p:sp>
    </p:spTree>
    <p:extLst>
      <p:ext uri="{BB962C8B-B14F-4D97-AF65-F5344CB8AC3E}">
        <p14:creationId xmlns:p14="http://schemas.microsoft.com/office/powerpoint/2010/main" val="4021344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package" Target="../embeddings/Microsoft_Excel_Worksheet.xlsx"/><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Steel machine">
            <a:extLst>
              <a:ext uri="{FF2B5EF4-FFF2-40B4-BE49-F238E27FC236}">
                <a16:creationId xmlns:a16="http://schemas.microsoft.com/office/drawing/2014/main" id="{69B98425-584B-67C8-7872-6B2E4035C64A}"/>
              </a:ext>
            </a:extLst>
          </p:cNvPr>
          <p:cNvPicPr>
            <a:picLocks noChangeAspect="1"/>
          </p:cNvPicPr>
          <p:nvPr/>
        </p:nvPicPr>
        <p:blipFill rotWithShape="1">
          <a:blip r:embed="rId2"/>
          <a:srcRect l="17772" t="2645" r="7160"/>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668867" y="1678666"/>
            <a:ext cx="4088190" cy="2369093"/>
          </a:xfrm>
        </p:spPr>
        <p:txBody>
          <a:bodyPr>
            <a:normAutofit/>
          </a:bodyPr>
          <a:lstStyle/>
          <a:p>
            <a:r>
              <a:rPr lang="en-US" sz="4800"/>
              <a:t>Griffin</a:t>
            </a:r>
            <a:br>
              <a:rPr lang="en-US" sz="4800"/>
            </a:br>
            <a:r>
              <a:rPr lang="en-US" sz="4800"/>
              <a:t> Motors Co.</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677335" y="4050831"/>
            <a:ext cx="4079721" cy="1096901"/>
          </a:xfrm>
        </p:spPr>
        <p:txBody>
          <a:bodyPr>
            <a:normAutofit/>
          </a:bodyPr>
          <a:lstStyle/>
          <a:p>
            <a:r>
              <a:rPr lang="en-US" sz="1600"/>
              <a:t>Joel Agnew N434</a:t>
            </a:r>
          </a:p>
        </p:txBody>
      </p:sp>
      <p:cxnSp>
        <p:nvCxnSpPr>
          <p:cNvPr id="64" name="Straight Connector 63">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66" name="Straight Connector 65">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68"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0"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2"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4"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6"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78"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80"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407074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r>
              <a:rPr lang="en-US" dirty="0"/>
              <a:t>Opportunities</a:t>
            </a:r>
          </a:p>
          <a:p>
            <a:r>
              <a:rPr lang="en-US" dirty="0"/>
              <a:t>1.Market our service department on social media and our local paper and in local businesses.</a:t>
            </a:r>
          </a:p>
          <a:p>
            <a:r>
              <a:rPr lang="en-US" dirty="0"/>
              <a:t>2. Formally train our Service Advisors.</a:t>
            </a:r>
          </a:p>
          <a:p>
            <a:r>
              <a:rPr lang="en-US" dirty="0"/>
              <a:t>3. We need to quit subletting work and work on all makes and models in house. We are capable.</a:t>
            </a:r>
          </a:p>
          <a:p>
            <a:r>
              <a:rPr lang="en-US" dirty="0"/>
              <a:t>4. More Teamwork across departments.</a:t>
            </a:r>
          </a:p>
          <a:p>
            <a:r>
              <a:rPr lang="en-US" dirty="0"/>
              <a:t>5. Techs are willing to work and turn more hours.</a:t>
            </a:r>
          </a:p>
          <a:p>
            <a:r>
              <a:rPr lang="en-US" dirty="0"/>
              <a:t>6. Display our accessories we offer for our customers to see.</a:t>
            </a:r>
          </a:p>
          <a:p>
            <a:endParaRPr lang="en-US" dirty="0"/>
          </a:p>
          <a:p>
            <a:endParaRPr lang="en-US" dirty="0"/>
          </a:p>
        </p:txBody>
      </p:sp>
    </p:spTree>
    <p:extLst>
      <p:ext uri="{BB962C8B-B14F-4D97-AF65-F5344CB8AC3E}">
        <p14:creationId xmlns:p14="http://schemas.microsoft.com/office/powerpoint/2010/main" val="3912869560"/>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r>
              <a:rPr lang="en-US" sz="1700"/>
              <a:t>Threats</a:t>
            </a:r>
          </a:p>
          <a:p>
            <a:r>
              <a:rPr lang="en-US" sz="1700"/>
              <a:t>1. Phone calls into our service advisors can appear rude at times. </a:t>
            </a:r>
          </a:p>
          <a:p>
            <a:r>
              <a:rPr lang="en-US" sz="1700"/>
              <a:t>2. Not getting service customers in same day or within a day or two of calling.</a:t>
            </a:r>
          </a:p>
          <a:p>
            <a:r>
              <a:rPr lang="en-US" sz="1700"/>
              <a:t>3. We have local dealers advertising service. We need to continually put our selves out in the public eye offering our service, so we don’t lose our customers.</a:t>
            </a:r>
          </a:p>
          <a:p>
            <a:r>
              <a:rPr lang="en-US" sz="1700"/>
              <a:t>3. We don’t always make it about the customer. </a:t>
            </a:r>
          </a:p>
          <a:p>
            <a:r>
              <a:rPr lang="en-US" sz="1700"/>
              <a:t>4. Quit asking the service customer if they bought there vehicle here. What does it matter they are here now to give us an opportunity to earn their business!</a:t>
            </a:r>
          </a:p>
          <a:p>
            <a:r>
              <a:rPr lang="en-US" sz="1700"/>
              <a:t>5. We need to make sure our I’s are dotted and T’s are crossed on warranty reimbursement.</a:t>
            </a:r>
          </a:p>
          <a:p>
            <a:r>
              <a:rPr lang="en-US" sz="1700"/>
              <a:t>6. Not having the correct parts to complete the job.</a:t>
            </a:r>
          </a:p>
          <a:p>
            <a:pPr marL="0" indent="0">
              <a:buNone/>
            </a:pPr>
            <a:endParaRPr lang="en-US" sz="1700"/>
          </a:p>
          <a:p>
            <a:endParaRPr lang="en-US" sz="1700"/>
          </a:p>
          <a:p>
            <a:endParaRPr lang="en-US" sz="1700"/>
          </a:p>
        </p:txBody>
      </p:sp>
    </p:spTree>
    <p:extLst>
      <p:ext uri="{BB962C8B-B14F-4D97-AF65-F5344CB8AC3E}">
        <p14:creationId xmlns:p14="http://schemas.microsoft.com/office/powerpoint/2010/main" val="627664966"/>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r>
              <a:rPr lang="en-US" dirty="0"/>
              <a:t>Objectives</a:t>
            </a:r>
          </a:p>
          <a:p>
            <a:r>
              <a:rPr lang="en-US" dirty="0"/>
              <a:t>1. Improve scheduling service with advisors.</a:t>
            </a:r>
          </a:p>
          <a:p>
            <a:r>
              <a:rPr lang="en-US" dirty="0"/>
              <a:t>2. Don’t be afraid to over schedule.</a:t>
            </a:r>
          </a:p>
          <a:p>
            <a:r>
              <a:rPr lang="en-US" dirty="0"/>
              <a:t>3. Implement MPI’s on all repair orders.</a:t>
            </a:r>
          </a:p>
          <a:p>
            <a:r>
              <a:rPr lang="en-US" dirty="0"/>
              <a:t>4. Raise Internal shop rate.</a:t>
            </a:r>
          </a:p>
          <a:p>
            <a:r>
              <a:rPr lang="en-US" dirty="0"/>
              <a:t>5. Motivate our technicians with bonuses on added recommended service.</a:t>
            </a:r>
          </a:p>
          <a:p>
            <a:r>
              <a:rPr lang="en-US" dirty="0"/>
              <a:t>6. Have multiple line repair orders.</a:t>
            </a:r>
          </a:p>
          <a:p>
            <a:r>
              <a:rPr lang="en-US" dirty="0"/>
              <a:t>7. Designate a parts advisor specifically for the technicians. </a:t>
            </a:r>
          </a:p>
          <a:p>
            <a:r>
              <a:rPr lang="en-US" dirty="0"/>
              <a:t>8. Raise or technicians' productivity and proficiency by making these changes.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lnSpc>
                <a:spcPct val="90000"/>
              </a:lnSpc>
            </a:pPr>
            <a:r>
              <a:rPr lang="en-US" dirty="0"/>
              <a:t>Strategies</a:t>
            </a:r>
          </a:p>
          <a:p>
            <a:pPr>
              <a:lnSpc>
                <a:spcPct val="90000"/>
              </a:lnSpc>
            </a:pPr>
            <a:r>
              <a:rPr lang="en-US" dirty="0"/>
              <a:t>1. Have our service advisors schedule same day service.</a:t>
            </a:r>
          </a:p>
          <a:p>
            <a:pPr>
              <a:lnSpc>
                <a:spcPct val="90000"/>
              </a:lnSpc>
            </a:pPr>
            <a:r>
              <a:rPr lang="en-US" dirty="0"/>
              <a:t>2. Go over a new bonus program for technicians that pays them set dollar amounts for recommending tires, brake service, air filters, wiper blades. This will be paid every Friday.</a:t>
            </a:r>
          </a:p>
          <a:p>
            <a:pPr>
              <a:lnSpc>
                <a:spcPct val="90000"/>
              </a:lnSpc>
            </a:pPr>
            <a:r>
              <a:rPr lang="en-US" dirty="0"/>
              <a:t>3. Our salespeople sell from what we have in a vehicle why not set our Internal sales rate to the door rate. </a:t>
            </a:r>
          </a:p>
          <a:p>
            <a:pPr>
              <a:lnSpc>
                <a:spcPct val="90000"/>
              </a:lnSpc>
            </a:pPr>
            <a:r>
              <a:rPr lang="en-US" dirty="0"/>
              <a:t>4. Hire a new Parts Advisor to work directly with the technicians. Focusing on their needs and the customer. </a:t>
            </a:r>
          </a:p>
          <a:p>
            <a:pPr>
              <a:lnSpc>
                <a:spcPct val="90000"/>
              </a:lnSpc>
            </a:pPr>
            <a:r>
              <a:rPr lang="en-US" dirty="0"/>
              <a:t>5. Get with the owners and service manager and a local builder to make a specialty tool room.</a:t>
            </a:r>
          </a:p>
          <a:p>
            <a:pPr>
              <a:lnSpc>
                <a:spcPct val="90000"/>
              </a:lnSpc>
            </a:pPr>
            <a:r>
              <a:rPr lang="en-US" dirty="0"/>
              <a:t>6. Start tracking our lost parts sales. </a:t>
            </a:r>
          </a:p>
          <a:p>
            <a:pPr>
              <a:lnSpc>
                <a:spcPct val="90000"/>
              </a:lnSpc>
            </a:pPr>
            <a:endParaRPr lang="en-US" dirty="0"/>
          </a:p>
          <a:p>
            <a:pPr>
              <a:lnSpc>
                <a:spcPct val="90000"/>
              </a:lnSpc>
            </a:pPr>
            <a:endParaRPr lang="en-US" dirty="0"/>
          </a:p>
          <a:p>
            <a:pPr>
              <a:lnSpc>
                <a:spcPct val="90000"/>
              </a:lnSpc>
            </a:pPr>
            <a:endParaRPr lang="en-US" dirty="0"/>
          </a:p>
        </p:txBody>
      </p:sp>
    </p:spTree>
    <p:extLst>
      <p:ext uri="{BB962C8B-B14F-4D97-AF65-F5344CB8AC3E}">
        <p14:creationId xmlns:p14="http://schemas.microsoft.com/office/powerpoint/2010/main" val="4226099158"/>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lnSpc>
                <a:spcPct val="90000"/>
              </a:lnSpc>
            </a:pPr>
            <a:r>
              <a:rPr lang="en-US" sz="1700" dirty="0"/>
              <a:t>Tactics</a:t>
            </a:r>
          </a:p>
          <a:p>
            <a:pPr>
              <a:lnSpc>
                <a:spcPct val="90000"/>
              </a:lnSpc>
            </a:pPr>
            <a:r>
              <a:rPr lang="en-US" sz="1700" dirty="0"/>
              <a:t>1. Continue to follow up on our advisors scheduling same day or no more than one or two day out from initial call.</a:t>
            </a:r>
          </a:p>
          <a:p>
            <a:pPr>
              <a:lnSpc>
                <a:spcPct val="90000"/>
              </a:lnSpc>
            </a:pPr>
            <a:r>
              <a:rPr lang="en-US" sz="1700" dirty="0"/>
              <a:t>2. Advertise service specials in the local YMCA located in our same building.</a:t>
            </a:r>
          </a:p>
          <a:p>
            <a:pPr>
              <a:lnSpc>
                <a:spcPct val="90000"/>
              </a:lnSpc>
            </a:pPr>
            <a:r>
              <a:rPr lang="en-US" sz="1700" dirty="0"/>
              <a:t>3. Follow up with technicians to see improvement in their attitude.</a:t>
            </a:r>
          </a:p>
          <a:p>
            <a:pPr>
              <a:lnSpc>
                <a:spcPct val="90000"/>
              </a:lnSpc>
            </a:pPr>
            <a:r>
              <a:rPr lang="en-US" sz="1700" dirty="0"/>
              <a:t>4. Accessorize a Ram Truck and Jeep Wrangler with detailed pricing for the showroom. </a:t>
            </a:r>
          </a:p>
          <a:p>
            <a:pPr>
              <a:lnSpc>
                <a:spcPct val="90000"/>
              </a:lnSpc>
            </a:pPr>
            <a:r>
              <a:rPr lang="en-US" sz="1700" dirty="0"/>
              <a:t>5. Have regular meeting with service manager and parts manager to solve department issues. Are we working together as we should to help the customer?</a:t>
            </a:r>
          </a:p>
          <a:p>
            <a:pPr>
              <a:lnSpc>
                <a:spcPct val="90000"/>
              </a:lnSpc>
            </a:pPr>
            <a:r>
              <a:rPr lang="en-US" sz="1700" dirty="0"/>
              <a:t>6. Meet with service manager on dispatching. Are the guys keeping busy?</a:t>
            </a:r>
          </a:p>
          <a:p>
            <a:pPr>
              <a:lnSpc>
                <a:spcPct val="90000"/>
              </a:lnSpc>
            </a:pPr>
            <a:r>
              <a:rPr lang="en-US" sz="1700" dirty="0"/>
              <a:t>7. Meet with parts manager to see if they are phasing in parts as needed for common repairs.</a:t>
            </a:r>
          </a:p>
          <a:p>
            <a:pPr>
              <a:lnSpc>
                <a:spcPct val="90000"/>
              </a:lnSpc>
            </a:pPr>
            <a:endParaRPr lang="en-US" sz="1700" dirty="0"/>
          </a:p>
          <a:p>
            <a:pPr>
              <a:lnSpc>
                <a:spcPct val="90000"/>
              </a:lnSpc>
            </a:pPr>
            <a:endParaRPr lang="en-US" sz="1700" dirty="0"/>
          </a:p>
        </p:txBody>
      </p:sp>
    </p:spTree>
    <p:extLst>
      <p:ext uri="{BB962C8B-B14F-4D97-AF65-F5344CB8AC3E}">
        <p14:creationId xmlns:p14="http://schemas.microsoft.com/office/powerpoint/2010/main" val="850427537"/>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3" name="Isosceles Triangle 12">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3754" y="643467"/>
            <a:ext cx="4203045" cy="1375608"/>
          </a:xfrm>
        </p:spPr>
        <p:txBody>
          <a:bodyPr anchor="ctr">
            <a:normAutofit/>
          </a:bodyPr>
          <a:lstStyle/>
          <a:p>
            <a:r>
              <a:rPr lang="en-US">
                <a:solidFill>
                  <a:schemeClr val="bg1"/>
                </a:solidFill>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3754" y="2160590"/>
            <a:ext cx="3973943" cy="3440110"/>
          </a:xfrm>
        </p:spPr>
        <p:txBody>
          <a:bodyPr>
            <a:normAutofit/>
          </a:bodyPr>
          <a:lstStyle/>
          <a:p>
            <a:r>
              <a:rPr lang="en-US">
                <a:solidFill>
                  <a:schemeClr val="bg1"/>
                </a:solidFill>
              </a:rPr>
              <a:t>Action Plan</a:t>
            </a:r>
          </a:p>
          <a:p>
            <a:endParaRPr lang="en-US">
              <a:solidFill>
                <a:schemeClr val="bg1"/>
              </a:solidFill>
            </a:endParaRPr>
          </a:p>
          <a:p>
            <a:endParaRPr lang="en-US">
              <a:solidFill>
                <a:schemeClr val="bg1"/>
              </a:solidFill>
            </a:endParaRPr>
          </a:p>
        </p:txBody>
      </p:sp>
      <p:sp>
        <p:nvSpPr>
          <p:cNvPr id="15" name="Isosceles Triangle 14">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784877953"/>
              </p:ext>
            </p:extLst>
          </p:nvPr>
        </p:nvGraphicFramePr>
        <p:xfrm>
          <a:off x="6096001" y="1390505"/>
          <a:ext cx="5143501" cy="4868406"/>
        </p:xfrm>
        <a:graphic>
          <a:graphicData uri="http://schemas.openxmlformats.org/drawingml/2006/table">
            <a:tbl>
              <a:tblPr firstRow="1" bandRow="1">
                <a:tableStyleId>{5C22544A-7EE6-4342-B048-85BDC9FD1C3A}</a:tableStyleId>
              </a:tblPr>
              <a:tblGrid>
                <a:gridCol w="1976614">
                  <a:extLst>
                    <a:ext uri="{9D8B030D-6E8A-4147-A177-3AD203B41FA5}">
                      <a16:colId xmlns:a16="http://schemas.microsoft.com/office/drawing/2014/main" val="2235853955"/>
                    </a:ext>
                  </a:extLst>
                </a:gridCol>
                <a:gridCol w="1620691">
                  <a:extLst>
                    <a:ext uri="{9D8B030D-6E8A-4147-A177-3AD203B41FA5}">
                      <a16:colId xmlns:a16="http://schemas.microsoft.com/office/drawing/2014/main" val="4174400132"/>
                    </a:ext>
                  </a:extLst>
                </a:gridCol>
                <a:gridCol w="1546196">
                  <a:extLst>
                    <a:ext uri="{9D8B030D-6E8A-4147-A177-3AD203B41FA5}">
                      <a16:colId xmlns:a16="http://schemas.microsoft.com/office/drawing/2014/main" val="1146395385"/>
                    </a:ext>
                  </a:extLst>
                </a:gridCol>
              </a:tblGrid>
              <a:tr h="699752">
                <a:tc>
                  <a:txBody>
                    <a:bodyPr/>
                    <a:lstStyle/>
                    <a:p>
                      <a:r>
                        <a:rPr lang="en-US" sz="1200"/>
                        <a:t>TASK</a:t>
                      </a:r>
                    </a:p>
                  </a:txBody>
                  <a:tcPr marL="59596" marR="59596" marT="29798" marB="29798"/>
                </a:tc>
                <a:tc>
                  <a:txBody>
                    <a:bodyPr/>
                    <a:lstStyle/>
                    <a:p>
                      <a:r>
                        <a:rPr lang="en-US" sz="1200"/>
                        <a:t>Position responsible</a:t>
                      </a:r>
                    </a:p>
                  </a:txBody>
                  <a:tcPr marL="59596" marR="59596" marT="29798" marB="29798"/>
                </a:tc>
                <a:tc>
                  <a:txBody>
                    <a:bodyPr/>
                    <a:lstStyle/>
                    <a:p>
                      <a:r>
                        <a:rPr lang="en-US" sz="1200"/>
                        <a:t>Check in/completion schedule</a:t>
                      </a:r>
                    </a:p>
                  </a:txBody>
                  <a:tcPr marL="59596" marR="59596" marT="29798" marB="29798"/>
                </a:tc>
                <a:extLst>
                  <a:ext uri="{0D108BD9-81ED-4DB2-BD59-A6C34878D82A}">
                    <a16:rowId xmlns:a16="http://schemas.microsoft.com/office/drawing/2014/main" val="1083418974"/>
                  </a:ext>
                </a:extLst>
              </a:tr>
              <a:tr h="713059">
                <a:tc>
                  <a:txBody>
                    <a:bodyPr/>
                    <a:lstStyle/>
                    <a:p>
                      <a:r>
                        <a:rPr lang="en-US" sz="1200"/>
                        <a:t>Clean up Shop, throw out garbage, sweep and scrub service stalls.</a:t>
                      </a:r>
                    </a:p>
                  </a:txBody>
                  <a:tcPr marL="59596" marR="59596" marT="29798" marB="29798"/>
                </a:tc>
                <a:tc>
                  <a:txBody>
                    <a:bodyPr/>
                    <a:lstStyle/>
                    <a:p>
                      <a:r>
                        <a:rPr lang="en-US" sz="1200"/>
                        <a:t>Porter and Myself</a:t>
                      </a:r>
                    </a:p>
                  </a:txBody>
                  <a:tcPr marL="59596" marR="59596" marT="29798" marB="29798"/>
                </a:tc>
                <a:tc>
                  <a:txBody>
                    <a:bodyPr/>
                    <a:lstStyle/>
                    <a:p>
                      <a:r>
                        <a:rPr lang="en-US" sz="1200"/>
                        <a:t>January 28</a:t>
                      </a:r>
                      <a:r>
                        <a:rPr lang="en-US" sz="1200" baseline="30000"/>
                        <a:t>th</a:t>
                      </a:r>
                      <a:r>
                        <a:rPr lang="en-US" sz="1200"/>
                        <a:t>.</a:t>
                      </a:r>
                    </a:p>
                  </a:txBody>
                  <a:tcPr marL="59596" marR="59596" marT="29798" marB="29798"/>
                </a:tc>
                <a:extLst>
                  <a:ext uri="{0D108BD9-81ED-4DB2-BD59-A6C34878D82A}">
                    <a16:rowId xmlns:a16="http://schemas.microsoft.com/office/drawing/2014/main" val="2400365483"/>
                  </a:ext>
                </a:extLst>
              </a:tr>
              <a:tr h="713059">
                <a:tc>
                  <a:txBody>
                    <a:bodyPr/>
                    <a:lstStyle/>
                    <a:p>
                      <a:r>
                        <a:rPr lang="en-US" sz="1200" dirty="0"/>
                        <a:t>Create tech bonus program from MPI’S for ARS.</a:t>
                      </a:r>
                    </a:p>
                  </a:txBody>
                  <a:tcPr marL="59596" marR="59596" marT="29798" marB="29798"/>
                </a:tc>
                <a:tc>
                  <a:txBody>
                    <a:bodyPr/>
                    <a:lstStyle/>
                    <a:p>
                      <a:r>
                        <a:rPr lang="en-US" sz="1200"/>
                        <a:t>Service Manager and Myself</a:t>
                      </a:r>
                    </a:p>
                  </a:txBody>
                  <a:tcPr marL="59596" marR="59596" marT="29798" marB="29798"/>
                </a:tc>
                <a:tc>
                  <a:txBody>
                    <a:bodyPr/>
                    <a:lstStyle/>
                    <a:p>
                      <a:r>
                        <a:rPr lang="en-US" sz="1200"/>
                        <a:t>March 1st.</a:t>
                      </a:r>
                    </a:p>
                    <a:p>
                      <a:endParaRPr lang="en-US" sz="1200"/>
                    </a:p>
                  </a:txBody>
                  <a:tcPr marL="59596" marR="59596" marT="29798" marB="29798"/>
                </a:tc>
                <a:extLst>
                  <a:ext uri="{0D108BD9-81ED-4DB2-BD59-A6C34878D82A}">
                    <a16:rowId xmlns:a16="http://schemas.microsoft.com/office/drawing/2014/main" val="107845787"/>
                  </a:ext>
                </a:extLst>
              </a:tr>
              <a:tr h="507369">
                <a:tc>
                  <a:txBody>
                    <a:bodyPr/>
                    <a:lstStyle/>
                    <a:p>
                      <a:r>
                        <a:rPr lang="en-US" sz="1200" dirty="0"/>
                        <a:t>Get a scrap bin from local scrapyard for rotors</a:t>
                      </a:r>
                    </a:p>
                  </a:txBody>
                  <a:tcPr marL="59596" marR="59596" marT="29798" marB="29798"/>
                </a:tc>
                <a:tc>
                  <a:txBody>
                    <a:bodyPr/>
                    <a:lstStyle/>
                    <a:p>
                      <a:r>
                        <a:rPr lang="en-US" sz="1200"/>
                        <a:t>Myself</a:t>
                      </a:r>
                    </a:p>
                  </a:txBody>
                  <a:tcPr marL="59596" marR="59596" marT="29798" marB="29798"/>
                </a:tc>
                <a:tc>
                  <a:txBody>
                    <a:bodyPr/>
                    <a:lstStyle/>
                    <a:p>
                      <a:r>
                        <a:rPr lang="en-US" sz="1200"/>
                        <a:t>February 12</a:t>
                      </a:r>
                      <a:r>
                        <a:rPr lang="en-US" sz="1200" baseline="30000"/>
                        <a:t>th</a:t>
                      </a:r>
                      <a:r>
                        <a:rPr lang="en-US" sz="1200"/>
                        <a:t>.</a:t>
                      </a:r>
                    </a:p>
                  </a:txBody>
                  <a:tcPr marL="59596" marR="59596" marT="29798" marB="29798"/>
                </a:tc>
                <a:extLst>
                  <a:ext uri="{0D108BD9-81ED-4DB2-BD59-A6C34878D82A}">
                    <a16:rowId xmlns:a16="http://schemas.microsoft.com/office/drawing/2014/main" val="1530126605"/>
                  </a:ext>
                </a:extLst>
              </a:tr>
              <a:tr h="507369">
                <a:tc>
                  <a:txBody>
                    <a:bodyPr/>
                    <a:lstStyle/>
                    <a:p>
                      <a:r>
                        <a:rPr lang="en-US" sz="1200"/>
                        <a:t>Add a line on our RO’s for lube/solvent.</a:t>
                      </a:r>
                    </a:p>
                  </a:txBody>
                  <a:tcPr marL="59596" marR="59596" marT="29798" marB="29798"/>
                </a:tc>
                <a:tc>
                  <a:txBody>
                    <a:bodyPr/>
                    <a:lstStyle/>
                    <a:p>
                      <a:r>
                        <a:rPr lang="en-US" sz="1200"/>
                        <a:t>Service Manager</a:t>
                      </a:r>
                    </a:p>
                  </a:txBody>
                  <a:tcPr marL="59596" marR="59596" marT="29798" marB="29798"/>
                </a:tc>
                <a:tc>
                  <a:txBody>
                    <a:bodyPr/>
                    <a:lstStyle/>
                    <a:p>
                      <a:r>
                        <a:rPr lang="en-US" sz="1200"/>
                        <a:t>February 12</a:t>
                      </a:r>
                      <a:r>
                        <a:rPr lang="en-US" sz="1200" baseline="30000"/>
                        <a:t>th</a:t>
                      </a:r>
                      <a:r>
                        <a:rPr lang="en-US" sz="1200"/>
                        <a:t>.</a:t>
                      </a:r>
                    </a:p>
                  </a:txBody>
                  <a:tcPr marL="59596" marR="59596" marT="29798" marB="29798"/>
                </a:tc>
                <a:extLst>
                  <a:ext uri="{0D108BD9-81ED-4DB2-BD59-A6C34878D82A}">
                    <a16:rowId xmlns:a16="http://schemas.microsoft.com/office/drawing/2014/main" val="1950345431"/>
                  </a:ext>
                </a:extLst>
              </a:tr>
              <a:tr h="713059">
                <a:tc>
                  <a:txBody>
                    <a:bodyPr/>
                    <a:lstStyle/>
                    <a:p>
                      <a:r>
                        <a:rPr lang="en-US" sz="1200" dirty="0"/>
                        <a:t>Meet with advisors. No more miles in miles out the same.</a:t>
                      </a:r>
                    </a:p>
                  </a:txBody>
                  <a:tcPr marL="59596" marR="59596" marT="29798" marB="29798"/>
                </a:tc>
                <a:tc>
                  <a:txBody>
                    <a:bodyPr/>
                    <a:lstStyle/>
                    <a:p>
                      <a:r>
                        <a:rPr lang="en-US" sz="1200"/>
                        <a:t>Service Manager</a:t>
                      </a:r>
                    </a:p>
                  </a:txBody>
                  <a:tcPr marL="59596" marR="59596" marT="29798" marB="29798"/>
                </a:tc>
                <a:tc>
                  <a:txBody>
                    <a:bodyPr/>
                    <a:lstStyle/>
                    <a:p>
                      <a:r>
                        <a:rPr lang="en-US" sz="1200"/>
                        <a:t>February 9</a:t>
                      </a:r>
                      <a:r>
                        <a:rPr lang="en-US" sz="1200" baseline="30000"/>
                        <a:t>th</a:t>
                      </a:r>
                      <a:r>
                        <a:rPr lang="en-US" sz="1200"/>
                        <a:t>.</a:t>
                      </a:r>
                    </a:p>
                  </a:txBody>
                  <a:tcPr marL="59596" marR="59596" marT="29798" marB="29798"/>
                </a:tc>
                <a:extLst>
                  <a:ext uri="{0D108BD9-81ED-4DB2-BD59-A6C34878D82A}">
                    <a16:rowId xmlns:a16="http://schemas.microsoft.com/office/drawing/2014/main" val="1960891333"/>
                  </a:ext>
                </a:extLst>
              </a:tr>
              <a:tr h="713059">
                <a:tc>
                  <a:txBody>
                    <a:bodyPr/>
                    <a:lstStyle/>
                    <a:p>
                      <a:r>
                        <a:rPr lang="en-US" sz="1200" dirty="0"/>
                        <a:t>Raise pricing on Oil change, State inspections, tire rotations.</a:t>
                      </a:r>
                    </a:p>
                  </a:txBody>
                  <a:tcPr marL="59596" marR="59596" marT="29798" marB="29798"/>
                </a:tc>
                <a:tc>
                  <a:txBody>
                    <a:bodyPr/>
                    <a:lstStyle/>
                    <a:p>
                      <a:r>
                        <a:rPr lang="en-US" sz="1200"/>
                        <a:t>Service Manager</a:t>
                      </a:r>
                    </a:p>
                  </a:txBody>
                  <a:tcPr marL="59596" marR="59596" marT="29798" marB="29798"/>
                </a:tc>
                <a:tc>
                  <a:txBody>
                    <a:bodyPr/>
                    <a:lstStyle/>
                    <a:p>
                      <a:r>
                        <a:rPr lang="en-US" sz="1200"/>
                        <a:t>February 12</a:t>
                      </a:r>
                      <a:r>
                        <a:rPr lang="en-US" sz="1200" baseline="30000"/>
                        <a:t>th</a:t>
                      </a:r>
                      <a:r>
                        <a:rPr lang="en-US" sz="1200"/>
                        <a:t>.</a:t>
                      </a:r>
                    </a:p>
                  </a:txBody>
                  <a:tcPr marL="59596" marR="59596" marT="29798" marB="29798"/>
                </a:tc>
                <a:extLst>
                  <a:ext uri="{0D108BD9-81ED-4DB2-BD59-A6C34878D82A}">
                    <a16:rowId xmlns:a16="http://schemas.microsoft.com/office/drawing/2014/main" val="4137224325"/>
                  </a:ext>
                </a:extLst>
              </a:tr>
              <a:tr h="301680">
                <a:tc>
                  <a:txBody>
                    <a:bodyPr/>
                    <a:lstStyle/>
                    <a:p>
                      <a:r>
                        <a:rPr lang="en-US" sz="1200" dirty="0"/>
                        <a:t>Track lost part sales</a:t>
                      </a:r>
                    </a:p>
                  </a:txBody>
                  <a:tcPr marL="59596" marR="59596" marT="29798" marB="29798"/>
                </a:tc>
                <a:tc>
                  <a:txBody>
                    <a:bodyPr/>
                    <a:lstStyle/>
                    <a:p>
                      <a:r>
                        <a:rPr lang="en-US" sz="1200"/>
                        <a:t>Parts Manager</a:t>
                      </a:r>
                    </a:p>
                  </a:txBody>
                  <a:tcPr marL="59596" marR="59596" marT="29798" marB="29798"/>
                </a:tc>
                <a:tc>
                  <a:txBody>
                    <a:bodyPr/>
                    <a:lstStyle/>
                    <a:p>
                      <a:r>
                        <a:rPr lang="en-US" sz="1200" dirty="0"/>
                        <a:t>Monthly</a:t>
                      </a:r>
                    </a:p>
                  </a:txBody>
                  <a:tcPr marL="59596" marR="59596" marT="29798" marB="29798"/>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lnSpc>
                <a:spcPct val="90000"/>
              </a:lnSpc>
            </a:pPr>
            <a:r>
              <a:rPr lang="en-US" sz="1300"/>
              <a:t>Synopsis</a:t>
            </a:r>
          </a:p>
          <a:p>
            <a:pPr>
              <a:lnSpc>
                <a:spcPct val="90000"/>
              </a:lnSpc>
            </a:pPr>
            <a:r>
              <a:rPr lang="en-US" sz="1300"/>
              <a:t>After doing my calculations its clear we have high expenses. December may have been a poor month for me to use because we had a big hit for specialty tools we had to buy at the end of the year. We are not charging accordingly for shop supplies as found in my RO analysis. </a:t>
            </a:r>
          </a:p>
          <a:p>
            <a:pPr>
              <a:lnSpc>
                <a:spcPct val="90000"/>
              </a:lnSpc>
            </a:pPr>
            <a:r>
              <a:rPr lang="en-US" sz="1300"/>
              <a:t>We have a good group of guys in the shop. However, we are not using them appropriately. Our scheduling is not demanding enough to keep them overly busy all day everyday. </a:t>
            </a:r>
          </a:p>
          <a:p>
            <a:pPr>
              <a:lnSpc>
                <a:spcPct val="90000"/>
              </a:lnSpc>
            </a:pPr>
            <a:r>
              <a:rPr lang="en-US" sz="1300"/>
              <a:t>Formal advisor training to help put in processes and procedures and to make the customer the focus. Along with bonus plans for the techs the whole shop should be working more efficiently for the customer.</a:t>
            </a:r>
          </a:p>
          <a:p>
            <a:pPr>
              <a:lnSpc>
                <a:spcPct val="90000"/>
              </a:lnSpc>
            </a:pPr>
            <a:r>
              <a:rPr lang="en-US" sz="1300"/>
              <a:t>If we can work to advertise our shop and really grow our business and productivity, we have plenty of shop space and technicians willing to work. There should be no reason not to raise our Facility potential and shop utilization in the future. Hopefully, busier Saturdays and potentially evening hours.</a:t>
            </a:r>
          </a:p>
          <a:p>
            <a:pPr>
              <a:lnSpc>
                <a:spcPct val="90000"/>
              </a:lnSpc>
            </a:pPr>
            <a:r>
              <a:rPr lang="en-US" sz="1300"/>
              <a:t>I have a great opportunity to help turn our service department around. If every department can work together for the customer, we should have a great future!</a:t>
            </a:r>
          </a:p>
          <a:p>
            <a:pPr marL="0" indent="0">
              <a:lnSpc>
                <a:spcPct val="90000"/>
              </a:lnSpc>
              <a:buNone/>
            </a:pPr>
            <a:endParaRPr lang="en-US" sz="1300"/>
          </a:p>
          <a:p>
            <a:pPr marL="0" indent="0">
              <a:lnSpc>
                <a:spcPct val="90000"/>
              </a:lnSpc>
              <a:buNone/>
            </a:pPr>
            <a:r>
              <a:rPr lang="en-US" sz="1300"/>
              <a:t>      </a:t>
            </a:r>
          </a:p>
        </p:txBody>
      </p:sp>
    </p:spTree>
    <p:extLst>
      <p:ext uri="{BB962C8B-B14F-4D97-AF65-F5344CB8AC3E}">
        <p14:creationId xmlns:p14="http://schemas.microsoft.com/office/powerpoint/2010/main" val="3799370086"/>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1320800"/>
          </a:xfrm>
        </p:spPr>
        <p:txBody>
          <a:bodyPr>
            <a:normAutofit/>
          </a:bodyPr>
          <a:lstStyle/>
          <a:p>
            <a:pPr>
              <a:lnSpc>
                <a:spcPct val="90000"/>
              </a:lnSpc>
            </a:pPr>
            <a:br>
              <a:rPr lang="en-US" sz="2000" b="0" i="0" u="none" strike="noStrike" baseline="0">
                <a:latin typeface="Calibri" panose="020F0502020204030204" pitchFamily="34" charset="0"/>
              </a:rPr>
            </a:br>
            <a:r>
              <a:rPr lang="en-US" sz="2000" b="0" i="0" u="none" strike="noStrike" baseline="0">
                <a:latin typeface="Calibri" panose="020F0502020204030204" pitchFamily="34" charset="0"/>
              </a:rPr>
              <a:t> </a:t>
            </a:r>
            <a:br>
              <a:rPr lang="en-US" sz="2000" b="0" i="0" u="none" strike="noStrike" baseline="0">
                <a:latin typeface="Calibri" panose="020F0502020204030204" pitchFamily="34" charset="0"/>
              </a:rPr>
            </a:br>
            <a:r>
              <a:rPr lang="en-US" sz="2000" b="1" i="0" u="none" strike="noStrike" baseline="0">
                <a:latin typeface="Calibri" panose="020F0502020204030204" pitchFamily="34" charset="0"/>
              </a:rPr>
              <a:t>Marketing</a:t>
            </a:r>
            <a:r>
              <a:rPr lang="en-US" sz="2000" b="0" i="0" u="none" strike="noStrike" baseline="0">
                <a:latin typeface="Calibri" panose="020F0502020204030204" pitchFamily="34" charset="0"/>
              </a:rPr>
              <a:t> </a:t>
            </a:r>
            <a:br>
              <a:rPr lang="en-US" sz="2000" b="0" i="0" u="none" strike="noStrike" baseline="0">
                <a:latin typeface="Calibri" panose="020F0502020204030204" pitchFamily="34" charset="0"/>
              </a:rPr>
            </a:br>
            <a:endParaRPr lang="en-US" sz="20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160589"/>
            <a:ext cx="8596668" cy="3880773"/>
          </a:xfrm>
        </p:spPr>
        <p:txBody>
          <a:bodyPr>
            <a:normAutofit/>
          </a:bodyPr>
          <a:lstStyle/>
          <a:p>
            <a:endParaRPr lang="en-US" b="0" i="0" u="none" strike="noStrike" baseline="0">
              <a:latin typeface="Calibri" panose="020F0502020204030204" pitchFamily="34" charset="0"/>
            </a:endParaRPr>
          </a:p>
          <a:p>
            <a:r>
              <a:rPr lang="en-US">
                <a:latin typeface="Calibri" panose="020F0502020204030204" pitchFamily="34" charset="0"/>
              </a:rPr>
              <a:t>We were not marketing or advertising our Service Dept.  </a:t>
            </a:r>
          </a:p>
          <a:p>
            <a:r>
              <a:rPr lang="en-US">
                <a:latin typeface="Calibri" panose="020F0502020204030204" pitchFamily="34" charset="0"/>
              </a:rPr>
              <a:t>My goal is to advertise our service department in our community. We need to ask our community for their business.</a:t>
            </a:r>
          </a:p>
          <a:p>
            <a:r>
              <a:rPr lang="en-US" b="0" i="0" u="none" strike="noStrike" baseline="0">
                <a:latin typeface="Calibri" panose="020F0502020204030204" pitchFamily="34" charset="0"/>
              </a:rPr>
              <a:t>To achieve this goa</a:t>
            </a:r>
            <a:r>
              <a:rPr lang="en-US">
                <a:latin typeface="Calibri" panose="020F0502020204030204" pitchFamily="34" charset="0"/>
              </a:rPr>
              <a:t>l,</a:t>
            </a:r>
            <a:r>
              <a:rPr lang="en-US" b="0" i="0" u="none" strike="noStrike" baseline="0">
                <a:latin typeface="Calibri" panose="020F0502020204030204" pitchFamily="34" charset="0"/>
              </a:rPr>
              <a:t> I plan to advertise in the YMCA that rents in our same building our services while you “work out”. Servicing all makes and models. Along with advertising in the local paper and on social media weekly service </a:t>
            </a:r>
            <a:r>
              <a:rPr lang="en-US">
                <a:latin typeface="Calibri" panose="020F0502020204030204" pitchFamily="34" charset="0"/>
              </a:rPr>
              <a:t>tips and specials. Also, just showing who we are, Factory trained, highly experienced professionals. Also, we are using some co-op funds to send out Chrysler service mailers.</a:t>
            </a:r>
            <a:endParaRPr lang="en-US" b="0" i="0" u="none" strike="noStrike" baseline="0">
              <a:latin typeface="Calibri" panose="020F0502020204030204" pitchFamily="34" charset="0"/>
            </a:endParaRPr>
          </a:p>
          <a:p>
            <a:r>
              <a:rPr lang="en-US" b="0" i="0" u="none" strike="noStrike" baseline="0">
                <a:latin typeface="Calibri" panose="020F0502020204030204" pitchFamily="34" charset="0"/>
              </a:rPr>
              <a:t>Plans to evaluate your changes. </a:t>
            </a:r>
            <a:r>
              <a:rPr lang="en-US">
                <a:latin typeface="Calibri" panose="020F0502020204030204" pitchFamily="34" charset="0"/>
              </a:rPr>
              <a:t>We need to track why they are using us. Was it the advertisement at the YMCA or the newspaper or did you see us on Facebook?</a:t>
            </a:r>
            <a:endParaRPr lang="en-US" b="0" i="0" u="none" strike="noStrike" baseline="0">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263236" y="1930400"/>
            <a:ext cx="5527963" cy="4027055"/>
          </a:xfrm>
        </p:spPr>
        <p:txBody>
          <a:bodyPr>
            <a:normAutofit fontScale="92500" lnSpcReduction="10000"/>
          </a:bodyPr>
          <a:lstStyle/>
          <a:p>
            <a:pPr marL="0" indent="0">
              <a:buNone/>
            </a:pPr>
            <a:r>
              <a:rPr lang="en-US" sz="1800" b="0" i="0" u="none" strike="noStrike" baseline="0" dirty="0">
                <a:solidFill>
                  <a:srgbClr val="221E1F"/>
                </a:solidFill>
                <a:latin typeface="Calibri" panose="020F0502020204030204" pitchFamily="34" charset="0"/>
              </a:rPr>
              <a:t> * Currently our Controller runs a DMS report to calculate the techs proficiency. She also compares chargeable hours vs. the time clock. </a:t>
            </a:r>
            <a:endParaRPr lang="en-US" dirty="0">
              <a:solidFill>
                <a:srgbClr val="221E1F"/>
              </a:solidFill>
              <a:latin typeface="Calibri" panose="020F0502020204030204" pitchFamily="34" charset="0"/>
            </a:endParaRPr>
          </a:p>
          <a:p>
            <a:pPr marL="0" indent="0">
              <a:buNone/>
            </a:pPr>
            <a:r>
              <a:rPr lang="en-US" sz="1800" b="0" i="0" u="none" strike="noStrike" baseline="0" dirty="0">
                <a:solidFill>
                  <a:srgbClr val="221E1F"/>
                </a:solidFill>
                <a:latin typeface="Calibri" panose="020F0502020204030204" pitchFamily="34" charset="0"/>
              </a:rPr>
              <a:t> * We need to over fill our schedule. We are under selling our time currently. We need to get the advisors to quit scheduling work out several days when we are not busy.</a:t>
            </a:r>
          </a:p>
          <a:p>
            <a:pPr marL="0" indent="0">
              <a:buNone/>
            </a:pPr>
            <a:r>
              <a:rPr lang="en-US" dirty="0">
                <a:solidFill>
                  <a:srgbClr val="221E1F"/>
                </a:solidFill>
                <a:latin typeface="Calibri" panose="020F0502020204030204" pitchFamily="34" charset="0"/>
              </a:rPr>
              <a:t> * Train our advisors! We need to get some formal training. We need to start scheduling all the time in the day. No loaner car excuses we will loan out used cars if we absolutely must. Same day service if schedule allows. Keep the techs busy! </a:t>
            </a:r>
          </a:p>
          <a:p>
            <a:pPr marL="0" indent="0">
              <a:buNone/>
            </a:pPr>
            <a:r>
              <a:rPr lang="en-US" sz="1800" b="0" i="0" u="none" strike="noStrike" baseline="0" dirty="0">
                <a:solidFill>
                  <a:srgbClr val="221E1F"/>
                </a:solidFill>
                <a:latin typeface="Calibri" panose="020F0502020204030204" pitchFamily="34" charset="0"/>
              </a:rPr>
              <a:t> * I will check the schedule to see how full it is. Also follow up with our </a:t>
            </a:r>
            <a:r>
              <a:rPr lang="en-US" sz="1800" b="0" i="0" u="none" strike="noStrike" baseline="0" dirty="0" err="1">
                <a:solidFill>
                  <a:srgbClr val="221E1F"/>
                </a:solidFill>
                <a:latin typeface="Calibri" panose="020F0502020204030204" pitchFamily="34" charset="0"/>
              </a:rPr>
              <a:t>Stellantis</a:t>
            </a:r>
            <a:r>
              <a:rPr lang="en-US" sz="1800" b="0" i="0" u="none" strike="noStrike" baseline="0" dirty="0">
                <a:solidFill>
                  <a:srgbClr val="221E1F"/>
                </a:solidFill>
                <a:latin typeface="Calibri" panose="020F0502020204030204" pitchFamily="34" charset="0"/>
              </a:rPr>
              <a:t> service surveys to see how many days it took to get the car in our shop. </a:t>
            </a:r>
            <a:r>
              <a:rPr lang="en-US" dirty="0">
                <a:solidFill>
                  <a:srgbClr val="221E1F"/>
                </a:solidFill>
                <a:latin typeface="Calibri" panose="020F0502020204030204" pitchFamily="34" charset="0"/>
              </a:rPr>
              <a:t>Walk the shop and talk to techs regularly. I will continue to Analyze Cost of Labor!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pPr marL="0" indent="0">
              <a:buNone/>
            </a:pPr>
            <a:endParaRPr lang="en-US" dirty="0"/>
          </a:p>
        </p:txBody>
      </p:sp>
      <p:graphicFrame>
        <p:nvGraphicFramePr>
          <p:cNvPr id="4" name="Content Placeholder 3">
            <a:extLst>
              <a:ext uri="{FF2B5EF4-FFF2-40B4-BE49-F238E27FC236}">
                <a16:creationId xmlns:a16="http://schemas.microsoft.com/office/drawing/2014/main" id="{FCEACA34-6DF7-C5E9-DFBA-C09DE6C64DFB}"/>
              </a:ext>
            </a:extLst>
          </p:cNvPr>
          <p:cNvGraphicFramePr>
            <a:graphicFrameLocks noGrp="1" noChangeAspect="1"/>
          </p:cNvGraphicFramePr>
          <p:nvPr>
            <p:ph sz="quarter" idx="4"/>
            <p:extLst>
              <p:ext uri="{D42A27DB-BD31-4B8C-83A1-F6EECF244321}">
                <p14:modId xmlns:p14="http://schemas.microsoft.com/office/powerpoint/2010/main" val="3021511898"/>
              </p:ext>
            </p:extLst>
          </p:nvPr>
        </p:nvGraphicFramePr>
        <p:xfrm>
          <a:off x="5791200" y="2632840"/>
          <a:ext cx="4328102" cy="2294761"/>
        </p:xfrm>
        <a:graphic>
          <a:graphicData uri="http://schemas.openxmlformats.org/presentationml/2006/ole">
            <mc:AlternateContent xmlns:mc="http://schemas.openxmlformats.org/markup-compatibility/2006">
              <mc:Choice xmlns:v="urn:schemas-microsoft-com:vml" Requires="v">
                <p:oleObj name="Worksheet" r:id="rId2" imgW="4991138" imgH="2324187" progId="Excel.Sheet.12">
                  <p:embed/>
                </p:oleObj>
              </mc:Choice>
              <mc:Fallback>
                <p:oleObj name="Worksheet" r:id="rId2" imgW="4991138" imgH="2324187" progId="Excel.Sheet.12">
                  <p:embed/>
                  <p:pic>
                    <p:nvPicPr>
                      <p:cNvPr id="5" name="Object 4">
                        <a:extLst>
                          <a:ext uri="{FF2B5EF4-FFF2-40B4-BE49-F238E27FC236}">
                            <a16:creationId xmlns:a16="http://schemas.microsoft.com/office/drawing/2014/main" id="{3AAC4E37-4D9E-29BF-F5B7-AF399F31C51B}"/>
                          </a:ext>
                        </a:extLst>
                      </p:cNvPr>
                      <p:cNvPicPr/>
                      <p:nvPr/>
                    </p:nvPicPr>
                    <p:blipFill>
                      <a:blip r:embed="rId3"/>
                      <a:stretch>
                        <a:fillRect/>
                      </a:stretch>
                    </p:blipFill>
                    <p:spPr>
                      <a:xfrm>
                        <a:off x="5791200" y="2632840"/>
                        <a:ext cx="4328102" cy="2294761"/>
                      </a:xfrm>
                      <a:prstGeom prst="rect">
                        <a:avLst/>
                      </a:prstGeom>
                    </p:spPr>
                  </p:pic>
                </p:oleObj>
              </mc:Fallback>
            </mc:AlternateContent>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9" name="Straight Connector 18">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1"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Isosceles Triangle 26">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30" name="Rectangle 29">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4" name="Isosceles Triangle 33">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Changes in Expense Structure </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a:bodyPr>
          <a:lstStyle/>
          <a:p>
            <a:pPr>
              <a:lnSpc>
                <a:spcPct val="90000"/>
              </a:lnSpc>
            </a:pPr>
            <a:endParaRPr lang="en-US" sz="1100" b="0" i="0" u="none" strike="noStrike" baseline="0">
              <a:solidFill>
                <a:schemeClr val="bg1"/>
              </a:solidFill>
            </a:endParaRPr>
          </a:p>
          <a:p>
            <a:pPr>
              <a:lnSpc>
                <a:spcPct val="90000"/>
              </a:lnSpc>
            </a:pPr>
            <a:r>
              <a:rPr lang="en-US" sz="1100" b="0" i="0" u="none" strike="noStrike" baseline="0">
                <a:solidFill>
                  <a:schemeClr val="bg1"/>
                </a:solidFill>
              </a:rPr>
              <a:t>Our Supplies, Tools and Laundry is high.</a:t>
            </a:r>
          </a:p>
          <a:p>
            <a:pPr>
              <a:lnSpc>
                <a:spcPct val="90000"/>
              </a:lnSpc>
            </a:pPr>
            <a:r>
              <a:rPr lang="en-US" sz="1100" b="0" i="0" u="none" strike="noStrike" baseline="0">
                <a:solidFill>
                  <a:schemeClr val="bg1"/>
                </a:solidFill>
              </a:rPr>
              <a:t>Goals for improvement. We need to do a better job charging for shop supplies. We need to have a designated specialty tool room. </a:t>
            </a:r>
          </a:p>
          <a:p>
            <a:pPr>
              <a:lnSpc>
                <a:spcPct val="90000"/>
              </a:lnSpc>
            </a:pPr>
            <a:r>
              <a:rPr lang="en-US" sz="1100" b="0" i="0" u="none" strike="noStrike" baseline="0">
                <a:solidFill>
                  <a:schemeClr val="bg1"/>
                </a:solidFill>
              </a:rPr>
              <a:t>Plans to achieve your goals. Charge accordingly for shop supplies on the RO. </a:t>
            </a:r>
            <a:r>
              <a:rPr lang="en-US" sz="1100">
                <a:solidFill>
                  <a:schemeClr val="bg1"/>
                </a:solidFill>
              </a:rPr>
              <a:t>Solvents, Lubricants etc. Create a designated Specialty tool room with a sign out for tools. Hold techs accountable.</a:t>
            </a:r>
            <a:endParaRPr lang="en-US" sz="1100" b="0" i="0" u="none" strike="noStrike" baseline="0">
              <a:solidFill>
                <a:schemeClr val="bg1"/>
              </a:solidFill>
            </a:endParaRPr>
          </a:p>
          <a:p>
            <a:pPr>
              <a:lnSpc>
                <a:spcPct val="90000"/>
              </a:lnSpc>
            </a:pPr>
            <a:r>
              <a:rPr lang="en-US" sz="1100" b="0" i="0" u="none" strike="noStrike" baseline="0">
                <a:solidFill>
                  <a:schemeClr val="bg1"/>
                </a:solidFill>
              </a:rPr>
              <a:t>Plans to evaluate your changes. Continuing doing an RO analysis making sure shop supplies are being billed correctly to RO’s or even at all. Following up on Specialty tools sign out making sure tools are being returned. </a:t>
            </a:r>
            <a:r>
              <a:rPr lang="en-US" sz="1100">
                <a:solidFill>
                  <a:schemeClr val="bg1"/>
                </a:solidFill>
              </a:rPr>
              <a:t>Also do an internal audit before the factory.</a:t>
            </a:r>
            <a:endParaRPr lang="en-US" sz="1100" b="0" i="0" u="none" strike="noStrike" baseline="0">
              <a:solidFill>
                <a:schemeClr val="bg1"/>
              </a:solidFill>
            </a:endParaRPr>
          </a:p>
          <a:p>
            <a:pPr>
              <a:lnSpc>
                <a:spcPct val="90000"/>
              </a:lnSpc>
            </a:pPr>
            <a:endParaRPr lang="en-US" sz="1100">
              <a:solidFill>
                <a:schemeClr val="bg1"/>
              </a:solidFill>
            </a:endParaRPr>
          </a:p>
        </p:txBody>
      </p:sp>
      <p:pic>
        <p:nvPicPr>
          <p:cNvPr id="13" name="Content Placeholder 12">
            <a:extLst>
              <a:ext uri="{FF2B5EF4-FFF2-40B4-BE49-F238E27FC236}">
                <a16:creationId xmlns:a16="http://schemas.microsoft.com/office/drawing/2014/main" id="{6B1C241A-D537-281B-ABC5-6272E53E229B}"/>
              </a:ext>
            </a:extLst>
          </p:cNvPr>
          <p:cNvPicPr>
            <a:picLocks noGrp="1" noChangeAspect="1"/>
          </p:cNvPicPr>
          <p:nvPr>
            <p:ph sz="half" idx="2"/>
          </p:nvPr>
        </p:nvPicPr>
        <p:blipFill>
          <a:blip r:embed="rId2"/>
          <a:stretch>
            <a:fillRect/>
          </a:stretch>
        </p:blipFill>
        <p:spPr>
          <a:xfrm>
            <a:off x="6096001" y="1617768"/>
            <a:ext cx="5143500" cy="3609949"/>
          </a:xfrm>
          <a:prstGeom prst="rect">
            <a:avLst/>
          </a:prstGeom>
        </p:spPr>
      </p:pic>
      <p:sp>
        <p:nvSpPr>
          <p:cNvPr id="36" name="Isosceles Triangle 35">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4" name="Rectangle 23">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Productivity</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365236" y="1529255"/>
            <a:ext cx="4282461" cy="4071445"/>
          </a:xfrm>
        </p:spPr>
        <p:txBody>
          <a:bodyPr vert="horz" lIns="91440" tIns="45720" rIns="91440" bIns="45720" rtlCol="0">
            <a:normAutofit/>
          </a:bodyPr>
          <a:lstStyle/>
          <a:p>
            <a:pPr marL="0" indent="0">
              <a:lnSpc>
                <a:spcPct val="90000"/>
              </a:lnSpc>
            </a:pPr>
            <a:r>
              <a:rPr lang="en-US" sz="1000" dirty="0">
                <a:solidFill>
                  <a:schemeClr val="bg1"/>
                </a:solidFill>
              </a:rPr>
              <a:t> * </a:t>
            </a:r>
            <a:r>
              <a:rPr lang="en-US" sz="1000" b="0" i="0" u="none" strike="noStrike" baseline="0" dirty="0">
                <a:solidFill>
                  <a:schemeClr val="bg1"/>
                </a:solidFill>
              </a:rPr>
              <a:t>We offer pay increases based off techs proficiency.</a:t>
            </a:r>
          </a:p>
          <a:p>
            <a:pPr marL="0" indent="0">
              <a:lnSpc>
                <a:spcPct val="90000"/>
              </a:lnSpc>
            </a:pPr>
            <a:r>
              <a:rPr lang="en-US" sz="1000" dirty="0">
                <a:solidFill>
                  <a:schemeClr val="bg1"/>
                </a:solidFill>
              </a:rPr>
              <a:t> * Get rid of time crunchers. Lower tech time looking for specialty tools. Lower time waiting at the parts counter for techs. Quit having service drive blocked by parts delivery trucks. Implement MPI on all RO’s. Raise effective internal rate. Schedule Express Lane appropriately.</a:t>
            </a:r>
          </a:p>
          <a:p>
            <a:pPr marL="0" indent="0">
              <a:lnSpc>
                <a:spcPct val="90000"/>
              </a:lnSpc>
            </a:pPr>
            <a:r>
              <a:rPr lang="en-US" sz="1000" b="0" i="0" u="none" strike="noStrike" baseline="0" dirty="0">
                <a:solidFill>
                  <a:schemeClr val="bg1"/>
                </a:solidFill>
              </a:rPr>
              <a:t> * Build a specialty tool room in front of service managers desk with a sign-out for tools. Have a Service focused parts advisor specifically for technicians (currently our advisors are more wholesale focused ). </a:t>
            </a:r>
            <a:r>
              <a:rPr lang="en-US" sz="1000" dirty="0">
                <a:solidFill>
                  <a:schemeClr val="bg1"/>
                </a:solidFill>
              </a:rPr>
              <a:t>Unblock our loading dock with pallets and dirty cores and put up a sign for delivery truck drivers to not block service drive. Create a bonus program for ARS on the MPI’s! Raise internal rate to the door rate. Advertise our quick lane services online, in our local paper and with local YMCA and hospital to build our Express Lane! </a:t>
            </a:r>
          </a:p>
          <a:p>
            <a:pPr marL="0" indent="0">
              <a:lnSpc>
                <a:spcPct val="90000"/>
              </a:lnSpc>
            </a:pPr>
            <a:r>
              <a:rPr lang="en-US" sz="1000" dirty="0">
                <a:solidFill>
                  <a:schemeClr val="bg1"/>
                </a:solidFill>
              </a:rPr>
              <a:t> * Follow up on tools in the specialty tool room. Walk through parts listen to advisor and techs talk. Make sure loading dock is unblocked everyday. Pass out ARS bonus on Fridays! Check express lane schedule daily. Continue to do Actual service analysis monthly.</a:t>
            </a:r>
          </a:p>
          <a:p>
            <a:pPr marL="0" indent="0">
              <a:lnSpc>
                <a:spcPct val="90000"/>
              </a:lnSpc>
            </a:pPr>
            <a:endParaRPr lang="en-US" sz="1000" dirty="0">
              <a:solidFill>
                <a:schemeClr val="bg1"/>
              </a:solidFill>
            </a:endParaRPr>
          </a:p>
          <a:p>
            <a:pPr marL="0" indent="0">
              <a:lnSpc>
                <a:spcPct val="90000"/>
              </a:lnSpc>
            </a:pPr>
            <a:endParaRPr lang="en-US" sz="1000" dirty="0">
              <a:solidFill>
                <a:schemeClr val="bg1"/>
              </a:solidFill>
            </a:endParaRPr>
          </a:p>
          <a:p>
            <a:pPr marL="0" indent="0">
              <a:lnSpc>
                <a:spcPct val="90000"/>
              </a:lnSpc>
            </a:pPr>
            <a:endParaRPr lang="en-US" sz="1000" dirty="0">
              <a:solidFill>
                <a:schemeClr val="bg1"/>
              </a:solidFill>
            </a:endParaRPr>
          </a:p>
          <a:p>
            <a:pPr marL="0" indent="0">
              <a:lnSpc>
                <a:spcPct val="90000"/>
              </a:lnSpc>
            </a:pPr>
            <a:endParaRPr lang="en-US" sz="1000" b="0" i="0" u="none" strike="noStrike" baseline="0" dirty="0">
              <a:solidFill>
                <a:schemeClr val="bg1"/>
              </a:solidFill>
            </a:endParaRPr>
          </a:p>
          <a:p>
            <a:pPr>
              <a:lnSpc>
                <a:spcPct val="90000"/>
              </a:lnSpc>
            </a:pPr>
            <a:endParaRPr lang="en-US" sz="1000" dirty="0">
              <a:solidFill>
                <a:schemeClr val="bg1"/>
              </a:solidFill>
            </a:endParaRPr>
          </a:p>
        </p:txBody>
      </p:sp>
      <p:pic>
        <p:nvPicPr>
          <p:cNvPr id="7" name="Content Placeholder 6">
            <a:extLst>
              <a:ext uri="{FF2B5EF4-FFF2-40B4-BE49-F238E27FC236}">
                <a16:creationId xmlns:a16="http://schemas.microsoft.com/office/drawing/2014/main" id="{6B7215C4-6C08-CDFA-9F6B-E02940B83C13}"/>
              </a:ext>
            </a:extLst>
          </p:cNvPr>
          <p:cNvPicPr>
            <a:picLocks noGrp="1" noChangeAspect="1"/>
          </p:cNvPicPr>
          <p:nvPr>
            <p:ph sz="half" idx="2"/>
          </p:nvPr>
        </p:nvPicPr>
        <p:blipFill>
          <a:blip r:embed="rId2"/>
          <a:stretch>
            <a:fillRect/>
          </a:stretch>
        </p:blipFill>
        <p:spPr>
          <a:xfrm>
            <a:off x="6096001" y="1378702"/>
            <a:ext cx="5143500" cy="4088080"/>
          </a:xfrm>
          <a:prstGeom prst="rect">
            <a:avLst/>
          </a:prstGeom>
        </p:spPr>
      </p:pic>
      <p:sp>
        <p:nvSpPr>
          <p:cNvPr id="30" name="Isosceles Triangle 29">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4" name="Rectangle 23">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Facility</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444654" y="2160589"/>
            <a:ext cx="4203044" cy="3712287"/>
          </a:xfrm>
        </p:spPr>
        <p:txBody>
          <a:bodyPr vert="horz" lIns="91440" tIns="45720" rIns="91440" bIns="45720" rtlCol="0">
            <a:normAutofit/>
          </a:bodyPr>
          <a:lstStyle/>
          <a:p>
            <a:pPr>
              <a:lnSpc>
                <a:spcPct val="90000"/>
              </a:lnSpc>
            </a:pPr>
            <a:r>
              <a:rPr lang="en-US" sz="1100" dirty="0">
                <a:solidFill>
                  <a:schemeClr val="bg1"/>
                </a:solidFill>
              </a:rPr>
              <a:t>We currently have 15 bays. All but one technician has a dead bay. Techs work 8-4:30 M-F and 8-12 on Saturday. However, only a couple techs work Saturday.</a:t>
            </a:r>
          </a:p>
          <a:p>
            <a:pPr>
              <a:lnSpc>
                <a:spcPct val="90000"/>
              </a:lnSpc>
            </a:pPr>
            <a:r>
              <a:rPr lang="en-US" sz="1100" dirty="0">
                <a:solidFill>
                  <a:schemeClr val="bg1"/>
                </a:solidFill>
              </a:rPr>
              <a:t>My goal is to create more space in our shop for specialty tool room and another dead bay and create room for another lift.</a:t>
            </a:r>
          </a:p>
          <a:p>
            <a:pPr>
              <a:lnSpc>
                <a:spcPct val="90000"/>
              </a:lnSpc>
            </a:pPr>
            <a:r>
              <a:rPr lang="en-US" sz="1100" dirty="0">
                <a:solidFill>
                  <a:schemeClr val="bg1"/>
                </a:solidFill>
              </a:rPr>
              <a:t>If I continue to follow through with marketing our shop, raising tech productivity. Also raising our internal shop rate should raise our effective labor rate. Keeping our shop busy hopefully we can eventually add another tech and have late night service hours and more techs to work on Saturdays.</a:t>
            </a:r>
          </a:p>
          <a:p>
            <a:pPr>
              <a:lnSpc>
                <a:spcPct val="90000"/>
              </a:lnSpc>
            </a:pPr>
            <a:r>
              <a:rPr lang="en-US" sz="1100" dirty="0">
                <a:solidFill>
                  <a:schemeClr val="bg1"/>
                </a:solidFill>
              </a:rPr>
              <a:t>I will continue to track our facility potential and utilization monthly. With time hopefully I will notice a need for more hours and more techs on Saturdays and eventually another technician!</a:t>
            </a:r>
          </a:p>
          <a:p>
            <a:pPr>
              <a:lnSpc>
                <a:spcPct val="90000"/>
              </a:lnSpc>
            </a:pPr>
            <a:endParaRPr lang="en-US" sz="1100" dirty="0">
              <a:solidFill>
                <a:schemeClr val="bg1"/>
              </a:solidFill>
            </a:endParaRPr>
          </a:p>
          <a:p>
            <a:pPr>
              <a:lnSpc>
                <a:spcPct val="90000"/>
              </a:lnSpc>
            </a:pPr>
            <a:endParaRPr lang="en-US" sz="1100" dirty="0">
              <a:solidFill>
                <a:schemeClr val="bg1"/>
              </a:solidFill>
            </a:endParaRPr>
          </a:p>
          <a:p>
            <a:pPr marL="0" indent="0">
              <a:lnSpc>
                <a:spcPct val="90000"/>
              </a:lnSpc>
            </a:pPr>
            <a:endParaRPr lang="en-US" sz="1100" dirty="0">
              <a:solidFill>
                <a:schemeClr val="bg1"/>
              </a:solidFill>
            </a:endParaRPr>
          </a:p>
          <a:p>
            <a:pPr>
              <a:lnSpc>
                <a:spcPct val="90000"/>
              </a:lnSpc>
            </a:pPr>
            <a:endParaRPr lang="en-US" sz="1100" dirty="0">
              <a:solidFill>
                <a:schemeClr val="bg1"/>
              </a:solidFill>
            </a:endParaRPr>
          </a:p>
          <a:p>
            <a:pPr>
              <a:lnSpc>
                <a:spcPct val="90000"/>
              </a:lnSpc>
            </a:pPr>
            <a:endParaRPr lang="en-US" sz="1100" b="0" i="0" u="none" strike="noStrike" baseline="0" dirty="0">
              <a:solidFill>
                <a:schemeClr val="bg1"/>
              </a:solidFill>
            </a:endParaRPr>
          </a:p>
          <a:p>
            <a:pPr>
              <a:lnSpc>
                <a:spcPct val="90000"/>
              </a:lnSpc>
            </a:pPr>
            <a:endParaRPr lang="en-US" sz="1100" dirty="0">
              <a:solidFill>
                <a:schemeClr val="bg1"/>
              </a:solidFill>
            </a:endParaRPr>
          </a:p>
        </p:txBody>
      </p:sp>
      <p:pic>
        <p:nvPicPr>
          <p:cNvPr id="7" name="Content Placeholder 6">
            <a:extLst>
              <a:ext uri="{FF2B5EF4-FFF2-40B4-BE49-F238E27FC236}">
                <a16:creationId xmlns:a16="http://schemas.microsoft.com/office/drawing/2014/main" id="{35C915A4-991B-D076-FAF5-23653C5EC9F3}"/>
              </a:ext>
            </a:extLst>
          </p:cNvPr>
          <p:cNvPicPr>
            <a:picLocks noGrp="1" noChangeAspect="1"/>
          </p:cNvPicPr>
          <p:nvPr>
            <p:ph sz="half" idx="2"/>
          </p:nvPr>
        </p:nvPicPr>
        <p:blipFill>
          <a:blip r:embed="rId2"/>
          <a:stretch>
            <a:fillRect/>
          </a:stretch>
        </p:blipFill>
        <p:spPr>
          <a:xfrm>
            <a:off x="6717107" y="972608"/>
            <a:ext cx="3901287" cy="4900269"/>
          </a:xfrm>
          <a:prstGeom prst="rect">
            <a:avLst/>
          </a:prstGeom>
        </p:spPr>
      </p:pic>
      <p:sp>
        <p:nvSpPr>
          <p:cNvPr id="30" name="Isosceles Triangle 29">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6" name="Straight Connector 15">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8"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4">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7" name="Rectangle 26">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1" name="Isosceles Triangle 30">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673754" y="643467"/>
            <a:ext cx="4203045" cy="1375608"/>
          </a:xfrm>
        </p:spPr>
        <p:txBody>
          <a:bodyPr vert="horz" lIns="91440" tIns="45720" rIns="91440" bIns="45720" rtlCol="0" anchor="ctr">
            <a:normAutofit/>
          </a:bodyPr>
          <a:lstStyle/>
          <a:p>
            <a:r>
              <a:rPr lang="en-US">
                <a:solidFill>
                  <a:schemeClr val="bg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3754" y="2160590"/>
            <a:ext cx="3973943" cy="3440110"/>
          </a:xfrm>
        </p:spPr>
        <p:txBody>
          <a:bodyPr vert="horz" lIns="91440" tIns="45720" rIns="91440" bIns="45720" rtlCol="0">
            <a:normAutofit/>
          </a:bodyPr>
          <a:lstStyle/>
          <a:p>
            <a:pPr>
              <a:lnSpc>
                <a:spcPct val="90000"/>
              </a:lnSpc>
            </a:pPr>
            <a:r>
              <a:rPr lang="en-US" sz="1500" dirty="0">
                <a:solidFill>
                  <a:schemeClr val="bg1"/>
                </a:solidFill>
              </a:rPr>
              <a:t>I had a great conversation with our Service Manager. We don’t charge the same pass or fail on state inspections. We also weren’t charging for brake clean for brake jobs. Miles in and miles out were the same. Pricing for oil change labor, tire rotations and inspections was low compared to other local dealers. We currently don’t do MPI’s on every vehicle. We are going to adjust our rates accordingly and enforce MPI on all RO’s and create an incentive bonus for added recommended service paid every Friday to techs. We must lower our high percentage one line RO’S.</a:t>
            </a:r>
          </a:p>
        </p:txBody>
      </p:sp>
      <p:pic>
        <p:nvPicPr>
          <p:cNvPr id="10" name="Content Placeholder 9">
            <a:extLst>
              <a:ext uri="{FF2B5EF4-FFF2-40B4-BE49-F238E27FC236}">
                <a16:creationId xmlns:a16="http://schemas.microsoft.com/office/drawing/2014/main" id="{16EA5092-8C17-7748-0DCA-8D8EB68C19AE}"/>
              </a:ext>
            </a:extLst>
          </p:cNvPr>
          <p:cNvPicPr>
            <a:picLocks noGrp="1" noChangeAspect="1"/>
          </p:cNvPicPr>
          <p:nvPr>
            <p:ph sz="half" idx="2"/>
          </p:nvPr>
        </p:nvPicPr>
        <p:blipFill>
          <a:blip r:embed="rId2"/>
          <a:stretch>
            <a:fillRect/>
          </a:stretch>
        </p:blipFill>
        <p:spPr>
          <a:xfrm>
            <a:off x="6096001" y="1231597"/>
            <a:ext cx="5143500" cy="4382290"/>
          </a:xfrm>
          <a:prstGeom prst="rect">
            <a:avLst/>
          </a:prstGeom>
        </p:spPr>
      </p:pic>
      <p:sp>
        <p:nvSpPr>
          <p:cNvPr id="33" name="Isosceles Triangle 32">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Rectangle 9">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53376"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2133042"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24631"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6597"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5488"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7655"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14821"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3843375" cy="5175624"/>
          </a:xfrm>
        </p:spPr>
        <p:txBody>
          <a:bodyPr anchor="ctr">
            <a:normAutofit/>
          </a:bodyPr>
          <a:lstStyle/>
          <a:p>
            <a:r>
              <a:rPr lang="en-US">
                <a:solidFill>
                  <a:schemeClr val="tx1">
                    <a:lumMod val="85000"/>
                    <a:lumOff val="15000"/>
                  </a:schemeClr>
                </a:solidFill>
              </a:rPr>
              <a:t>SWOT Analysis</a:t>
            </a:r>
          </a:p>
        </p:txBody>
      </p:sp>
      <p:sp>
        <p:nvSpPr>
          <p:cNvPr id="26" name="Freeform: Shape 25">
            <a:extLst>
              <a:ext uri="{FF2B5EF4-FFF2-40B4-BE49-F238E27FC236}">
                <a16:creationId xmlns:a16="http://schemas.microsoft.com/office/drawing/2014/main" id="{142BFA2A-77A0-4F60-A32A-685681C84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2154" y="-8467"/>
            <a:ext cx="7109846" cy="6866467"/>
          </a:xfrm>
          <a:custGeom>
            <a:avLst/>
            <a:gdLst>
              <a:gd name="connsiteX0" fmla="*/ 0 w 7109846"/>
              <a:gd name="connsiteY0" fmla="*/ 0 h 6866467"/>
              <a:gd name="connsiteX1" fmla="*/ 1249825 w 7109846"/>
              <a:gd name="connsiteY1" fmla="*/ 0 h 6866467"/>
              <a:gd name="connsiteX2" fmla="*/ 1249825 w 7109846"/>
              <a:gd name="connsiteY2" fmla="*/ 8467 h 6866467"/>
              <a:gd name="connsiteX3" fmla="*/ 7109846 w 7109846"/>
              <a:gd name="connsiteY3" fmla="*/ 8467 h 6866467"/>
              <a:gd name="connsiteX4" fmla="*/ 7109846 w 7109846"/>
              <a:gd name="connsiteY4" fmla="*/ 6866467 h 6866467"/>
              <a:gd name="connsiteX5" fmla="*/ 1249825 w 7109846"/>
              <a:gd name="connsiteY5" fmla="*/ 6866467 h 6866467"/>
              <a:gd name="connsiteX6" fmla="*/ 1109382 w 7109846"/>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09846" h="6866467">
                <a:moveTo>
                  <a:pt x="0" y="0"/>
                </a:moveTo>
                <a:lnTo>
                  <a:pt x="1249825" y="0"/>
                </a:lnTo>
                <a:lnTo>
                  <a:pt x="1249825" y="8467"/>
                </a:lnTo>
                <a:lnTo>
                  <a:pt x="7109846" y="8467"/>
                </a:lnTo>
                <a:lnTo>
                  <a:pt x="7109846"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116084" y="609601"/>
            <a:ext cx="5511296" cy="5175624"/>
          </a:xfrm>
        </p:spPr>
        <p:txBody>
          <a:bodyPr anchor="ctr">
            <a:normAutofit/>
          </a:bodyPr>
          <a:lstStyle/>
          <a:p>
            <a:r>
              <a:rPr lang="en-US">
                <a:solidFill>
                  <a:srgbClr val="FFFFFF"/>
                </a:solidFill>
              </a:rPr>
              <a:t>Strengths</a:t>
            </a:r>
          </a:p>
          <a:p>
            <a:r>
              <a:rPr lang="en-US">
                <a:solidFill>
                  <a:srgbClr val="FFFFFF"/>
                </a:solidFill>
              </a:rPr>
              <a:t>1. We do have a solid service crew. Everyone shows up on time and wants to work.</a:t>
            </a:r>
          </a:p>
          <a:p>
            <a:r>
              <a:rPr lang="en-US">
                <a:solidFill>
                  <a:srgbClr val="FFFFFF"/>
                </a:solidFill>
              </a:rPr>
              <a:t>2. Loyal employees as well as loyal customer base. </a:t>
            </a:r>
          </a:p>
          <a:p>
            <a:r>
              <a:rPr lang="en-US">
                <a:solidFill>
                  <a:srgbClr val="FFFFFF"/>
                </a:solidFill>
              </a:rPr>
              <a:t>3. Our Dealer makes sure techs are up to date on latest training.</a:t>
            </a:r>
          </a:p>
          <a:p>
            <a:r>
              <a:rPr lang="en-US">
                <a:solidFill>
                  <a:srgbClr val="FFFFFF"/>
                </a:solidFill>
              </a:rPr>
              <a:t>4. We have a large shop with room to grow and sell more work.</a:t>
            </a:r>
          </a:p>
          <a:p>
            <a:r>
              <a:rPr lang="en-US">
                <a:solidFill>
                  <a:srgbClr val="FFFFFF"/>
                </a:solidFill>
              </a:rPr>
              <a:t>5. Our techs are highly trained. We have plenty of experience in the shop to help the younger techs.</a:t>
            </a:r>
          </a:p>
        </p:txBody>
      </p:sp>
    </p:spTree>
    <p:extLst>
      <p:ext uri="{BB962C8B-B14F-4D97-AF65-F5344CB8AC3E}">
        <p14:creationId xmlns:p14="http://schemas.microsoft.com/office/powerpoint/2010/main" val="3839221384"/>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C16C40-7C29-4ACC-B851-7E08E459B5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DD733AE-DD5E-4C77-8BCD-72BF12A06B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51DE90A4-932E-4370-BA07-30F43254C01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6A19CA4A-B208-452A-8BE4-BC6940D33D4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B74F8D3E-E618-4DE3-A0CC-B4904BB5D5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Rectangle 25">
              <a:extLst>
                <a:ext uri="{FF2B5EF4-FFF2-40B4-BE49-F238E27FC236}">
                  <a16:creationId xmlns:a16="http://schemas.microsoft.com/office/drawing/2014/main" id="{299DA406-C54B-4E31-867D-FAF8DCE704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Isosceles Triangle 14">
              <a:extLst>
                <a:ext uri="{FF2B5EF4-FFF2-40B4-BE49-F238E27FC236}">
                  <a16:creationId xmlns:a16="http://schemas.microsoft.com/office/drawing/2014/main" id="{A1E16883-5140-47C4-A9AD-AD6598AC3E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7">
              <a:extLst>
                <a:ext uri="{FF2B5EF4-FFF2-40B4-BE49-F238E27FC236}">
                  <a16:creationId xmlns:a16="http://schemas.microsoft.com/office/drawing/2014/main" id="{4CD848DC-8A2A-4093-9BDD-7AF4B6A278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8">
              <a:extLst>
                <a:ext uri="{FF2B5EF4-FFF2-40B4-BE49-F238E27FC236}">
                  <a16:creationId xmlns:a16="http://schemas.microsoft.com/office/drawing/2014/main" id="{34635A4D-E9CE-4B78-912A-479EA4512B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9">
              <a:extLst>
                <a:ext uri="{FF2B5EF4-FFF2-40B4-BE49-F238E27FC236}">
                  <a16:creationId xmlns:a16="http://schemas.microsoft.com/office/drawing/2014/main" id="{D663A5EE-5581-44F3-8F98-688755F63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Isosceles Triangle 18">
              <a:extLst>
                <a:ext uri="{FF2B5EF4-FFF2-40B4-BE49-F238E27FC236}">
                  <a16:creationId xmlns:a16="http://schemas.microsoft.com/office/drawing/2014/main" id="{B1E84E6A-F5AE-4F4D-98F2-82FE4FCC26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DDE7DDC9-17D4-4686-833D-48F8733B49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pPr>
              <a:lnSpc>
                <a:spcPct val="90000"/>
              </a:lnSpc>
            </a:pPr>
            <a:r>
              <a:rPr lang="en-US" sz="1400"/>
              <a:t>Weaknesses</a:t>
            </a:r>
          </a:p>
          <a:p>
            <a:pPr>
              <a:lnSpc>
                <a:spcPct val="90000"/>
              </a:lnSpc>
            </a:pPr>
            <a:r>
              <a:rPr lang="en-US" sz="1400"/>
              <a:t>1. We are not scheduling enough work for every tech each day.</a:t>
            </a:r>
          </a:p>
          <a:p>
            <a:pPr>
              <a:lnSpc>
                <a:spcPct val="90000"/>
              </a:lnSpc>
            </a:pPr>
            <a:r>
              <a:rPr lang="en-US" sz="1400"/>
              <a:t>2. We have a lot of one-line RO’s. Also, when we do inspections, we are not selling added recommended service.</a:t>
            </a:r>
          </a:p>
          <a:p>
            <a:pPr>
              <a:lnSpc>
                <a:spcPct val="90000"/>
              </a:lnSpc>
            </a:pPr>
            <a:r>
              <a:rPr lang="en-US" sz="1400"/>
              <a:t>3. Slow dispatching. Our techs should have there next day planned before they leave work for the day. </a:t>
            </a:r>
          </a:p>
          <a:p>
            <a:pPr>
              <a:lnSpc>
                <a:spcPct val="90000"/>
              </a:lnSpc>
            </a:pPr>
            <a:r>
              <a:rPr lang="en-US" sz="1400"/>
              <a:t>4. Parts is slow getting to the techs. If we do not have in stock, they call one other parts store and if they don’t have it in stock they stop and order. We need to call around until we get the part to complete the job.</a:t>
            </a:r>
          </a:p>
          <a:p>
            <a:pPr>
              <a:lnSpc>
                <a:spcPct val="90000"/>
              </a:lnSpc>
            </a:pPr>
            <a:r>
              <a:rPr lang="en-US" sz="1400"/>
              <a:t>5. Parts Department is not focused on shop efficiency.</a:t>
            </a:r>
          </a:p>
          <a:p>
            <a:pPr>
              <a:lnSpc>
                <a:spcPct val="90000"/>
              </a:lnSpc>
            </a:pPr>
            <a:r>
              <a:rPr lang="en-US" sz="1400"/>
              <a:t>6. Parts Manager and Service Manager do not work together as often as they should. They need to be best friends and focus more on the customer.</a:t>
            </a:r>
          </a:p>
          <a:p>
            <a:pPr>
              <a:lnSpc>
                <a:spcPct val="90000"/>
              </a:lnSpc>
            </a:pPr>
            <a:r>
              <a:rPr lang="en-US" sz="1400"/>
              <a:t>7. We do not do any advertising or marketing for our service dept.</a:t>
            </a:r>
          </a:p>
          <a:p>
            <a:pPr>
              <a:lnSpc>
                <a:spcPct val="90000"/>
              </a:lnSpc>
            </a:pPr>
            <a:r>
              <a:rPr lang="en-US" sz="1400"/>
              <a:t>8. Service needs to push accessories.</a:t>
            </a:r>
          </a:p>
          <a:p>
            <a:pPr>
              <a:lnSpc>
                <a:spcPct val="90000"/>
              </a:lnSpc>
            </a:pPr>
            <a:endParaRPr lang="en-US" sz="1400"/>
          </a:p>
          <a:p>
            <a:pPr>
              <a:lnSpc>
                <a:spcPct val="90000"/>
              </a:lnSpc>
            </a:pPr>
            <a:endParaRPr lang="en-US" sz="1400"/>
          </a:p>
          <a:p>
            <a:pPr>
              <a:lnSpc>
                <a:spcPct val="90000"/>
              </a:lnSpc>
            </a:pPr>
            <a:endParaRPr lang="en-US" sz="1400"/>
          </a:p>
          <a:p>
            <a:pPr>
              <a:lnSpc>
                <a:spcPct val="90000"/>
              </a:lnSpc>
            </a:pPr>
            <a:endParaRPr lang="en-US" sz="1400"/>
          </a:p>
        </p:txBody>
      </p:sp>
    </p:spTree>
    <p:extLst>
      <p:ext uri="{BB962C8B-B14F-4D97-AF65-F5344CB8AC3E}">
        <p14:creationId xmlns:p14="http://schemas.microsoft.com/office/powerpoint/2010/main" val="2417698126"/>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TM02900688[[fn=Facet]]</Template>
  <TotalTime>11486</TotalTime>
  <Words>2117</Words>
  <Application>Microsoft Office PowerPoint</Application>
  <PresentationFormat>Widescreen</PresentationFormat>
  <Paragraphs>141</Paragraphs>
  <Slides>16</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16</vt:i4>
      </vt:variant>
    </vt:vector>
  </HeadingPairs>
  <TitlesOfParts>
    <vt:vector size="22" baseType="lpstr">
      <vt:lpstr>Arial</vt:lpstr>
      <vt:lpstr>Calibri</vt:lpstr>
      <vt:lpstr>Trebuchet MS</vt:lpstr>
      <vt:lpstr>Wingdings 3</vt:lpstr>
      <vt:lpstr>Facet</vt:lpstr>
      <vt:lpstr>Worksheet</vt:lpstr>
      <vt:lpstr>Griffin  Motors Co.</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JOEL AGNEW</cp:lastModifiedBy>
  <cp:revision>8</cp:revision>
  <cp:lastPrinted>2024-02-13T17:16:51Z</cp:lastPrinted>
  <dcterms:created xsi:type="dcterms:W3CDTF">2022-12-04T13:10:55Z</dcterms:created>
  <dcterms:modified xsi:type="dcterms:W3CDTF">2024-02-14T01:32:10Z</dcterms:modified>
</cp:coreProperties>
</file>