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5" r:id="rId5"/>
    <p:sldId id="271" r:id="rId6"/>
    <p:sldId id="272" r:id="rId7"/>
    <p:sldId id="276" r:id="rId8"/>
    <p:sldId id="273" r:id="rId9"/>
    <p:sldId id="258" r:id="rId10"/>
    <p:sldId id="257" r:id="rId11"/>
    <p:sldId id="262" r:id="rId12"/>
    <p:sldId id="263" r:id="rId13"/>
    <p:sldId id="264" r:id="rId14"/>
    <p:sldId id="265"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173" autoAdjust="0"/>
    <p:restoredTop sz="94660"/>
  </p:normalViewPr>
  <p:slideViewPr>
    <p:cSldViewPr snapToGrid="0">
      <p:cViewPr>
        <p:scale>
          <a:sx n="99" d="100"/>
          <a:sy n="99" d="100"/>
        </p:scale>
        <p:origin x="288" y="4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318668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27892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40362908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760838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381201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493448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2/8/24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0723745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94951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2/8/24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914472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2/8/24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97890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2/8/24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707386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2/8/24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978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2/8/24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37352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2/8/24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93739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2/8/24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1161585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2/8/24</a:t>
            </a:fld>
            <a:endParaRPr lang="en-US" dirty="0"/>
          </a:p>
        </p:txBody>
      </p:sp>
    </p:spTree>
    <p:extLst>
      <p:ext uri="{BB962C8B-B14F-4D97-AF65-F5344CB8AC3E}">
        <p14:creationId xmlns:p14="http://schemas.microsoft.com/office/powerpoint/2010/main" val="4007232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2/8/24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48576219"/>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0ADFFC45-3DC9-4433-926F-043E879D9D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id="{B5F26A87-0610-435F-AA13-BD658385C9D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267230" y="-8468"/>
            <a:ext cx="4763558" cy="6866467"/>
            <a:chOff x="67175" y="-8467"/>
            <a:chExt cx="4763558" cy="6866467"/>
          </a:xfrm>
        </p:grpSpPr>
        <p:cxnSp>
          <p:nvCxnSpPr>
            <p:cNvPr id="22" name="Straight Connector 21">
              <a:extLst>
                <a:ext uri="{FF2B5EF4-FFF2-40B4-BE49-F238E27FC236}">
                  <a16:creationId xmlns:a16="http://schemas.microsoft.com/office/drawing/2014/main" id="{E6321436-5AAD-4FB6-BB0D-316D4540E82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1448300"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94B0BD33-3D46-4F43-947A-825DFEF6106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67175"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92E26C27-E1F5-47DC-9F83-469D196C55D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58764"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5" name="Rectangle 25">
              <a:extLst>
                <a:ext uri="{FF2B5EF4-FFF2-40B4-BE49-F238E27FC236}">
                  <a16:creationId xmlns:a16="http://schemas.microsoft.com/office/drawing/2014/main" id="{95F944E7-2B4E-4AE2-B4DB-846FF8AE0B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80730"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6" name="Isosceles Triangle 25">
              <a:extLst>
                <a:ext uri="{FF2B5EF4-FFF2-40B4-BE49-F238E27FC236}">
                  <a16:creationId xmlns:a16="http://schemas.microsoft.com/office/drawing/2014/main" id="{FF14952D-390F-46CC-B302-73DDD9C4160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9621"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7" name="Rectangle 27">
              <a:extLst>
                <a:ext uri="{FF2B5EF4-FFF2-40B4-BE49-F238E27FC236}">
                  <a16:creationId xmlns:a16="http://schemas.microsoft.com/office/drawing/2014/main" id="{867CDE55-B22A-40D0-882A-9452919EEC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411788"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8" name="Isosceles Triangle 27">
              <a:extLst>
                <a:ext uri="{FF2B5EF4-FFF2-40B4-BE49-F238E27FC236}">
                  <a16:creationId xmlns:a16="http://schemas.microsoft.com/office/drawing/2014/main" id="{8C409231-C942-4808-B529-DAC32A7DB0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448954"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677335" y="1282701"/>
            <a:ext cx="5096060" cy="4307148"/>
          </a:xfrm>
        </p:spPr>
        <p:txBody>
          <a:bodyPr anchor="ctr">
            <a:normAutofit/>
          </a:bodyPr>
          <a:lstStyle/>
          <a:p>
            <a:pPr algn="ctr"/>
            <a:r>
              <a:rPr lang="en-US" dirty="0"/>
              <a:t>NADA Service Homework </a:t>
            </a:r>
          </a:p>
        </p:txBody>
      </p:sp>
      <p:sp>
        <p:nvSpPr>
          <p:cNvPr id="30" name="Freeform: Shape 29">
            <a:extLst>
              <a:ext uri="{FF2B5EF4-FFF2-40B4-BE49-F238E27FC236}">
                <a16:creationId xmlns:a16="http://schemas.microsoft.com/office/drawing/2014/main" id="{69370F01-B8C9-4CE4-824C-92B2792E6E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36497" y="-8468"/>
            <a:ext cx="5074930" cy="6866468"/>
          </a:xfrm>
          <a:custGeom>
            <a:avLst/>
            <a:gdLst>
              <a:gd name="connsiteX0" fmla="*/ 0 w 5074930"/>
              <a:gd name="connsiteY0" fmla="*/ 0 h 6858000"/>
              <a:gd name="connsiteX1" fmla="*/ 1249825 w 5074930"/>
              <a:gd name="connsiteY1" fmla="*/ 0 h 6858000"/>
              <a:gd name="connsiteX2" fmla="*/ 1249825 w 5074930"/>
              <a:gd name="connsiteY2" fmla="*/ 8457 h 6858000"/>
              <a:gd name="connsiteX3" fmla="*/ 5074930 w 5074930"/>
              <a:gd name="connsiteY3" fmla="*/ 8457 h 6858000"/>
              <a:gd name="connsiteX4" fmla="*/ 5074930 w 5074930"/>
              <a:gd name="connsiteY4" fmla="*/ 6858000 h 6858000"/>
              <a:gd name="connsiteX5" fmla="*/ 1249825 w 5074930"/>
              <a:gd name="connsiteY5" fmla="*/ 6858000 h 6858000"/>
              <a:gd name="connsiteX6" fmla="*/ 1109383 w 507493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4930" h="6858000">
                <a:moveTo>
                  <a:pt x="0" y="0"/>
                </a:moveTo>
                <a:lnTo>
                  <a:pt x="1249825" y="0"/>
                </a:lnTo>
                <a:lnTo>
                  <a:pt x="1249825" y="8457"/>
                </a:lnTo>
                <a:lnTo>
                  <a:pt x="5074930" y="8457"/>
                </a:lnTo>
                <a:lnTo>
                  <a:pt x="5074930" y="6858000"/>
                </a:lnTo>
                <a:lnTo>
                  <a:pt x="1249825" y="6858000"/>
                </a:lnTo>
                <a:lnTo>
                  <a:pt x="1109383" y="6858000"/>
                </a:ln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7821120" y="2876315"/>
            <a:ext cx="3602567" cy="1096899"/>
          </a:xfrm>
        </p:spPr>
        <p:txBody>
          <a:bodyPr anchor="ctr">
            <a:normAutofit/>
          </a:bodyPr>
          <a:lstStyle/>
          <a:p>
            <a:pPr algn="l"/>
            <a:r>
              <a:rPr lang="en-US" dirty="0">
                <a:solidFill>
                  <a:srgbClr val="FFFFFF"/>
                </a:solidFill>
              </a:rPr>
              <a:t>Wiesner Inc Huntsville</a:t>
            </a:r>
          </a:p>
          <a:p>
            <a:pPr algn="l"/>
            <a:r>
              <a:rPr lang="en-US" dirty="0">
                <a:solidFill>
                  <a:srgbClr val="FFFFFF"/>
                </a:solidFill>
              </a:rPr>
              <a:t>Lexi Wiesner</a:t>
            </a:r>
          </a:p>
        </p:txBody>
      </p:sp>
      <p:sp>
        <p:nvSpPr>
          <p:cNvPr id="4" name="Subtitle 2">
            <a:extLst>
              <a:ext uri="{FF2B5EF4-FFF2-40B4-BE49-F238E27FC236}">
                <a16:creationId xmlns:a16="http://schemas.microsoft.com/office/drawing/2014/main" id="{61C84A7A-B2F2-0174-8D8C-E47D3922C5B5}"/>
              </a:ext>
            </a:extLst>
          </p:cNvPr>
          <p:cNvSpPr txBox="1">
            <a:spLocks/>
          </p:cNvSpPr>
          <p:nvPr/>
        </p:nvSpPr>
        <p:spPr>
          <a:xfrm>
            <a:off x="2336602" y="4328054"/>
            <a:ext cx="1814413" cy="624945"/>
          </a:xfrm>
          <a:prstGeom prst="rect">
            <a:avLst/>
          </a:prstGeom>
        </p:spPr>
        <p:txBody>
          <a:bodyPr vert="horz" lIns="91440" tIns="45720" rIns="91440" bIns="45720" rtlCol="0" anchor="ctr">
            <a:normAutofit/>
          </a:bodyPr>
          <a:lstStyle>
            <a:lvl1pPr marL="0" indent="0" algn="r" defTabSz="457200" rtl="0" eaLnBrk="1" latinLnBrk="0" hangingPunct="1">
              <a:spcBef>
                <a:spcPts val="1000"/>
              </a:spcBef>
              <a:spcAft>
                <a:spcPts val="0"/>
              </a:spcAft>
              <a:buClr>
                <a:schemeClr val="accent1"/>
              </a:buClr>
              <a:buSzPct val="80000"/>
              <a:buFont typeface="Wingdings 3" charset="2"/>
              <a:buNone/>
              <a:defRPr sz="1800" kern="1200">
                <a:solidFill>
                  <a:schemeClr val="tx1">
                    <a:lumMod val="50000"/>
                    <a:lumOff val="50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SzPct val="80000"/>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SzPct val="80000"/>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SzPct val="80000"/>
              <a:buFont typeface="Wingdings 3" charset="2"/>
              <a:buNone/>
              <a:defRPr sz="1200" kern="1200">
                <a:solidFill>
                  <a:schemeClr val="tx1">
                    <a:tint val="75000"/>
                  </a:schemeClr>
                </a:solidFill>
                <a:latin typeface="+mn-lt"/>
                <a:ea typeface="+mn-ea"/>
                <a:cs typeface="+mn-cs"/>
              </a:defRPr>
            </a:lvl9pPr>
          </a:lstStyle>
          <a:p>
            <a:pPr algn="ctr"/>
            <a:r>
              <a:rPr lang="en-US" sz="1200" dirty="0">
                <a:solidFill>
                  <a:schemeClr val="tx1"/>
                </a:solidFill>
              </a:rPr>
              <a:t>Analyzing January 2024</a:t>
            </a:r>
          </a:p>
        </p:txBody>
      </p:sp>
    </p:spTree>
    <p:extLst>
      <p:ext uri="{BB962C8B-B14F-4D97-AF65-F5344CB8AC3E}">
        <p14:creationId xmlns:p14="http://schemas.microsoft.com/office/powerpoint/2010/main" val="40707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iterate type="wd">
                                    <p:tmPct val="15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1000"/>
                                  </p:stCondLst>
                                  <p:iterate type="wd">
                                    <p:tmPct val="15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childTnLst>
                                </p:cTn>
                              </p:par>
                              <p:par>
                                <p:cTn id="16" presetID="10" presetClass="entr" presetSubtype="0" fill="hold" grpId="0" nodeType="withEffect">
                                  <p:stCondLst>
                                    <p:cond delay="1000"/>
                                  </p:stCondLst>
                                  <p:iterate type="wd">
                                    <p:tmPct val="15000"/>
                                  </p:iterate>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Our employees work very well together and are supportive of each other</a:t>
            </a:r>
          </a:p>
          <a:p>
            <a:r>
              <a:rPr lang="en-US" dirty="0"/>
              <a:t>Friendly, outgoing, and positive employees</a:t>
            </a:r>
          </a:p>
          <a:p>
            <a:r>
              <a:rPr lang="en-US" dirty="0"/>
              <a:t>In the shop, we have great mentors and great leadership </a:t>
            </a:r>
          </a:p>
          <a:p>
            <a:r>
              <a:rPr lang="en-US" dirty="0"/>
              <a:t>Employees are willing and eager to learn more</a:t>
            </a:r>
          </a:p>
          <a:p>
            <a:r>
              <a:rPr lang="en-US" dirty="0"/>
              <a:t>Qualified technicians </a:t>
            </a:r>
            <a:r>
              <a:rPr lang="en-US" dirty="0">
                <a:sym typeface="Wingdings" pitchFamily="2" charset="2"/>
              </a:rPr>
              <a:t> </a:t>
            </a:r>
            <a:r>
              <a:rPr lang="en-US" dirty="0"/>
              <a:t>Variety of techs from other manufacturers with different views on how to solve problems</a:t>
            </a:r>
          </a:p>
          <a:p>
            <a:r>
              <a:rPr lang="en-US" dirty="0"/>
              <a:t>The General Manager has been with us for 25 years. He pushed all departments to reach full potential and is very open minded for changes that need to be made to increase profit and the function of the store. </a:t>
            </a:r>
          </a:p>
        </p:txBody>
      </p:sp>
      <p:sp>
        <p:nvSpPr>
          <p:cNvPr id="5" name="TextBox 4">
            <a:extLst>
              <a:ext uri="{FF2B5EF4-FFF2-40B4-BE49-F238E27FC236}">
                <a16:creationId xmlns:a16="http://schemas.microsoft.com/office/drawing/2014/main" id="{F32B020C-D7C2-3949-87AC-5F520C47B8F3}"/>
              </a:ext>
            </a:extLst>
          </p:cNvPr>
          <p:cNvSpPr txBox="1"/>
          <p:nvPr/>
        </p:nvSpPr>
        <p:spPr>
          <a:xfrm>
            <a:off x="677334" y="1491497"/>
            <a:ext cx="3101545" cy="369332"/>
          </a:xfrm>
          <a:prstGeom prst="rect">
            <a:avLst/>
          </a:prstGeom>
          <a:noFill/>
        </p:spPr>
        <p:txBody>
          <a:bodyPr wrap="square" rtlCol="0">
            <a:spAutoFit/>
          </a:bodyPr>
          <a:lstStyle/>
          <a:p>
            <a:r>
              <a:rPr lang="en-US" dirty="0"/>
              <a:t>STRENGTHS</a:t>
            </a:r>
          </a:p>
        </p:txBody>
      </p:sp>
    </p:spTree>
    <p:extLst>
      <p:ext uri="{BB962C8B-B14F-4D97-AF65-F5344CB8AC3E}">
        <p14:creationId xmlns:p14="http://schemas.microsoft.com/office/powerpoint/2010/main" val="38392213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dirty="0"/>
              <a:t>Lack of effective communications between departments and advisors and techs</a:t>
            </a:r>
          </a:p>
          <a:p>
            <a:pPr lvl="1">
              <a:buFont typeface="Arial" panose="020B0604020202020204" pitchFamily="34" charset="0"/>
              <a:buChar char="•"/>
            </a:pPr>
            <a:r>
              <a:rPr lang="en-US" dirty="0"/>
              <a:t>Not using the DMS to input notes, no one is accountable for what is verbally communicated</a:t>
            </a:r>
          </a:p>
          <a:p>
            <a:r>
              <a:rPr lang="en-US" dirty="0"/>
              <a:t>Quick Service advisor needs more training and education about cars / trucks and the items he is supposed to recommend </a:t>
            </a:r>
          </a:p>
          <a:p>
            <a:r>
              <a:rPr lang="en-US" dirty="0"/>
              <a:t>2/4 advisors being resistant to changes </a:t>
            </a:r>
          </a:p>
          <a:p>
            <a:r>
              <a:rPr lang="en-US" dirty="0"/>
              <a:t>Service advisors not contacting customers in timely manner</a:t>
            </a:r>
          </a:p>
          <a:p>
            <a:r>
              <a:rPr lang="en-US" dirty="0"/>
              <a:t>Dispatching </a:t>
            </a:r>
          </a:p>
          <a:p>
            <a:r>
              <a:rPr lang="en-US" dirty="0"/>
              <a:t>Shop facility utilization is low</a:t>
            </a:r>
          </a:p>
          <a:p>
            <a:r>
              <a:rPr lang="en-US" dirty="0"/>
              <a:t>Techs not turning enough hours </a:t>
            </a:r>
          </a:p>
          <a:p>
            <a:pPr lvl="1">
              <a:buFont typeface="Arial" panose="020B0604020202020204" pitchFamily="34" charset="0"/>
              <a:buChar char="•"/>
            </a:pPr>
            <a:r>
              <a:rPr lang="en-US" dirty="0"/>
              <a:t>Too many one line Ros</a:t>
            </a:r>
          </a:p>
          <a:p>
            <a:pPr lvl="1">
              <a:buFont typeface="Arial" panose="020B0604020202020204" pitchFamily="34" charset="0"/>
              <a:buChar char="•"/>
            </a:pPr>
            <a:r>
              <a:rPr lang="en-US" dirty="0"/>
              <a:t>Not recommending services to customers </a:t>
            </a:r>
          </a:p>
          <a:p>
            <a:r>
              <a:rPr lang="en-US" dirty="0"/>
              <a:t>Parts availability </a:t>
            </a:r>
          </a:p>
          <a:p>
            <a:endParaRPr lang="en-US" dirty="0"/>
          </a:p>
          <a:p>
            <a:endParaRPr lang="en-US" dirty="0"/>
          </a:p>
        </p:txBody>
      </p:sp>
      <p:sp>
        <p:nvSpPr>
          <p:cNvPr id="4" name="TextBox 3">
            <a:extLst>
              <a:ext uri="{FF2B5EF4-FFF2-40B4-BE49-F238E27FC236}">
                <a16:creationId xmlns:a16="http://schemas.microsoft.com/office/drawing/2014/main" id="{E0A1EF66-AD20-A9A3-BB3A-9D46593EE18C}"/>
              </a:ext>
            </a:extLst>
          </p:cNvPr>
          <p:cNvSpPr txBox="1"/>
          <p:nvPr/>
        </p:nvSpPr>
        <p:spPr>
          <a:xfrm>
            <a:off x="677334" y="1491497"/>
            <a:ext cx="3101545" cy="369332"/>
          </a:xfrm>
          <a:prstGeom prst="rect">
            <a:avLst/>
          </a:prstGeom>
          <a:noFill/>
        </p:spPr>
        <p:txBody>
          <a:bodyPr wrap="square" rtlCol="0">
            <a:spAutoFit/>
          </a:bodyPr>
          <a:lstStyle/>
          <a:p>
            <a:r>
              <a:rPr lang="en-US" dirty="0"/>
              <a:t>WEAKNESSES</a:t>
            </a:r>
          </a:p>
        </p:txBody>
      </p:sp>
    </p:spTree>
    <p:extLst>
      <p:ext uri="{BB962C8B-B14F-4D97-AF65-F5344CB8AC3E}">
        <p14:creationId xmlns:p14="http://schemas.microsoft.com/office/powerpoint/2010/main" val="24176981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1"/>
            <a:ext cx="8596668" cy="1320800"/>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1"/>
            <a:ext cx="8596668" cy="4110962"/>
          </a:xfrm>
        </p:spPr>
        <p:txBody>
          <a:bodyPr>
            <a:normAutofit/>
          </a:bodyPr>
          <a:lstStyle/>
          <a:p>
            <a:pPr marL="0" indent="0">
              <a:buNone/>
            </a:pPr>
            <a:endParaRPr lang="en-US" dirty="0"/>
          </a:p>
          <a:p>
            <a:r>
              <a:rPr lang="en-US" dirty="0"/>
              <a:t>Training opportunities </a:t>
            </a:r>
          </a:p>
          <a:p>
            <a:r>
              <a:rPr lang="en-US" dirty="0"/>
              <a:t>Lots of room for growth with the technicians </a:t>
            </a:r>
          </a:p>
          <a:p>
            <a:r>
              <a:rPr lang="en-US" dirty="0"/>
              <a:t>Utilizing DMS dispatching</a:t>
            </a:r>
          </a:p>
          <a:p>
            <a:r>
              <a:rPr lang="en-US" dirty="0"/>
              <a:t>Techs need to turn more hours</a:t>
            </a:r>
          </a:p>
          <a:p>
            <a:pPr lvl="1">
              <a:buFont typeface="Arial" panose="020B0604020202020204" pitchFamily="34" charset="0"/>
              <a:buChar char="•"/>
            </a:pPr>
            <a:r>
              <a:rPr lang="en-US" dirty="0"/>
              <a:t>Calculating their efficiency, proficiency, and productivity and explaining their numbers and setting personal goals</a:t>
            </a:r>
          </a:p>
          <a:p>
            <a:r>
              <a:rPr lang="en-US" dirty="0"/>
              <a:t>Set monthly SPIFFS for advisors </a:t>
            </a:r>
          </a:p>
          <a:p>
            <a:pPr lvl="1">
              <a:buFont typeface="Arial" panose="020B0604020202020204" pitchFamily="34" charset="0"/>
              <a:buChar char="•"/>
            </a:pPr>
            <a:r>
              <a:rPr lang="en-US" dirty="0"/>
              <a:t>Eapproval</a:t>
            </a:r>
          </a:p>
          <a:p>
            <a:pPr lvl="1">
              <a:buFont typeface="Arial" panose="020B0604020202020204" pitchFamily="34" charset="0"/>
              <a:buChar char="•"/>
            </a:pPr>
            <a:r>
              <a:rPr lang="en-US" dirty="0"/>
              <a:t>Service Touch Recommendations </a:t>
            </a:r>
          </a:p>
          <a:p>
            <a:pPr marL="457200" lvl="1" indent="0">
              <a:buNone/>
            </a:pPr>
            <a:endParaRPr lang="en-US" dirty="0"/>
          </a:p>
          <a:p>
            <a:endParaRPr lang="en-US" dirty="0"/>
          </a:p>
          <a:p>
            <a:endParaRPr lang="en-US" dirty="0"/>
          </a:p>
          <a:p>
            <a:endParaRPr lang="en-US" dirty="0"/>
          </a:p>
        </p:txBody>
      </p:sp>
      <p:sp>
        <p:nvSpPr>
          <p:cNvPr id="4" name="TextBox 3">
            <a:extLst>
              <a:ext uri="{FF2B5EF4-FFF2-40B4-BE49-F238E27FC236}">
                <a16:creationId xmlns:a16="http://schemas.microsoft.com/office/drawing/2014/main" id="{51E683E8-DBA0-CF54-6DAE-A11A4F61EA2B}"/>
              </a:ext>
            </a:extLst>
          </p:cNvPr>
          <p:cNvSpPr txBox="1"/>
          <p:nvPr/>
        </p:nvSpPr>
        <p:spPr>
          <a:xfrm>
            <a:off x="677334" y="1667382"/>
            <a:ext cx="3101545" cy="369332"/>
          </a:xfrm>
          <a:prstGeom prst="rect">
            <a:avLst/>
          </a:prstGeom>
          <a:noFill/>
        </p:spPr>
        <p:txBody>
          <a:bodyPr wrap="square" rtlCol="0">
            <a:spAutoFit/>
          </a:bodyPr>
          <a:lstStyle/>
          <a:p>
            <a:r>
              <a:rPr lang="en-US" dirty="0"/>
              <a:t>OPPORTUNITIES</a:t>
            </a:r>
          </a:p>
        </p:txBody>
      </p:sp>
    </p:spTree>
    <p:extLst>
      <p:ext uri="{BB962C8B-B14F-4D97-AF65-F5344CB8AC3E}">
        <p14:creationId xmlns:p14="http://schemas.microsoft.com/office/powerpoint/2010/main" val="39128695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368799"/>
          </a:xfrm>
        </p:spPr>
        <p:txBody>
          <a:bodyPr>
            <a:normAutofit/>
          </a:bodyPr>
          <a:lstStyle/>
          <a:p>
            <a:r>
              <a:rPr lang="en-US" dirty="0"/>
              <a:t>Employees do not like change </a:t>
            </a:r>
          </a:p>
          <a:p>
            <a:r>
              <a:rPr lang="en-US" dirty="0"/>
              <a:t>Service advisors are frustrated because they feel like everything is being taken away from them </a:t>
            </a:r>
            <a:r>
              <a:rPr lang="en-US" dirty="0">
                <a:sym typeface="Wingdings" pitchFamily="2" charset="2"/>
              </a:rPr>
              <a:t> we have been limiting their access on the DMS. </a:t>
            </a:r>
          </a:p>
          <a:p>
            <a:pPr lvl="1">
              <a:buFont typeface="Arial" panose="020B0604020202020204" pitchFamily="34" charset="0"/>
              <a:buChar char="•"/>
            </a:pPr>
            <a:r>
              <a:rPr lang="en-US" dirty="0">
                <a:sym typeface="Wingdings" pitchFamily="2" charset="2"/>
              </a:rPr>
              <a:t>EX. Cannot discount</a:t>
            </a:r>
          </a:p>
          <a:p>
            <a:pPr lvl="1">
              <a:buFont typeface="Arial" panose="020B0604020202020204" pitchFamily="34" charset="0"/>
              <a:buChar char="•"/>
            </a:pPr>
            <a:r>
              <a:rPr lang="en-US" dirty="0">
                <a:sym typeface="Wingdings" pitchFamily="2" charset="2"/>
              </a:rPr>
              <a:t>Previously, they were able to put their employee number in for used vehicles being reconditioned... receiving “free money” taking away from gross profit (should never been allowed to in the first place) </a:t>
            </a:r>
          </a:p>
          <a:p>
            <a:r>
              <a:rPr lang="en-US" dirty="0">
                <a:sym typeface="Wingdings" pitchFamily="2" charset="2"/>
              </a:rPr>
              <a:t>Service advisors not being friendly and positive</a:t>
            </a:r>
          </a:p>
          <a:p>
            <a:pPr lvl="1">
              <a:buFont typeface="Arial" panose="020B0604020202020204" pitchFamily="34" charset="0"/>
              <a:buChar char="•"/>
            </a:pPr>
            <a:r>
              <a:rPr lang="en-US" dirty="0">
                <a:sym typeface="Wingdings" pitchFamily="2" charset="2"/>
              </a:rPr>
              <a:t>Not greeting customers outside </a:t>
            </a:r>
          </a:p>
          <a:p>
            <a:pPr lvl="1">
              <a:buFont typeface="Arial" panose="020B0604020202020204" pitchFamily="34" charset="0"/>
              <a:buChar char="•"/>
            </a:pPr>
            <a:r>
              <a:rPr lang="en-US" dirty="0">
                <a:sym typeface="Wingdings" pitchFamily="2" charset="2"/>
              </a:rPr>
              <a:t>Not fighting for their customers and their earned business and retention</a:t>
            </a:r>
          </a:p>
          <a:p>
            <a:r>
              <a:rPr lang="en-US" dirty="0">
                <a:sym typeface="Wingdings" pitchFamily="2" charset="2"/>
              </a:rPr>
              <a:t>Service Manager being taken advantage of by advisors </a:t>
            </a:r>
          </a:p>
          <a:p>
            <a:endParaRPr lang="en-US" dirty="0">
              <a:sym typeface="Wingdings" pitchFamily="2" charset="2"/>
            </a:endParaRPr>
          </a:p>
          <a:p>
            <a:pPr marL="0" indent="0">
              <a:buNone/>
            </a:pPr>
            <a:endParaRPr lang="en-US" dirty="0">
              <a:sym typeface="Wingdings" pitchFamily="2" charset="2"/>
            </a:endParaRPr>
          </a:p>
          <a:p>
            <a:pPr marL="457200" lvl="1" indent="0">
              <a:buNone/>
            </a:pPr>
            <a:endParaRPr lang="en-US" dirty="0">
              <a:sym typeface="Wingdings" pitchFamily="2" charset="2"/>
            </a:endParaRPr>
          </a:p>
          <a:p>
            <a:pPr lvl="1">
              <a:buFont typeface="Arial" panose="020B0604020202020204" pitchFamily="34" charset="0"/>
              <a:buChar char="•"/>
            </a:pPr>
            <a:endParaRPr lang="en-US" dirty="0">
              <a:sym typeface="Wingdings" pitchFamily="2" charset="2"/>
            </a:endParaRPr>
          </a:p>
          <a:p>
            <a:pPr lvl="1">
              <a:buFont typeface="Arial" panose="020B0604020202020204" pitchFamily="34" charset="0"/>
              <a:buChar char="•"/>
            </a:pPr>
            <a:endParaRPr lang="en-US" dirty="0">
              <a:sym typeface="Wingdings" pitchFamily="2" charset="2"/>
            </a:endParaRPr>
          </a:p>
        </p:txBody>
      </p:sp>
      <p:sp>
        <p:nvSpPr>
          <p:cNvPr id="4" name="TextBox 3">
            <a:extLst>
              <a:ext uri="{FF2B5EF4-FFF2-40B4-BE49-F238E27FC236}">
                <a16:creationId xmlns:a16="http://schemas.microsoft.com/office/drawing/2014/main" id="{9B808C24-75CE-9EE0-1F78-2AFB4D50CB75}"/>
              </a:ext>
            </a:extLst>
          </p:cNvPr>
          <p:cNvSpPr txBox="1"/>
          <p:nvPr/>
        </p:nvSpPr>
        <p:spPr>
          <a:xfrm>
            <a:off x="677334" y="1491497"/>
            <a:ext cx="3101545" cy="369332"/>
          </a:xfrm>
          <a:prstGeom prst="rect">
            <a:avLst/>
          </a:prstGeom>
          <a:noFill/>
        </p:spPr>
        <p:txBody>
          <a:bodyPr wrap="square" rtlCol="0">
            <a:spAutoFit/>
          </a:bodyPr>
          <a:lstStyle/>
          <a:p>
            <a:r>
              <a:rPr lang="en-US" dirty="0"/>
              <a:t>THREATS</a:t>
            </a:r>
          </a:p>
        </p:txBody>
      </p:sp>
    </p:spTree>
    <p:extLst>
      <p:ext uri="{BB962C8B-B14F-4D97-AF65-F5344CB8AC3E}">
        <p14:creationId xmlns:p14="http://schemas.microsoft.com/office/powerpoint/2010/main" val="627664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274338" y="288847"/>
            <a:ext cx="8596668" cy="1320800"/>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endParaRPr lang="en-US" dirty="0"/>
          </a:p>
        </p:txBody>
      </p:sp>
      <p:sp>
        <p:nvSpPr>
          <p:cNvPr id="13" name="Content Placeholder 2">
            <a:extLst>
              <a:ext uri="{FF2B5EF4-FFF2-40B4-BE49-F238E27FC236}">
                <a16:creationId xmlns:a16="http://schemas.microsoft.com/office/drawing/2014/main" id="{54A29C21-9A20-F364-C182-A70DF4E7BCC1}"/>
              </a:ext>
            </a:extLst>
          </p:cNvPr>
          <p:cNvSpPr txBox="1">
            <a:spLocks/>
          </p:cNvSpPr>
          <p:nvPr/>
        </p:nvSpPr>
        <p:spPr>
          <a:xfrm>
            <a:off x="6848906" y="2144277"/>
            <a:ext cx="2717030"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endParaRPr lang="en-US" dirty="0"/>
          </a:p>
        </p:txBody>
      </p:sp>
      <p:sp>
        <p:nvSpPr>
          <p:cNvPr id="4" name="TextBox 3">
            <a:extLst>
              <a:ext uri="{FF2B5EF4-FFF2-40B4-BE49-F238E27FC236}">
                <a16:creationId xmlns:a16="http://schemas.microsoft.com/office/drawing/2014/main" id="{5EE6056A-15AA-C3EA-974E-E86A9F77834C}"/>
              </a:ext>
            </a:extLst>
          </p:cNvPr>
          <p:cNvSpPr txBox="1"/>
          <p:nvPr/>
        </p:nvSpPr>
        <p:spPr>
          <a:xfrm>
            <a:off x="348329" y="1495612"/>
            <a:ext cx="1428566" cy="369332"/>
          </a:xfrm>
          <a:prstGeom prst="rect">
            <a:avLst/>
          </a:prstGeom>
          <a:noFill/>
        </p:spPr>
        <p:txBody>
          <a:bodyPr wrap="square" rtlCol="0">
            <a:spAutoFit/>
          </a:bodyPr>
          <a:lstStyle/>
          <a:p>
            <a:r>
              <a:rPr lang="en-US" dirty="0"/>
              <a:t>OBJECTIVES</a:t>
            </a:r>
          </a:p>
        </p:txBody>
      </p:sp>
      <p:sp>
        <p:nvSpPr>
          <p:cNvPr id="9" name="Content Placeholder 2">
            <a:extLst>
              <a:ext uri="{FF2B5EF4-FFF2-40B4-BE49-F238E27FC236}">
                <a16:creationId xmlns:a16="http://schemas.microsoft.com/office/drawing/2014/main" id="{808608EB-A020-6C37-FF58-B3A9F4D7FCBA}"/>
              </a:ext>
            </a:extLst>
          </p:cNvPr>
          <p:cNvSpPr txBox="1">
            <a:spLocks/>
          </p:cNvSpPr>
          <p:nvPr/>
        </p:nvSpPr>
        <p:spPr>
          <a:xfrm>
            <a:off x="25841" y="2150216"/>
            <a:ext cx="3525629"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AutoNum type="arabicPeriod"/>
            </a:pPr>
            <a:r>
              <a:rPr lang="en-US" dirty="0"/>
              <a:t>Decrease one line ROs</a:t>
            </a:r>
          </a:p>
          <a:p>
            <a:pPr>
              <a:buAutoNum type="arabicPeriod"/>
            </a:pPr>
            <a:r>
              <a:rPr lang="en-US" dirty="0"/>
              <a:t>Increase</a:t>
            </a:r>
            <a:r>
              <a:rPr lang="en-US" dirty="0">
                <a:sym typeface="Wingdings" pitchFamily="2" charset="2"/>
              </a:rPr>
              <a:t> tech productivity </a:t>
            </a:r>
          </a:p>
          <a:p>
            <a:pPr>
              <a:buAutoNum type="arabicPeriod"/>
            </a:pPr>
            <a:r>
              <a:rPr lang="en-US" dirty="0">
                <a:sym typeface="Wingdings" pitchFamily="2" charset="2"/>
              </a:rPr>
              <a:t>Improve facility utilization</a:t>
            </a:r>
          </a:p>
          <a:p>
            <a:pPr>
              <a:buAutoNum type="arabicPeriod"/>
            </a:pPr>
            <a:r>
              <a:rPr lang="en-US" dirty="0">
                <a:sym typeface="Wingdings" pitchFamily="2" charset="2"/>
              </a:rPr>
              <a:t>Increase advisor productivity</a:t>
            </a:r>
          </a:p>
          <a:p>
            <a:pPr>
              <a:buAutoNum type="arabicPeriod"/>
            </a:pPr>
            <a:r>
              <a:rPr lang="en-US" dirty="0">
                <a:sym typeface="Wingdings" pitchFamily="2" charset="2"/>
              </a:rPr>
              <a:t>Proper dispatching </a:t>
            </a:r>
          </a:p>
          <a:p>
            <a:pPr marL="0" indent="0">
              <a:buNone/>
            </a:pPr>
            <a:endParaRPr lang="en-US" dirty="0">
              <a:sym typeface="Wingdings" pitchFamily="2" charset="2"/>
            </a:endParaRPr>
          </a:p>
          <a:p>
            <a:endParaRPr lang="en-US" dirty="0"/>
          </a:p>
        </p:txBody>
      </p:sp>
      <p:sp>
        <p:nvSpPr>
          <p:cNvPr id="15" name="TextBox 14">
            <a:extLst>
              <a:ext uri="{FF2B5EF4-FFF2-40B4-BE49-F238E27FC236}">
                <a16:creationId xmlns:a16="http://schemas.microsoft.com/office/drawing/2014/main" id="{2B597157-178A-E62E-1778-B044F3E04A28}"/>
              </a:ext>
            </a:extLst>
          </p:cNvPr>
          <p:cNvSpPr txBox="1"/>
          <p:nvPr/>
        </p:nvSpPr>
        <p:spPr>
          <a:xfrm>
            <a:off x="8506263" y="1471908"/>
            <a:ext cx="1059673" cy="369332"/>
          </a:xfrm>
          <a:prstGeom prst="rect">
            <a:avLst/>
          </a:prstGeom>
          <a:noFill/>
        </p:spPr>
        <p:txBody>
          <a:bodyPr wrap="square" rtlCol="0">
            <a:spAutoFit/>
          </a:bodyPr>
          <a:lstStyle/>
          <a:p>
            <a:r>
              <a:rPr lang="en-US" dirty="0"/>
              <a:t>TACTICS</a:t>
            </a:r>
          </a:p>
        </p:txBody>
      </p:sp>
      <p:sp>
        <p:nvSpPr>
          <p:cNvPr id="12" name="Content Placeholder 2">
            <a:extLst>
              <a:ext uri="{FF2B5EF4-FFF2-40B4-BE49-F238E27FC236}">
                <a16:creationId xmlns:a16="http://schemas.microsoft.com/office/drawing/2014/main" id="{694C1B51-CFC9-40FD-7107-1E5D1407A7EC}"/>
              </a:ext>
            </a:extLst>
          </p:cNvPr>
          <p:cNvSpPr txBox="1">
            <a:spLocks/>
          </p:cNvSpPr>
          <p:nvPr/>
        </p:nvSpPr>
        <p:spPr>
          <a:xfrm>
            <a:off x="8115093" y="2144277"/>
            <a:ext cx="4025223" cy="4028762"/>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AutoNum type="arabicPeriod"/>
            </a:pPr>
            <a:r>
              <a:rPr lang="en-US" dirty="0"/>
              <a:t>If not preformed, advisor must pay for customer’s oil change.</a:t>
            </a:r>
          </a:p>
          <a:p>
            <a:pPr marL="457200" lvl="1" indent="0">
              <a:buNone/>
            </a:pPr>
            <a:r>
              <a:rPr lang="en-US" dirty="0"/>
              <a:t>Implement MPI videos being sent to customers  </a:t>
            </a:r>
          </a:p>
          <a:p>
            <a:pPr>
              <a:buAutoNum type="arabicPeriod"/>
            </a:pPr>
            <a:r>
              <a:rPr lang="en-US" dirty="0"/>
              <a:t>Must turn minimum 55 hours per week, set goals </a:t>
            </a:r>
          </a:p>
          <a:p>
            <a:pPr>
              <a:buFont typeface="Wingdings 3" charset="2"/>
              <a:buAutoNum type="arabicPeriod"/>
            </a:pPr>
            <a:r>
              <a:rPr lang="en-US" dirty="0"/>
              <a:t>Hire 2 more techs </a:t>
            </a:r>
          </a:p>
          <a:p>
            <a:pPr>
              <a:buFont typeface="Wingdings 3" charset="2"/>
              <a:buAutoNum type="arabicPeriod"/>
            </a:pPr>
            <a:r>
              <a:rPr lang="en-US" dirty="0"/>
              <a:t>Service manager must pull advisor reports and Upsell Analysis report to monitor if advisors are sending E approvals to customers</a:t>
            </a:r>
          </a:p>
          <a:p>
            <a:pPr>
              <a:buAutoNum type="arabicPeriod"/>
            </a:pPr>
            <a:r>
              <a:rPr lang="en-US" dirty="0"/>
              <a:t>Met with Reynolds at Nada Show and went over how to allow the system to dispatch. </a:t>
            </a:r>
          </a:p>
          <a:p>
            <a:pPr>
              <a:buAutoNum type="arabicPeriod"/>
            </a:pPr>
            <a:endParaRPr lang="en-US" dirty="0"/>
          </a:p>
          <a:p>
            <a:pPr marL="0" indent="0">
              <a:buNone/>
            </a:pPr>
            <a:endParaRPr lang="en-US" dirty="0"/>
          </a:p>
        </p:txBody>
      </p:sp>
      <p:sp>
        <p:nvSpPr>
          <p:cNvPr id="14" name="TextBox 13">
            <a:extLst>
              <a:ext uri="{FF2B5EF4-FFF2-40B4-BE49-F238E27FC236}">
                <a16:creationId xmlns:a16="http://schemas.microsoft.com/office/drawing/2014/main" id="{7922F40E-36BE-4923-6C40-C8CD608658B2}"/>
              </a:ext>
            </a:extLst>
          </p:cNvPr>
          <p:cNvSpPr txBox="1"/>
          <p:nvPr/>
        </p:nvSpPr>
        <p:spPr>
          <a:xfrm>
            <a:off x="4075386" y="1488744"/>
            <a:ext cx="1428566" cy="365760"/>
          </a:xfrm>
          <a:prstGeom prst="rect">
            <a:avLst/>
          </a:prstGeom>
          <a:noFill/>
        </p:spPr>
        <p:txBody>
          <a:bodyPr wrap="square" rtlCol="0">
            <a:spAutoFit/>
          </a:bodyPr>
          <a:lstStyle/>
          <a:p>
            <a:r>
              <a:rPr lang="en-US" dirty="0"/>
              <a:t>STRATEGIES</a:t>
            </a:r>
          </a:p>
        </p:txBody>
      </p:sp>
      <p:sp>
        <p:nvSpPr>
          <p:cNvPr id="16" name="Content Placeholder 2">
            <a:extLst>
              <a:ext uri="{FF2B5EF4-FFF2-40B4-BE49-F238E27FC236}">
                <a16:creationId xmlns:a16="http://schemas.microsoft.com/office/drawing/2014/main" id="{83A12F48-C579-1A42-CB17-02C4C1FA709A}"/>
              </a:ext>
            </a:extLst>
          </p:cNvPr>
          <p:cNvSpPr txBox="1">
            <a:spLocks/>
          </p:cNvSpPr>
          <p:nvPr/>
        </p:nvSpPr>
        <p:spPr>
          <a:xfrm>
            <a:off x="3577311" y="2131415"/>
            <a:ext cx="4537782" cy="388077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a:buAutoNum type="arabicPeriod"/>
            </a:pPr>
            <a:r>
              <a:rPr lang="en-US" dirty="0"/>
              <a:t>Service advisors must utilize Service Touch / walk around with customer</a:t>
            </a:r>
          </a:p>
          <a:p>
            <a:pPr>
              <a:buAutoNum type="arabicPeriod"/>
            </a:pPr>
            <a:r>
              <a:rPr lang="en-US" dirty="0"/>
              <a:t>Show tech’s their individual efficiency, proficiency, and productivity metrics</a:t>
            </a:r>
          </a:p>
          <a:p>
            <a:pPr>
              <a:buAutoNum type="arabicPeriod"/>
            </a:pPr>
            <a:r>
              <a:rPr lang="en-US" dirty="0"/>
              <a:t>Current techs need to have less bays</a:t>
            </a:r>
          </a:p>
          <a:p>
            <a:pPr>
              <a:buAutoNum type="arabicPeriod"/>
            </a:pPr>
            <a:r>
              <a:rPr lang="en-US" dirty="0"/>
              <a:t>Service manager needs to be more strict with advisors </a:t>
            </a:r>
          </a:p>
          <a:p>
            <a:pPr>
              <a:buAutoNum type="arabicPeriod"/>
            </a:pPr>
            <a:r>
              <a:rPr lang="en-US" dirty="0"/>
              <a:t>Use DMS to dispatch rather than service manager</a:t>
            </a:r>
          </a:p>
        </p:txBody>
      </p:sp>
    </p:spTree>
    <p:extLst>
      <p:ext uri="{BB962C8B-B14F-4D97-AF65-F5344CB8AC3E}">
        <p14:creationId xmlns:p14="http://schemas.microsoft.com/office/powerpoint/2010/main" val="3985272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309966" y="113379"/>
            <a:ext cx="8596668" cy="1320800"/>
          </a:xfrm>
        </p:spPr>
        <p:txBody>
          <a:bodyPr/>
          <a:lstStyle/>
          <a:p>
            <a:r>
              <a:rPr lang="en-US" dirty="0"/>
              <a:t>SWOT Analysis –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pPr marL="0" indent="0">
              <a:buNone/>
            </a:pPr>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526540043"/>
              </p:ext>
            </p:extLst>
          </p:nvPr>
        </p:nvGraphicFramePr>
        <p:xfrm>
          <a:off x="418455" y="929898"/>
          <a:ext cx="10688664" cy="5848573"/>
        </p:xfrm>
        <a:graphic>
          <a:graphicData uri="http://schemas.openxmlformats.org/drawingml/2006/table">
            <a:tbl>
              <a:tblPr firstRow="1" bandRow="1">
                <a:tableStyleId>{B301B821-A1FF-4177-AEE7-76D212191A09}</a:tableStyleId>
              </a:tblPr>
              <a:tblGrid>
                <a:gridCol w="3562888">
                  <a:extLst>
                    <a:ext uri="{9D8B030D-6E8A-4147-A177-3AD203B41FA5}">
                      <a16:colId xmlns:a16="http://schemas.microsoft.com/office/drawing/2014/main" val="2235853955"/>
                    </a:ext>
                  </a:extLst>
                </a:gridCol>
                <a:gridCol w="3562888">
                  <a:extLst>
                    <a:ext uri="{9D8B030D-6E8A-4147-A177-3AD203B41FA5}">
                      <a16:colId xmlns:a16="http://schemas.microsoft.com/office/drawing/2014/main" val="4174400132"/>
                    </a:ext>
                  </a:extLst>
                </a:gridCol>
                <a:gridCol w="3562888">
                  <a:extLst>
                    <a:ext uri="{9D8B030D-6E8A-4147-A177-3AD203B41FA5}">
                      <a16:colId xmlns:a16="http://schemas.microsoft.com/office/drawing/2014/main" val="1146395385"/>
                    </a:ext>
                  </a:extLst>
                </a:gridCol>
              </a:tblGrid>
              <a:tr h="301430">
                <a:tc>
                  <a:txBody>
                    <a:bodyPr/>
                    <a:lstStyle/>
                    <a:p>
                      <a:pPr algn="l"/>
                      <a:r>
                        <a:rPr lang="en-US" sz="1600" b="0" cap="none" spc="0" dirty="0">
                          <a:ln w="0"/>
                          <a:solidFill>
                            <a:schemeClr val="tx1"/>
                          </a:solidFill>
                          <a:effectLst>
                            <a:outerShdw blurRad="38100" dist="19050" dir="2700000" algn="tl" rotWithShape="0">
                              <a:schemeClr val="dk1">
                                <a:alpha val="40000"/>
                              </a:schemeClr>
                            </a:outerShdw>
                          </a:effectLst>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b="0" cap="none" spc="0" dirty="0">
                          <a:ln w="0"/>
                          <a:solidFill>
                            <a:schemeClr val="tx1"/>
                          </a:solidFill>
                          <a:effectLst>
                            <a:outerShdw blurRad="38100" dist="19050" dir="2700000" algn="tl" rotWithShape="0">
                              <a:schemeClr val="dk1">
                                <a:alpha val="40000"/>
                              </a:schemeClr>
                            </a:outerShdw>
                          </a:effectLst>
                        </a:rPr>
                        <a:t>Position responsible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b="0" cap="none" spc="0" dirty="0">
                          <a:ln w="0"/>
                          <a:solidFill>
                            <a:schemeClr val="tx1"/>
                          </a:solidFill>
                          <a:effectLst>
                            <a:outerShdw blurRad="38100" dist="19050" dir="2700000" algn="tl" rotWithShape="0">
                              <a:schemeClr val="dk1">
                                <a:alpha val="40000"/>
                              </a:schemeClr>
                            </a:outerShdw>
                          </a:effectLst>
                        </a:rPr>
                        <a:t>Check in/completion schedule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83418974"/>
                  </a:ext>
                </a:extLst>
              </a:tr>
              <a:tr h="1003743">
                <a:tc>
                  <a:txBody>
                    <a:bodyPr/>
                    <a:lstStyle/>
                    <a:p>
                      <a:pPr algn="l"/>
                      <a:r>
                        <a:rPr lang="en-US" sz="1600" dirty="0">
                          <a:solidFill>
                            <a:schemeClr val="tx1"/>
                          </a:solidFill>
                        </a:rPr>
                        <a:t>Service advisors must utilize service touch and preform walk arounds on the drive to greet customers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solidFill>
                            <a:schemeClr val="tx1"/>
                          </a:solidFill>
                        </a:rPr>
                        <a:t>Service Manager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Font typeface="Arial" panose="020B0604020202020204" pitchFamily="34" charset="0"/>
                        <a:buChar char="•"/>
                      </a:pPr>
                      <a:r>
                        <a:rPr lang="en-US" sz="1600" dirty="0">
                          <a:solidFill>
                            <a:schemeClr val="tx1"/>
                          </a:solidFill>
                        </a:rPr>
                        <a:t>January 1, 2024 </a:t>
                      </a:r>
                    </a:p>
                    <a:p>
                      <a:pPr marL="285750" indent="-285750" algn="l">
                        <a:buFont typeface="Arial" panose="020B0604020202020204" pitchFamily="34" charset="0"/>
                        <a:buChar char="•"/>
                      </a:pPr>
                      <a:r>
                        <a:rPr lang="en-US" sz="1600" dirty="0">
                          <a:solidFill>
                            <a:schemeClr val="tx1"/>
                          </a:solidFill>
                        </a:rPr>
                        <a:t>Daily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00365483"/>
                  </a:ext>
                </a:extLst>
              </a:tr>
              <a:tr h="77431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Begin paying advisors on CSI</a:t>
                      </a:r>
                    </a:p>
                    <a:p>
                      <a:pPr algn="l"/>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l">
                        <a:buFontTx/>
                        <a:buNone/>
                      </a:pPr>
                      <a:r>
                        <a:rPr lang="en-US" sz="1600" dirty="0">
                          <a:solidFill>
                            <a:schemeClr val="tx1"/>
                          </a:solidFill>
                        </a:rPr>
                        <a:t>GM /Service Manager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lgn="l">
                        <a:buFont typeface="Arial" panose="020B0604020202020204" pitchFamily="34" charset="0"/>
                        <a:buChar char="•"/>
                      </a:pPr>
                      <a:r>
                        <a:rPr lang="en-US" sz="1600" dirty="0">
                          <a:solidFill>
                            <a:schemeClr val="tx1"/>
                          </a:solidFill>
                        </a:rPr>
                        <a:t>February 1, 2024 </a:t>
                      </a:r>
                    </a:p>
                    <a:p>
                      <a:pPr marL="285750" indent="-285750" algn="l">
                        <a:buFont typeface="Arial" panose="020B0604020202020204" pitchFamily="34" charset="0"/>
                        <a:buChar char="•"/>
                      </a:pPr>
                      <a:r>
                        <a:rPr lang="en-US" sz="1600" dirty="0">
                          <a:solidFill>
                            <a:schemeClr val="tx1"/>
                          </a:solidFill>
                        </a:rPr>
                        <a:t>Still talking with GM</a:t>
                      </a:r>
                    </a:p>
                    <a:p>
                      <a:pPr marL="285750" indent="-285750" algn="l">
                        <a:buFont typeface="Arial" panose="020B0604020202020204" pitchFamily="34" charset="0"/>
                        <a:buChar char="•"/>
                      </a:pPr>
                      <a:r>
                        <a:rPr lang="en-US" sz="1600" dirty="0">
                          <a:solidFill>
                            <a:schemeClr val="tx1"/>
                          </a:solidFill>
                        </a:rPr>
                        <a:t>End of each month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845787"/>
                  </a:ext>
                </a:extLst>
              </a:tr>
              <a:tr h="79484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600" dirty="0">
                          <a:solidFill>
                            <a:schemeClr val="tx1"/>
                          </a:solidFill>
                        </a:rPr>
                        <a:t>Review shop metrics (i.e. ELR, efficiency, proficiency, productivity)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solidFill>
                            <a:schemeClr val="tx1"/>
                          </a:solidFill>
                        </a:rPr>
                        <a:t>Service Manager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a:solidFill>
                            <a:schemeClr val="tx1"/>
                          </a:solidFill>
                        </a:rPr>
                        <a:t>End of each month</a:t>
                      </a:r>
                    </a:p>
                    <a:p>
                      <a:pPr algn="l"/>
                      <a:endParaRPr lang="en-US" sz="16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0126605"/>
                  </a:ext>
                </a:extLst>
              </a:tr>
              <a:tr h="476910">
                <a:tc>
                  <a:txBody>
                    <a:bodyPr/>
                    <a:lstStyle/>
                    <a:p>
                      <a:r>
                        <a:rPr lang="en-US" dirty="0"/>
                        <a:t>Introduce MPI videos to techs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Service Manager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dirty="0"/>
                        <a:t>February 1, 2024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0345431"/>
                  </a:ext>
                </a:extLst>
              </a:tr>
              <a:tr h="602246">
                <a:tc>
                  <a:txBody>
                    <a:bodyPr/>
                    <a:lstStyle/>
                    <a:p>
                      <a:r>
                        <a:rPr lang="en-US" dirty="0"/>
                        <a:t>Use DMS for dispatching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IT director / GM /Service Manager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dirty="0"/>
                        <a:t>February 1, 2024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0891333"/>
                  </a:ext>
                </a:extLst>
              </a:tr>
              <a:tr h="860351">
                <a:tc>
                  <a:txBody>
                    <a:bodyPr/>
                    <a:lstStyle/>
                    <a:p>
                      <a:r>
                        <a:rPr lang="en-US" dirty="0"/>
                        <a:t>Turn off ability for advisors </a:t>
                      </a:r>
                    </a:p>
                    <a:p>
                      <a:r>
                        <a:rPr lang="en-US" dirty="0"/>
                        <a:t>to discount / change labor pricing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Service Manager / IT director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85750" indent="-285750">
                        <a:buFont typeface="Arial" panose="020B0604020202020204" pitchFamily="34" charset="0"/>
                        <a:buChar char="•"/>
                      </a:pPr>
                      <a:r>
                        <a:rPr lang="en-US" dirty="0"/>
                        <a:t>February 1, 2024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37224325"/>
                  </a:ext>
                </a:extLst>
              </a:tr>
              <a:tr h="860351">
                <a:tc>
                  <a:txBody>
                    <a:bodyPr/>
                    <a:lstStyle/>
                    <a:p>
                      <a:r>
                        <a:rPr lang="en-US" dirty="0"/>
                        <a:t>Track daily fill rate and lost sales to ensure proper inventory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Parts Manager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February 1, 2024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2786" y="1606797"/>
            <a:ext cx="9059095" cy="4641603"/>
          </a:xfrm>
        </p:spPr>
        <p:txBody>
          <a:bodyPr>
            <a:normAutofit fontScale="85000" lnSpcReduction="10000"/>
          </a:bodyPr>
          <a:lstStyle/>
          <a:p>
            <a:pPr marL="0" indent="0">
              <a:buNone/>
            </a:pPr>
            <a:r>
              <a:rPr lang="en-US" dirty="0"/>
              <a:t>Overall, in our service department we have not seen an immediate difference with our service advisors. It has been a struggle with them being open minded to change so the pushbacks have been challenging. They have been advisors for a long time, so they are stuck in their ways. I believe if we begin paying advisors on their CSI we might see improvement in their attitudes towards customers. They are very knowledgeable about selling their jobs, but their customer service needs to be improved. It is a work in progress that we are hoping to see improvement shortly. </a:t>
            </a:r>
          </a:p>
          <a:p>
            <a:pPr marL="0" indent="0">
              <a:buNone/>
            </a:pPr>
            <a:r>
              <a:rPr lang="en-US" dirty="0"/>
              <a:t>Overall, in our service department we need improvement with techs turning more hours and being aware of their potential and what is expected. The service manager and myself have began showing the techs their numbers and honestly, they are surprised that they are not up to guide. They are eager to learn and improve knowing their potential and where they should be. We have a great team of techs that push each other and mentor each other very well. </a:t>
            </a:r>
          </a:p>
          <a:p>
            <a:pPr marL="0" indent="0">
              <a:buNone/>
            </a:pPr>
            <a:r>
              <a:rPr lang="en-US" dirty="0"/>
              <a:t>We have began introducing MPI videos to a few techs to work out all the kinks in the system. Overall, we have received good feedback and plan to implement the requirement to all the techs.</a:t>
            </a:r>
          </a:p>
          <a:p>
            <a:pPr marL="0" indent="0">
              <a:buNone/>
            </a:pPr>
            <a:r>
              <a:rPr lang="en-US" dirty="0"/>
              <a:t>After attending the NADA Show, we decided to implement DMS dispatching. So far, it has been working well and allowing techs to feel less overwhelmed. Previously, they were given all ROs, allowing them to cherry pick their work. With the DMS dispatching, it enables the techs to work more productively. </a:t>
            </a:r>
          </a:p>
          <a:p>
            <a:pPr marL="0" indent="0">
              <a:buNone/>
            </a:pPr>
            <a:r>
              <a:rPr lang="en-US" dirty="0"/>
              <a:t>By making these improvements and focusing on how we can keep a better working environment for employees, I hope to see changes in our employee’s performance and gross profit.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03AE127-802C-459A-A612-DB85B67F0D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1043950" y="1179151"/>
            <a:ext cx="3300646" cy="4463889"/>
          </a:xfrm>
        </p:spPr>
        <p:txBody>
          <a:bodyPr anchor="ctr">
            <a:normAutofit/>
          </a:bodyPr>
          <a:lstStyle/>
          <a:p>
            <a:br>
              <a:rPr lang="en-US" b="0" i="0" u="none" strike="noStrike" baseline="0" dirty="0">
                <a:latin typeface="Calibri" panose="020F0502020204030204" pitchFamily="34" charset="0"/>
              </a:rPr>
            </a:br>
            <a:r>
              <a:rPr lang="en-US" b="0" i="0" u="none" strike="noStrike" baseline="0" dirty="0">
                <a:latin typeface="Calibri" panose="020F0502020204030204" pitchFamily="34" charset="0"/>
              </a:rPr>
              <a:t> </a:t>
            </a:r>
            <a:br>
              <a:rPr lang="en-US" b="0" i="0" u="none" strike="noStrike" baseline="0" dirty="0">
                <a:latin typeface="Calibri" panose="020F0502020204030204" pitchFamily="34" charset="0"/>
              </a:rPr>
            </a:br>
            <a:r>
              <a:rPr lang="en-US" b="1" i="0" u="none" strike="noStrike" baseline="0" dirty="0">
                <a:latin typeface="Calibri" panose="020F0502020204030204" pitchFamily="34" charset="0"/>
              </a:rPr>
              <a:t>Marketing</a:t>
            </a:r>
            <a:r>
              <a:rPr lang="en-US" b="0" i="0" u="none" strike="noStrike" baseline="0" dirty="0">
                <a:latin typeface="Calibri" panose="020F0502020204030204" pitchFamily="34" charset="0"/>
              </a:rPr>
              <a:t> </a:t>
            </a:r>
            <a:br>
              <a:rPr lang="en-US" b="0" i="0" u="none" strike="noStrike" baseline="0" dirty="0">
                <a:latin typeface="Calibri" panose="020F0502020204030204" pitchFamily="34" charset="0"/>
              </a:rPr>
            </a:br>
            <a:endParaRPr lang="en-US" dirty="0"/>
          </a:p>
        </p:txBody>
      </p:sp>
      <p:sp>
        <p:nvSpPr>
          <p:cNvPr id="10" name="Isosceles Triangle 9">
            <a:extLst>
              <a:ext uri="{FF2B5EF4-FFF2-40B4-BE49-F238E27FC236}">
                <a16:creationId xmlns:a16="http://schemas.microsoft.com/office/drawing/2014/main" id="{9323D83D-50D6-4040-A58B-FCEA340F88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cxnSp>
        <p:nvCxnSpPr>
          <p:cNvPr id="12" name="Straight Connector 11">
            <a:extLst>
              <a:ext uri="{FF2B5EF4-FFF2-40B4-BE49-F238E27FC236}">
                <a16:creationId xmlns:a16="http://schemas.microsoft.com/office/drawing/2014/main" id="{1A1FE6BB-DFB2-4080-9B5E-076EF5DDE67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6670" y="1442595"/>
            <a:ext cx="0" cy="3937000"/>
          </a:xfrm>
          <a:prstGeom prst="line">
            <a:avLst/>
          </a:prstGeom>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4978918" y="1109145"/>
            <a:ext cx="6341016" cy="4603900"/>
          </a:xfrm>
        </p:spPr>
        <p:txBody>
          <a:bodyPr anchor="ctr">
            <a:noAutofit/>
          </a:bodyPr>
          <a:lstStyle/>
          <a:p>
            <a:pPr marL="0" indent="0">
              <a:buNone/>
            </a:pPr>
            <a:r>
              <a:rPr lang="en-US" sz="1600" b="0" i="0" u="none" strike="noStrike" baseline="0" dirty="0">
                <a:latin typeface="Calibri" panose="020F0502020204030204" pitchFamily="34" charset="0"/>
              </a:rPr>
              <a:t>   Currently at our store in the service department we market on our website the manufacturer coupons. We also email customers reminders for maintenance on their vehicles as well as coupons. </a:t>
            </a:r>
          </a:p>
          <a:p>
            <a:pPr marL="0" indent="0">
              <a:buNone/>
            </a:pPr>
            <a:r>
              <a:rPr lang="en-US" sz="1600" b="0" i="0" u="none" strike="noStrike" baseline="0" dirty="0">
                <a:latin typeface="Calibri" panose="020F0502020204030204" pitchFamily="34" charset="0"/>
              </a:rPr>
              <a:t>   For improvement we need to regularly update our coupons and specials to draw our customers in to create a sense of urgency. We </a:t>
            </a:r>
            <a:r>
              <a:rPr lang="en-US" sz="1600" dirty="0">
                <a:latin typeface="Calibri" panose="020F0502020204030204" pitchFamily="34" charset="0"/>
              </a:rPr>
              <a:t>will begin to </a:t>
            </a:r>
            <a:r>
              <a:rPr lang="en-US" sz="1600" b="0" i="0" u="none" strike="noStrike" baseline="0" dirty="0">
                <a:latin typeface="Calibri" panose="020F0502020204030204" pitchFamily="34" charset="0"/>
              </a:rPr>
              <a:t>utilize our social media platforms to our advantage and post specials as well as regularly updating the website. </a:t>
            </a:r>
          </a:p>
          <a:p>
            <a:pPr marL="0" indent="0">
              <a:buNone/>
            </a:pPr>
            <a:r>
              <a:rPr lang="en-US" sz="1600" b="0" i="0" u="none" strike="noStrike" baseline="0" dirty="0">
                <a:latin typeface="Calibri" panose="020F0502020204030204" pitchFamily="34" charset="0"/>
              </a:rPr>
              <a:t>   To achieve these goals, I will be meeting with our service manager to create weekly / monthly coupons. We must communicate with the advisors, so they are aware of each special when customers refer to them. We will be able to evaluate the changes if customers make appointments based on the specials. </a:t>
            </a:r>
            <a:endParaRPr lang="en-US" sz="1600" dirty="0">
              <a:latin typeface="Calibri" panose="020F0502020204030204" pitchFamily="34" charset="0"/>
            </a:endParaRPr>
          </a:p>
          <a:p>
            <a:pPr marL="0" indent="0">
              <a:buNone/>
            </a:pPr>
            <a:r>
              <a:rPr lang="en-US" sz="1600" b="0" i="0" u="none" strike="noStrike" baseline="0" dirty="0">
                <a:latin typeface="Calibri" panose="020F0502020204030204" pitchFamily="34" charset="0"/>
              </a:rPr>
              <a:t>   Another goal for improvement includes updating our website with comparison charts to our competitors explaining why customers should service with us. </a:t>
            </a:r>
            <a:r>
              <a:rPr lang="en-US" sz="1600" dirty="0">
                <a:latin typeface="Calibri" panose="020F0502020204030204" pitchFamily="34" charset="0"/>
              </a:rPr>
              <a:t>I plan to include what sets us apart by displaying our amenities and what we offer to  customers while they are waiting on their vehicles. The visual aids will draw customers in while understanding what we have to offer versus everywhere else. </a:t>
            </a:r>
            <a:endParaRPr lang="en-US" sz="1600" b="0" i="0" u="none" strike="noStrike" baseline="0" dirty="0">
              <a:latin typeface="Calibri" panose="020F0502020204030204" pitchFamily="34" charset="0"/>
            </a:endParaRPr>
          </a:p>
        </p:txBody>
      </p:sp>
      <p:sp>
        <p:nvSpPr>
          <p:cNvPr id="14" name="Isosceles Triangle 13">
            <a:extLst>
              <a:ext uri="{FF2B5EF4-FFF2-40B4-BE49-F238E27FC236}">
                <a16:creationId xmlns:a16="http://schemas.microsoft.com/office/drawing/2014/main" id="{F10FD715-4DCE-4779-B634-EC78315EA2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1364139" y="0"/>
            <a:ext cx="842596" cy="4616289"/>
          </a:xfrm>
          <a:prstGeom prst="triangle">
            <a:avLst>
              <a:gd name="adj" fmla="val 10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206814" y="-137597"/>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8" name="TextBox 7">
            <a:extLst>
              <a:ext uri="{FF2B5EF4-FFF2-40B4-BE49-F238E27FC236}">
                <a16:creationId xmlns:a16="http://schemas.microsoft.com/office/drawing/2014/main" id="{EB541649-DD13-AD16-F285-278FF3D0ECBA}"/>
              </a:ext>
            </a:extLst>
          </p:cNvPr>
          <p:cNvSpPr txBox="1"/>
          <p:nvPr/>
        </p:nvSpPr>
        <p:spPr>
          <a:xfrm>
            <a:off x="206814" y="856357"/>
            <a:ext cx="5182603" cy="6001643"/>
          </a:xfrm>
          <a:prstGeom prst="rect">
            <a:avLst/>
          </a:prstGeom>
          <a:noFill/>
        </p:spPr>
        <p:txBody>
          <a:bodyPr wrap="square" rtlCol="0">
            <a:spAutoFit/>
          </a:bodyPr>
          <a:lstStyle/>
          <a:p>
            <a:r>
              <a:rPr lang="en-US" sz="1600" dirty="0"/>
              <a:t>	Currently, our service manager is manually dispatching. Technicians are given ROs whenever they are written up, allowing them to cherry pick what they want to work on. They are able to take their time on their jobs since they can see a pile of ROs on their toolbox, they are reassured they always have work. </a:t>
            </a:r>
          </a:p>
          <a:p>
            <a:r>
              <a:rPr lang="en-US" sz="1600" dirty="0"/>
              <a:t>	To maximize our gross profit per labor operation we need proper dispatching. To achieve this, we plan to set up automatic dispatching within our DMS. At the NADA show, we met with Reynolds, and they walked us through how to maximize the system. With the DMS dispatching, techs are unable to see the work coming in, which creates a sense of urgency to finish their jobs to get the next ticket. </a:t>
            </a:r>
          </a:p>
          <a:p>
            <a:endParaRPr lang="en-US" sz="1600" dirty="0"/>
          </a:p>
          <a:p>
            <a:r>
              <a:rPr lang="en-US" sz="1600" dirty="0"/>
              <a:t>	We are not selling enough labor on each RO resulting in too many one-line tickets. </a:t>
            </a:r>
          </a:p>
          <a:p>
            <a:endParaRPr lang="en-US" sz="1600" dirty="0"/>
          </a:p>
          <a:p>
            <a:r>
              <a:rPr lang="en-US" sz="1600" dirty="0"/>
              <a:t>	We need to adjust the pricing levels and time paid of jobs to maximize cost of sale. Also, we need to increase our internal rate to be the same as our door rate. As well as disabling advisors from discounting. </a:t>
            </a:r>
          </a:p>
        </p:txBody>
      </p:sp>
      <p:pic>
        <p:nvPicPr>
          <p:cNvPr id="20" name="Picture 19" descr="A screenshot of a spreadsheet&#10;&#10;Description automatically generated">
            <a:extLst>
              <a:ext uri="{FF2B5EF4-FFF2-40B4-BE49-F238E27FC236}">
                <a16:creationId xmlns:a16="http://schemas.microsoft.com/office/drawing/2014/main" id="{656C60DB-985A-A2DC-1248-4D913112CD9E}"/>
              </a:ext>
            </a:extLst>
          </p:cNvPr>
          <p:cNvPicPr>
            <a:picLocks noChangeAspect="1"/>
          </p:cNvPicPr>
          <p:nvPr/>
        </p:nvPicPr>
        <p:blipFill>
          <a:blip r:embed="rId2"/>
          <a:stretch>
            <a:fillRect/>
          </a:stretch>
        </p:blipFill>
        <p:spPr>
          <a:xfrm>
            <a:off x="5564990" y="1317285"/>
            <a:ext cx="6420196" cy="3304117"/>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604D2-2A53-4648-1D5A-DEB1A999E749}"/>
              </a:ext>
            </a:extLst>
          </p:cNvPr>
          <p:cNvSpPr>
            <a:spLocks noGrp="1"/>
          </p:cNvSpPr>
          <p:nvPr>
            <p:ph type="title"/>
          </p:nvPr>
        </p:nvSpPr>
        <p:spPr>
          <a:xfrm>
            <a:off x="407632" y="419819"/>
            <a:ext cx="8596668" cy="1320800"/>
          </a:xfrm>
        </p:spPr>
        <p:txBody>
          <a:bodyPr/>
          <a:lstStyle/>
          <a:p>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Cost of Labor Analysis Cont’d…</a:t>
            </a:r>
            <a:endParaRPr lang="en-US" dirty="0"/>
          </a:p>
        </p:txBody>
      </p:sp>
      <p:sp>
        <p:nvSpPr>
          <p:cNvPr id="4" name="Content Placeholder 3">
            <a:extLst>
              <a:ext uri="{FF2B5EF4-FFF2-40B4-BE49-F238E27FC236}">
                <a16:creationId xmlns:a16="http://schemas.microsoft.com/office/drawing/2014/main" id="{BEFC878E-B03E-E59A-5ABA-8CBAFAFD433F}"/>
              </a:ext>
            </a:extLst>
          </p:cNvPr>
          <p:cNvSpPr>
            <a:spLocks noGrp="1"/>
          </p:cNvSpPr>
          <p:nvPr>
            <p:ph sz="half" idx="2"/>
          </p:nvPr>
        </p:nvSpPr>
        <p:spPr>
          <a:xfrm>
            <a:off x="215054" y="1450388"/>
            <a:ext cx="5601546" cy="4815840"/>
          </a:xfrm>
        </p:spPr>
        <p:txBody>
          <a:bodyPr>
            <a:noAutofit/>
          </a:bodyPr>
          <a:lstStyle/>
          <a:p>
            <a:r>
              <a:rPr lang="en-US" sz="1400" b="1" dirty="0"/>
              <a:t>Current practices </a:t>
            </a:r>
          </a:p>
          <a:p>
            <a:pPr lvl="1">
              <a:buFont typeface="Arial" panose="020B0604020202020204" pitchFamily="34" charset="0"/>
              <a:buChar char="•"/>
            </a:pPr>
            <a:r>
              <a:rPr lang="en-US" sz="1400" dirty="0">
                <a:solidFill>
                  <a:schemeClr val="tx1"/>
                </a:solidFill>
              </a:rPr>
              <a:t>10 technicians are paid flat-rate </a:t>
            </a:r>
          </a:p>
          <a:p>
            <a:pPr lvl="1">
              <a:buFont typeface="Arial" panose="020B0604020202020204" pitchFamily="34" charset="0"/>
              <a:buChar char="•"/>
            </a:pPr>
            <a:r>
              <a:rPr lang="en-US" sz="1400" dirty="0"/>
              <a:t>Service manager is manually dispatching, allowing technicians to cherry pick what they work on and having more than one RO at a time</a:t>
            </a:r>
          </a:p>
          <a:p>
            <a:pPr lvl="1">
              <a:buFont typeface="Arial" panose="020B0604020202020204" pitchFamily="34" charset="0"/>
              <a:buChar char="•"/>
            </a:pPr>
            <a:r>
              <a:rPr lang="en-US" sz="1400" dirty="0">
                <a:solidFill>
                  <a:schemeClr val="tx1"/>
                </a:solidFill>
              </a:rPr>
              <a:t>Advisors not utilizing eApproval (electronic approval for customers)</a:t>
            </a:r>
          </a:p>
          <a:p>
            <a:pPr>
              <a:buFont typeface="Arial" panose="020B0604020202020204" pitchFamily="34" charset="0"/>
              <a:buChar char="•"/>
            </a:pPr>
            <a:endParaRPr lang="en-US" sz="1400" dirty="0"/>
          </a:p>
          <a:p>
            <a:r>
              <a:rPr lang="en-US" sz="1400" b="1" dirty="0"/>
              <a:t>Goals for improvement </a:t>
            </a:r>
          </a:p>
          <a:p>
            <a:pPr lvl="1">
              <a:buFont typeface="Arial" panose="020B0604020202020204" pitchFamily="34" charset="0"/>
              <a:buChar char="•"/>
            </a:pPr>
            <a:r>
              <a:rPr lang="en-US" sz="1400" dirty="0"/>
              <a:t>Variable pay plan for technicians to hold more gross profit</a:t>
            </a:r>
          </a:p>
          <a:p>
            <a:pPr lvl="1">
              <a:buFont typeface="Arial" panose="020B0604020202020204" pitchFamily="34" charset="0"/>
              <a:buChar char="•"/>
            </a:pPr>
            <a:r>
              <a:rPr lang="en-US" sz="1400" dirty="0"/>
              <a:t>Increase quick service sales</a:t>
            </a:r>
          </a:p>
          <a:p>
            <a:pPr lvl="1">
              <a:buFont typeface="Arial" panose="020B0604020202020204" pitchFamily="34" charset="0"/>
              <a:buChar char="•"/>
            </a:pPr>
            <a:r>
              <a:rPr lang="en-US" sz="1400" dirty="0"/>
              <a:t>Utilize our DMS to dispatch</a:t>
            </a:r>
          </a:p>
          <a:p>
            <a:pPr lvl="1">
              <a:buFont typeface="Arial" panose="020B0604020202020204" pitchFamily="34" charset="0"/>
              <a:buChar char="•"/>
            </a:pPr>
            <a:r>
              <a:rPr lang="en-US" sz="1400" dirty="0"/>
              <a:t>Require advisors to send customers eApproval to allow quicker and more efficient approval on recommended jobs. </a:t>
            </a:r>
          </a:p>
          <a:p>
            <a:pPr lvl="1">
              <a:buFont typeface="Arial" panose="020B0604020202020204" pitchFamily="34" charset="0"/>
              <a:buChar char="•"/>
            </a:pPr>
            <a:r>
              <a:rPr lang="en-US" sz="1400" dirty="0"/>
              <a:t>Reach 76% gross profit in each category</a:t>
            </a:r>
          </a:p>
          <a:p>
            <a:pPr lvl="1">
              <a:buFont typeface="Arial" panose="020B0604020202020204" pitchFamily="34" charset="0"/>
              <a:buChar char="•"/>
            </a:pPr>
            <a:r>
              <a:rPr lang="en-US" sz="1400" dirty="0"/>
              <a:t>Internal rate needs to be increased to same as door rate</a:t>
            </a:r>
          </a:p>
        </p:txBody>
      </p:sp>
      <p:sp>
        <p:nvSpPr>
          <p:cNvPr id="6" name="Content Placeholder 5">
            <a:extLst>
              <a:ext uri="{FF2B5EF4-FFF2-40B4-BE49-F238E27FC236}">
                <a16:creationId xmlns:a16="http://schemas.microsoft.com/office/drawing/2014/main" id="{4309A543-C20E-C060-FAAA-7BD74C3B633A}"/>
              </a:ext>
            </a:extLst>
          </p:cNvPr>
          <p:cNvSpPr>
            <a:spLocks noGrp="1"/>
          </p:cNvSpPr>
          <p:nvPr>
            <p:ph sz="quarter" idx="4"/>
          </p:nvPr>
        </p:nvSpPr>
        <p:spPr>
          <a:xfrm>
            <a:off x="6031654" y="1432560"/>
            <a:ext cx="5945292" cy="4108861"/>
          </a:xfrm>
        </p:spPr>
        <p:txBody>
          <a:bodyPr>
            <a:noAutofit/>
          </a:bodyPr>
          <a:lstStyle/>
          <a:p>
            <a:r>
              <a:rPr lang="en-US" sz="1400" b="1" dirty="0"/>
              <a:t>Plans to achieve goals</a:t>
            </a:r>
          </a:p>
          <a:p>
            <a:pPr lvl="1">
              <a:buFont typeface="Arial" panose="020B0604020202020204" pitchFamily="34" charset="0"/>
              <a:buChar char="•"/>
            </a:pPr>
            <a:r>
              <a:rPr lang="en-US" sz="1400" dirty="0"/>
              <a:t>Increase quick service sales by having technicians send videos to customers with recommendations</a:t>
            </a:r>
          </a:p>
          <a:p>
            <a:pPr lvl="1">
              <a:buFont typeface="Arial" panose="020B0604020202020204" pitchFamily="34" charset="0"/>
              <a:buChar char="•"/>
            </a:pPr>
            <a:r>
              <a:rPr lang="en-US" sz="1400" dirty="0"/>
              <a:t>To maximize our gross profit per labor operation we need proper dispatching. To achieve this, we plan to set up automatic dispatching within our DMS. At the NADA show, we met with Reynolds, they walked us through how to maximize the system for electronic dispatching based on tech qualifications and openings</a:t>
            </a:r>
          </a:p>
          <a:p>
            <a:pPr lvl="1">
              <a:buFont typeface="Arial" panose="020B0604020202020204" pitchFamily="34" charset="0"/>
              <a:buChar char="•"/>
            </a:pPr>
            <a:r>
              <a:rPr lang="en-US" sz="1400" dirty="0"/>
              <a:t>Internal rate needs to be increased to same as door rate</a:t>
            </a:r>
          </a:p>
          <a:p>
            <a:pPr marL="457200" lvl="1" indent="0">
              <a:buNone/>
            </a:pPr>
            <a:r>
              <a:rPr lang="en-US" sz="1400" dirty="0"/>
              <a:t>	(Tried explaining this to the GM, he disagreed. He said why 		move money around just to make service look good? 		Please help explain…)</a:t>
            </a:r>
          </a:p>
          <a:p>
            <a:pPr marL="457200" lvl="1" indent="0">
              <a:buNone/>
            </a:pPr>
            <a:endParaRPr lang="en-US" sz="1400" dirty="0"/>
          </a:p>
          <a:p>
            <a:r>
              <a:rPr lang="en-US" sz="1400" b="1" dirty="0"/>
              <a:t>Plans to evaluate changes </a:t>
            </a:r>
          </a:p>
          <a:p>
            <a:pPr lvl="1">
              <a:buFont typeface="Arial" panose="020B0604020202020204" pitchFamily="34" charset="0"/>
              <a:buChar char="•"/>
            </a:pPr>
            <a:r>
              <a:rPr lang="en-US" sz="1400" dirty="0"/>
              <a:t>Pull daily reports to check if technicians and advisors are submitting videos to customers </a:t>
            </a:r>
          </a:p>
          <a:p>
            <a:pPr lvl="1">
              <a:buFont typeface="Arial" panose="020B0604020202020204" pitchFamily="34" charset="0"/>
              <a:buChar char="•"/>
            </a:pPr>
            <a:r>
              <a:rPr lang="en-US" sz="1400" dirty="0"/>
              <a:t>Pull report: upsell analysis, to check if advisors are sending eApproval to customers </a:t>
            </a:r>
          </a:p>
        </p:txBody>
      </p:sp>
    </p:spTree>
    <p:extLst>
      <p:ext uri="{BB962C8B-B14F-4D97-AF65-F5344CB8AC3E}">
        <p14:creationId xmlns:p14="http://schemas.microsoft.com/office/powerpoint/2010/main" val="27160940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99537" y="244864"/>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pic>
        <p:nvPicPr>
          <p:cNvPr id="16" name="Picture 15" descr="A spreadsheet with numbers and a yellow and blue rectangle&#10;&#10;Description automatically generated">
            <a:extLst>
              <a:ext uri="{FF2B5EF4-FFF2-40B4-BE49-F238E27FC236}">
                <a16:creationId xmlns:a16="http://schemas.microsoft.com/office/drawing/2014/main" id="{0617B53D-BA0F-960E-8BAA-E5345A87F0BE}"/>
              </a:ext>
            </a:extLst>
          </p:cNvPr>
          <p:cNvPicPr>
            <a:picLocks noChangeAspect="1"/>
          </p:cNvPicPr>
          <p:nvPr/>
        </p:nvPicPr>
        <p:blipFill>
          <a:blip r:embed="rId2"/>
          <a:stretch>
            <a:fillRect/>
          </a:stretch>
        </p:blipFill>
        <p:spPr>
          <a:xfrm>
            <a:off x="6468036" y="1072268"/>
            <a:ext cx="4958495" cy="3118799"/>
          </a:xfrm>
          <a:prstGeom prst="rect">
            <a:avLst/>
          </a:prstGeom>
        </p:spPr>
      </p:pic>
      <p:sp>
        <p:nvSpPr>
          <p:cNvPr id="6" name="Content Placeholder 2">
            <a:extLst>
              <a:ext uri="{FF2B5EF4-FFF2-40B4-BE49-F238E27FC236}">
                <a16:creationId xmlns:a16="http://schemas.microsoft.com/office/drawing/2014/main" id="{B974129A-636E-C157-4BA2-6579B6AA1BBC}"/>
              </a:ext>
            </a:extLst>
          </p:cNvPr>
          <p:cNvSpPr>
            <a:spLocks noGrp="1"/>
          </p:cNvSpPr>
          <p:nvPr>
            <p:ph sz="half" idx="1"/>
          </p:nvPr>
        </p:nvSpPr>
        <p:spPr>
          <a:xfrm>
            <a:off x="207113" y="1166367"/>
            <a:ext cx="6364525" cy="4379410"/>
          </a:xfrm>
        </p:spPr>
        <p:txBody>
          <a:bodyPr>
            <a:normAutofit fontScale="92500" lnSpcReduction="20000"/>
          </a:bodyPr>
          <a:lstStyle/>
          <a:p>
            <a:r>
              <a:rPr lang="en-US" sz="1400" b="1" dirty="0"/>
              <a:t>Current practices</a:t>
            </a:r>
          </a:p>
          <a:p>
            <a:pPr lvl="1">
              <a:buFont typeface="Arial" panose="020B0604020202020204" pitchFamily="34" charset="0"/>
              <a:buChar char="•"/>
            </a:pPr>
            <a:r>
              <a:rPr lang="en-US" sz="1400" dirty="0"/>
              <a:t>Expenses are too high compared to gross profit</a:t>
            </a:r>
          </a:p>
          <a:p>
            <a:pPr lvl="1">
              <a:buFont typeface="Arial" panose="020B0604020202020204" pitchFamily="34" charset="0"/>
              <a:buChar char="•"/>
            </a:pPr>
            <a:r>
              <a:rPr lang="en-US" sz="1400" dirty="0">
                <a:solidFill>
                  <a:schemeClr val="tx1"/>
                </a:solidFill>
              </a:rPr>
              <a:t>Too many employees, paid too much? </a:t>
            </a:r>
          </a:p>
          <a:p>
            <a:pPr lvl="2">
              <a:buFont typeface="Arial" panose="020B0604020202020204" pitchFamily="34" charset="0"/>
              <a:buChar char="•"/>
            </a:pPr>
            <a:r>
              <a:rPr lang="en-US" dirty="0">
                <a:solidFill>
                  <a:schemeClr val="tx1"/>
                </a:solidFill>
              </a:rPr>
              <a:t>Alter payment plans? Lower personal expense</a:t>
            </a:r>
            <a:endParaRPr lang="en-US" dirty="0"/>
          </a:p>
          <a:p>
            <a:r>
              <a:rPr lang="en-US" sz="1400" b="1" dirty="0"/>
              <a:t>Goals for improvement </a:t>
            </a:r>
          </a:p>
          <a:p>
            <a:pPr lvl="1">
              <a:buFont typeface="Arial" panose="020B0604020202020204" pitchFamily="34" charset="0"/>
              <a:buChar char="•"/>
            </a:pPr>
            <a:r>
              <a:rPr lang="en-US" sz="1400" dirty="0"/>
              <a:t>Since our expenses are too high </a:t>
            </a:r>
            <a:r>
              <a:rPr lang="en-US" sz="1400" dirty="0">
                <a:solidFill>
                  <a:srgbClr val="221E1F"/>
                </a:solidFill>
              </a:rPr>
              <a:t>we are supposed to look at gross profit and need to increase gross profit</a:t>
            </a:r>
          </a:p>
          <a:p>
            <a:pPr lvl="1">
              <a:buFont typeface="Arial" panose="020B0604020202020204" pitchFamily="34" charset="0"/>
              <a:buChar char="•"/>
            </a:pPr>
            <a:r>
              <a:rPr lang="en-US" sz="1400" dirty="0">
                <a:solidFill>
                  <a:srgbClr val="221E1F"/>
                </a:solidFill>
              </a:rPr>
              <a:t>We need to sell all available hours </a:t>
            </a:r>
          </a:p>
          <a:p>
            <a:pPr lvl="1">
              <a:buFont typeface="Arial" panose="020B0604020202020204" pitchFamily="34" charset="0"/>
              <a:buChar char="•"/>
            </a:pPr>
            <a:r>
              <a:rPr lang="en-US" sz="1400" dirty="0">
                <a:solidFill>
                  <a:srgbClr val="221E1F"/>
                </a:solidFill>
              </a:rPr>
              <a:t>Decrease semi fixed expenses</a:t>
            </a:r>
          </a:p>
          <a:p>
            <a:r>
              <a:rPr lang="en-US" sz="1400" b="1" dirty="0"/>
              <a:t>Plans to achieve goals</a:t>
            </a:r>
          </a:p>
          <a:p>
            <a:pPr lvl="1">
              <a:buFont typeface="Arial" panose="020B0604020202020204" pitchFamily="34" charset="0"/>
              <a:buChar char="•"/>
            </a:pPr>
            <a:r>
              <a:rPr lang="en-US" sz="1400" dirty="0"/>
              <a:t>For warranty, give to lower waged techs</a:t>
            </a:r>
          </a:p>
          <a:p>
            <a:pPr lvl="1">
              <a:buFont typeface="Arial" panose="020B0604020202020204" pitchFamily="34" charset="0"/>
              <a:buChar char="•"/>
            </a:pPr>
            <a:r>
              <a:rPr lang="en-US" sz="1400" dirty="0"/>
              <a:t>Decrease shop supplies, by requiring techs to sign off on supplies needed - must return empty cans</a:t>
            </a:r>
          </a:p>
          <a:p>
            <a:pPr lvl="1">
              <a:buFont typeface="Arial" panose="020B0604020202020204" pitchFamily="34" charset="0"/>
              <a:buChar char="•"/>
            </a:pPr>
            <a:r>
              <a:rPr lang="en-US" sz="1400" dirty="0"/>
              <a:t>Outside services: check to see what is being paid for in this account. Maybe negotiate contracts</a:t>
            </a:r>
          </a:p>
          <a:p>
            <a:pPr marL="457200" lvl="1" indent="0">
              <a:buNone/>
            </a:pPr>
            <a:endParaRPr lang="en-US" sz="1400" dirty="0">
              <a:solidFill>
                <a:srgbClr val="221E1F"/>
              </a:solidFill>
            </a:endParaRPr>
          </a:p>
          <a:p>
            <a:pPr lvl="1">
              <a:buFont typeface="Arial" panose="020B0604020202020204" pitchFamily="34" charset="0"/>
              <a:buChar char="•"/>
            </a:pPr>
            <a:endParaRPr lang="en-US" dirty="0"/>
          </a:p>
        </p:txBody>
      </p:sp>
      <p:sp>
        <p:nvSpPr>
          <p:cNvPr id="7" name="Content Placeholder 3">
            <a:extLst>
              <a:ext uri="{FF2B5EF4-FFF2-40B4-BE49-F238E27FC236}">
                <a16:creationId xmlns:a16="http://schemas.microsoft.com/office/drawing/2014/main" id="{17FBE7E7-7D4B-E8BF-3ABE-F73A1DCDF2E3}"/>
              </a:ext>
            </a:extLst>
          </p:cNvPr>
          <p:cNvSpPr>
            <a:spLocks noGrp="1"/>
          </p:cNvSpPr>
          <p:nvPr>
            <p:ph sz="half" idx="2"/>
          </p:nvPr>
        </p:nvSpPr>
        <p:spPr>
          <a:xfrm>
            <a:off x="180219" y="4799562"/>
            <a:ext cx="5996463" cy="1492430"/>
          </a:xfrm>
        </p:spPr>
        <p:txBody>
          <a:bodyPr>
            <a:normAutofit fontScale="92500" lnSpcReduction="20000"/>
          </a:bodyPr>
          <a:lstStyle/>
          <a:p>
            <a:pPr marL="457200" lvl="1" indent="0">
              <a:buNone/>
            </a:pPr>
            <a:endParaRPr lang="en-US" sz="1400" dirty="0">
              <a:highlight>
                <a:srgbClr val="00FFFF"/>
              </a:highlight>
            </a:endParaRPr>
          </a:p>
          <a:p>
            <a:r>
              <a:rPr lang="en-US" sz="1400" b="1" dirty="0"/>
              <a:t>Plans to evaluate changes </a:t>
            </a:r>
          </a:p>
          <a:p>
            <a:pPr lvl="1">
              <a:buFont typeface="Arial" panose="020B0604020202020204" pitchFamily="34" charset="0"/>
              <a:buChar char="•"/>
            </a:pPr>
            <a:r>
              <a:rPr lang="en-US" sz="1400" dirty="0"/>
              <a:t>It needs to be a top priority to manage and analyze expenses and net profit on a monthly basis to ensure improvement. </a:t>
            </a:r>
          </a:p>
          <a:p>
            <a:pPr lvl="1">
              <a:buFont typeface="Arial" panose="020B0604020202020204" pitchFamily="34" charset="0"/>
              <a:buChar char="•"/>
            </a:pPr>
            <a:r>
              <a:rPr lang="en-US" sz="1400" dirty="0"/>
              <a:t>Evaluate with service manager  if we can cut down on not essential staff</a:t>
            </a:r>
          </a:p>
        </p:txBody>
      </p:sp>
    </p:spTree>
    <p:extLst>
      <p:ext uri="{BB962C8B-B14F-4D97-AF65-F5344CB8AC3E}">
        <p14:creationId xmlns:p14="http://schemas.microsoft.com/office/powerpoint/2010/main" val="1306592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394946" y="461682"/>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pic>
        <p:nvPicPr>
          <p:cNvPr id="5" name="Picture 4" descr="A screenshot of a document&#10;&#10;Description automatically generated">
            <a:extLst>
              <a:ext uri="{FF2B5EF4-FFF2-40B4-BE49-F238E27FC236}">
                <a16:creationId xmlns:a16="http://schemas.microsoft.com/office/drawing/2014/main" id="{2E8BAE87-CB4A-47D3-4DF4-8D19D8D8EBDC}"/>
              </a:ext>
            </a:extLst>
          </p:cNvPr>
          <p:cNvPicPr>
            <a:picLocks noChangeAspect="1"/>
          </p:cNvPicPr>
          <p:nvPr/>
        </p:nvPicPr>
        <p:blipFill>
          <a:blip r:embed="rId2"/>
          <a:stretch>
            <a:fillRect/>
          </a:stretch>
        </p:blipFill>
        <p:spPr>
          <a:xfrm>
            <a:off x="2311343" y="1604143"/>
            <a:ext cx="6538743" cy="4948206"/>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F7A29-B269-C562-1A00-3D71666E16A2}"/>
              </a:ext>
            </a:extLst>
          </p:cNvPr>
          <p:cNvSpPr>
            <a:spLocks noGrp="1"/>
          </p:cNvSpPr>
          <p:nvPr>
            <p:ph type="title"/>
          </p:nvPr>
        </p:nvSpPr>
        <p:spPr/>
        <p:txBody>
          <a:bodyPr/>
          <a:lstStyle/>
          <a:p>
            <a:r>
              <a:rPr lang="en-US" b="1" i="0" u="none" strike="noStrike" baseline="0" dirty="0">
                <a:solidFill>
                  <a:srgbClr val="221E1F"/>
                </a:solidFill>
                <a:latin typeface="Calibri" panose="020F0502020204030204" pitchFamily="34" charset="0"/>
              </a:rPr>
              <a:t>Productivity Analysis Cont’d</a:t>
            </a:r>
            <a:endParaRPr lang="en-US" dirty="0"/>
          </a:p>
        </p:txBody>
      </p:sp>
      <p:sp>
        <p:nvSpPr>
          <p:cNvPr id="3" name="Content Placeholder 2">
            <a:extLst>
              <a:ext uri="{FF2B5EF4-FFF2-40B4-BE49-F238E27FC236}">
                <a16:creationId xmlns:a16="http://schemas.microsoft.com/office/drawing/2014/main" id="{EA2E7D2D-8CA4-6C03-6AB2-96EFEAAEF512}"/>
              </a:ext>
            </a:extLst>
          </p:cNvPr>
          <p:cNvSpPr>
            <a:spLocks noGrp="1"/>
          </p:cNvSpPr>
          <p:nvPr>
            <p:ph sz="half" idx="1"/>
          </p:nvPr>
        </p:nvSpPr>
        <p:spPr>
          <a:xfrm>
            <a:off x="677333" y="1930400"/>
            <a:ext cx="4965087" cy="3880772"/>
          </a:xfrm>
        </p:spPr>
        <p:txBody>
          <a:bodyPr>
            <a:normAutofit fontScale="85000" lnSpcReduction="20000"/>
          </a:bodyPr>
          <a:lstStyle/>
          <a:p>
            <a:r>
              <a:rPr lang="en-US" b="1" dirty="0"/>
              <a:t>Current practices</a:t>
            </a:r>
          </a:p>
          <a:p>
            <a:pPr lvl="1">
              <a:buFont typeface="Arial" panose="020B0604020202020204" pitchFamily="34" charset="0"/>
              <a:buChar char="•"/>
            </a:pPr>
            <a:r>
              <a:rPr lang="en-US" dirty="0"/>
              <a:t>Techs are not billing enough hours. Weekly they are averaging about 35-40 hours each. </a:t>
            </a:r>
          </a:p>
          <a:p>
            <a:pPr lvl="1">
              <a:buFont typeface="Arial" panose="020B0604020202020204" pitchFamily="34" charset="0"/>
              <a:buChar char="•"/>
            </a:pPr>
            <a:r>
              <a:rPr lang="en-US" dirty="0"/>
              <a:t>Technicians are not properly requesting parts through DMS. They are coming inside and asking for parts, which wastes valuable time</a:t>
            </a:r>
          </a:p>
          <a:p>
            <a:pPr lvl="1">
              <a:buFont typeface="Arial" panose="020B0604020202020204" pitchFamily="34" charset="0"/>
              <a:buChar char="•"/>
            </a:pPr>
            <a:endParaRPr lang="en-US" dirty="0">
              <a:highlight>
                <a:srgbClr val="FF0000"/>
              </a:highlight>
            </a:endParaRPr>
          </a:p>
          <a:p>
            <a:r>
              <a:rPr lang="en-US" b="1" dirty="0"/>
              <a:t>Goals for improvement </a:t>
            </a:r>
          </a:p>
          <a:p>
            <a:pPr lvl="1">
              <a:buFont typeface="Arial" panose="020B0604020202020204" pitchFamily="34" charset="0"/>
              <a:buChar char="•"/>
            </a:pPr>
            <a:r>
              <a:rPr lang="en-US" dirty="0"/>
              <a:t>Incrementally increase technician’s billable hours and proficiency. </a:t>
            </a:r>
          </a:p>
          <a:p>
            <a:pPr lvl="1">
              <a:buFont typeface="Arial" panose="020B0604020202020204" pitchFamily="34" charset="0"/>
              <a:buChar char="•"/>
            </a:pPr>
            <a:r>
              <a:rPr lang="en-US" dirty="0"/>
              <a:t>Implement strategies to allow techs to stay in their bays </a:t>
            </a:r>
          </a:p>
          <a:p>
            <a:pPr lvl="1">
              <a:buFont typeface="Arial" panose="020B0604020202020204" pitchFamily="34" charset="0"/>
              <a:buChar char="•"/>
            </a:pPr>
            <a:endParaRPr lang="en-US" dirty="0"/>
          </a:p>
        </p:txBody>
      </p:sp>
      <p:sp>
        <p:nvSpPr>
          <p:cNvPr id="4" name="Content Placeholder 3">
            <a:extLst>
              <a:ext uri="{FF2B5EF4-FFF2-40B4-BE49-F238E27FC236}">
                <a16:creationId xmlns:a16="http://schemas.microsoft.com/office/drawing/2014/main" id="{C019C260-4520-A223-E1C5-5A46EC0631B5}"/>
              </a:ext>
            </a:extLst>
          </p:cNvPr>
          <p:cNvSpPr>
            <a:spLocks noGrp="1"/>
          </p:cNvSpPr>
          <p:nvPr>
            <p:ph sz="half" idx="2"/>
          </p:nvPr>
        </p:nvSpPr>
        <p:spPr>
          <a:xfrm>
            <a:off x="5642420" y="1930400"/>
            <a:ext cx="5203380" cy="3880773"/>
          </a:xfrm>
        </p:spPr>
        <p:txBody>
          <a:bodyPr>
            <a:normAutofit fontScale="85000" lnSpcReduction="20000"/>
          </a:bodyPr>
          <a:lstStyle/>
          <a:p>
            <a:r>
              <a:rPr lang="en-US" sz="1600" b="1" dirty="0"/>
              <a:t>Plans to achieve goals</a:t>
            </a:r>
          </a:p>
          <a:p>
            <a:pPr lvl="1">
              <a:buFont typeface="Arial" panose="020B0604020202020204" pitchFamily="34" charset="0"/>
              <a:buChar char="•"/>
            </a:pPr>
            <a:r>
              <a:rPr lang="en-US" dirty="0"/>
              <a:t>Inform technicians about their monthly efficiency, proficiency, and productivity. </a:t>
            </a:r>
          </a:p>
          <a:p>
            <a:pPr lvl="1">
              <a:buFont typeface="Arial" panose="020B0604020202020204" pitchFamily="34" charset="0"/>
              <a:buChar char="•"/>
            </a:pPr>
            <a:r>
              <a:rPr lang="en-US" dirty="0"/>
              <a:t>Require techs to request parts through DMS. </a:t>
            </a:r>
          </a:p>
          <a:p>
            <a:pPr lvl="1">
              <a:buFont typeface="Arial" panose="020B0604020202020204" pitchFamily="34" charset="0"/>
              <a:buChar char="•"/>
            </a:pPr>
            <a:r>
              <a:rPr lang="en-US" dirty="0"/>
              <a:t>Stay on top of techs with clocking in and out on breaks. </a:t>
            </a:r>
          </a:p>
          <a:p>
            <a:pPr lvl="1">
              <a:buFont typeface="Arial" panose="020B0604020202020204" pitchFamily="34" charset="0"/>
              <a:buChar char="•"/>
            </a:pPr>
            <a:r>
              <a:rPr lang="en-US" dirty="0"/>
              <a:t>Hire a parts runner </a:t>
            </a:r>
          </a:p>
          <a:p>
            <a:pPr marL="457200" lvl="1" indent="0">
              <a:buNone/>
            </a:pPr>
            <a:endParaRPr lang="en-US" dirty="0"/>
          </a:p>
          <a:p>
            <a:r>
              <a:rPr lang="en-US" sz="1600" b="1" dirty="0"/>
              <a:t>Plans to evaluate changes </a:t>
            </a:r>
          </a:p>
          <a:p>
            <a:pPr lvl="1">
              <a:buFont typeface="Arial" panose="020B0604020202020204" pitchFamily="34" charset="0"/>
              <a:buChar char="•"/>
            </a:pPr>
            <a:r>
              <a:rPr lang="en-US" dirty="0"/>
              <a:t>Survey techs and ask questions on how we can help them </a:t>
            </a:r>
          </a:p>
          <a:p>
            <a:pPr lvl="1">
              <a:buFont typeface="Arial" panose="020B0604020202020204" pitchFamily="34" charset="0"/>
              <a:buChar char="•"/>
            </a:pPr>
            <a:r>
              <a:rPr lang="en-US" dirty="0"/>
              <a:t>Pull report: cycle time, allows us to looks at accountability of when parts are requested to the back counter, shows the time that the part was pulled. Allows us to track if it is a tech problem or back counter. </a:t>
            </a:r>
          </a:p>
          <a:p>
            <a:endParaRPr lang="en-US" dirty="0"/>
          </a:p>
        </p:txBody>
      </p:sp>
    </p:spTree>
    <p:extLst>
      <p:ext uri="{BB962C8B-B14F-4D97-AF65-F5344CB8AC3E}">
        <p14:creationId xmlns:p14="http://schemas.microsoft.com/office/powerpoint/2010/main" val="23987521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416076" y="379162"/>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533725" y="1320800"/>
            <a:ext cx="5562275" cy="5158038"/>
          </a:xfrm>
        </p:spPr>
        <p:txBody>
          <a:bodyPr>
            <a:normAutofit fontScale="2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4800" b="1" i="0" u="none" strike="noStrike" baseline="0" dirty="0">
                <a:solidFill>
                  <a:srgbClr val="221E1F"/>
                </a:solidFill>
                <a:latin typeface="+mj-lt"/>
              </a:rPr>
              <a:t>Current practices </a:t>
            </a:r>
          </a:p>
          <a:p>
            <a:pPr lvl="1">
              <a:buFont typeface="Arial" panose="020B0604020202020204" pitchFamily="34" charset="0"/>
              <a:buChar char="•"/>
            </a:pPr>
            <a:r>
              <a:rPr lang="en-US" sz="4800" dirty="0">
                <a:solidFill>
                  <a:srgbClr val="221E1F"/>
                </a:solidFill>
                <a:latin typeface="Calibri" panose="020F0502020204030204" pitchFamily="34" charset="0"/>
              </a:rPr>
              <a:t>Currently we have 10 technicians </a:t>
            </a:r>
          </a:p>
          <a:p>
            <a:pPr lvl="1">
              <a:buFont typeface="Arial" panose="020B0604020202020204" pitchFamily="34" charset="0"/>
              <a:buChar char="•"/>
            </a:pPr>
            <a:r>
              <a:rPr lang="en-US" sz="4800" dirty="0">
                <a:solidFill>
                  <a:srgbClr val="221E1F"/>
                </a:solidFill>
                <a:latin typeface="Calibri" panose="020F0502020204030204" pitchFamily="34" charset="0"/>
              </a:rPr>
              <a:t>Each tech theoretically has 2 bays with two higher techs with 3 bays. </a:t>
            </a:r>
          </a:p>
          <a:p>
            <a:pPr lvl="1">
              <a:buFont typeface="Arial" panose="020B0604020202020204" pitchFamily="34" charset="0"/>
              <a:buChar char="•"/>
            </a:pPr>
            <a:r>
              <a:rPr lang="en-US" sz="4800" dirty="0">
                <a:solidFill>
                  <a:srgbClr val="221E1F"/>
                </a:solidFill>
                <a:latin typeface="Calibri" panose="020F0502020204030204" pitchFamily="34" charset="0"/>
              </a:rPr>
              <a:t>Not utilizing their full 8 hour shifts to turn hours</a:t>
            </a:r>
          </a:p>
          <a:p>
            <a:pPr lvl="1">
              <a:buFont typeface="Arial" panose="020B0604020202020204" pitchFamily="34" charset="0"/>
              <a:buChar char="•"/>
            </a:pPr>
            <a:r>
              <a:rPr lang="en-US" sz="4800" dirty="0">
                <a:solidFill>
                  <a:srgbClr val="221E1F"/>
                </a:solidFill>
                <a:latin typeface="Calibri" panose="020F0502020204030204" pitchFamily="34" charset="0"/>
              </a:rPr>
              <a:t>Manually dispatching</a:t>
            </a:r>
          </a:p>
          <a:p>
            <a:r>
              <a:rPr lang="en-US" sz="4800" b="1" i="0" u="none" strike="noStrike" baseline="0" dirty="0">
                <a:solidFill>
                  <a:srgbClr val="221E1F"/>
                </a:solidFill>
                <a:latin typeface="+mj-lt"/>
              </a:rPr>
              <a:t>Goals for improvement </a:t>
            </a:r>
            <a:endParaRPr lang="en-US" sz="4800" dirty="0">
              <a:solidFill>
                <a:srgbClr val="221E1F"/>
              </a:solidFill>
              <a:latin typeface="Calibri" panose="020F0502020204030204" pitchFamily="34" charset="0"/>
            </a:endParaRPr>
          </a:p>
          <a:p>
            <a:pPr lvl="1">
              <a:buFont typeface="Arial" panose="020B0604020202020204" pitchFamily="34" charset="0"/>
              <a:buChar char="•"/>
            </a:pPr>
            <a:r>
              <a:rPr lang="en-US" sz="4800" dirty="0">
                <a:solidFill>
                  <a:srgbClr val="221E1F"/>
                </a:solidFill>
                <a:latin typeface="Calibri" panose="020F0502020204030204" pitchFamily="34" charset="0"/>
              </a:rPr>
              <a:t>Techs need to turn more hours!!</a:t>
            </a:r>
          </a:p>
          <a:p>
            <a:pPr lvl="1">
              <a:buFont typeface="Arial" panose="020B0604020202020204" pitchFamily="34" charset="0"/>
              <a:buChar char="•"/>
            </a:pPr>
            <a:r>
              <a:rPr lang="en-US" sz="4800" dirty="0">
                <a:solidFill>
                  <a:srgbClr val="221E1F"/>
                </a:solidFill>
                <a:latin typeface="Calibri" panose="020F0502020204030204" pitchFamily="34" charset="0"/>
              </a:rPr>
              <a:t>Hire 3 more technicians </a:t>
            </a:r>
          </a:p>
          <a:p>
            <a:pPr lvl="1">
              <a:buFont typeface="Arial" panose="020B0604020202020204" pitchFamily="34" charset="0"/>
              <a:buChar char="•"/>
            </a:pPr>
            <a:r>
              <a:rPr lang="en-US" sz="4800" dirty="0">
                <a:solidFill>
                  <a:srgbClr val="221E1F"/>
                </a:solidFill>
                <a:latin typeface="Calibri" panose="020F0502020204030204" pitchFamily="34" charset="0"/>
              </a:rPr>
              <a:t>Overall facility utilization needs to be up to guide at 75%! Yikes!!</a:t>
            </a:r>
          </a:p>
          <a:p>
            <a:pPr lvl="1">
              <a:buFont typeface="Arial" panose="020B0604020202020204" pitchFamily="34" charset="0"/>
              <a:buChar char="•"/>
            </a:pPr>
            <a:r>
              <a:rPr lang="en-US" sz="4800" dirty="0">
                <a:solidFill>
                  <a:srgbClr val="221E1F"/>
                </a:solidFill>
                <a:latin typeface="Calibri" panose="020F0502020204030204" pitchFamily="34" charset="0"/>
              </a:rPr>
              <a:t>Allowing DMS to dispatch to techs based on qualifications </a:t>
            </a:r>
          </a:p>
          <a:p>
            <a:pPr lvl="1">
              <a:buFont typeface="Arial" panose="020B0604020202020204" pitchFamily="34" charset="0"/>
              <a:buChar char="•"/>
            </a:pPr>
            <a:r>
              <a:rPr lang="en-US" sz="4800" b="0" i="0" u="none" strike="noStrike" baseline="0" dirty="0">
                <a:solidFill>
                  <a:srgbClr val="221E1F"/>
                </a:solidFill>
                <a:latin typeface="Calibri" panose="020F0502020204030204" pitchFamily="34" charset="0"/>
              </a:rPr>
              <a:t>Take advantage of </a:t>
            </a:r>
            <a:r>
              <a:rPr lang="en-US" sz="4800" dirty="0">
                <a:solidFill>
                  <a:srgbClr val="221E1F"/>
                </a:solidFill>
                <a:latin typeface="Calibri" panose="020F0502020204030204" pitchFamily="34" charset="0"/>
              </a:rPr>
              <a:t>technical schools to hire more technicians</a:t>
            </a:r>
            <a:endParaRPr lang="en-US" sz="4800" b="0" i="0" u="none" strike="noStrike" baseline="0" dirty="0">
              <a:solidFill>
                <a:srgbClr val="221E1F"/>
              </a:solidFill>
              <a:latin typeface="Calibri" panose="020F0502020204030204" pitchFamily="34" charset="0"/>
            </a:endParaRPr>
          </a:p>
          <a:p>
            <a:r>
              <a:rPr lang="en-US" sz="4800" b="1" i="0" u="none" strike="noStrike" baseline="0" dirty="0">
                <a:solidFill>
                  <a:srgbClr val="221E1F"/>
                </a:solidFill>
                <a:latin typeface="+mj-lt"/>
              </a:rPr>
              <a:t>Plans to achieve your goals </a:t>
            </a:r>
          </a:p>
          <a:p>
            <a:pPr lvl="1">
              <a:buFont typeface="Arial" panose="020B0604020202020204" pitchFamily="34" charset="0"/>
              <a:buChar char="•"/>
            </a:pPr>
            <a:r>
              <a:rPr lang="en-US" sz="4800" dirty="0">
                <a:solidFill>
                  <a:srgbClr val="221E1F"/>
                </a:solidFill>
                <a:latin typeface="Calibri" panose="020F0502020204030204" pitchFamily="34" charset="0"/>
              </a:rPr>
              <a:t>Allowing DMS to dispatch to techs based on qualifications </a:t>
            </a:r>
          </a:p>
          <a:p>
            <a:pPr lvl="1">
              <a:buFont typeface="Arial" panose="020B0604020202020204" pitchFamily="34" charset="0"/>
              <a:buChar char="•"/>
            </a:pPr>
            <a:r>
              <a:rPr lang="en-US" sz="4800" b="0" i="0" u="none" strike="noStrike" baseline="0" dirty="0">
                <a:solidFill>
                  <a:srgbClr val="221E1F"/>
                </a:solidFill>
                <a:latin typeface="Calibri" panose="020F0502020204030204" pitchFamily="34" charset="0"/>
              </a:rPr>
              <a:t>Track if technicians are utilizing their bays to their maximum protentional </a:t>
            </a:r>
          </a:p>
          <a:p>
            <a:pPr lvl="2">
              <a:buFont typeface="Arial" panose="020B0604020202020204" pitchFamily="34" charset="0"/>
              <a:buChar char="•"/>
            </a:pPr>
            <a:r>
              <a:rPr lang="en-US" sz="4800" b="0" i="0" u="none" strike="noStrike" baseline="0" dirty="0">
                <a:solidFill>
                  <a:srgbClr val="221E1F"/>
                </a:solidFill>
                <a:latin typeface="Calibri" panose="020F0502020204030204" pitchFamily="34" charset="0"/>
              </a:rPr>
              <a:t>Are they taking breaks?  Helping other techs? Not requesting their parts?</a:t>
            </a:r>
            <a:endParaRPr lang="en-US" sz="4800" b="1" i="0" u="none" strike="noStrike" baseline="0" dirty="0">
              <a:solidFill>
                <a:srgbClr val="221E1F"/>
              </a:solidFill>
              <a:latin typeface="+mj-lt"/>
            </a:endParaRPr>
          </a:p>
          <a:p>
            <a:r>
              <a:rPr lang="en-US" sz="4800" b="1" i="0" u="none" strike="noStrike" baseline="0" dirty="0">
                <a:solidFill>
                  <a:srgbClr val="221E1F"/>
                </a:solidFill>
                <a:latin typeface="+mj-lt"/>
              </a:rPr>
              <a:t>Plans to evaluate your changes </a:t>
            </a:r>
          </a:p>
          <a:p>
            <a:pPr lvl="1">
              <a:buFont typeface="Arial" panose="020B0604020202020204" pitchFamily="34" charset="0"/>
              <a:buChar char="•"/>
            </a:pPr>
            <a:r>
              <a:rPr lang="en-US" sz="4800" dirty="0">
                <a:solidFill>
                  <a:srgbClr val="221E1F"/>
                </a:solidFill>
              </a:rPr>
              <a:t>We need to check our hours turned labor sales, and facility utilization monthly to ensure improvement!</a:t>
            </a:r>
            <a:endParaRPr lang="en-US" sz="4800" i="0" u="none" strike="noStrike" baseline="0" dirty="0">
              <a:solidFill>
                <a:srgbClr val="221E1F"/>
              </a:solidFill>
            </a:endParaRPr>
          </a:p>
        </p:txBody>
      </p:sp>
      <p:pic>
        <p:nvPicPr>
          <p:cNvPr id="8" name="Content Placeholder 7" descr="A screenshot of a blue and yellow chart&#10;&#10;Description automatically generated">
            <a:extLst>
              <a:ext uri="{FF2B5EF4-FFF2-40B4-BE49-F238E27FC236}">
                <a16:creationId xmlns:a16="http://schemas.microsoft.com/office/drawing/2014/main" id="{0B95244A-3A93-0A2A-7A59-E82BBBB825FB}"/>
              </a:ext>
            </a:extLst>
          </p:cNvPr>
          <p:cNvPicPr>
            <a:picLocks noGrp="1" noChangeAspect="1"/>
          </p:cNvPicPr>
          <p:nvPr>
            <p:ph sz="half" idx="2"/>
          </p:nvPr>
        </p:nvPicPr>
        <p:blipFill>
          <a:blip r:embed="rId2"/>
          <a:stretch>
            <a:fillRect/>
          </a:stretch>
        </p:blipFill>
        <p:spPr>
          <a:xfrm>
            <a:off x="6807200" y="953889"/>
            <a:ext cx="4000559" cy="4626845"/>
          </a:xfrm>
        </p:spPr>
      </p:pic>
    </p:spTree>
    <p:extLst>
      <p:ext uri="{BB962C8B-B14F-4D97-AF65-F5344CB8AC3E}">
        <p14:creationId xmlns:p14="http://schemas.microsoft.com/office/powerpoint/2010/main" val="33334526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122494" y="609600"/>
            <a:ext cx="8596668" cy="1320800"/>
          </a:xfrm>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22494" y="1537850"/>
            <a:ext cx="5008853" cy="4295295"/>
          </a:xfrm>
        </p:spPr>
        <p:txBody>
          <a:bodyPr>
            <a:normAutofit fontScale="62500" lnSpcReduction="20000"/>
          </a:bodyPr>
          <a:lstStyle/>
          <a:p>
            <a:pPr marL="0" indent="0">
              <a:buNone/>
            </a:pPr>
            <a:r>
              <a:rPr lang="en-US" dirty="0"/>
              <a:t>My service manager I began our discussion with how our average dollars on competitive, maintenance, and repairs need to improve. Our competitive labor average is a little but low compared to our competitors, which could indicate discounting.</a:t>
            </a:r>
          </a:p>
          <a:p>
            <a:pPr marL="0" indent="0">
              <a:buNone/>
            </a:pPr>
            <a:r>
              <a:rPr lang="en-US" dirty="0"/>
              <a:t>Our maintenance should be plus or minus $2 of our rate of 149.95, which we are currently at $133.30.</a:t>
            </a:r>
          </a:p>
          <a:p>
            <a:pPr marL="0" indent="0">
              <a:buNone/>
            </a:pPr>
            <a:r>
              <a:rPr lang="en-US" dirty="0"/>
              <a:t>For repairs, our labor rate is $140.23 compared to our $164.95 door rate, which needs to be increased significantly. </a:t>
            </a:r>
          </a:p>
          <a:p>
            <a:pPr marL="0" indent="0">
              <a:buNone/>
            </a:pPr>
            <a:r>
              <a:rPr lang="en-US" dirty="0"/>
              <a:t>Overall, on each RO we need to collect an average of 37 more dollars. I think showing my service manager this report was very eye opening to him because he can see the potential on where we are supposed to be.  </a:t>
            </a:r>
          </a:p>
          <a:p>
            <a:pPr marL="0" indent="0">
              <a:buNone/>
            </a:pPr>
            <a:r>
              <a:rPr lang="en-US" dirty="0"/>
              <a:t>We then discussed how we have too many one line ROs. We are at 58% which guide is 10%-15%. We talked about requiring technicians to video MPIs to send to customers. We need to take advantage of the tools we have, which we already have a program that allows videos to be sent. We need to ensure the technicians  record the MPIs and that the advisors are following up with the customers to see if they would like to move forward with the recommendations. </a:t>
            </a:r>
          </a:p>
          <a:p>
            <a:pPr marL="0" indent="0">
              <a:buNone/>
            </a:pPr>
            <a:r>
              <a:rPr lang="en-US" dirty="0"/>
              <a:t>We moved on to talk about how our technicians are not turning enough hours per RO. We mentioned the same solution as above to increase those hours. </a:t>
            </a:r>
          </a:p>
          <a:p>
            <a:pPr marL="0" indent="0">
              <a:buNone/>
            </a:pPr>
            <a:r>
              <a:rPr lang="en-US" dirty="0"/>
              <a:t>We made sure techs had the app downloaded and were set up with the program to video MPIs. We prepared a slideshow to explain to techs what we expect and how they must decrease ROs with one line as well as their hours. </a:t>
            </a:r>
          </a:p>
        </p:txBody>
      </p:sp>
      <p:pic>
        <p:nvPicPr>
          <p:cNvPr id="10" name="Picture 9" descr="A screenshot of a report&#10;&#10;Description automatically generated">
            <a:extLst>
              <a:ext uri="{FF2B5EF4-FFF2-40B4-BE49-F238E27FC236}">
                <a16:creationId xmlns:a16="http://schemas.microsoft.com/office/drawing/2014/main" id="{51A4E19E-4683-47D3-4880-CA4BF8CEC442}"/>
              </a:ext>
            </a:extLst>
          </p:cNvPr>
          <p:cNvPicPr>
            <a:picLocks noChangeAspect="1"/>
          </p:cNvPicPr>
          <p:nvPr/>
        </p:nvPicPr>
        <p:blipFill>
          <a:blip r:embed="rId2"/>
          <a:stretch>
            <a:fillRect/>
          </a:stretch>
        </p:blipFill>
        <p:spPr>
          <a:xfrm>
            <a:off x="5086149" y="609600"/>
            <a:ext cx="7105851" cy="5431761"/>
          </a:xfrm>
          <a:prstGeom prst="rect">
            <a:avLst/>
          </a:prstGeom>
        </p:spPr>
      </p:pic>
    </p:spTree>
    <p:extLst>
      <p:ext uri="{BB962C8B-B14F-4D97-AF65-F5344CB8AC3E}">
        <p14:creationId xmlns:p14="http://schemas.microsoft.com/office/powerpoint/2010/main" val="4167117408"/>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{26145C06-7022-2245-B84F-7B364A694DED}tf10001060</Template>
  <TotalTime>31079</TotalTime>
  <Words>2403</Words>
  <Application>Microsoft Macintosh PowerPoint</Application>
  <PresentationFormat>Widescreen</PresentationFormat>
  <Paragraphs>202</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Trebuchet MS</vt:lpstr>
      <vt:lpstr>Wingdings</vt:lpstr>
      <vt:lpstr>Wingdings 3</vt:lpstr>
      <vt:lpstr>Facet</vt:lpstr>
      <vt:lpstr>NADA Service Homework </vt:lpstr>
      <vt:lpstr>   Marketing  </vt:lpstr>
      <vt:lpstr>  Analyze Cost of Labor   </vt:lpstr>
      <vt:lpstr> Cost of Labor Analysis Cont’d…</vt:lpstr>
      <vt:lpstr> Changes in Expense Structure    </vt:lpstr>
      <vt:lpstr> Productivity   </vt:lpstr>
      <vt:lpstr>Productivity Analysis Cont’d</vt:lpstr>
      <vt:lpstr> Facility   </vt:lpstr>
      <vt:lpstr>Repair order analysis</vt:lpstr>
      <vt:lpstr>SWOT Analysis</vt:lpstr>
      <vt:lpstr>SWOT Analysis</vt:lpstr>
      <vt:lpstr>SWOT Analysis</vt:lpstr>
      <vt:lpstr>SWOT Analysis</vt:lpstr>
      <vt:lpstr>SWOT Analysis</vt:lpstr>
      <vt:lpstr>SWOT Analysis –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Lexi Wiesner</cp:lastModifiedBy>
  <cp:revision>50</cp:revision>
  <dcterms:created xsi:type="dcterms:W3CDTF">2022-12-04T13:10:55Z</dcterms:created>
  <dcterms:modified xsi:type="dcterms:W3CDTF">2024-02-22T00:22:59Z</dcterms:modified>
</cp:coreProperties>
</file>