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A9CC3-1888-4E94-5C83-E5A62A5EF0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F6BF267-C692-CCDE-3326-36A74070FE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BFFF04-67D7-2209-1BF6-ECA1FE0E993A}"/>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5F0E9061-1A19-CBEE-D90A-FE7B76C38D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890B78-0D00-80CA-CE99-4D748510C9FE}"/>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32963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EFAD0-50CD-8D1D-B16D-BF0F2ED924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119978-0185-0E1C-53C6-D4B73D66B5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90D3AB-30E9-FE24-F4EB-E583E1DCD125}"/>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B15A7A76-3258-316B-40DE-7F44D0EE1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28F8AC-DD05-0B19-B48B-FDAE9073BF4A}"/>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2612017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5AAB3B-2864-8776-88EA-CB65A5967AA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465766-353D-1AC7-0C08-D850D920E8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3BD7C9-4306-E185-D590-C3A3E56D700F}"/>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C8ED3B93-6B9A-5C2B-3208-CA89959AF1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6E01BA-9647-7327-77A1-71E4EB300BA2}"/>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1964751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A7100-EAAF-B3A9-7E2F-F5112533A5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C41BFA-A0CC-B81E-1E6A-1D34CD069E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053DC2-C4A0-71B1-2328-8040ABB879BA}"/>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05936B54-5BE2-E765-2F5C-2640AC558C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7704B5-B8DE-F3E9-9B95-4719DE9BB253}"/>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3249317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B7E9F-825D-69FA-343C-5030BA5EC5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92C337-CD87-E539-7B53-23CA76592B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63C564-22DB-A999-8B92-8615C148AC1F}"/>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93223B34-5CBC-04FD-344B-2CCA12D7EC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B343C8-349A-7224-00ED-620CB82301D1}"/>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430019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9A21-FF63-FC56-8E89-FDCC28951A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9A625E-73ED-0BFB-66F2-8F1E05FED2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359C93-7FF2-270E-192D-CEBEA37D17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2D80F1-3067-59C9-F393-D3EA4F8085FE}"/>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6" name="Footer Placeholder 5">
            <a:extLst>
              <a:ext uri="{FF2B5EF4-FFF2-40B4-BE49-F238E27FC236}">
                <a16:creationId xmlns:a16="http://schemas.microsoft.com/office/drawing/2014/main" id="{F4CDA465-F3C5-1CF9-0B29-D43384F295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8B346D-5172-C26F-937E-97A412962C15}"/>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3897642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AFBC-24D6-4F5B-D2EA-3ACE9C20C9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7CE665D-18E9-F55D-7736-8950B82B8D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B9172-E5A0-31AB-BD81-CBCF37257B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B12DE0-306D-0844-B8FA-3EEF05B61C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76FA24-0AA8-BEE6-185C-F23CA846D1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D86104-9DFA-676E-F6D2-EDB84EA56609}"/>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8" name="Footer Placeholder 7">
            <a:extLst>
              <a:ext uri="{FF2B5EF4-FFF2-40B4-BE49-F238E27FC236}">
                <a16:creationId xmlns:a16="http://schemas.microsoft.com/office/drawing/2014/main" id="{1AFB99D5-E367-2B45-642C-4471C9D090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D6DB13B-9535-473A-7947-1ADB1A35DC1D}"/>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2136174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9B63A-7CC7-2FEC-5697-CE7DFBA3E4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664AEA-525A-0521-3FD2-476CC0DBDC00}"/>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4" name="Footer Placeholder 3">
            <a:extLst>
              <a:ext uri="{FF2B5EF4-FFF2-40B4-BE49-F238E27FC236}">
                <a16:creationId xmlns:a16="http://schemas.microsoft.com/office/drawing/2014/main" id="{5E86AF66-D5B0-2739-60D3-5E2B66C84C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2D3785-24B5-BB81-D09F-91281EA27766}"/>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4260275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766685-6FE4-5ECC-64A6-6B2E12A95549}"/>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3" name="Footer Placeholder 2">
            <a:extLst>
              <a:ext uri="{FF2B5EF4-FFF2-40B4-BE49-F238E27FC236}">
                <a16:creationId xmlns:a16="http://schemas.microsoft.com/office/drawing/2014/main" id="{F3CE490F-86BA-6BE3-5637-10CE0BB1628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48CA85-1A7C-0EB1-0C49-2193F749A3CB}"/>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3828353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D4DA8-EF8E-13DC-C658-F935A2D8EE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EF9B3A-6F1D-8D28-B328-2A599FD47E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81AC45-7226-025A-333F-D2F6A753D0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946C17-F47F-8F12-40FA-A71745C8878C}"/>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6" name="Footer Placeholder 5">
            <a:extLst>
              <a:ext uri="{FF2B5EF4-FFF2-40B4-BE49-F238E27FC236}">
                <a16:creationId xmlns:a16="http://schemas.microsoft.com/office/drawing/2014/main" id="{FAF93752-37AF-4F67-3170-F9C3470A0E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5BD3C5-BAB2-A1AD-83B6-7AA527D3B036}"/>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751028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B8F78-BD38-7F6E-BF9A-E9319A1F4D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D5B8D1-D3F9-7514-3FFD-29E71A7B7A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6AE026-6DAE-BBC2-C42D-13ED37D6A6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EF5C72-2776-D2EC-9009-EB6598867A2F}"/>
              </a:ext>
            </a:extLst>
          </p:cNvPr>
          <p:cNvSpPr>
            <a:spLocks noGrp="1"/>
          </p:cNvSpPr>
          <p:nvPr>
            <p:ph type="dt" sz="half" idx="10"/>
          </p:nvPr>
        </p:nvSpPr>
        <p:spPr/>
        <p:txBody>
          <a:bodyPr/>
          <a:lstStyle/>
          <a:p>
            <a:fld id="{DE591513-1F21-4298-A3E8-556FF8ABC32A}" type="datetimeFigureOut">
              <a:rPr lang="en-US" smtClean="0"/>
              <a:t>2/16/2024</a:t>
            </a:fld>
            <a:endParaRPr lang="en-US"/>
          </a:p>
        </p:txBody>
      </p:sp>
      <p:sp>
        <p:nvSpPr>
          <p:cNvPr id="6" name="Footer Placeholder 5">
            <a:extLst>
              <a:ext uri="{FF2B5EF4-FFF2-40B4-BE49-F238E27FC236}">
                <a16:creationId xmlns:a16="http://schemas.microsoft.com/office/drawing/2014/main" id="{F643B25A-21CB-AE79-2FB6-4FF04815EE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5BE8E6-40AD-5C8A-C722-4EA36208C5BA}"/>
              </a:ext>
            </a:extLst>
          </p:cNvPr>
          <p:cNvSpPr>
            <a:spLocks noGrp="1"/>
          </p:cNvSpPr>
          <p:nvPr>
            <p:ph type="sldNum" sz="quarter" idx="12"/>
          </p:nvPr>
        </p:nvSpPr>
        <p:spPr/>
        <p:txBody>
          <a:bodyPr/>
          <a:lstStyle/>
          <a:p>
            <a:fld id="{BE8F6D52-871E-42D8-A80C-3EE2BB283CC3}" type="slidenum">
              <a:rPr lang="en-US" smtClean="0"/>
              <a:t>‹#›</a:t>
            </a:fld>
            <a:endParaRPr lang="en-US"/>
          </a:p>
        </p:txBody>
      </p:sp>
    </p:spTree>
    <p:extLst>
      <p:ext uri="{BB962C8B-B14F-4D97-AF65-F5344CB8AC3E}">
        <p14:creationId xmlns:p14="http://schemas.microsoft.com/office/powerpoint/2010/main" val="2110268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60D856-CDF9-1F65-674B-A9350809D9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DFF446-39B7-E634-4601-46DCB13042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9CC7CA-7ED6-ED8D-D5B5-C84316AD17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91513-1F21-4298-A3E8-556FF8ABC32A}" type="datetimeFigureOut">
              <a:rPr lang="en-US" smtClean="0"/>
              <a:t>2/16/2024</a:t>
            </a:fld>
            <a:endParaRPr lang="en-US"/>
          </a:p>
        </p:txBody>
      </p:sp>
      <p:sp>
        <p:nvSpPr>
          <p:cNvPr id="5" name="Footer Placeholder 4">
            <a:extLst>
              <a:ext uri="{FF2B5EF4-FFF2-40B4-BE49-F238E27FC236}">
                <a16:creationId xmlns:a16="http://schemas.microsoft.com/office/drawing/2014/main" id="{98D6B700-B31F-41C4-A072-18F6344D02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BF21CF1-9FC0-54EB-FE9E-27E9127879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8F6D52-871E-42D8-A80C-3EE2BB283CC3}" type="slidenum">
              <a:rPr lang="en-US" smtClean="0"/>
              <a:t>‹#›</a:t>
            </a:fld>
            <a:endParaRPr lang="en-US"/>
          </a:p>
        </p:txBody>
      </p:sp>
    </p:spTree>
    <p:extLst>
      <p:ext uri="{BB962C8B-B14F-4D97-AF65-F5344CB8AC3E}">
        <p14:creationId xmlns:p14="http://schemas.microsoft.com/office/powerpoint/2010/main" val="23783631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F86D8-6D8F-996A-9670-514A159DC3EE}"/>
              </a:ext>
            </a:extLst>
          </p:cNvPr>
          <p:cNvSpPr>
            <a:spLocks noGrp="1"/>
          </p:cNvSpPr>
          <p:nvPr>
            <p:ph type="ctrTitle"/>
          </p:nvPr>
        </p:nvSpPr>
        <p:spPr/>
        <p:txBody>
          <a:bodyPr/>
          <a:lstStyle/>
          <a:p>
            <a:r>
              <a:rPr lang="en-US" dirty="0"/>
              <a:t>NADA Service Homework</a:t>
            </a:r>
          </a:p>
        </p:txBody>
      </p:sp>
      <p:sp>
        <p:nvSpPr>
          <p:cNvPr id="3" name="Subtitle 2">
            <a:extLst>
              <a:ext uri="{FF2B5EF4-FFF2-40B4-BE49-F238E27FC236}">
                <a16:creationId xmlns:a16="http://schemas.microsoft.com/office/drawing/2014/main" id="{654318D5-2DF4-FE2B-9654-110288357DDD}"/>
              </a:ext>
            </a:extLst>
          </p:cNvPr>
          <p:cNvSpPr>
            <a:spLocks noGrp="1"/>
          </p:cNvSpPr>
          <p:nvPr>
            <p:ph type="subTitle" idx="1"/>
          </p:nvPr>
        </p:nvSpPr>
        <p:spPr/>
        <p:txBody>
          <a:bodyPr/>
          <a:lstStyle/>
          <a:p>
            <a:endParaRPr lang="en-US" dirty="0"/>
          </a:p>
          <a:p>
            <a:r>
              <a:rPr lang="en-US" dirty="0"/>
              <a:t>TITLE Page</a:t>
            </a:r>
          </a:p>
        </p:txBody>
      </p:sp>
    </p:spTree>
    <p:extLst>
      <p:ext uri="{BB962C8B-B14F-4D97-AF65-F5344CB8AC3E}">
        <p14:creationId xmlns:p14="http://schemas.microsoft.com/office/powerpoint/2010/main" val="3264891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6F979-5264-FB03-A139-CAB0F88A4C4D}"/>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4098CF05-6033-D56F-6DF4-D8F8C05AF7B7}"/>
              </a:ext>
            </a:extLst>
          </p:cNvPr>
          <p:cNvSpPr>
            <a:spLocks noGrp="1"/>
          </p:cNvSpPr>
          <p:nvPr>
            <p:ph idx="1"/>
          </p:nvPr>
        </p:nvSpPr>
        <p:spPr/>
        <p:txBody>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Opportunities</a:t>
            </a:r>
          </a:p>
          <a:p>
            <a:pPr marL="0" marR="0">
              <a:lnSpc>
                <a:spcPct val="107000"/>
              </a:lnSpc>
              <a:spcBef>
                <a:spcPts val="0"/>
              </a:spcBef>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Being more convenient for customers with better operating hours. (open back up on Saturdays)</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Market our area better</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a great opportunity to create more gross with better ELR.</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We have open lifts to fill if we can find more quality techs.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Better CSI</a:t>
            </a:r>
          </a:p>
          <a:p>
            <a:endParaRPr lang="en-US" dirty="0"/>
          </a:p>
        </p:txBody>
      </p:sp>
    </p:spTree>
    <p:extLst>
      <p:ext uri="{BB962C8B-B14F-4D97-AF65-F5344CB8AC3E}">
        <p14:creationId xmlns:p14="http://schemas.microsoft.com/office/powerpoint/2010/main" val="1800397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FCCBF-F908-0134-FE21-BC6155FDEC12}"/>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8B76E2E-380E-8B35-6918-A3B20DA6366A}"/>
              </a:ext>
            </a:extLst>
          </p:cNvPr>
          <p:cNvSpPr>
            <a:spLocks noGrp="1"/>
          </p:cNvSpPr>
          <p:nvPr>
            <p:ph idx="1"/>
          </p:nvPr>
        </p:nvSpPr>
        <p:spPr/>
        <p:txBody>
          <a:bodyPr>
            <a:normAutofit fontScale="925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Threats</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our CSI continues to be poor, we will lose some of our loyal customer base.</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With the lack of interest in trade skills, if we do not train our young techs properly and set them up for success, we will lose them and not have future staff in our shop.</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we do not have better structure and process and communication of how the work is being dispatched, master techs might leave for a more organized higher paying shop.</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There is lots of competition out there and we must be better than them not only to hang on to our customers but also to gain new ones.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Poaching from other independent and franchise shops.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Quality control.</a:t>
            </a:r>
          </a:p>
          <a:p>
            <a:endParaRPr lang="en-US" dirty="0"/>
          </a:p>
        </p:txBody>
      </p:sp>
    </p:spTree>
    <p:extLst>
      <p:ext uri="{BB962C8B-B14F-4D97-AF65-F5344CB8AC3E}">
        <p14:creationId xmlns:p14="http://schemas.microsoft.com/office/powerpoint/2010/main" val="1739433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F24E6-7C91-042E-6313-2CA1A19E13EF}"/>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4A277CAF-CA85-776A-1364-D2CF910C8B3C}"/>
              </a:ext>
            </a:extLst>
          </p:cNvPr>
          <p:cNvSpPr>
            <a:spLocks noGrp="1"/>
          </p:cNvSpPr>
          <p:nvPr>
            <p:ph idx="1"/>
          </p:nvPr>
        </p:nvSpPr>
        <p:spPr/>
        <p:txBody>
          <a:bodyPr>
            <a:normAutofit fontScale="775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Objectives</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Get our ELR within $10 of our floor rate.</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Improve urgency and motivation for all techs.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Improve our CSI.</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Lay out a path of training and success for our younger techs.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Create a great culture/work environment so people want to work here and nowhere else.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Track our numbers better from top to bottom.</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Improve our gross and our lines per RO on customer pay.</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Improve our quality control and limit comebacks.</a:t>
            </a:r>
          </a:p>
          <a:p>
            <a:pPr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To have better communication throughout the entire fixed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opps</a:t>
            </a:r>
            <a:r>
              <a:rPr lang="en-US" sz="1800" dirty="0">
                <a:effectLst/>
                <a:latin typeface="Calibri" panose="020F0502020204030204" pitchFamily="34" charset="0"/>
                <a:ea typeface="Calibri" panose="020F0502020204030204" pitchFamily="34" charset="0"/>
                <a:cs typeface="Times New Roman" panose="02020603050405020304" pitchFamily="18" charset="0"/>
              </a:rPr>
              <a:t> department</a:t>
            </a:r>
            <a:endParaRPr lang="en-US" dirty="0"/>
          </a:p>
        </p:txBody>
      </p:sp>
    </p:spTree>
    <p:extLst>
      <p:ext uri="{BB962C8B-B14F-4D97-AF65-F5344CB8AC3E}">
        <p14:creationId xmlns:p14="http://schemas.microsoft.com/office/powerpoint/2010/main" val="371598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30A5F-DBB7-45CF-98B9-1BDE218E84D8}"/>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12B5BAF8-4FA6-C376-911E-526F1A8B8EA4}"/>
              </a:ext>
            </a:extLst>
          </p:cNvPr>
          <p:cNvSpPr>
            <a:spLocks noGrp="1"/>
          </p:cNvSpPr>
          <p:nvPr>
            <p:ph idx="1"/>
          </p:nvPr>
        </p:nvSpPr>
        <p:spPr/>
        <p:txBody>
          <a:bodyPr>
            <a:normAutofit lnSpcReduction="1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Strategies</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a new pricing matrix in place to increase ELR.</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Hire a 3</a:t>
            </a:r>
            <a:r>
              <a:rPr lang="en-US" sz="1800" kern="100" baseline="30000" dirty="0">
                <a:effectLst/>
                <a:latin typeface="Calibri" panose="020F0502020204030204" pitchFamily="34" charset="0"/>
                <a:ea typeface="Calibri" panose="020F0502020204030204" pitchFamily="34" charset="0"/>
                <a:cs typeface="Times New Roman" panose="02020603050405020304" pitchFamily="18" charset="0"/>
              </a:rPr>
              <a:t>rd</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service advisor to help the workload of the other 2.</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Increase tech proficiency by tracking it each day.</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Bring in on-site training for advisors.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a better mix of work distributed to the techs.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weekly and monthly meetings to discuss goals and expectations.</a:t>
            </a:r>
          </a:p>
          <a:p>
            <a:endParaRPr lang="en-US" dirty="0"/>
          </a:p>
        </p:txBody>
      </p:sp>
    </p:spTree>
    <p:extLst>
      <p:ext uri="{BB962C8B-B14F-4D97-AF65-F5344CB8AC3E}">
        <p14:creationId xmlns:p14="http://schemas.microsoft.com/office/powerpoint/2010/main" val="20063310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73973-A4E7-67FC-C628-B730E78F5C71}"/>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B909BCF5-7219-ECF9-F621-340C7C58B054}"/>
              </a:ext>
            </a:extLst>
          </p:cNvPr>
          <p:cNvSpPr>
            <a:spLocks noGrp="1"/>
          </p:cNvSpPr>
          <p:nvPr>
            <p:ph idx="1"/>
          </p:nvPr>
        </p:nvSpPr>
        <p:spPr/>
        <p:txBody>
          <a:bodyPr>
            <a:normAutofit fontScale="850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Tactics</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Take away the ability of the advisors to discount.</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Send out marketing materials to customers for declined service.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CSI blown-up in-service drive so customers can see what a good one is and advisors can use them as examples.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Have the service manager dispatch all work to better communicate with the entire shop.</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Push out any vehicle that is waiting on parts and pull another in to keep techs working.</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Stager the lube techs shifts so all waiters are always covered.</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Establish a 100% be nice attitude at all costs and all times. </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Restructure advisors pay plans to pay off of ELR, CSI, and hors per RO.</a:t>
            </a:r>
          </a:p>
          <a:p>
            <a:endParaRPr lang="en-US" dirty="0"/>
          </a:p>
        </p:txBody>
      </p:sp>
    </p:spTree>
    <p:extLst>
      <p:ext uri="{BB962C8B-B14F-4D97-AF65-F5344CB8AC3E}">
        <p14:creationId xmlns:p14="http://schemas.microsoft.com/office/powerpoint/2010/main" val="128538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AA28-F821-E41D-DD42-6FAD6568FDD3}"/>
              </a:ext>
            </a:extLst>
          </p:cNvPr>
          <p:cNvSpPr>
            <a:spLocks noGrp="1"/>
          </p:cNvSpPr>
          <p:nvPr>
            <p:ph type="title"/>
          </p:nvPr>
        </p:nvSpPr>
        <p:spPr/>
        <p:txBody>
          <a:bodyPr/>
          <a:lstStyle/>
          <a:p>
            <a:r>
              <a:rPr lang="en-US" dirty="0"/>
              <a:t>SWOT Analysis</a:t>
            </a:r>
          </a:p>
        </p:txBody>
      </p:sp>
      <p:pic>
        <p:nvPicPr>
          <p:cNvPr id="5" name="Content Placeholder 4">
            <a:extLst>
              <a:ext uri="{FF2B5EF4-FFF2-40B4-BE49-F238E27FC236}">
                <a16:creationId xmlns:a16="http://schemas.microsoft.com/office/drawing/2014/main" id="{01120B04-3AC6-2E41-8D9C-DA669268835C}"/>
              </a:ext>
            </a:extLst>
          </p:cNvPr>
          <p:cNvPicPr>
            <a:picLocks noGrp="1" noChangeAspect="1"/>
          </p:cNvPicPr>
          <p:nvPr>
            <p:ph idx="1"/>
          </p:nvPr>
        </p:nvPicPr>
        <p:blipFill>
          <a:blip r:embed="rId2"/>
          <a:stretch>
            <a:fillRect/>
          </a:stretch>
        </p:blipFill>
        <p:spPr>
          <a:xfrm>
            <a:off x="4060411" y="1825625"/>
            <a:ext cx="4071177" cy="4351338"/>
          </a:xfrm>
        </p:spPr>
      </p:pic>
    </p:spTree>
    <p:extLst>
      <p:ext uri="{BB962C8B-B14F-4D97-AF65-F5344CB8AC3E}">
        <p14:creationId xmlns:p14="http://schemas.microsoft.com/office/powerpoint/2010/main" val="2535187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DCD55-859B-C3C4-8997-8164F3973A54}"/>
              </a:ext>
            </a:extLst>
          </p:cNvPr>
          <p:cNvSpPr>
            <a:spLocks noGrp="1"/>
          </p:cNvSpPr>
          <p:nvPr>
            <p:ph type="title"/>
          </p:nvPr>
        </p:nvSpPr>
        <p:spPr/>
        <p:txBody>
          <a:bodyPr/>
          <a:lstStyle/>
          <a:p>
            <a:r>
              <a:rPr lang="en-US" dirty="0"/>
              <a:t>Homework Synopsis</a:t>
            </a:r>
          </a:p>
        </p:txBody>
      </p:sp>
      <p:pic>
        <p:nvPicPr>
          <p:cNvPr id="5" name="Content Placeholder 4">
            <a:extLst>
              <a:ext uri="{FF2B5EF4-FFF2-40B4-BE49-F238E27FC236}">
                <a16:creationId xmlns:a16="http://schemas.microsoft.com/office/drawing/2014/main" id="{1D3D9AE5-8C88-C206-57E3-C5E2BD5823C9}"/>
              </a:ext>
            </a:extLst>
          </p:cNvPr>
          <p:cNvPicPr>
            <a:picLocks noGrp="1" noChangeAspect="1"/>
          </p:cNvPicPr>
          <p:nvPr>
            <p:ph idx="1"/>
          </p:nvPr>
        </p:nvPicPr>
        <p:blipFill>
          <a:blip r:embed="rId2"/>
          <a:stretch>
            <a:fillRect/>
          </a:stretch>
        </p:blipFill>
        <p:spPr>
          <a:xfrm>
            <a:off x="3579075" y="1825625"/>
            <a:ext cx="5033850" cy="4351338"/>
          </a:xfrm>
        </p:spPr>
      </p:pic>
    </p:spTree>
    <p:extLst>
      <p:ext uri="{BB962C8B-B14F-4D97-AF65-F5344CB8AC3E}">
        <p14:creationId xmlns:p14="http://schemas.microsoft.com/office/powerpoint/2010/main" val="2956241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ED834-9E30-6743-BDF5-7818D5403FC1}"/>
              </a:ext>
            </a:extLst>
          </p:cNvPr>
          <p:cNvSpPr>
            <a:spLocks noGrp="1"/>
          </p:cNvSpPr>
          <p:nvPr>
            <p:ph type="title"/>
          </p:nvPr>
        </p:nvSpPr>
        <p:spPr/>
        <p:txBody>
          <a:bodyPr/>
          <a:lstStyle/>
          <a:p>
            <a:r>
              <a:rPr lang="en-US" dirty="0"/>
              <a:t>Marketing</a:t>
            </a:r>
          </a:p>
        </p:txBody>
      </p:sp>
      <p:sp>
        <p:nvSpPr>
          <p:cNvPr id="3" name="Content Placeholder 2">
            <a:extLst>
              <a:ext uri="{FF2B5EF4-FFF2-40B4-BE49-F238E27FC236}">
                <a16:creationId xmlns:a16="http://schemas.microsoft.com/office/drawing/2014/main" id="{0C63BED8-7E57-5679-B650-0D6C79BC94A7}"/>
              </a:ext>
            </a:extLst>
          </p:cNvPr>
          <p:cNvSpPr>
            <a:spLocks noGrp="1"/>
          </p:cNvSpPr>
          <p:nvPr>
            <p:ph idx="1"/>
          </p:nvPr>
        </p:nvSpPr>
        <p:spPr/>
        <p:txBody>
          <a:bodyPr>
            <a:normAutofit/>
          </a:bodyPr>
          <a:lstStyle/>
          <a:p>
            <a:r>
              <a:rPr lang="en-US" sz="1800" dirty="0"/>
              <a:t>Our current marketing for service is mainly just TV. We have a TV add that highlights our service department.</a:t>
            </a:r>
          </a:p>
          <a:p>
            <a:r>
              <a:rPr lang="en-US" sz="1800" dirty="0"/>
              <a:t>Our goal is to start marketing our declined service customers through mailers and email with special offers.</a:t>
            </a:r>
          </a:p>
          <a:p>
            <a:r>
              <a:rPr lang="en-US" sz="1800" dirty="0"/>
              <a:t>Dynatron is helping put a together the marketing tools we need for this</a:t>
            </a:r>
          </a:p>
          <a:p>
            <a:r>
              <a:rPr lang="en-US" sz="1800" dirty="0"/>
              <a:t>This will be reviewed on a monthly basis</a:t>
            </a:r>
          </a:p>
          <a:p>
            <a:endParaRPr lang="en-US" sz="1800" dirty="0"/>
          </a:p>
        </p:txBody>
      </p:sp>
    </p:spTree>
    <p:extLst>
      <p:ext uri="{BB962C8B-B14F-4D97-AF65-F5344CB8AC3E}">
        <p14:creationId xmlns:p14="http://schemas.microsoft.com/office/powerpoint/2010/main" val="1596078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4F834-C48A-3496-DE34-1BE4C454D441}"/>
              </a:ext>
            </a:extLst>
          </p:cNvPr>
          <p:cNvSpPr>
            <a:spLocks noGrp="1"/>
          </p:cNvSpPr>
          <p:nvPr>
            <p:ph type="title"/>
          </p:nvPr>
        </p:nvSpPr>
        <p:spPr/>
        <p:txBody>
          <a:bodyPr/>
          <a:lstStyle/>
          <a:p>
            <a:r>
              <a:rPr lang="en-US" dirty="0"/>
              <a:t>Analyze Cost of Labor</a:t>
            </a:r>
          </a:p>
        </p:txBody>
      </p:sp>
      <p:sp>
        <p:nvSpPr>
          <p:cNvPr id="3" name="Content Placeholder 2">
            <a:extLst>
              <a:ext uri="{FF2B5EF4-FFF2-40B4-BE49-F238E27FC236}">
                <a16:creationId xmlns:a16="http://schemas.microsoft.com/office/drawing/2014/main" id="{A0A89D2F-DFA1-BDB3-3BD3-02C2C82BE2E2}"/>
              </a:ext>
            </a:extLst>
          </p:cNvPr>
          <p:cNvSpPr>
            <a:spLocks noGrp="1"/>
          </p:cNvSpPr>
          <p:nvPr>
            <p:ph idx="1"/>
          </p:nvPr>
        </p:nvSpPr>
        <p:spPr/>
        <p:txBody>
          <a:bodyPr>
            <a:normAutofit/>
          </a:bodyPr>
          <a:lstStyle/>
          <a:p>
            <a:pPr marL="3657600" lvl="8" indent="0">
              <a:buNone/>
            </a:pPr>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lvl="8"/>
            <a:endParaRPr lang="en-US" sz="1000" dirty="0"/>
          </a:p>
          <a:p>
            <a:pPr marL="3657600" lvl="8" indent="0">
              <a:buNone/>
            </a:pPr>
            <a:r>
              <a:rPr lang="en-US" sz="2000" dirty="0"/>
              <a:t>Our current practices of letting advisors discount is bringing our ELR down.</a:t>
            </a:r>
          </a:p>
          <a:p>
            <a:pPr marL="3657600" lvl="8" indent="0">
              <a:buNone/>
            </a:pPr>
            <a:r>
              <a:rPr lang="en-US" sz="2000" dirty="0"/>
              <a:t>We will improve this by taking that ability away</a:t>
            </a:r>
          </a:p>
          <a:p>
            <a:pPr marL="3657600" lvl="8" indent="0">
              <a:buNone/>
            </a:pPr>
            <a:r>
              <a:rPr lang="en-US" sz="2000" dirty="0"/>
              <a:t>It will be evaluated daily with reports from dynatron</a:t>
            </a:r>
          </a:p>
        </p:txBody>
      </p:sp>
      <p:pic>
        <p:nvPicPr>
          <p:cNvPr id="9" name="Picture 8">
            <a:extLst>
              <a:ext uri="{FF2B5EF4-FFF2-40B4-BE49-F238E27FC236}">
                <a16:creationId xmlns:a16="http://schemas.microsoft.com/office/drawing/2014/main" id="{2A59B841-F192-1FEC-3043-2BD7CB76E048}"/>
              </a:ext>
            </a:extLst>
          </p:cNvPr>
          <p:cNvPicPr>
            <a:picLocks noChangeAspect="1"/>
          </p:cNvPicPr>
          <p:nvPr/>
        </p:nvPicPr>
        <p:blipFill>
          <a:blip r:embed="rId2"/>
          <a:stretch>
            <a:fillRect/>
          </a:stretch>
        </p:blipFill>
        <p:spPr>
          <a:xfrm>
            <a:off x="4305089" y="1825625"/>
            <a:ext cx="5096586" cy="2943636"/>
          </a:xfrm>
          <a:prstGeom prst="rect">
            <a:avLst/>
          </a:prstGeom>
        </p:spPr>
      </p:pic>
    </p:spTree>
    <p:extLst>
      <p:ext uri="{BB962C8B-B14F-4D97-AF65-F5344CB8AC3E}">
        <p14:creationId xmlns:p14="http://schemas.microsoft.com/office/powerpoint/2010/main" val="1028660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6BBF5-06F3-AA82-BDDB-9F850B26CA6D}"/>
              </a:ext>
            </a:extLst>
          </p:cNvPr>
          <p:cNvSpPr>
            <a:spLocks noGrp="1"/>
          </p:cNvSpPr>
          <p:nvPr>
            <p:ph type="title"/>
          </p:nvPr>
        </p:nvSpPr>
        <p:spPr/>
        <p:txBody>
          <a:bodyPr/>
          <a:lstStyle/>
          <a:p>
            <a:r>
              <a:rPr lang="en-US" dirty="0"/>
              <a:t>Changes in Expense Structure </a:t>
            </a:r>
          </a:p>
        </p:txBody>
      </p:sp>
      <p:sp>
        <p:nvSpPr>
          <p:cNvPr id="3" name="Content Placeholder 2">
            <a:extLst>
              <a:ext uri="{FF2B5EF4-FFF2-40B4-BE49-F238E27FC236}">
                <a16:creationId xmlns:a16="http://schemas.microsoft.com/office/drawing/2014/main" id="{4233DB97-B5F4-6BCF-02A8-5350F194E38E}"/>
              </a:ext>
            </a:extLst>
          </p:cNvPr>
          <p:cNvSpPr>
            <a:spLocks noGrp="1"/>
          </p:cNvSpPr>
          <p:nvPr>
            <p:ph idx="1"/>
          </p:nvPr>
        </p:nvSpPr>
        <p:spPr/>
        <p:txBody>
          <a:bodyPr>
            <a:normAutofit/>
          </a:bodyPr>
          <a:lstStyle/>
          <a:p>
            <a:r>
              <a:rPr lang="en-US" sz="2000" dirty="0"/>
              <a:t>We currently have a good hold on our expense in service</a:t>
            </a:r>
          </a:p>
          <a:p>
            <a:r>
              <a:rPr lang="en-US" sz="2000" dirty="0"/>
              <a:t>We would like to improve on the  amount of over time paid </a:t>
            </a:r>
          </a:p>
          <a:p>
            <a:r>
              <a:rPr lang="en-US" sz="2000" dirty="0"/>
              <a:t>Only allowing overtime when absolutely needed will help lower expense</a:t>
            </a:r>
          </a:p>
          <a:p>
            <a:r>
              <a:rPr lang="en-US" sz="2000" dirty="0"/>
              <a:t>This needs to be monitored on a daily basis by the service manager</a:t>
            </a:r>
          </a:p>
          <a:p>
            <a:endParaRPr lang="en-US" sz="2000" dirty="0"/>
          </a:p>
          <a:p>
            <a:endParaRPr lang="en-US" sz="2000" dirty="0"/>
          </a:p>
          <a:p>
            <a:endParaRPr lang="en-US" sz="2000" dirty="0"/>
          </a:p>
        </p:txBody>
      </p:sp>
      <p:pic>
        <p:nvPicPr>
          <p:cNvPr id="7" name="Picture 6">
            <a:extLst>
              <a:ext uri="{FF2B5EF4-FFF2-40B4-BE49-F238E27FC236}">
                <a16:creationId xmlns:a16="http://schemas.microsoft.com/office/drawing/2014/main" id="{83CE27DB-D508-A84E-24ED-CBE9AEC74BD2}"/>
              </a:ext>
            </a:extLst>
          </p:cNvPr>
          <p:cNvPicPr>
            <a:picLocks noChangeAspect="1"/>
          </p:cNvPicPr>
          <p:nvPr/>
        </p:nvPicPr>
        <p:blipFill>
          <a:blip r:embed="rId2"/>
          <a:stretch>
            <a:fillRect/>
          </a:stretch>
        </p:blipFill>
        <p:spPr>
          <a:xfrm>
            <a:off x="4238366" y="3315689"/>
            <a:ext cx="5108834" cy="2861274"/>
          </a:xfrm>
          <a:prstGeom prst="rect">
            <a:avLst/>
          </a:prstGeom>
        </p:spPr>
      </p:pic>
    </p:spTree>
    <p:extLst>
      <p:ext uri="{BB962C8B-B14F-4D97-AF65-F5344CB8AC3E}">
        <p14:creationId xmlns:p14="http://schemas.microsoft.com/office/powerpoint/2010/main" val="1576057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3C35-92C8-D694-4AB3-3622C2D9F08E}"/>
              </a:ext>
            </a:extLst>
          </p:cNvPr>
          <p:cNvSpPr>
            <a:spLocks noGrp="1"/>
          </p:cNvSpPr>
          <p:nvPr>
            <p:ph type="title"/>
          </p:nvPr>
        </p:nvSpPr>
        <p:spPr/>
        <p:txBody>
          <a:bodyPr/>
          <a:lstStyle/>
          <a:p>
            <a:r>
              <a:rPr lang="en-US" dirty="0"/>
              <a:t>Productivity</a:t>
            </a:r>
          </a:p>
        </p:txBody>
      </p:sp>
      <p:sp>
        <p:nvSpPr>
          <p:cNvPr id="3" name="Content Placeholder 2">
            <a:extLst>
              <a:ext uri="{FF2B5EF4-FFF2-40B4-BE49-F238E27FC236}">
                <a16:creationId xmlns:a16="http://schemas.microsoft.com/office/drawing/2014/main" id="{5CEE8C75-5A6D-90E6-066F-9E7A86C789C8}"/>
              </a:ext>
            </a:extLst>
          </p:cNvPr>
          <p:cNvSpPr>
            <a:spLocks noGrp="1"/>
          </p:cNvSpPr>
          <p:nvPr>
            <p:ph idx="1"/>
          </p:nvPr>
        </p:nvSpPr>
        <p:spPr>
          <a:xfrm>
            <a:off x="840509" y="1825625"/>
            <a:ext cx="10515600" cy="4351338"/>
          </a:xfrm>
        </p:spPr>
        <p:txBody>
          <a:bodyPr>
            <a:normAutofit/>
          </a:bodyPr>
          <a:lstStyle/>
          <a:p>
            <a:r>
              <a:rPr lang="en-US" sz="2000" dirty="0"/>
              <a:t>We currently lack the drive</a:t>
            </a:r>
          </a:p>
          <a:p>
            <a:pPr marL="0" indent="0">
              <a:buNone/>
            </a:pPr>
            <a:r>
              <a:rPr lang="en-US" sz="2000" dirty="0"/>
              <a:t> for good productivity </a:t>
            </a:r>
          </a:p>
          <a:p>
            <a:r>
              <a:rPr lang="en-US" sz="2000" dirty="0"/>
              <a:t>Our goal is to improve </a:t>
            </a:r>
          </a:p>
          <a:p>
            <a:pPr marL="0" indent="0">
              <a:buNone/>
            </a:pPr>
            <a:r>
              <a:rPr lang="en-US" sz="2000" dirty="0"/>
              <a:t>productivity with each employee</a:t>
            </a:r>
          </a:p>
          <a:p>
            <a:pPr marL="0" indent="0">
              <a:buNone/>
            </a:pPr>
            <a:r>
              <a:rPr lang="en-US" sz="2000" dirty="0"/>
              <a:t>with the mindset of earning more money</a:t>
            </a:r>
          </a:p>
          <a:p>
            <a:pPr marL="0" indent="0">
              <a:buNone/>
            </a:pPr>
            <a:r>
              <a:rPr lang="en-US" sz="2000" dirty="0"/>
              <a:t> This will be done by having grids in place </a:t>
            </a:r>
          </a:p>
          <a:p>
            <a:pPr marL="0" indent="0">
              <a:buNone/>
            </a:pPr>
            <a:r>
              <a:rPr lang="en-US" sz="2000" dirty="0"/>
              <a:t>showing employees how much they can </a:t>
            </a:r>
          </a:p>
          <a:p>
            <a:pPr marL="0" indent="0">
              <a:buNone/>
            </a:pPr>
            <a:r>
              <a:rPr lang="en-US" sz="2000" dirty="0"/>
              <a:t>earn at max productivity </a:t>
            </a:r>
          </a:p>
          <a:p>
            <a:r>
              <a:rPr lang="en-US" sz="2000" dirty="0"/>
              <a:t>We will look at this at each months end</a:t>
            </a:r>
          </a:p>
          <a:p>
            <a:endParaRPr lang="en-US" sz="2000" dirty="0"/>
          </a:p>
          <a:p>
            <a:endParaRPr lang="en-US" sz="2000" dirty="0"/>
          </a:p>
        </p:txBody>
      </p:sp>
      <p:pic>
        <p:nvPicPr>
          <p:cNvPr id="9" name="Picture 8">
            <a:extLst>
              <a:ext uri="{FF2B5EF4-FFF2-40B4-BE49-F238E27FC236}">
                <a16:creationId xmlns:a16="http://schemas.microsoft.com/office/drawing/2014/main" id="{6DECAC32-E403-2B0B-C4AD-12F6AC8DE402}"/>
              </a:ext>
            </a:extLst>
          </p:cNvPr>
          <p:cNvPicPr>
            <a:picLocks noChangeAspect="1"/>
          </p:cNvPicPr>
          <p:nvPr/>
        </p:nvPicPr>
        <p:blipFill>
          <a:blip r:embed="rId2"/>
          <a:stretch>
            <a:fillRect/>
          </a:stretch>
        </p:blipFill>
        <p:spPr>
          <a:xfrm>
            <a:off x="5781964" y="2089091"/>
            <a:ext cx="4987636" cy="3798896"/>
          </a:xfrm>
          <a:prstGeom prst="rect">
            <a:avLst/>
          </a:prstGeom>
        </p:spPr>
      </p:pic>
    </p:spTree>
    <p:extLst>
      <p:ext uri="{BB962C8B-B14F-4D97-AF65-F5344CB8AC3E}">
        <p14:creationId xmlns:p14="http://schemas.microsoft.com/office/powerpoint/2010/main" val="3509588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6E4AA-7216-A319-0397-8BAB691E4DA3}"/>
              </a:ext>
            </a:extLst>
          </p:cNvPr>
          <p:cNvSpPr>
            <a:spLocks noGrp="1"/>
          </p:cNvSpPr>
          <p:nvPr>
            <p:ph type="title"/>
          </p:nvPr>
        </p:nvSpPr>
        <p:spPr/>
        <p:txBody>
          <a:bodyPr/>
          <a:lstStyle/>
          <a:p>
            <a:r>
              <a:rPr lang="en-US" dirty="0"/>
              <a:t>Facility</a:t>
            </a:r>
          </a:p>
        </p:txBody>
      </p:sp>
      <p:sp>
        <p:nvSpPr>
          <p:cNvPr id="7" name="Content Placeholder 6">
            <a:extLst>
              <a:ext uri="{FF2B5EF4-FFF2-40B4-BE49-F238E27FC236}">
                <a16:creationId xmlns:a16="http://schemas.microsoft.com/office/drawing/2014/main" id="{65B8D647-F086-EC25-E324-03923425C609}"/>
              </a:ext>
            </a:extLst>
          </p:cNvPr>
          <p:cNvSpPr>
            <a:spLocks noGrp="1"/>
          </p:cNvSpPr>
          <p:nvPr>
            <p:ph idx="1"/>
          </p:nvPr>
        </p:nvSpPr>
        <p:spPr/>
        <p:txBody>
          <a:bodyPr>
            <a:normAutofit/>
          </a:bodyPr>
          <a:lstStyle/>
          <a:p>
            <a:r>
              <a:rPr lang="en-US" sz="1800" dirty="0"/>
              <a:t>We have a lot of room to grow in facility potential</a:t>
            </a:r>
          </a:p>
          <a:p>
            <a:r>
              <a:rPr lang="en-US" sz="1800" dirty="0"/>
              <a:t>We are actively looking for more techs to fill all our lifts</a:t>
            </a:r>
          </a:p>
          <a:p>
            <a:r>
              <a:rPr lang="en-US" sz="1800" dirty="0"/>
              <a:t>Our current techs always have feelers out for quality techs </a:t>
            </a:r>
          </a:p>
          <a:p>
            <a:pPr marL="0" indent="0">
              <a:buNone/>
            </a:pPr>
            <a:r>
              <a:rPr lang="en-US" sz="1800" dirty="0"/>
              <a:t>and we always have apps posted on job sites</a:t>
            </a:r>
          </a:p>
          <a:p>
            <a:pPr marL="0" indent="0">
              <a:buNone/>
            </a:pPr>
            <a:r>
              <a:rPr lang="en-US" sz="1800" dirty="0"/>
              <a:t>This is something we are constantly discussing and </a:t>
            </a:r>
          </a:p>
          <a:p>
            <a:pPr marL="0" indent="0">
              <a:buNone/>
            </a:pPr>
            <a:r>
              <a:rPr lang="en-US" sz="1800" dirty="0"/>
              <a:t>Monitoring </a:t>
            </a:r>
          </a:p>
        </p:txBody>
      </p:sp>
      <p:pic>
        <p:nvPicPr>
          <p:cNvPr id="9" name="Picture 8">
            <a:extLst>
              <a:ext uri="{FF2B5EF4-FFF2-40B4-BE49-F238E27FC236}">
                <a16:creationId xmlns:a16="http://schemas.microsoft.com/office/drawing/2014/main" id="{61E1ADEA-B057-A92E-4B15-26DA34DDE85E}"/>
              </a:ext>
            </a:extLst>
          </p:cNvPr>
          <p:cNvPicPr>
            <a:picLocks noChangeAspect="1"/>
          </p:cNvPicPr>
          <p:nvPr/>
        </p:nvPicPr>
        <p:blipFill>
          <a:blip r:embed="rId2"/>
          <a:stretch>
            <a:fillRect/>
          </a:stretch>
        </p:blipFill>
        <p:spPr>
          <a:xfrm>
            <a:off x="6624536" y="1825625"/>
            <a:ext cx="3505689" cy="4020111"/>
          </a:xfrm>
          <a:prstGeom prst="rect">
            <a:avLst/>
          </a:prstGeom>
        </p:spPr>
      </p:pic>
    </p:spTree>
    <p:extLst>
      <p:ext uri="{BB962C8B-B14F-4D97-AF65-F5344CB8AC3E}">
        <p14:creationId xmlns:p14="http://schemas.microsoft.com/office/powerpoint/2010/main" val="2150123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577C5-AE02-30CA-A465-710956A594A7}"/>
              </a:ext>
            </a:extLst>
          </p:cNvPr>
          <p:cNvSpPr>
            <a:spLocks noGrp="1"/>
          </p:cNvSpPr>
          <p:nvPr>
            <p:ph type="title"/>
          </p:nvPr>
        </p:nvSpPr>
        <p:spPr/>
        <p:txBody>
          <a:bodyPr/>
          <a:lstStyle/>
          <a:p>
            <a:r>
              <a:rPr lang="en-US" dirty="0"/>
              <a:t>RO Analysis</a:t>
            </a:r>
          </a:p>
        </p:txBody>
      </p:sp>
      <p:sp>
        <p:nvSpPr>
          <p:cNvPr id="3" name="Content Placeholder 2">
            <a:extLst>
              <a:ext uri="{FF2B5EF4-FFF2-40B4-BE49-F238E27FC236}">
                <a16:creationId xmlns:a16="http://schemas.microsoft.com/office/drawing/2014/main" id="{24CC20C1-E52C-E17E-5C21-0369BAD5B049}"/>
              </a:ext>
            </a:extLst>
          </p:cNvPr>
          <p:cNvSpPr>
            <a:spLocks noGrp="1"/>
          </p:cNvSpPr>
          <p:nvPr>
            <p:ph idx="1"/>
          </p:nvPr>
        </p:nvSpPr>
        <p:spPr/>
        <p:txBody>
          <a:bodyPr>
            <a:normAutofit/>
          </a:bodyPr>
          <a:lstStyle/>
          <a:p>
            <a:pPr marL="0" indent="0">
              <a:buNone/>
            </a:pPr>
            <a:r>
              <a:rPr lang="en-US" sz="2000" dirty="0"/>
              <a:t>The service manager and I came to the conclusion </a:t>
            </a:r>
          </a:p>
          <a:p>
            <a:pPr marL="0" indent="0">
              <a:buNone/>
            </a:pPr>
            <a:r>
              <a:rPr lang="en-US" sz="2000" dirty="0"/>
              <a:t>that we need to get better with our one line RO’s</a:t>
            </a:r>
          </a:p>
          <a:p>
            <a:pPr marL="0" indent="0">
              <a:buNone/>
            </a:pPr>
            <a:endParaRPr lang="en-US" sz="2000" dirty="0"/>
          </a:p>
          <a:p>
            <a:pPr marL="0" indent="0">
              <a:buNone/>
            </a:pPr>
            <a:r>
              <a:rPr lang="en-US" sz="2000" dirty="0"/>
              <a:t>Over 40% of CP are one liners</a:t>
            </a:r>
          </a:p>
          <a:p>
            <a:pPr marL="0" indent="0">
              <a:buNone/>
            </a:pPr>
            <a:endParaRPr lang="en-US" sz="2000" dirty="0"/>
          </a:p>
          <a:p>
            <a:pPr marL="0" indent="0">
              <a:buNone/>
            </a:pPr>
            <a:r>
              <a:rPr lang="en-US" sz="2000" dirty="0"/>
              <a:t>We need to be experts inspections </a:t>
            </a:r>
          </a:p>
          <a:p>
            <a:pPr marL="0" indent="0">
              <a:buNone/>
            </a:pPr>
            <a:r>
              <a:rPr lang="en-US" sz="2000" dirty="0"/>
              <a:t>which will help us upsell and create</a:t>
            </a:r>
          </a:p>
          <a:p>
            <a:pPr marL="0" indent="0">
              <a:buNone/>
            </a:pPr>
            <a:r>
              <a:rPr lang="en-US" sz="2000" dirty="0"/>
              <a:t>more lines per RO </a:t>
            </a:r>
          </a:p>
        </p:txBody>
      </p:sp>
      <p:pic>
        <p:nvPicPr>
          <p:cNvPr id="5" name="Picture 4">
            <a:extLst>
              <a:ext uri="{FF2B5EF4-FFF2-40B4-BE49-F238E27FC236}">
                <a16:creationId xmlns:a16="http://schemas.microsoft.com/office/drawing/2014/main" id="{A60F6B67-0CEF-86D9-63EC-C2F109DFCA91}"/>
              </a:ext>
            </a:extLst>
          </p:cNvPr>
          <p:cNvPicPr>
            <a:picLocks noChangeAspect="1"/>
          </p:cNvPicPr>
          <p:nvPr/>
        </p:nvPicPr>
        <p:blipFill>
          <a:blip r:embed="rId2"/>
          <a:stretch>
            <a:fillRect/>
          </a:stretch>
        </p:blipFill>
        <p:spPr>
          <a:xfrm>
            <a:off x="6096000" y="1928884"/>
            <a:ext cx="5015979" cy="4144819"/>
          </a:xfrm>
          <a:prstGeom prst="rect">
            <a:avLst/>
          </a:prstGeom>
        </p:spPr>
      </p:pic>
    </p:spTree>
    <p:extLst>
      <p:ext uri="{BB962C8B-B14F-4D97-AF65-F5344CB8AC3E}">
        <p14:creationId xmlns:p14="http://schemas.microsoft.com/office/powerpoint/2010/main" val="3198448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50865-2D80-80B6-38CB-312C3472DD41}"/>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E58B8AC3-C2DF-BDBB-3139-D79A8C183194}"/>
              </a:ext>
            </a:extLst>
          </p:cNvPr>
          <p:cNvSpPr>
            <a:spLocks noGrp="1"/>
          </p:cNvSpPr>
          <p:nvPr>
            <p:ph idx="1"/>
          </p:nvPr>
        </p:nvSpPr>
        <p:spPr/>
        <p:txBody>
          <a:bodyPr>
            <a:normAutofit fontScale="850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Strengths </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a beautiful shop with a brand-new epoxy floor, LED lighting, and new white ceiling. It is an old shop but looks new now and the entire staff and customers seem to love it.</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20 lifts (including alignment rack) to keep the schedule full each working day.</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Our service manager is a good employee with a positive attitude.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5 very skilled flat rate techs and 4 young lube techs who seem to want to learn and make a career out of it.</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a great customer base that is loyal and keeps coming back.</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room to grow if we find the right people.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General Motors is actively buying Buick dealers and we should be able to scoop up the service customers from those stores. We have no intention of selling our Buick franchise.</a:t>
            </a:r>
          </a:p>
          <a:p>
            <a:endParaRPr lang="en-US" dirty="0"/>
          </a:p>
        </p:txBody>
      </p:sp>
    </p:spTree>
    <p:extLst>
      <p:ext uri="{BB962C8B-B14F-4D97-AF65-F5344CB8AC3E}">
        <p14:creationId xmlns:p14="http://schemas.microsoft.com/office/powerpoint/2010/main" val="761271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74E4C-7E23-EE1D-25C6-9343641361C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E97D2DA3-4236-A56E-E153-0077800DAEB3}"/>
              </a:ext>
            </a:extLst>
          </p:cNvPr>
          <p:cNvSpPr>
            <a:spLocks noGrp="1"/>
          </p:cNvSpPr>
          <p:nvPr>
            <p:ph idx="1"/>
          </p:nvPr>
        </p:nvSpPr>
        <p:spPr/>
        <p:txBody>
          <a:bodyPr>
            <a:normAutofit fontScale="625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Weaknesses </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have poor communication throughout the entire shop. Advisors and techs don’t communicate well with each other.</a:t>
            </a:r>
          </a:p>
          <a:p>
            <a:pPr marL="0" marR="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There is not much urgency in the shop. Our techs do not have the fire to push for maximum hours or the drive to get a customers car done when we say it will be done.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Our CSI is at an all-time low. Service advisors are not being welcoming and friendly like they should be.</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distribution of work being handed to the techs has no structure. Tickets are just placed on techs boxes, and they choose what to work on. </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Our hours are not competitive. We had to shut the shop down on Saturdays because we could not get people to show up on time and care about their job.</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are very bad at all the little details. IE resetting oil light, showing the customer where their vehicle is, making sure time is flagged on each RO.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Etc</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Our ELR is not up to par. 145 door rate on CP and ELR is currently 125.39.</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Advisors have poor follow-up with customers.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MPI inspections are not being done on all vehicles. (maybe half)</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Service manager lacks structure, organization, and good leadership skills.</a:t>
            </a:r>
          </a:p>
          <a:p>
            <a:pPr marR="0" indent="0">
              <a:lnSpc>
                <a:spcPct val="107000"/>
              </a:lnSpc>
              <a:spcBef>
                <a:spcPts val="0"/>
              </a:spcBef>
              <a:spcAft>
                <a:spcPts val="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nSpc>
                <a:spcPct val="107000"/>
              </a:lnSpc>
              <a:spcBef>
                <a:spcPts val="0"/>
              </a:spcBef>
              <a:spcAft>
                <a:spcPts val="800"/>
              </a:spcAft>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are not setting and tracking daily, weekly, and monthly goals. </a:t>
            </a:r>
          </a:p>
          <a:p>
            <a:endParaRPr lang="en-US" dirty="0"/>
          </a:p>
        </p:txBody>
      </p:sp>
    </p:spTree>
    <p:extLst>
      <p:ext uri="{BB962C8B-B14F-4D97-AF65-F5344CB8AC3E}">
        <p14:creationId xmlns:p14="http://schemas.microsoft.com/office/powerpoint/2010/main" val="241898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TotalTime>
  <Words>1224</Words>
  <Application>Microsoft Office PowerPoint</Application>
  <PresentationFormat>Widescreen</PresentationFormat>
  <Paragraphs>179</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NADA Service Homework</vt:lpstr>
      <vt:lpstr>Marketing</vt:lpstr>
      <vt:lpstr>Analyze Cost of Labor</vt:lpstr>
      <vt:lpstr>Changes in Expense Structure </vt:lpstr>
      <vt:lpstr>Productivity</vt:lpstr>
      <vt:lpstr>Facility</vt:lpstr>
      <vt:lpstr>RO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Jeff Kallister</dc:creator>
  <cp:lastModifiedBy>Jeff Kallister</cp:lastModifiedBy>
  <cp:revision>1</cp:revision>
  <dcterms:created xsi:type="dcterms:W3CDTF">2024-02-16T18:44:00Z</dcterms:created>
  <dcterms:modified xsi:type="dcterms:W3CDTF">2024-02-16T20:54:14Z</dcterms:modified>
</cp:coreProperties>
</file>