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74" r:id="rId9"/>
    <p:sldId id="266"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80" d="100"/>
          <a:sy n="80" d="100"/>
        </p:scale>
        <p:origin x="-258" y="7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ser\Documents\NADA\RO%20Analysis%20by%20Tech.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3363-400B-A531-DF359EB17811}"/>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3363-400B-A531-DF359EB17811}"/>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0.48725637181409304</c:v>
                </c:pt>
                <c:pt idx="1">
                  <c:v>0.11494252873563217</c:v>
                </c:pt>
                <c:pt idx="2">
                  <c:v>0.39780109945027481</c:v>
                </c:pt>
              </c:numCache>
            </c:numRef>
          </c:val>
          <c:extLst>
            <c:ext xmlns:c16="http://schemas.microsoft.com/office/drawing/2014/chart" uri="{C3380CC4-5D6E-409C-BE32-E72D297353CC}">
              <c16:uniqueId val="{00000004-3363-400B-A531-DF359EB17811}"/>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Brett Froseth</a:t>
            </a:r>
          </a:p>
          <a:p>
            <a:pPr algn="ctr"/>
            <a:r>
              <a:rPr lang="en-US" sz="3200" dirty="0"/>
              <a:t>N433-33</a:t>
            </a:r>
          </a:p>
          <a:p>
            <a:pPr algn="ctr"/>
            <a:r>
              <a:rPr lang="en-US" sz="3200" dirty="0"/>
              <a:t>Mauer Auto Group</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412216716"/>
              </p:ext>
            </p:extLst>
          </p:nvPr>
        </p:nvGraphicFramePr>
        <p:xfrm>
          <a:off x="677334" y="1818624"/>
          <a:ext cx="9132492" cy="504556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Review discounts, policy, and open RO’s</a:t>
                      </a:r>
                    </a:p>
                  </a:txBody>
                  <a:tcPr/>
                </a:tc>
                <a:tc>
                  <a:txBody>
                    <a:bodyPr/>
                    <a:lstStyle/>
                    <a:p>
                      <a:r>
                        <a:rPr lang="en-US" dirty="0"/>
                        <a:t>GM, Controller, Service Manager</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Service Advisor Check-In Meetings</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r>
                        <a:rPr lang="en-US" dirty="0"/>
                        <a:t>Expense Meeting</a:t>
                      </a:r>
                    </a:p>
                  </a:txBody>
                  <a:tcPr/>
                </a:tc>
                <a:tc>
                  <a:txBody>
                    <a:bodyPr/>
                    <a:lstStyle/>
                    <a:p>
                      <a:r>
                        <a:rPr lang="en-US" dirty="0"/>
                        <a:t>Dealers, GM, Controller, Service Manager</a:t>
                      </a:r>
                    </a:p>
                  </a:txBody>
                  <a:tcPr/>
                </a:tc>
                <a:tc>
                  <a:txBody>
                    <a:bodyPr/>
                    <a:lstStyle/>
                    <a:p>
                      <a:r>
                        <a:rPr lang="en-US" dirty="0"/>
                        <a:t>Monthly</a:t>
                      </a:r>
                    </a:p>
                  </a:txBody>
                  <a:tcPr/>
                </a:tc>
                <a:extLst>
                  <a:ext uri="{0D108BD9-81ED-4DB2-BD59-A6C34878D82A}">
                    <a16:rowId xmlns:a16="http://schemas.microsoft.com/office/drawing/2014/main" val="1530126605"/>
                  </a:ext>
                </a:extLst>
              </a:tr>
              <a:tr h="565004">
                <a:tc>
                  <a:txBody>
                    <a:bodyPr/>
                    <a:lstStyle/>
                    <a:p>
                      <a:r>
                        <a:rPr lang="en-US" dirty="0"/>
                        <a:t>Review Menu Pricing</a:t>
                      </a:r>
                    </a:p>
                  </a:txBody>
                  <a:tcPr/>
                </a:tc>
                <a:tc>
                  <a:txBody>
                    <a:bodyPr/>
                    <a:lstStyle/>
                    <a:p>
                      <a:r>
                        <a:rPr lang="en-US" dirty="0"/>
                        <a:t>Service Manager, Service Director</a:t>
                      </a:r>
                    </a:p>
                  </a:txBody>
                  <a:tcPr/>
                </a:tc>
                <a:tc>
                  <a:txBody>
                    <a:bodyPr/>
                    <a:lstStyle/>
                    <a:p>
                      <a:r>
                        <a:rPr lang="en-US" dirty="0"/>
                        <a:t>Monthly</a:t>
                      </a:r>
                    </a:p>
                  </a:txBody>
                  <a:tcPr/>
                </a:tc>
                <a:extLst>
                  <a:ext uri="{0D108BD9-81ED-4DB2-BD59-A6C34878D82A}">
                    <a16:rowId xmlns:a16="http://schemas.microsoft.com/office/drawing/2014/main" val="1950345431"/>
                  </a:ext>
                </a:extLst>
              </a:tr>
              <a:tr h="565004">
                <a:tc>
                  <a:txBody>
                    <a:bodyPr/>
                    <a:lstStyle/>
                    <a:p>
                      <a:r>
                        <a:rPr lang="en-US" dirty="0"/>
                        <a:t>Proficiency Reports</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960891333"/>
                  </a:ext>
                </a:extLst>
              </a:tr>
              <a:tr h="565004">
                <a:tc>
                  <a:txBody>
                    <a:bodyPr/>
                    <a:lstStyle/>
                    <a:p>
                      <a:r>
                        <a:rPr lang="en-US" dirty="0"/>
                        <a:t>Hire new techs</a:t>
                      </a:r>
                    </a:p>
                  </a:txBody>
                  <a:tcPr/>
                </a:tc>
                <a:tc>
                  <a:txBody>
                    <a:bodyPr/>
                    <a:lstStyle/>
                    <a:p>
                      <a:r>
                        <a:rPr lang="en-US" dirty="0"/>
                        <a:t>Service Manager</a:t>
                      </a:r>
                    </a:p>
                  </a:txBody>
                  <a:tcPr/>
                </a:tc>
                <a:tc>
                  <a:txBody>
                    <a:bodyPr/>
                    <a:lstStyle/>
                    <a:p>
                      <a:r>
                        <a:rPr lang="en-US" dirty="0"/>
                        <a:t>3/31/24 (unless we reach 10 before then)</a:t>
                      </a:r>
                    </a:p>
                  </a:txBody>
                  <a:tcPr/>
                </a:tc>
                <a:extLst>
                  <a:ext uri="{0D108BD9-81ED-4DB2-BD59-A6C34878D82A}">
                    <a16:rowId xmlns:a16="http://schemas.microsoft.com/office/drawing/2014/main" val="4137224325"/>
                  </a:ext>
                </a:extLst>
              </a:tr>
              <a:tr h="565004">
                <a:tc>
                  <a:txBody>
                    <a:bodyPr/>
                    <a:lstStyle/>
                    <a:p>
                      <a:r>
                        <a:rPr lang="en-US" dirty="0"/>
                        <a:t>Send Service Manager to NADA </a:t>
                      </a:r>
                      <a:r>
                        <a:rPr lang="en-US" dirty="0" err="1"/>
                        <a:t>Acadamy</a:t>
                      </a:r>
                      <a:endParaRPr lang="en-US" dirty="0"/>
                    </a:p>
                  </a:txBody>
                  <a:tcPr/>
                </a:tc>
                <a:tc>
                  <a:txBody>
                    <a:bodyPr/>
                    <a:lstStyle/>
                    <a:p>
                      <a:r>
                        <a:rPr lang="en-US" dirty="0"/>
                        <a:t>Service Manager</a:t>
                      </a:r>
                    </a:p>
                  </a:txBody>
                  <a:tcPr/>
                </a:tc>
                <a:tc>
                  <a:txBody>
                    <a:bodyPr/>
                    <a:lstStyle/>
                    <a:p>
                      <a:r>
                        <a:rPr lang="en-US" dirty="0"/>
                        <a:t>12/31/24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516937"/>
          </a:xfrm>
        </p:spPr>
        <p:txBody>
          <a:bodyPr>
            <a:normAutofit fontScale="92500" lnSpcReduction="20000"/>
          </a:bodyPr>
          <a:lstStyle/>
          <a:p>
            <a:r>
              <a:rPr lang="en-US" dirty="0"/>
              <a:t>Synopsis</a:t>
            </a:r>
          </a:p>
          <a:p>
            <a:r>
              <a:rPr lang="en-US" dirty="0"/>
              <a:t>Our service department has been struggling since our previous Service Manager left, but our new service manager is highly capable and willing to learn. Doing this exercise has made me even more optimistic we can become highly successful. We have many long-tenured, strong techs that know what they are doing. This potential plan could have a huge impact on the future success of our store. I was not previously aware the lack of information our Service Manager was provided. Including our service manager in meetings that discuss Cost of Labor will allow him to better understand what drives high cost. Same with expenses. He is already attending a lot of training and more access to data will make the classes more relevant to him. The NADA Academy would be a great next step. Adding more techs will allow us to grow our department by taking on more work, increasing the competition within our own company, ensuring each tech is receiving the proper work-mix, and increase our facility utilization. This exercise also showed me areas where we may be missing sales (menus, showing value, and enhancing the customer’s understanding). With our limited hours, we also have the potential to increase our availability to customers. Overall, we have a very strong brand name and access to a massive customer base, which give us huge potential for growth. It will be up to us to make sure our staff and managers are given all the tools at our disposal to foster a successful department.</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GM Coupons, Specials, Tire Rebates, Filter Rebates, TV Commercials, Radio Advertising, Giveaways, Vehicles Wraps</a:t>
            </a:r>
          </a:p>
          <a:p>
            <a:r>
              <a:rPr lang="en-US" sz="1800" b="0" i="0" u="none" strike="noStrike" baseline="0" dirty="0">
                <a:solidFill>
                  <a:srgbClr val="221E1F"/>
                </a:solidFill>
                <a:latin typeface="Calibri" panose="020F0502020204030204" pitchFamily="34" charset="0"/>
              </a:rPr>
              <a:t>Goals for improvement – Finding a way to attract customers w/out coupons</a:t>
            </a:r>
            <a:r>
              <a:rPr lang="en-US" dirty="0">
                <a:solidFill>
                  <a:srgbClr val="221E1F"/>
                </a:solidFill>
                <a:latin typeface="Calibri" panose="020F0502020204030204" pitchFamily="34" charset="0"/>
              </a:rPr>
              <a:t>,</a:t>
            </a:r>
            <a:r>
              <a:rPr lang="en-US" sz="1800"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e</a:t>
            </a:r>
            <a:r>
              <a:rPr lang="en-US" sz="1800" b="0" i="0" u="none" strike="noStrike" baseline="0" dirty="0">
                <a:solidFill>
                  <a:srgbClr val="221E1F"/>
                </a:solidFill>
                <a:latin typeface="Calibri" panose="020F0502020204030204" pitchFamily="34" charset="0"/>
              </a:rPr>
              <a:t>nhancing customer experience, keeping our current customers even when their new vehicles ar</a:t>
            </a:r>
            <a:r>
              <a:rPr lang="en-US" dirty="0">
                <a:solidFill>
                  <a:srgbClr val="221E1F"/>
                </a:solidFill>
                <a:latin typeface="Calibri" panose="020F0502020204030204" pitchFamily="34" charset="0"/>
              </a:rPr>
              <a:t>e out of warranty, and improving our website.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r>
              <a:rPr lang="en-US" dirty="0">
                <a:solidFill>
                  <a:srgbClr val="221E1F"/>
                </a:solidFill>
                <a:latin typeface="Calibri" panose="020F0502020204030204" pitchFamily="34" charset="0"/>
              </a:rPr>
              <a:t>– Preschedule the first oil change when a customer purchases a vehicle from us, create an intro video for our sales department to show customers when it is inconvenient to physically show them, run specials that are relevant to our seasons (Minnesota), update or remove outdated or irrelevant coupons from our website, make sure our website is more user-friendly (especially in mobile mode)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 Start monitoring the number of our customers that are returning to the shop (by the sticker on the back of the car), record data on why customers had their vehicles serviced with us (repeat customer, local, saw ad (where did they see it), sales customer, etc</a:t>
            </a:r>
            <a:r>
              <a:rPr lang="en-US" dirty="0">
                <a:solidFill>
                  <a:srgbClr val="221E1F"/>
                </a:solidFill>
                <a:latin typeface="Calibri" panose="020F0502020204030204" pitchFamily="34" charset="0"/>
              </a:rPr>
              <a:t>.), monitor coupon use through our DMS, and our CSI scores.</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55540" y="1930400"/>
            <a:ext cx="6542407" cy="330411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Monthly composite meeting, monthly financial statement meetings, and weekly service meetings</a:t>
            </a:r>
          </a:p>
          <a:p>
            <a:r>
              <a:rPr lang="en-US" sz="1800" b="0" i="0" u="none" strike="noStrike" baseline="0" dirty="0">
                <a:solidFill>
                  <a:srgbClr val="221E1F"/>
                </a:solidFill>
                <a:latin typeface="Calibri" panose="020F0502020204030204" pitchFamily="34" charset="0"/>
              </a:rPr>
              <a:t>Goals for improvement – Help our new service manager understand the importance of monitoring the cost of labor, use the right techs for the right jobs, cut down on down time, negative impact of coupons and discounts, and bring in more low wage techs to do the competitive work.</a:t>
            </a:r>
          </a:p>
          <a:p>
            <a:r>
              <a:rPr lang="en-US" sz="1800" b="0" i="0" u="none" strike="noStrike" baseline="0" dirty="0">
                <a:solidFill>
                  <a:srgbClr val="221E1F"/>
                </a:solidFill>
                <a:latin typeface="Calibri" panose="020F0502020204030204" pitchFamily="34" charset="0"/>
              </a:rPr>
              <a:t>Plans to achieve your goals – Currently, the new service manager is hardly included in meetings that cover cost of labor or department gross. The focus in these meetings is put on sales numbers. Getting the Service Manager to understand the importance of Cost of Labor in the overall success of the department will be huge for improvements. He is eager to learn and is always open to </a:t>
            </a:r>
            <a:r>
              <a:rPr lang="en-US" dirty="0">
                <a:solidFill>
                  <a:srgbClr val="221E1F"/>
                </a:solidFill>
                <a:latin typeface="Calibri" panose="020F0502020204030204" pitchFamily="34" charset="0"/>
              </a:rPr>
              <a:t>finding ways to make his department perform better. With this information, he can better dispatch work between techs and would see the importance of a tech’s pay on the gross of a repair order.</a:t>
            </a:r>
            <a:r>
              <a:rPr lang="en-US" sz="1800" b="0" i="0" u="none" strike="noStrike" baseline="0" dirty="0">
                <a:solidFill>
                  <a:srgbClr val="221E1F"/>
                </a:solidFill>
                <a:latin typeface="Calibri" panose="020F0502020204030204" pitchFamily="34" charset="0"/>
              </a:rPr>
              <a:t> Monitoring coupons and discounts will also be important.</a:t>
            </a:r>
          </a:p>
          <a:p>
            <a:r>
              <a:rPr lang="en-US" sz="1800" b="0" i="0" u="none" strike="noStrike" baseline="0" dirty="0">
                <a:solidFill>
                  <a:srgbClr val="221E1F"/>
                </a:solidFill>
                <a:latin typeface="Calibri" panose="020F0502020204030204" pitchFamily="34" charset="0"/>
              </a:rPr>
              <a:t>Plans to evaluate your changes – The monthly composite meetings will still be the best way to evaluate these changes. Presenting the cost of labor and gross pacing data to the Service Manager on a weekly basis will help keep him on track. Continuously monitoring different RO samples will be another good way to show the success in applying the right techs to the right work.</a:t>
            </a:r>
          </a:p>
          <a:p>
            <a:endParaRPr lang="en-US" dirty="0"/>
          </a:p>
        </p:txBody>
      </p:sp>
      <p:graphicFrame>
        <p:nvGraphicFramePr>
          <p:cNvPr id="9" name="Content Placeholder 8">
            <a:extLst>
              <a:ext uri="{FF2B5EF4-FFF2-40B4-BE49-F238E27FC236}">
                <a16:creationId xmlns:a16="http://schemas.microsoft.com/office/drawing/2014/main" id="{DB917971-BDA5-B40B-7B77-07D21C4C3BCD}"/>
              </a:ext>
            </a:extLst>
          </p:cNvPr>
          <p:cNvGraphicFramePr>
            <a:graphicFrameLocks noGrp="1"/>
          </p:cNvGraphicFramePr>
          <p:nvPr>
            <p:ph sz="quarter" idx="4"/>
            <p:extLst>
              <p:ext uri="{D42A27DB-BD31-4B8C-83A1-F6EECF244321}">
                <p14:modId xmlns:p14="http://schemas.microsoft.com/office/powerpoint/2010/main" val="4029395249"/>
              </p:ext>
            </p:extLst>
          </p:nvPr>
        </p:nvGraphicFramePr>
        <p:xfrm>
          <a:off x="7425695" y="2805684"/>
          <a:ext cx="4185623" cy="3288274"/>
        </p:xfrm>
        <a:graphic>
          <a:graphicData uri="http://schemas.openxmlformats.org/drawingml/2006/table">
            <a:tbl>
              <a:tblPr>
                <a:tableStyleId>{5C22544A-7EE6-4342-B048-85BDC9FD1C3A}</a:tableStyleId>
              </a:tblPr>
              <a:tblGrid>
                <a:gridCol w="512199">
                  <a:extLst>
                    <a:ext uri="{9D8B030D-6E8A-4147-A177-3AD203B41FA5}">
                      <a16:colId xmlns:a16="http://schemas.microsoft.com/office/drawing/2014/main" val="1413187621"/>
                    </a:ext>
                  </a:extLst>
                </a:gridCol>
                <a:gridCol w="912353">
                  <a:extLst>
                    <a:ext uri="{9D8B030D-6E8A-4147-A177-3AD203B41FA5}">
                      <a16:colId xmlns:a16="http://schemas.microsoft.com/office/drawing/2014/main" val="133132268"/>
                    </a:ext>
                  </a:extLst>
                </a:gridCol>
                <a:gridCol w="936363">
                  <a:extLst>
                    <a:ext uri="{9D8B030D-6E8A-4147-A177-3AD203B41FA5}">
                      <a16:colId xmlns:a16="http://schemas.microsoft.com/office/drawing/2014/main" val="4110069144"/>
                    </a:ext>
                  </a:extLst>
                </a:gridCol>
                <a:gridCol w="800310">
                  <a:extLst>
                    <a:ext uri="{9D8B030D-6E8A-4147-A177-3AD203B41FA5}">
                      <a16:colId xmlns:a16="http://schemas.microsoft.com/office/drawing/2014/main" val="2141757394"/>
                    </a:ext>
                  </a:extLst>
                </a:gridCol>
                <a:gridCol w="512199">
                  <a:extLst>
                    <a:ext uri="{9D8B030D-6E8A-4147-A177-3AD203B41FA5}">
                      <a16:colId xmlns:a16="http://schemas.microsoft.com/office/drawing/2014/main" val="1792560751"/>
                    </a:ext>
                  </a:extLst>
                </a:gridCol>
                <a:gridCol w="512199">
                  <a:extLst>
                    <a:ext uri="{9D8B030D-6E8A-4147-A177-3AD203B41FA5}">
                      <a16:colId xmlns:a16="http://schemas.microsoft.com/office/drawing/2014/main" val="813170740"/>
                    </a:ext>
                  </a:extLst>
                </a:gridCol>
              </a:tblGrid>
              <a:tr h="175758">
                <a:tc gridSpan="6">
                  <a:txBody>
                    <a:bodyPr/>
                    <a:lstStyle/>
                    <a:p>
                      <a:pPr algn="ctr" fontAlgn="ctr"/>
                      <a:r>
                        <a:rPr lang="en-US" sz="800" u="none" strike="noStrike" dirty="0">
                          <a:effectLst/>
                        </a:rPr>
                        <a:t>    Service Department Sales And Gross  (Labor Only)              </a:t>
                      </a:r>
                      <a:endParaRPr lang="en-US" sz="800" b="1" i="0" u="none" strike="noStrike" dirty="0">
                        <a:solidFill>
                          <a:srgbClr val="000000"/>
                        </a:solidFill>
                        <a:effectLst/>
                        <a:latin typeface="Arial" panose="020B0604020202020204" pitchFamily="34" charset="0"/>
                      </a:endParaRPr>
                    </a:p>
                  </a:txBody>
                  <a:tcPr marL="7989" marR="7989" marT="798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53640838"/>
                  </a:ext>
                </a:extLst>
              </a:tr>
              <a:tr h="207714">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2474104570"/>
                  </a:ext>
                </a:extLst>
              </a:tr>
              <a:tr h="423417">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ctr" fontAlgn="b"/>
                      <a:r>
                        <a:rPr lang="en-US" sz="800" u="none" strike="noStrike">
                          <a:effectLst/>
                        </a:rPr>
                        <a:t>Category</a:t>
                      </a:r>
                      <a:endParaRPr lang="en-US" sz="800" b="0" i="0" u="none" strike="noStrike">
                        <a:solidFill>
                          <a:srgbClr val="FFFFFF"/>
                        </a:solidFill>
                        <a:effectLst/>
                        <a:latin typeface="Arial" panose="020B0604020202020204" pitchFamily="34" charset="0"/>
                      </a:endParaRPr>
                    </a:p>
                  </a:txBody>
                  <a:tcPr marL="7989" marR="7989" marT="7989" marB="0" anchor="b"/>
                </a:tc>
                <a:tc>
                  <a:txBody>
                    <a:bodyPr/>
                    <a:lstStyle/>
                    <a:p>
                      <a:pPr algn="ctr" fontAlgn="b"/>
                      <a:r>
                        <a:rPr lang="en-US" sz="800" u="none" strike="noStrike">
                          <a:effectLst/>
                        </a:rPr>
                        <a:t>Sales</a:t>
                      </a:r>
                      <a:endParaRPr lang="en-US" sz="800" b="0" i="0" u="none" strike="noStrike">
                        <a:solidFill>
                          <a:srgbClr val="FFFFFF"/>
                        </a:solidFill>
                        <a:effectLst/>
                        <a:latin typeface="Arial" panose="020B0604020202020204" pitchFamily="34" charset="0"/>
                      </a:endParaRPr>
                    </a:p>
                  </a:txBody>
                  <a:tcPr marL="7989" marR="7989" marT="7989" marB="0" anchor="b"/>
                </a:tc>
                <a:tc>
                  <a:txBody>
                    <a:bodyPr/>
                    <a:lstStyle/>
                    <a:p>
                      <a:pPr algn="ctr" fontAlgn="b"/>
                      <a:r>
                        <a:rPr lang="en-US" sz="800" u="none" strike="noStrike">
                          <a:effectLst/>
                        </a:rPr>
                        <a:t>Gross</a:t>
                      </a:r>
                      <a:endParaRPr lang="en-US" sz="800" b="0" i="0" u="none" strike="noStrike">
                        <a:solidFill>
                          <a:srgbClr val="FFFFFF"/>
                        </a:solidFill>
                        <a:effectLst/>
                        <a:latin typeface="Arial" panose="020B0604020202020204" pitchFamily="34" charset="0"/>
                      </a:endParaRPr>
                    </a:p>
                  </a:txBody>
                  <a:tcPr marL="7989" marR="7989" marT="7989" marB="0" anchor="b"/>
                </a:tc>
                <a:tc>
                  <a:txBody>
                    <a:bodyPr/>
                    <a:lstStyle/>
                    <a:p>
                      <a:pPr algn="ctr" fontAlgn="b"/>
                      <a:r>
                        <a:rPr lang="en-US" sz="800" u="none" strike="noStrike">
                          <a:effectLst/>
                        </a:rPr>
                        <a:t>Gross as % of Sales</a:t>
                      </a:r>
                      <a:endParaRPr lang="en-US" sz="800" b="0" i="0" u="none" strike="noStrike">
                        <a:solidFill>
                          <a:srgbClr val="FFFFFF"/>
                        </a:solidFill>
                        <a:effectLst/>
                        <a:latin typeface="Arial" panose="020B0604020202020204" pitchFamily="34" charset="0"/>
                      </a:endParaRPr>
                    </a:p>
                  </a:txBody>
                  <a:tcPr marL="7989" marR="7989" marT="7989" marB="0" anchor="b"/>
                </a:tc>
                <a:tc>
                  <a:txBody>
                    <a:bodyPr/>
                    <a:lstStyle/>
                    <a:p>
                      <a:pPr algn="ctr" fontAlgn="b"/>
                      <a:r>
                        <a:rPr lang="en-US" sz="700" u="none" strike="noStrike">
                          <a:effectLst/>
                        </a:rPr>
                        <a:t>%Sales Contribution</a:t>
                      </a:r>
                      <a:endParaRPr lang="en-US" sz="700" b="0" i="0" u="none" strike="noStrike">
                        <a:solidFill>
                          <a:srgbClr val="FFFFFF"/>
                        </a:solidFill>
                        <a:effectLst/>
                        <a:latin typeface="Arial" panose="020B0604020202020204" pitchFamily="34" charset="0"/>
                      </a:endParaRPr>
                    </a:p>
                  </a:txBody>
                  <a:tcPr marL="7989" marR="7989" marT="7989" marB="0" anchor="b"/>
                </a:tc>
                <a:extLst>
                  <a:ext uri="{0D108BD9-81ED-4DB2-BD59-A6C34878D82A}">
                    <a16:rowId xmlns:a16="http://schemas.microsoft.com/office/drawing/2014/main" val="2159585552"/>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Customer Car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520,094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385,736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74.17%</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30.84%</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2681582395"/>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Customer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296,547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241,050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81.29%</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17.58%</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1377636926"/>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Customer Other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383,693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262,857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68.51%</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22.75%</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1146354119"/>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Warranty</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244,423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186,924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76.48%</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14.49%</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688011868"/>
                  </a:ext>
                </a:extLst>
              </a:tr>
              <a:tr h="167769">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Warranty Other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2003711837"/>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Internal</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145,503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118,250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81.27%</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8.63%</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2413975790"/>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NVI / Road Ready</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96,432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81,580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84.60%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5.72%</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1961925802"/>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Adj. Cost Of Labor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(44,867)</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2843363407"/>
                  </a:ext>
                </a:extLst>
              </a:tr>
              <a:tr h="28920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800" u="none" strike="noStrike">
                          <a:effectLst/>
                        </a:rPr>
                        <a:t>Total</a:t>
                      </a:r>
                      <a:endParaRPr lang="en-US" sz="800" b="1" i="0" u="none" strike="noStrike">
                        <a:solidFill>
                          <a:srgbClr val="000000"/>
                        </a:solidFill>
                        <a:effectLst/>
                        <a:latin typeface="Arial" panose="020B0604020202020204" pitchFamily="34" charset="0"/>
                      </a:endParaRPr>
                    </a:p>
                  </a:txBody>
                  <a:tcPr marL="7989" marR="7989" marT="7989" marB="0" anchor="b"/>
                </a:tc>
                <a:tc>
                  <a:txBody>
                    <a:bodyPr/>
                    <a:lstStyle/>
                    <a:p>
                      <a:pPr algn="l" fontAlgn="b"/>
                      <a:r>
                        <a:rPr lang="en-US" sz="900" u="none" strike="noStrike">
                          <a:effectLst/>
                        </a:rPr>
                        <a:t> $              1,686,692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1,231,530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73.01%</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dirty="0">
                          <a:effectLst/>
                        </a:rPr>
                        <a:t>100.00%</a:t>
                      </a:r>
                      <a:endParaRPr lang="en-US" sz="900" b="0" i="0" u="none" strike="noStrike" dirty="0">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265871686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525723" cy="3880772"/>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Monthly composite meetings, monthly expense meetings,</a:t>
            </a:r>
            <a:r>
              <a:rPr lang="en-US" dirty="0">
                <a:solidFill>
                  <a:srgbClr val="221E1F"/>
                </a:solidFill>
                <a:latin typeface="Calibri" panose="020F0502020204030204" pitchFamily="34" charset="0"/>
              </a:rPr>
              <a:t> monthly financial statement meetings,</a:t>
            </a:r>
            <a:r>
              <a:rPr lang="en-US" sz="1800" b="0" i="0" u="none" strike="noStrike" baseline="0" dirty="0">
                <a:solidFill>
                  <a:srgbClr val="221E1F"/>
                </a:solidFill>
                <a:latin typeface="Calibri" panose="020F0502020204030204" pitchFamily="34" charset="0"/>
              </a:rPr>
              <a:t> weekly policy expense reviews</a:t>
            </a:r>
          </a:p>
          <a:p>
            <a:r>
              <a:rPr lang="en-US" sz="1800" b="0" i="0" u="none" strike="noStrike" baseline="0" dirty="0">
                <a:solidFill>
                  <a:srgbClr val="221E1F"/>
                </a:solidFill>
                <a:latin typeface="Calibri" panose="020F0502020204030204" pitchFamily="34" charset="0"/>
              </a:rPr>
              <a:t>Goals for improvement - The new service manager is also hardly included in meetings that cover expense. </a:t>
            </a:r>
            <a:r>
              <a:rPr lang="en-US" dirty="0">
                <a:solidFill>
                  <a:srgbClr val="221E1F"/>
                </a:solidFill>
                <a:latin typeface="Calibri" panose="020F0502020204030204" pitchFamily="34" charset="0"/>
              </a:rPr>
              <a:t>It will also be necessary for him to understand why it is important to control expense and be included in more of these meetings. It is important for him to see the expense of rental cars, shop supplies, uniforms, policy, etc. can add up very quickly.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 Include the service manager in expense meetings, let our service manager evaluate the bills from our uniform and shop supply vendors, pass-on more of the expense from shop supplies to customers, reevaluate and shop our vendors, have a firm approved vendors list, and have stricter disciplinary measures in place for policy expense.</a:t>
            </a:r>
          </a:p>
          <a:p>
            <a:r>
              <a:rPr lang="en-US" sz="1800" b="0" i="0" u="none" strike="noStrike" baseline="0" dirty="0">
                <a:solidFill>
                  <a:srgbClr val="221E1F"/>
                </a:solidFill>
                <a:latin typeface="Calibri" panose="020F0502020204030204" pitchFamily="34" charset="0"/>
              </a:rPr>
              <a:t>Plans to evaluate your changes - The monthly composite meetings will also be the best way to evaluate these changes. Our monthly expense meeting will provide and in-depth look at this as well. Along with the weekly policy expense meetings, it will be helpful to shine a spotlight on the supplies expense account at the same time.</a:t>
            </a:r>
          </a:p>
          <a:p>
            <a:endParaRPr lang="en-US" dirty="0"/>
          </a:p>
        </p:txBody>
      </p:sp>
      <p:graphicFrame>
        <p:nvGraphicFramePr>
          <p:cNvPr id="4" name="Table 3">
            <a:extLst>
              <a:ext uri="{FF2B5EF4-FFF2-40B4-BE49-F238E27FC236}">
                <a16:creationId xmlns:a16="http://schemas.microsoft.com/office/drawing/2014/main" id="{37A43E98-7A9D-54DC-00C2-286F0A5263CC}"/>
              </a:ext>
            </a:extLst>
          </p:cNvPr>
          <p:cNvGraphicFramePr>
            <a:graphicFrameLocks noGrp="1"/>
          </p:cNvGraphicFramePr>
          <p:nvPr>
            <p:extLst>
              <p:ext uri="{D42A27DB-BD31-4B8C-83A1-F6EECF244321}">
                <p14:modId xmlns:p14="http://schemas.microsoft.com/office/powerpoint/2010/main" val="919069524"/>
              </p:ext>
            </p:extLst>
          </p:nvPr>
        </p:nvGraphicFramePr>
        <p:xfrm>
          <a:off x="7608438" y="3294535"/>
          <a:ext cx="4184478" cy="3266132"/>
        </p:xfrm>
        <a:graphic>
          <a:graphicData uri="http://schemas.openxmlformats.org/drawingml/2006/table">
            <a:tbl>
              <a:tblPr>
                <a:tableStyleId>{5C22544A-7EE6-4342-B048-85BDC9FD1C3A}</a:tableStyleId>
              </a:tblPr>
              <a:tblGrid>
                <a:gridCol w="709735">
                  <a:extLst>
                    <a:ext uri="{9D8B030D-6E8A-4147-A177-3AD203B41FA5}">
                      <a16:colId xmlns:a16="http://schemas.microsoft.com/office/drawing/2014/main" val="2643053453"/>
                    </a:ext>
                  </a:extLst>
                </a:gridCol>
                <a:gridCol w="1567331">
                  <a:extLst>
                    <a:ext uri="{9D8B030D-6E8A-4147-A177-3AD203B41FA5}">
                      <a16:colId xmlns:a16="http://schemas.microsoft.com/office/drawing/2014/main" val="4094737221"/>
                    </a:ext>
                  </a:extLst>
                </a:gridCol>
                <a:gridCol w="1197677">
                  <a:extLst>
                    <a:ext uri="{9D8B030D-6E8A-4147-A177-3AD203B41FA5}">
                      <a16:colId xmlns:a16="http://schemas.microsoft.com/office/drawing/2014/main" val="320711246"/>
                    </a:ext>
                  </a:extLst>
                </a:gridCol>
                <a:gridCol w="709735">
                  <a:extLst>
                    <a:ext uri="{9D8B030D-6E8A-4147-A177-3AD203B41FA5}">
                      <a16:colId xmlns:a16="http://schemas.microsoft.com/office/drawing/2014/main" val="1023908630"/>
                    </a:ext>
                  </a:extLst>
                </a:gridCol>
              </a:tblGrid>
              <a:tr h="46319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900" u="none" strike="noStrike">
                          <a:effectLst/>
                        </a:rPr>
                        <a:t>Expense Category</a:t>
                      </a:r>
                      <a:endParaRPr lang="en-US" sz="900" b="0" i="0" u="none" strike="noStrike">
                        <a:solidFill>
                          <a:srgbClr val="FFFFFF"/>
                        </a:solidFill>
                        <a:effectLst/>
                        <a:latin typeface="Arial" panose="020B0604020202020204" pitchFamily="34" charset="0"/>
                      </a:endParaRPr>
                    </a:p>
                  </a:txBody>
                  <a:tcPr marL="9525" marR="9525" marT="9525" marB="0" anchor="b"/>
                </a:tc>
                <a:tc>
                  <a:txBody>
                    <a:bodyPr/>
                    <a:lstStyle/>
                    <a:p>
                      <a:pPr algn="ctr" fontAlgn="b"/>
                      <a:r>
                        <a:rPr lang="en-US" sz="900" u="none" strike="noStrike">
                          <a:effectLst/>
                        </a:rPr>
                        <a:t>Dollar Amount</a:t>
                      </a:r>
                      <a:endParaRPr lang="en-US" sz="900" b="0" i="0" u="none" strike="noStrike">
                        <a:solidFill>
                          <a:srgbClr val="FFFFFF"/>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97248790"/>
                  </a:ext>
                </a:extLst>
              </a:tr>
              <a:tr h="316367">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Department Gross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1,231,530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900" u="none" strike="noStrike">
                          <a:effectLst/>
                        </a:rPr>
                        <a:t>% of Gross</a:t>
                      </a:r>
                      <a:endParaRPr lang="en-US" sz="9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260852538"/>
                  </a:ext>
                </a:extLst>
              </a:tr>
              <a:tr h="183528">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Variable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99240122"/>
                  </a:ext>
                </a:extLst>
              </a:tr>
              <a:tr h="183528">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Selling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43761898"/>
                  </a:ext>
                </a:extLst>
              </a:tr>
              <a:tr h="316367">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Personnel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735,379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59.71%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59350540"/>
                  </a:ext>
                </a:extLst>
              </a:tr>
              <a:tr h="316367">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Semi-Fixed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279,791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22.72%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38161816"/>
                  </a:ext>
                </a:extLst>
              </a:tr>
              <a:tr h="316367">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Fixed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298,575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24.24%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42932088"/>
                  </a:ext>
                </a:extLst>
              </a:tr>
              <a:tr h="183528">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Unallocated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94726790"/>
                  </a:ext>
                </a:extLst>
              </a:tr>
              <a:tr h="183528">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Dealer's Salary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29195564"/>
                  </a:ext>
                </a:extLst>
              </a:tr>
              <a:tr h="316367">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Total Expenses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1,313,745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106.68%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73743495"/>
                  </a:ext>
                </a:extLst>
              </a:tr>
              <a:tr h="316367">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Net Profit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(82,215)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-6.68%</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1991956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7112319" cy="3880772"/>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The </a:t>
            </a:r>
            <a:r>
              <a:rPr lang="en-US" dirty="0">
                <a:solidFill>
                  <a:srgbClr val="221E1F"/>
                </a:solidFill>
                <a:latin typeface="Calibri" panose="020F0502020204030204" pitchFamily="34" charset="0"/>
              </a:rPr>
              <a:t>s</a:t>
            </a:r>
            <a:r>
              <a:rPr lang="en-US" sz="1800" b="0" i="0" u="none" strike="noStrike" baseline="0" dirty="0">
                <a:solidFill>
                  <a:srgbClr val="221E1F"/>
                </a:solidFill>
                <a:latin typeface="Calibri" panose="020F0502020204030204" pitchFamily="34" charset="0"/>
              </a:rPr>
              <a:t>ervice manager monitors daily and weekly. The service manager looks at the flag hours to monitor the tech’s work, see who needs more hours, who needs help with their current job</a:t>
            </a:r>
            <a:r>
              <a:rPr lang="en-US"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and how he can get the techs to reach their </a:t>
            </a:r>
            <a:r>
              <a:rPr lang="en-US" dirty="0">
                <a:solidFill>
                  <a:srgbClr val="221E1F"/>
                </a:solidFill>
                <a:latin typeface="Calibri" panose="020F0502020204030204" pitchFamily="34" charset="0"/>
              </a:rPr>
              <a:t>bonuses. Productivity is also monitored through monthly financial statement and composite meetings.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Increase tech production, get </a:t>
            </a:r>
            <a:r>
              <a:rPr lang="en-US" dirty="0">
                <a:solidFill>
                  <a:srgbClr val="221E1F"/>
                </a:solidFill>
                <a:latin typeface="Calibri" panose="020F0502020204030204" pitchFamily="34" charset="0"/>
              </a:rPr>
              <a:t>more work through the service drive, </a:t>
            </a:r>
            <a:r>
              <a:rPr lang="en-US" sz="1800" b="0" i="0" u="none" strike="noStrike" baseline="0" dirty="0">
                <a:solidFill>
                  <a:srgbClr val="221E1F"/>
                </a:solidFill>
                <a:latin typeface="Calibri" panose="020F0502020204030204" pitchFamily="34" charset="0"/>
              </a:rPr>
              <a:t>bring in bigger jobs, and dispatch work better. </a:t>
            </a:r>
          </a:p>
          <a:p>
            <a:r>
              <a:rPr lang="en-US" sz="1800" b="0" i="0" u="none" strike="noStrike" baseline="0" dirty="0">
                <a:solidFill>
                  <a:srgbClr val="221E1F"/>
                </a:solidFill>
                <a:latin typeface="Calibri" panose="020F0502020204030204" pitchFamily="34" charset="0"/>
              </a:rPr>
              <a:t>Plans to achieve your goals – Less of a focus needs to be placed on making sure the techs reach their bonus levels. They should at least not be given work on that basis alone. The techs should be allocated in a way that most benefits the company rather than the tech. Monitoring downtime and assuring that parts has the current inventory mix for what the service department needs will also be important.</a:t>
            </a:r>
          </a:p>
          <a:p>
            <a:r>
              <a:rPr lang="en-US" sz="1800" b="0" i="0" u="none" strike="noStrike" baseline="0" dirty="0">
                <a:solidFill>
                  <a:srgbClr val="221E1F"/>
                </a:solidFill>
                <a:latin typeface="Calibri" panose="020F0502020204030204" pitchFamily="34" charset="0"/>
              </a:rPr>
              <a:t>Plans to evaluate your changes – Monitor the tech’s monthly flag hours to see if the best techs are receiving more work and to monitor if the lesser techs are still able to be fully productive. The monthl</a:t>
            </a:r>
            <a:r>
              <a:rPr lang="en-US" dirty="0">
                <a:solidFill>
                  <a:srgbClr val="221E1F"/>
                </a:solidFill>
                <a:latin typeface="Calibri" panose="020F0502020204030204" pitchFamily="34" charset="0"/>
              </a:rPr>
              <a:t>y composite and financial statement meetings will also reflect this data in a less detailed fashion. We will also need to monitor how parts in performing with delivering parts to service immediately, the same day, or later.</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4" name="Table 3">
            <a:extLst>
              <a:ext uri="{FF2B5EF4-FFF2-40B4-BE49-F238E27FC236}">
                <a16:creationId xmlns:a16="http://schemas.microsoft.com/office/drawing/2014/main" id="{D52E4D75-832E-4808-0086-2CBCD77EA687}"/>
              </a:ext>
            </a:extLst>
          </p:cNvPr>
          <p:cNvGraphicFramePr>
            <a:graphicFrameLocks noGrp="1"/>
          </p:cNvGraphicFramePr>
          <p:nvPr>
            <p:extLst>
              <p:ext uri="{D42A27DB-BD31-4B8C-83A1-F6EECF244321}">
                <p14:modId xmlns:p14="http://schemas.microsoft.com/office/powerpoint/2010/main" val="1909512797"/>
              </p:ext>
            </p:extLst>
          </p:nvPr>
        </p:nvGraphicFramePr>
        <p:xfrm>
          <a:off x="7856889" y="2715405"/>
          <a:ext cx="4184034" cy="4020034"/>
        </p:xfrm>
        <a:graphic>
          <a:graphicData uri="http://schemas.openxmlformats.org/drawingml/2006/table">
            <a:tbl>
              <a:tblPr>
                <a:tableStyleId>{5C22544A-7EE6-4342-B048-85BDC9FD1C3A}</a:tableStyleId>
              </a:tblPr>
              <a:tblGrid>
                <a:gridCol w="345669">
                  <a:extLst>
                    <a:ext uri="{9D8B030D-6E8A-4147-A177-3AD203B41FA5}">
                      <a16:colId xmlns:a16="http://schemas.microsoft.com/office/drawing/2014/main" val="3480264481"/>
                    </a:ext>
                  </a:extLst>
                </a:gridCol>
                <a:gridCol w="648130">
                  <a:extLst>
                    <a:ext uri="{9D8B030D-6E8A-4147-A177-3AD203B41FA5}">
                      <a16:colId xmlns:a16="http://schemas.microsoft.com/office/drawing/2014/main" val="104786494"/>
                    </a:ext>
                  </a:extLst>
                </a:gridCol>
                <a:gridCol w="583317">
                  <a:extLst>
                    <a:ext uri="{9D8B030D-6E8A-4147-A177-3AD203B41FA5}">
                      <a16:colId xmlns:a16="http://schemas.microsoft.com/office/drawing/2014/main" val="3154372519"/>
                    </a:ext>
                  </a:extLst>
                </a:gridCol>
                <a:gridCol w="345669">
                  <a:extLst>
                    <a:ext uri="{9D8B030D-6E8A-4147-A177-3AD203B41FA5}">
                      <a16:colId xmlns:a16="http://schemas.microsoft.com/office/drawing/2014/main" val="1907069616"/>
                    </a:ext>
                  </a:extLst>
                </a:gridCol>
                <a:gridCol w="468093">
                  <a:extLst>
                    <a:ext uri="{9D8B030D-6E8A-4147-A177-3AD203B41FA5}">
                      <a16:colId xmlns:a16="http://schemas.microsoft.com/office/drawing/2014/main" val="338005014"/>
                    </a:ext>
                  </a:extLst>
                </a:gridCol>
                <a:gridCol w="309661">
                  <a:extLst>
                    <a:ext uri="{9D8B030D-6E8A-4147-A177-3AD203B41FA5}">
                      <a16:colId xmlns:a16="http://schemas.microsoft.com/office/drawing/2014/main" val="276227328"/>
                    </a:ext>
                  </a:extLst>
                </a:gridCol>
                <a:gridCol w="446488">
                  <a:extLst>
                    <a:ext uri="{9D8B030D-6E8A-4147-A177-3AD203B41FA5}">
                      <a16:colId xmlns:a16="http://schemas.microsoft.com/office/drawing/2014/main" val="2600362955"/>
                    </a:ext>
                  </a:extLst>
                </a:gridCol>
                <a:gridCol w="345669">
                  <a:extLst>
                    <a:ext uri="{9D8B030D-6E8A-4147-A177-3AD203B41FA5}">
                      <a16:colId xmlns:a16="http://schemas.microsoft.com/office/drawing/2014/main" val="1657602579"/>
                    </a:ext>
                  </a:extLst>
                </a:gridCol>
                <a:gridCol w="345669">
                  <a:extLst>
                    <a:ext uri="{9D8B030D-6E8A-4147-A177-3AD203B41FA5}">
                      <a16:colId xmlns:a16="http://schemas.microsoft.com/office/drawing/2014/main" val="3163797495"/>
                    </a:ext>
                  </a:extLst>
                </a:gridCol>
                <a:gridCol w="345669">
                  <a:extLst>
                    <a:ext uri="{9D8B030D-6E8A-4147-A177-3AD203B41FA5}">
                      <a16:colId xmlns:a16="http://schemas.microsoft.com/office/drawing/2014/main" val="3549828173"/>
                    </a:ext>
                  </a:extLst>
                </a:gridCol>
              </a:tblGrid>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4152290917"/>
                  </a:ext>
                </a:extLst>
              </a:tr>
              <a:tr h="9974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gridSpan="7">
                  <a:txBody>
                    <a:bodyPr/>
                    <a:lstStyle/>
                    <a:p>
                      <a:pPr algn="ctr" fontAlgn="b"/>
                      <a:r>
                        <a:rPr lang="en-US" sz="800" u="none" strike="noStrike">
                          <a:effectLst/>
                        </a:rPr>
                        <a:t>NADA ACTUAL SERVICE ANALYSIS     </a:t>
                      </a:r>
                      <a:endParaRPr lang="en-US" sz="800" b="1"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993389104"/>
                  </a:ext>
                </a:extLst>
              </a:tr>
              <a:tr h="17008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Performance</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1361458900"/>
                  </a:ext>
                </a:extLst>
              </a:tr>
              <a:tr h="12355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757" marR="5757" marT="5757" marB="0" anchor="b"/>
                </a:tc>
                <a:tc>
                  <a:txBody>
                    <a:bodyPr/>
                    <a:lstStyle/>
                    <a:p>
                      <a:pPr algn="ctr" fontAlgn="b"/>
                      <a:r>
                        <a:rPr lang="en-US" sz="500" u="none" strike="noStrike">
                          <a:effectLst/>
                        </a:rPr>
                        <a:t>Labor Sales / Month</a:t>
                      </a:r>
                      <a:endParaRPr lang="en-US" sz="500" b="1" i="1" u="none" strike="noStrike">
                        <a:solidFill>
                          <a:srgbClr val="FFFFFF"/>
                        </a:solidFill>
                        <a:effectLst/>
                        <a:latin typeface="Arial" panose="020B0604020202020204" pitchFamily="34" charset="0"/>
                      </a:endParaRPr>
                    </a:p>
                  </a:txBody>
                  <a:tcPr marL="5757" marR="5757" marT="5757"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757" marR="5757" marT="5757" marB="0" anchor="b"/>
                </a:tc>
                <a:tc>
                  <a:txBody>
                    <a:bodyPr/>
                    <a:lstStyle/>
                    <a:p>
                      <a:pPr algn="ctr" fontAlgn="b"/>
                      <a:r>
                        <a:rPr lang="en-US" sz="500" u="none" strike="noStrike">
                          <a:effectLst/>
                        </a:rPr>
                        <a:t>Effective Labor Rate</a:t>
                      </a:r>
                      <a:endParaRPr lang="en-US" sz="500" b="1" i="1" u="none" strike="noStrike">
                        <a:solidFill>
                          <a:srgbClr val="FFFFFF"/>
                        </a:solidFill>
                        <a:effectLst/>
                        <a:latin typeface="Arial" panose="020B0604020202020204" pitchFamily="34" charset="0"/>
                      </a:endParaRPr>
                    </a:p>
                  </a:txBody>
                  <a:tcPr marL="5757" marR="5757" marT="5757"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757" marR="5757" marT="5757" marB="0" anchor="b"/>
                </a:tc>
                <a:tc>
                  <a:txBody>
                    <a:bodyPr/>
                    <a:lstStyle/>
                    <a:p>
                      <a:pPr algn="ctr" fontAlgn="b"/>
                      <a:r>
                        <a:rPr lang="en-US" sz="500" u="none" strike="noStrike">
                          <a:effectLst/>
                        </a:rPr>
                        <a:t>Hours Billed</a:t>
                      </a:r>
                      <a:endParaRPr lang="en-US" sz="500" b="1" i="1" u="none" strike="noStrike">
                        <a:solidFill>
                          <a:srgbClr val="FFFFFF"/>
                        </a:solidFill>
                        <a:effectLst/>
                        <a:latin typeface="Arial" panose="020B0604020202020204" pitchFamily="34" charset="0"/>
                      </a:endParaRPr>
                    </a:p>
                  </a:txBody>
                  <a:tcPr marL="5757" marR="5757" marT="5757"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4026780286"/>
                  </a:ext>
                </a:extLst>
              </a:tr>
              <a:tr h="14736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Customer Car*</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          520,094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119.00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4370.5</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1977625840"/>
                  </a:ext>
                </a:extLst>
              </a:tr>
              <a:tr h="14736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Customer Truck*</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          296,547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119.00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2492.0</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3093280404"/>
                  </a:ext>
                </a:extLst>
              </a:tr>
              <a:tr h="14736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Customer Other*</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          383,693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119.00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3224.3</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207586154"/>
                  </a:ext>
                </a:extLst>
              </a:tr>
              <a:tr h="14736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Warranty</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          244,423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135.00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1810.5</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1496357506"/>
                  </a:ext>
                </a:extLst>
              </a:tr>
              <a:tr h="14736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Internal</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          145,503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127.00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1145.7</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88320738"/>
                  </a:ext>
                </a:extLst>
              </a:tr>
              <a:tr h="14736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New Vehicle Prep</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            96,432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127.00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759.3</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463527812"/>
                  </a:ext>
                </a:extLst>
              </a:tr>
              <a:tr h="14736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Total</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       1,686,692 </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r" fontAlgn="b"/>
                      <a:r>
                        <a:rPr lang="en-US" sz="600" u="none" strike="noStrike">
                          <a:effectLst/>
                        </a:rPr>
                        <a:t>13802.4</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1146383273"/>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229608047"/>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600" u="none" strike="noStrike">
                          <a:effectLst/>
                        </a:rPr>
                        <a:t>POTENTIAL</a:t>
                      </a:r>
                      <a:endParaRPr lang="en-US" sz="600" b="1" i="1" u="none" strike="noStrike">
                        <a:solidFill>
                          <a:srgbClr val="000000"/>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4190727229"/>
                  </a:ext>
                </a:extLst>
              </a:tr>
              <a:tr h="171179">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           1,686,692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700" u="none" strike="noStrike">
                          <a:effectLst/>
                        </a:rPr>
                        <a:t>13802.38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r" fontAlgn="b"/>
                      <a:r>
                        <a:rPr lang="en-US" sz="700" u="none" strike="noStrike">
                          <a:effectLst/>
                        </a:rPr>
                        <a:t> $        122.20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466555157"/>
                  </a:ext>
                </a:extLst>
              </a:tr>
              <a:tr h="12355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gridSpan="2">
                  <a:txBody>
                    <a:bodyPr/>
                    <a:lstStyle/>
                    <a:p>
                      <a:pPr algn="l" fontAlgn="b"/>
                      <a:r>
                        <a:rPr lang="en-US" sz="500" u="none" strike="noStrike">
                          <a:effectLst/>
                        </a:rPr>
                        <a:t>Total labor sales for month</a:t>
                      </a:r>
                      <a:endParaRPr lang="en-US" sz="500" b="0"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tc>
                  <a:txBody>
                    <a:bodyPr/>
                    <a:lstStyle/>
                    <a:p>
                      <a:pPr algn="l" fontAlgn="b"/>
                      <a:r>
                        <a:rPr lang="en-US" sz="500" u="none" strike="noStrike">
                          <a:effectLst/>
                        </a:rPr>
                        <a:t>Total hours billed</a:t>
                      </a:r>
                      <a:endParaRPr lang="en-US" sz="5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1903453815"/>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gridSpan="2">
                  <a:txBody>
                    <a:bodyPr/>
                    <a:lstStyle/>
                    <a:p>
                      <a:pPr algn="l" fontAlgn="b"/>
                      <a:r>
                        <a:rPr lang="en-US" sz="700" u="none" strike="noStrike">
                          <a:effectLst/>
                        </a:rPr>
                        <a:t>*for December</a:t>
                      </a:r>
                      <a:endParaRPr lang="en-US" sz="700" b="0" i="0" u="none" strike="noStrike">
                        <a:solidFill>
                          <a:srgbClr val="000000"/>
                        </a:solidFill>
                        <a:effectLst/>
                        <a:latin typeface="Calibri" panose="020F0502020204030204" pitchFamily="34" charset="0"/>
                      </a:endParaRPr>
                    </a:p>
                  </a:txBody>
                  <a:tcPr marL="5757" marR="5757" marT="5757" marB="0" anchor="b"/>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2529834462"/>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r" fontAlgn="b"/>
                      <a:r>
                        <a:rPr lang="en-US" sz="700" u="none" strike="noStrike">
                          <a:effectLst/>
                        </a:rPr>
                        <a:t>7.00</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700" u="none" strike="noStrike">
                          <a:effectLst/>
                        </a:rPr>
                        <a:t>20</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700" u="none" strike="noStrike">
                          <a:effectLst/>
                        </a:rPr>
                        <a:t>1,120.0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4188181934"/>
                  </a:ext>
                </a:extLst>
              </a:tr>
              <a:tr h="12355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gridSpan="2">
                  <a:txBody>
                    <a:bodyPr/>
                    <a:lstStyle/>
                    <a:p>
                      <a:pPr algn="l" fontAlgn="b"/>
                      <a:r>
                        <a:rPr lang="en-US" sz="500" u="none" strike="noStrike">
                          <a:effectLst/>
                        </a:rPr>
                        <a:t># Service mechanical technicians</a:t>
                      </a:r>
                      <a:endParaRPr lang="en-US" sz="500" b="0"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tc gridSpan="2">
                  <a:txBody>
                    <a:bodyPr/>
                    <a:lstStyle/>
                    <a:p>
                      <a:pPr algn="l" fontAlgn="b"/>
                      <a:r>
                        <a:rPr lang="en-US" sz="500" u="none" strike="noStrike">
                          <a:effectLst/>
                        </a:rPr>
                        <a:t># Hours per day for one tech</a:t>
                      </a:r>
                      <a:endParaRPr lang="en-US" sz="500" b="0"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tc gridSpan="2">
                  <a:txBody>
                    <a:bodyPr/>
                    <a:lstStyle/>
                    <a:p>
                      <a:pPr algn="l" fontAlgn="b"/>
                      <a:r>
                        <a:rPr lang="en-US" sz="500" u="none" strike="noStrike">
                          <a:effectLst/>
                        </a:rPr>
                        <a:t>Working Days/Month</a:t>
                      </a:r>
                      <a:endParaRPr lang="en-US" sz="500" b="0"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tc gridSpan="2">
                  <a:txBody>
                    <a:bodyPr/>
                    <a:lstStyle/>
                    <a:p>
                      <a:pPr algn="l" fontAlgn="b"/>
                      <a:r>
                        <a:rPr lang="en-US" sz="500" u="none" strike="noStrike">
                          <a:effectLst/>
                        </a:rPr>
                        <a:t>Clock Hour Aval</a:t>
                      </a:r>
                      <a:endParaRPr lang="en-US" sz="500" b="0"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extLst>
                  <a:ext uri="{0D108BD9-81ED-4DB2-BD59-A6C34878D82A}">
                    <a16:rowId xmlns:a16="http://schemas.microsoft.com/office/drawing/2014/main" val="1209934108"/>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69157796"/>
                  </a:ext>
                </a:extLst>
              </a:tr>
              <a:tr h="171179">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r" fontAlgn="b"/>
                      <a:r>
                        <a:rPr lang="en-US" sz="700" u="none" strike="noStrike">
                          <a:effectLst/>
                        </a:rPr>
                        <a:t>1,120.0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700" u="none" strike="noStrike">
                          <a:effectLst/>
                        </a:rPr>
                        <a:t> $         122.20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600" u="none" strike="noStrike">
                          <a:effectLst/>
                        </a:rPr>
                        <a:t>=</a:t>
                      </a:r>
                      <a:endParaRPr lang="en-US" sz="600" b="1" i="0" u="none" strike="noStrike">
                        <a:solidFill>
                          <a:srgbClr val="000000"/>
                        </a:solidFill>
                        <a:effectLst/>
                        <a:latin typeface="Arial" panose="020B0604020202020204" pitchFamily="34" charset="0"/>
                      </a:endParaRPr>
                    </a:p>
                  </a:txBody>
                  <a:tcPr marL="5757" marR="5757" marT="5757" marB="0" anchor="b"/>
                </a:tc>
                <a:tc>
                  <a:txBody>
                    <a:bodyPr/>
                    <a:lstStyle/>
                    <a:p>
                      <a:pPr algn="l" fontAlgn="b"/>
                      <a:r>
                        <a:rPr lang="en-US" sz="700" u="none" strike="noStrike">
                          <a:effectLst/>
                        </a:rPr>
                        <a:t> $      136,867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r" fontAlgn="b"/>
                      <a:r>
                        <a:rPr lang="en-US" sz="700" u="none" strike="noStrike">
                          <a:effectLst/>
                        </a:rPr>
                        <a:t>171084.2</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3303758489"/>
                  </a:ext>
                </a:extLst>
              </a:tr>
              <a:tr h="12355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r" fontAlgn="b"/>
                      <a:r>
                        <a:rPr lang="en-US" sz="500" u="none" strike="noStrike">
                          <a:effectLst/>
                        </a:rPr>
                        <a:t>Clock Hours Available</a:t>
                      </a:r>
                      <a:endParaRPr lang="en-US" sz="5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757" marR="5757" marT="5757" marB="0" anchor="b"/>
                </a:tc>
                <a:tc hMerge="1">
                  <a:txBody>
                    <a:bodyPr/>
                    <a:lstStyle/>
                    <a:p>
                      <a:endParaRPr lang="en-US"/>
                    </a:p>
                  </a:txBody>
                  <a:tcPr/>
                </a:tc>
                <a:tc rowSpan="2">
                  <a:txBody>
                    <a:bodyPr/>
                    <a:lstStyle/>
                    <a:p>
                      <a:pPr algn="ctr" fontAlgn="b"/>
                      <a:r>
                        <a:rPr lang="en-US" sz="500" u="none" strike="noStrike">
                          <a:effectLst/>
                        </a:rPr>
                        <a:t>Labor sales potential @100%</a:t>
                      </a:r>
                      <a:endParaRPr lang="en-US" sz="500" b="0" i="0" u="none" strike="noStrike">
                        <a:solidFill>
                          <a:srgbClr val="000000"/>
                        </a:solidFill>
                        <a:effectLst/>
                        <a:latin typeface="Arial" panose="020B060402020202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rowSpan="2">
                  <a:txBody>
                    <a:bodyPr/>
                    <a:lstStyle/>
                    <a:p>
                      <a:pPr algn="ctr" fontAlgn="b"/>
                      <a:r>
                        <a:rPr lang="en-US" sz="500" u="none" strike="noStrike">
                          <a:effectLst/>
                        </a:rPr>
                        <a:t>Labor sales potential @ 125%</a:t>
                      </a:r>
                      <a:endParaRPr lang="en-US" sz="5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2418098169"/>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v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v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3400773079"/>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gridSpan="8">
                  <a:txBody>
                    <a:bodyPr/>
                    <a:lstStyle/>
                    <a:p>
                      <a:pPr algn="l" fontAlgn="b"/>
                      <a:r>
                        <a:rPr lang="en-US" sz="700" u="none" strike="noStrike">
                          <a:effectLst/>
                        </a:rPr>
                        <a:t>How proficient are your technicians ?</a:t>
                      </a:r>
                      <a:endParaRPr lang="en-US" sz="700" b="0" i="0" u="none" strike="noStrike">
                        <a:solidFill>
                          <a:srgbClr val="000000"/>
                        </a:solidFill>
                        <a:effectLst/>
                        <a:latin typeface="Calibri" panose="020F0502020204030204" pitchFamily="34" charset="0"/>
                      </a:endParaRPr>
                    </a:p>
                  </a:txBody>
                  <a:tcPr marL="5757" marR="5757" marT="5757"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529858765"/>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4165773343"/>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r" fontAlgn="b"/>
                      <a:r>
                        <a:rPr lang="en-US" sz="700" u="none" strike="noStrike">
                          <a:effectLst/>
                        </a:rPr>
                        <a:t>1,080.0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757" marR="5757" marT="5757" marB="0" anchor="b"/>
                </a:tc>
                <a:tc>
                  <a:txBody>
                    <a:bodyPr/>
                    <a:lstStyle/>
                    <a:p>
                      <a:pPr algn="r" fontAlgn="b"/>
                      <a:r>
                        <a:rPr lang="en-US" sz="700" u="none" strike="noStrike">
                          <a:effectLst/>
                        </a:rPr>
                        <a:t>1,120.00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r" fontAlgn="b"/>
                      <a:r>
                        <a:rPr lang="en-US" sz="700" u="none" strike="noStrike">
                          <a:effectLst/>
                        </a:rPr>
                        <a:t>96.43%</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301462914"/>
                  </a:ext>
                </a:extLst>
              </a:tr>
              <a:tr h="12355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t"/>
                      <a:r>
                        <a:rPr lang="en-US" sz="500" u="none" strike="noStrike">
                          <a:effectLst/>
                        </a:rPr>
                        <a:t>Hours Billed</a:t>
                      </a:r>
                      <a:endParaRPr lang="en-US" sz="500" b="0" i="0" u="none" strike="noStrike">
                        <a:solidFill>
                          <a:srgbClr val="000000"/>
                        </a:solidFill>
                        <a:effectLst/>
                        <a:latin typeface="Arial" panose="020B0604020202020204" pitchFamily="34" charset="0"/>
                      </a:endParaRPr>
                    </a:p>
                  </a:txBody>
                  <a:tcPr marL="5757" marR="5757" marT="5757"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t"/>
                      <a:r>
                        <a:rPr lang="en-US" sz="500" u="none" strike="noStrike">
                          <a:effectLst/>
                        </a:rPr>
                        <a:t>Hours Available</a:t>
                      </a:r>
                      <a:endParaRPr lang="en-US" sz="500" b="0" i="0" u="none" strike="noStrike">
                        <a:solidFill>
                          <a:srgbClr val="000000"/>
                        </a:solidFill>
                        <a:effectLst/>
                        <a:latin typeface="Arial" panose="020B0604020202020204" pitchFamily="34" charset="0"/>
                      </a:endParaRPr>
                    </a:p>
                  </a:txBody>
                  <a:tcPr marL="5757" marR="5757" marT="5757"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ctr" fontAlgn="t"/>
                      <a:r>
                        <a:rPr lang="en-US" sz="500" u="none" strike="noStrike">
                          <a:effectLst/>
                        </a:rPr>
                        <a:t>Tech Proficiency</a:t>
                      </a:r>
                      <a:endParaRPr lang="en-US" sz="500" b="0" i="0" u="none" strike="noStrike">
                        <a:solidFill>
                          <a:srgbClr val="000000"/>
                        </a:solidFill>
                        <a:effectLst/>
                        <a:latin typeface="Arial" panose="020B0604020202020204" pitchFamily="34" charset="0"/>
                      </a:endParaRPr>
                    </a:p>
                  </a:txBody>
                  <a:tcPr marL="5757" marR="5757" marT="5757"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3259095478"/>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1762479749"/>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2468160388"/>
                  </a:ext>
                </a:extLst>
              </a:tr>
              <a:tr h="8783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5757" marR="5757" marT="5757" marB="0" anchor="b"/>
                </a:tc>
                <a:tc>
                  <a:txBody>
                    <a:bodyPr/>
                    <a:lstStyle/>
                    <a:p>
                      <a:pPr algn="l" fontAlgn="b"/>
                      <a:r>
                        <a:rPr lang="en-US" sz="700" u="none" strike="noStrike" dirty="0">
                          <a:effectLst/>
                        </a:rPr>
                        <a:t> </a:t>
                      </a:r>
                      <a:endParaRPr lang="en-US" sz="700" b="0" i="0" u="none" strike="noStrike" dirty="0">
                        <a:solidFill>
                          <a:srgbClr val="000000"/>
                        </a:solidFill>
                        <a:effectLst/>
                        <a:latin typeface="Calibri" panose="020F0502020204030204" pitchFamily="34" charset="0"/>
                      </a:endParaRPr>
                    </a:p>
                  </a:txBody>
                  <a:tcPr marL="5757" marR="5757" marT="5757" marB="0" anchor="b"/>
                </a:tc>
                <a:extLst>
                  <a:ext uri="{0D108BD9-81ED-4DB2-BD59-A6C34878D82A}">
                    <a16:rowId xmlns:a16="http://schemas.microsoft.com/office/drawing/2014/main" val="516974326"/>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910582"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 Quality of techs over quantity. 7 techs for 14 bays. High volume of work coming through that we can’t keep up with.</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Hire more techs to get to 1.5 bay to tech ratio. The service manager is certain that adding techs would be extremely helpful for his department. </a:t>
            </a:r>
            <a:r>
              <a:rPr lang="en-US" dirty="0">
                <a:solidFill>
                  <a:srgbClr val="221E1F"/>
                </a:solidFill>
                <a:latin typeface="Calibri" panose="020F0502020204030204" pitchFamily="34" charset="0"/>
              </a:rPr>
              <a:t>Preferably, we would hire more low-rate techs to do the competitive work, but good techs will be crucial regardless.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 Use any method available to bring in more techs (Indeed, print ads, digital and radio ads, word-of mouth, oil cap stickers, </a:t>
            </a:r>
            <a:r>
              <a:rPr lang="en-US" sz="1800" b="0" i="0" u="none" strike="noStrike" baseline="0" dirty="0" err="1">
                <a:solidFill>
                  <a:srgbClr val="221E1F"/>
                </a:solidFill>
                <a:latin typeface="Calibri" panose="020F0502020204030204" pitchFamily="34" charset="0"/>
              </a:rPr>
              <a:t>etc</a:t>
            </a:r>
            <a:r>
              <a:rPr lang="en-US" sz="1800" b="0" i="0" u="none" strike="noStrike" baseline="0" dirty="0">
                <a:solidFill>
                  <a:srgbClr val="221E1F"/>
                </a:solidFill>
                <a:latin typeface="Calibri" panose="020F0502020204030204" pitchFamily="34" charset="0"/>
              </a:rPr>
              <a:t>). Have better hours on Saturday’s. </a:t>
            </a:r>
          </a:p>
          <a:p>
            <a:r>
              <a:rPr lang="en-US" sz="1800" b="0" i="0" u="none" strike="noStrike" baseline="0" dirty="0">
                <a:solidFill>
                  <a:srgbClr val="221E1F"/>
                </a:solidFill>
                <a:latin typeface="Calibri" panose="020F0502020204030204" pitchFamily="34" charset="0"/>
              </a:rPr>
              <a:t>Plans to evaluate your changes – It will be easy to monitor the number of techs we have currently employed through our Servic</a:t>
            </a:r>
            <a:r>
              <a:rPr lang="en-US" dirty="0">
                <a:solidFill>
                  <a:srgbClr val="221E1F"/>
                </a:solidFill>
                <a:latin typeface="Calibri" panose="020F0502020204030204" pitchFamily="34" charset="0"/>
              </a:rPr>
              <a:t>e Manager and DMS. After the new hires are in place, the NADA calculation will be useful to show if hiring more techs has made an impact on our overall facility utilization.</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4" name="Table 3">
            <a:extLst>
              <a:ext uri="{FF2B5EF4-FFF2-40B4-BE49-F238E27FC236}">
                <a16:creationId xmlns:a16="http://schemas.microsoft.com/office/drawing/2014/main" id="{350E2FF8-EB5E-35CF-6936-7FA2DB33A58D}"/>
              </a:ext>
            </a:extLst>
          </p:cNvPr>
          <p:cNvGraphicFramePr>
            <a:graphicFrameLocks noGrp="1"/>
          </p:cNvGraphicFramePr>
          <p:nvPr>
            <p:extLst>
              <p:ext uri="{D42A27DB-BD31-4B8C-83A1-F6EECF244321}">
                <p14:modId xmlns:p14="http://schemas.microsoft.com/office/powerpoint/2010/main" val="1980538916"/>
              </p:ext>
            </p:extLst>
          </p:nvPr>
        </p:nvGraphicFramePr>
        <p:xfrm>
          <a:off x="7833170" y="2796673"/>
          <a:ext cx="4184032" cy="3881435"/>
        </p:xfrm>
        <a:graphic>
          <a:graphicData uri="http://schemas.openxmlformats.org/drawingml/2006/table">
            <a:tbl>
              <a:tblPr>
                <a:tableStyleId>{5C22544A-7EE6-4342-B048-85BDC9FD1C3A}</a:tableStyleId>
              </a:tblPr>
              <a:tblGrid>
                <a:gridCol w="1644132">
                  <a:extLst>
                    <a:ext uri="{9D8B030D-6E8A-4147-A177-3AD203B41FA5}">
                      <a16:colId xmlns:a16="http://schemas.microsoft.com/office/drawing/2014/main" val="2732175982"/>
                    </a:ext>
                  </a:extLst>
                </a:gridCol>
                <a:gridCol w="1088528">
                  <a:extLst>
                    <a:ext uri="{9D8B030D-6E8A-4147-A177-3AD203B41FA5}">
                      <a16:colId xmlns:a16="http://schemas.microsoft.com/office/drawing/2014/main" val="3494730130"/>
                    </a:ext>
                  </a:extLst>
                </a:gridCol>
                <a:gridCol w="725686">
                  <a:extLst>
                    <a:ext uri="{9D8B030D-6E8A-4147-A177-3AD203B41FA5}">
                      <a16:colId xmlns:a16="http://schemas.microsoft.com/office/drawing/2014/main" val="2083664957"/>
                    </a:ext>
                  </a:extLst>
                </a:gridCol>
                <a:gridCol w="725686">
                  <a:extLst>
                    <a:ext uri="{9D8B030D-6E8A-4147-A177-3AD203B41FA5}">
                      <a16:colId xmlns:a16="http://schemas.microsoft.com/office/drawing/2014/main" val="1537416433"/>
                    </a:ext>
                  </a:extLst>
                </a:gridCol>
              </a:tblGrid>
              <a:tr h="204922">
                <a:tc gridSpan="4">
                  <a:txBody>
                    <a:bodyPr/>
                    <a:lstStyle/>
                    <a:p>
                      <a:pPr algn="ctr" fontAlgn="b"/>
                      <a:r>
                        <a:rPr lang="en-US" sz="800" u="none" strike="noStrike">
                          <a:effectLst/>
                        </a:rPr>
                        <a:t>FACILITY POTENTIAL</a:t>
                      </a:r>
                      <a:endParaRPr lang="en-US" sz="800" b="1" i="0" u="none" strike="noStrike">
                        <a:solidFill>
                          <a:srgbClr val="FFFFFF"/>
                        </a:solidFill>
                        <a:effectLst/>
                        <a:latin typeface="Arial" panose="020B0604020202020204" pitchFamily="34" charset="0"/>
                      </a:endParaRPr>
                    </a:p>
                  </a:txBody>
                  <a:tcPr marL="7882" marR="7882" marT="7882"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55896663"/>
                  </a:ext>
                </a:extLst>
              </a:tr>
              <a:tr h="417726">
                <a:tc>
                  <a:txBody>
                    <a:bodyPr/>
                    <a:lstStyle/>
                    <a:p>
                      <a:pPr algn="l" fontAlgn="b"/>
                      <a:r>
                        <a:rPr lang="en-US" sz="800" u="none" strike="noStrike">
                          <a:effectLst/>
                        </a:rPr>
                        <a:t>Number of Bays</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r" fontAlgn="b"/>
                      <a:r>
                        <a:rPr lang="en-US" sz="900" u="none" strike="noStrike">
                          <a:effectLst/>
                        </a:rPr>
                        <a:t>14</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2847881409"/>
                  </a:ext>
                </a:extLst>
              </a:tr>
              <a:tr h="165514">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ctr" fontAlgn="b"/>
                      <a:r>
                        <a:rPr lang="en-US" sz="800" u="none" strike="noStrike">
                          <a:effectLst/>
                        </a:rPr>
                        <a:t>x</a:t>
                      </a:r>
                      <a:endParaRPr lang="en-US" sz="800" b="1"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1679540245"/>
                  </a:ext>
                </a:extLst>
              </a:tr>
              <a:tr h="165514">
                <a:tc>
                  <a:txBody>
                    <a:bodyPr/>
                    <a:lstStyle/>
                    <a:p>
                      <a:pPr algn="l" fontAlgn="b"/>
                      <a:r>
                        <a:rPr lang="en-US" sz="800" u="none" strike="noStrike">
                          <a:effectLst/>
                        </a:rPr>
                        <a:t>Number of Days</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r" fontAlgn="b"/>
                      <a:r>
                        <a:rPr lang="en-US" sz="900" u="none" strike="noStrike">
                          <a:effectLst/>
                        </a:rPr>
                        <a:t>260</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825122672"/>
                  </a:ext>
                </a:extLst>
              </a:tr>
              <a:tr h="165514">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ctr" fontAlgn="b"/>
                      <a:r>
                        <a:rPr lang="en-US" sz="800" u="none" strike="noStrike">
                          <a:effectLst/>
                        </a:rPr>
                        <a:t>x</a:t>
                      </a:r>
                      <a:endParaRPr lang="en-US" sz="800" b="1"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1243927630"/>
                  </a:ext>
                </a:extLst>
              </a:tr>
              <a:tr h="165514">
                <a:tc>
                  <a:txBody>
                    <a:bodyPr/>
                    <a:lstStyle/>
                    <a:p>
                      <a:pPr algn="l" fontAlgn="b"/>
                      <a:r>
                        <a:rPr lang="en-US" sz="800" u="none" strike="noStrike">
                          <a:effectLst/>
                        </a:rPr>
                        <a:t>Number of Hours</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r" fontAlgn="b"/>
                      <a:r>
                        <a:rPr lang="en-US" sz="900" u="none" strike="noStrike">
                          <a:effectLst/>
                        </a:rPr>
                        <a:t>8</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1469496774"/>
                  </a:ext>
                </a:extLst>
              </a:tr>
              <a:tr h="165514">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ctr" fontAlgn="b"/>
                      <a:r>
                        <a:rPr lang="en-US" sz="800" u="none" strike="noStrike">
                          <a:effectLst/>
                        </a:rPr>
                        <a:t>x</a:t>
                      </a:r>
                      <a:endParaRPr lang="en-US" sz="800" b="1"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2037249403"/>
                  </a:ext>
                </a:extLst>
              </a:tr>
              <a:tr h="285315">
                <a:tc>
                  <a:txBody>
                    <a:bodyPr/>
                    <a:lstStyle/>
                    <a:p>
                      <a:pPr algn="l" fontAlgn="b"/>
                      <a:r>
                        <a:rPr lang="en-US" sz="800" u="none" strike="noStrike">
                          <a:effectLst/>
                        </a:rPr>
                        <a:t>Effective Labor Rate</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             122.20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4162824146"/>
                  </a:ext>
                </a:extLst>
              </a:tr>
              <a:tr h="165514">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r" fontAlgn="b"/>
                      <a:r>
                        <a:rPr lang="en-US" sz="700" u="none" strike="noStrike">
                          <a:effectLst/>
                        </a:rPr>
                        <a:t> </a:t>
                      </a:r>
                      <a:endParaRPr lang="en-US" sz="700" b="0" i="1"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2392169832"/>
                  </a:ext>
                </a:extLst>
              </a:tr>
              <a:tr h="165514">
                <a:tc>
                  <a:txBody>
                    <a:bodyPr/>
                    <a:lstStyle/>
                    <a:p>
                      <a:pPr algn="l" fontAlgn="b"/>
                      <a:r>
                        <a:rPr lang="en-US" sz="800" u="none" strike="noStrike">
                          <a:effectLst/>
                        </a:rPr>
                        <a:t>FACILITY POTENTIAL</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       3,558,551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2607999671"/>
                  </a:ext>
                </a:extLst>
              </a:tr>
              <a:tr h="173396">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355063240"/>
                  </a:ext>
                </a:extLst>
              </a:tr>
              <a:tr h="165514">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2851921811"/>
                  </a:ext>
                </a:extLst>
              </a:tr>
              <a:tr h="173396">
                <a:tc gridSpan="4">
                  <a:txBody>
                    <a:bodyPr/>
                    <a:lstStyle/>
                    <a:p>
                      <a:pPr algn="ctr" fontAlgn="b"/>
                      <a:r>
                        <a:rPr lang="en-US" sz="800" u="none" strike="noStrike">
                          <a:effectLst/>
                        </a:rPr>
                        <a:t>FACILITY UTILIZATION</a:t>
                      </a:r>
                      <a:endParaRPr lang="en-US" sz="800" b="1" i="0" u="none" strike="noStrike">
                        <a:solidFill>
                          <a:srgbClr val="FFFFFF"/>
                        </a:solidFill>
                        <a:effectLst/>
                        <a:latin typeface="Arial" panose="020B0604020202020204" pitchFamily="34" charset="0"/>
                      </a:endParaRPr>
                    </a:p>
                  </a:txBody>
                  <a:tcPr marL="7882" marR="7882" marT="7882"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36448122"/>
                  </a:ext>
                </a:extLst>
              </a:tr>
              <a:tr h="157632">
                <a:tc>
                  <a:txBody>
                    <a:bodyPr/>
                    <a:lstStyle/>
                    <a:p>
                      <a:pPr algn="l" fontAlgn="b"/>
                      <a:r>
                        <a:rPr lang="en-US" sz="800" u="none" strike="noStrike">
                          <a:effectLst/>
                        </a:rPr>
                        <a:t>Total Labor Sales</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       1,686,692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2379492176"/>
                  </a:ext>
                </a:extLst>
              </a:tr>
              <a:tr h="165514">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ctr" fontAlgn="b"/>
                      <a:r>
                        <a:rPr lang="en-US" sz="1000" u="none" strike="noStrike">
                          <a:effectLst/>
                        </a:rPr>
                        <a:t>÷</a:t>
                      </a:r>
                      <a:endParaRPr lang="en-US" sz="1000" b="0"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107633801"/>
                  </a:ext>
                </a:extLst>
              </a:tr>
              <a:tr h="157632">
                <a:tc>
                  <a:txBody>
                    <a:bodyPr/>
                    <a:lstStyle/>
                    <a:p>
                      <a:pPr algn="l" fontAlgn="b"/>
                      <a:r>
                        <a:rPr lang="en-US" sz="800" u="none" strike="noStrike">
                          <a:effectLst/>
                        </a:rPr>
                        <a:t>Facility Potential</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       3,558,551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1402109532"/>
                  </a:ext>
                </a:extLst>
              </a:tr>
              <a:tr h="15763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r" fontAlgn="b"/>
                      <a:r>
                        <a:rPr lang="en-US" sz="700" u="none" strike="noStrike">
                          <a:effectLst/>
                        </a:rPr>
                        <a:t>equals</a:t>
                      </a:r>
                      <a:endParaRPr lang="en-US" sz="700" b="0" i="1" u="none" strike="noStrike">
                        <a:solidFill>
                          <a:srgbClr val="FFFFFF"/>
                        </a:solidFill>
                        <a:effectLst/>
                        <a:latin typeface="Arial" panose="020B060402020202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3373139164"/>
                  </a:ext>
                </a:extLst>
              </a:tr>
              <a:tr h="260094">
                <a:tc>
                  <a:txBody>
                    <a:bodyPr/>
                    <a:lstStyle/>
                    <a:p>
                      <a:pPr algn="l" fontAlgn="b"/>
                      <a:r>
                        <a:rPr lang="en-US" sz="800" u="none" strike="noStrike">
                          <a:effectLst/>
                        </a:rPr>
                        <a:t>FACILITY UTILIZATION</a:t>
                      </a:r>
                      <a:endParaRPr lang="en-US" sz="800" b="0" i="0" u="none" strike="noStrike">
                        <a:solidFill>
                          <a:srgbClr val="FFFFFF"/>
                        </a:solidFill>
                        <a:effectLst/>
                        <a:latin typeface="Arial" panose="020B0604020202020204" pitchFamily="34" charset="0"/>
                      </a:endParaRPr>
                    </a:p>
                  </a:txBody>
                  <a:tcPr marL="7882" marR="7882" marT="7882" marB="0" anchor="b"/>
                </a:tc>
                <a:tc>
                  <a:txBody>
                    <a:bodyPr/>
                    <a:lstStyle/>
                    <a:p>
                      <a:pPr algn="r" fontAlgn="b"/>
                      <a:r>
                        <a:rPr lang="en-US" sz="900" u="none" strike="noStrike">
                          <a:effectLst/>
                        </a:rPr>
                        <a:t>47.40%</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1469525647"/>
                  </a:ext>
                </a:extLst>
              </a:tr>
              <a:tr h="15763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1478529489"/>
                  </a:ext>
                </a:extLst>
              </a:tr>
              <a:tr h="24643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882" marR="7882" marT="7882"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7882" marR="7882" marT="7882" marB="0" anchor="b"/>
                </a:tc>
                <a:extLst>
                  <a:ext uri="{0D108BD9-81ED-4DB2-BD59-A6C34878D82A}">
                    <a16:rowId xmlns:a16="http://schemas.microsoft.com/office/drawing/2014/main" val="3977839344"/>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7500" lnSpcReduction="20000"/>
          </a:bodyPr>
          <a:lstStyle/>
          <a:p>
            <a:r>
              <a:rPr lang="en-US" dirty="0"/>
              <a:t>Our service manager thinks that we have too many one-line RO’s. We talked about different solutions from class to help sell more (Menus on key-drop forms, video MPVIs, showing value of MPVI’s, </a:t>
            </a:r>
            <a:r>
              <a:rPr lang="en-US" dirty="0" err="1"/>
              <a:t>dropoff</a:t>
            </a:r>
            <a:r>
              <a:rPr lang="en-US" dirty="0"/>
              <a:t> and delivery, more Saturday hours, explaining the value of OE parts, intro videos, </a:t>
            </a:r>
            <a:r>
              <a:rPr lang="en-US" dirty="0" err="1"/>
              <a:t>etc</a:t>
            </a:r>
            <a:r>
              <a:rPr lang="en-US" dirty="0"/>
              <a:t>). He made some immediate changes for his techs to display what good fluids and filters look like compared to the bad ones from customer’s vehicles. He also thought it was interesting to see the effects of higher-rate techs working on competitive labor in this sample and the 25 RO sample from class. He wasn’t fully aware of the effect this had on Cost of Labor, which wasn’t fully his fault, because he is not included in meetings where this is being discussed. He liked our labor mix, but thought it may be helpful to get more repair work in. His biggest take away was the need to improve on ELR.</a:t>
            </a:r>
          </a:p>
        </p:txBody>
      </p:sp>
      <p:graphicFrame>
        <p:nvGraphicFramePr>
          <p:cNvPr id="13" name="Table 12">
            <a:extLst>
              <a:ext uri="{FF2B5EF4-FFF2-40B4-BE49-F238E27FC236}">
                <a16:creationId xmlns:a16="http://schemas.microsoft.com/office/drawing/2014/main" id="{26DD1A90-7328-AF11-B6FE-8A55CDDAAB33}"/>
              </a:ext>
            </a:extLst>
          </p:cNvPr>
          <p:cNvGraphicFramePr>
            <a:graphicFrameLocks noGrp="1"/>
          </p:cNvGraphicFramePr>
          <p:nvPr>
            <p:extLst>
              <p:ext uri="{D42A27DB-BD31-4B8C-83A1-F6EECF244321}">
                <p14:modId xmlns:p14="http://schemas.microsoft.com/office/powerpoint/2010/main" val="3730934883"/>
              </p:ext>
            </p:extLst>
          </p:nvPr>
        </p:nvGraphicFramePr>
        <p:xfrm>
          <a:off x="5438274" y="70280"/>
          <a:ext cx="6753723" cy="4857322"/>
        </p:xfrm>
        <a:graphic>
          <a:graphicData uri="http://schemas.openxmlformats.org/drawingml/2006/table">
            <a:tbl>
              <a:tblPr/>
              <a:tblGrid>
                <a:gridCol w="775873">
                  <a:extLst>
                    <a:ext uri="{9D8B030D-6E8A-4147-A177-3AD203B41FA5}">
                      <a16:colId xmlns:a16="http://schemas.microsoft.com/office/drawing/2014/main" val="315826927"/>
                    </a:ext>
                  </a:extLst>
                </a:gridCol>
                <a:gridCol w="828298">
                  <a:extLst>
                    <a:ext uri="{9D8B030D-6E8A-4147-A177-3AD203B41FA5}">
                      <a16:colId xmlns:a16="http://schemas.microsoft.com/office/drawing/2014/main" val="4110933040"/>
                    </a:ext>
                  </a:extLst>
                </a:gridCol>
                <a:gridCol w="943632">
                  <a:extLst>
                    <a:ext uri="{9D8B030D-6E8A-4147-A177-3AD203B41FA5}">
                      <a16:colId xmlns:a16="http://schemas.microsoft.com/office/drawing/2014/main" val="2772390867"/>
                    </a:ext>
                  </a:extLst>
                </a:gridCol>
                <a:gridCol w="241149">
                  <a:extLst>
                    <a:ext uri="{9D8B030D-6E8A-4147-A177-3AD203B41FA5}">
                      <a16:colId xmlns:a16="http://schemas.microsoft.com/office/drawing/2014/main" val="1121732396"/>
                    </a:ext>
                  </a:extLst>
                </a:gridCol>
                <a:gridCol w="1070973">
                  <a:extLst>
                    <a:ext uri="{9D8B030D-6E8A-4147-A177-3AD203B41FA5}">
                      <a16:colId xmlns:a16="http://schemas.microsoft.com/office/drawing/2014/main" val="3728657116"/>
                    </a:ext>
                  </a:extLst>
                </a:gridCol>
                <a:gridCol w="241149">
                  <a:extLst>
                    <a:ext uri="{9D8B030D-6E8A-4147-A177-3AD203B41FA5}">
                      <a16:colId xmlns:a16="http://schemas.microsoft.com/office/drawing/2014/main" val="950922121"/>
                    </a:ext>
                  </a:extLst>
                </a:gridCol>
                <a:gridCol w="807327">
                  <a:extLst>
                    <a:ext uri="{9D8B030D-6E8A-4147-A177-3AD203B41FA5}">
                      <a16:colId xmlns:a16="http://schemas.microsoft.com/office/drawing/2014/main" val="3340081481"/>
                    </a:ext>
                  </a:extLst>
                </a:gridCol>
                <a:gridCol w="954115">
                  <a:extLst>
                    <a:ext uri="{9D8B030D-6E8A-4147-A177-3AD203B41FA5}">
                      <a16:colId xmlns:a16="http://schemas.microsoft.com/office/drawing/2014/main" val="2375560082"/>
                    </a:ext>
                  </a:extLst>
                </a:gridCol>
                <a:gridCol w="891207">
                  <a:extLst>
                    <a:ext uri="{9D8B030D-6E8A-4147-A177-3AD203B41FA5}">
                      <a16:colId xmlns:a16="http://schemas.microsoft.com/office/drawing/2014/main" val="4084454349"/>
                    </a:ext>
                  </a:extLst>
                </a:gridCol>
              </a:tblGrid>
              <a:tr h="213272">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7712343"/>
                  </a:ext>
                </a:extLst>
              </a:tr>
              <a:tr h="151117">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7851827"/>
                  </a:ext>
                </a:extLst>
              </a:tr>
              <a:tr h="11786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extLst>
                  <a:ext uri="{0D108BD9-81ED-4DB2-BD59-A6C34878D82A}">
                    <a16:rowId xmlns:a16="http://schemas.microsoft.com/office/drawing/2014/main" val="1564191873"/>
                  </a:ext>
                </a:extLst>
              </a:tr>
              <a:tr h="11786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extLst>
                  <a:ext uri="{0D108BD9-81ED-4DB2-BD59-A6C34878D82A}">
                    <a16:rowId xmlns:a16="http://schemas.microsoft.com/office/drawing/2014/main" val="2768190290"/>
                  </a:ext>
                </a:extLst>
              </a:tr>
              <a:tr h="215516">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      5,571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57.13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89818869"/>
                  </a:ext>
                </a:extLst>
              </a:tr>
              <a:tr h="215516">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2,457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106.83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26281546"/>
                  </a:ext>
                </a:extLst>
              </a:tr>
              <a:tr h="215516">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12,386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79.60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155.60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93473752"/>
                  </a:ext>
                </a:extLst>
              </a:tr>
              <a:tr h="215516">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20,414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200.10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102.02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82096175"/>
                  </a:ext>
                </a:extLst>
              </a:tr>
              <a:tr h="68002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600" b="0" i="0" u="none" strike="noStrike" dirty="0">
                          <a:effectLst/>
                          <a:latin typeface="Arial" panose="020B0604020202020204" pitchFamily="34" charset="0"/>
                        </a:rPr>
                        <a:t>Target Labor Rate</a:t>
                      </a:r>
                    </a:p>
                    <a:p>
                      <a:pPr algn="l" fontAlgn="b"/>
                      <a:endParaRPr lang="en-US" sz="6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endParaRPr lang="en-US" sz="6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endParaRPr lang="en-US" sz="6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8711993"/>
                  </a:ext>
                </a:extLst>
              </a:tr>
              <a:tr h="431032">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600" b="0" i="0" u="none" strike="noStrike" dirty="0">
                          <a:effectLst/>
                          <a:latin typeface="Arial" panose="020B0604020202020204" pitchFamily="34" charset="0"/>
                        </a:rPr>
                        <a:t>Difference</a:t>
                      </a:r>
                    </a:p>
                    <a:p>
                      <a:pPr algn="l" fontAlgn="b"/>
                      <a:endParaRPr lang="en-US" sz="600" b="0" i="0" u="none" strike="noStrike" dirty="0">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endParaRPr lang="en-US" sz="6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dirty="0">
                          <a:effectLst/>
                          <a:latin typeface="Arial" panose="020B0604020202020204" pitchFamily="34" charset="0"/>
                        </a:rPr>
                        <a:t>102.02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91251568"/>
                  </a:ext>
                </a:extLst>
              </a:tr>
              <a:tr h="11786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2691272912"/>
                  </a:ext>
                </a:extLst>
              </a:tr>
              <a:tr h="140310">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90533429"/>
                  </a:ext>
                </a:extLst>
              </a:tr>
              <a:tr h="117861">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6046.50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29.62%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52617389"/>
                  </a:ext>
                </a:extLst>
              </a:tr>
              <a:tr h="117861">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6046.50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409468008"/>
                  </a:ext>
                </a:extLst>
              </a:tr>
              <a:tr h="11786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2720355609"/>
                  </a:ext>
                </a:extLst>
              </a:tr>
              <a:tr h="140310">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44178290"/>
                  </a:ext>
                </a:extLst>
              </a:tr>
              <a:tr h="117861">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20,413.77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204.14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3427193864"/>
                  </a:ext>
                </a:extLst>
              </a:tr>
              <a:tr h="113338">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200.10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219096305"/>
                  </a:ext>
                </a:extLst>
              </a:tr>
              <a:tr h="113338">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649322723"/>
                  </a:ext>
                </a:extLst>
              </a:tr>
              <a:tr h="113338">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48.73%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4184531962"/>
                  </a:ext>
                </a:extLst>
              </a:tr>
              <a:tr h="113338">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11.49%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965725867"/>
                  </a:ext>
                </a:extLst>
              </a:tr>
              <a:tr h="113338">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79.60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39.78%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216811997"/>
                  </a:ext>
                </a:extLst>
              </a:tr>
              <a:tr h="117861">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939631649"/>
                  </a:ext>
                </a:extLst>
              </a:tr>
              <a:tr h="11786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163560485"/>
                  </a:ext>
                </a:extLst>
              </a:tr>
              <a:tr h="140310">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82703562"/>
                  </a:ext>
                </a:extLst>
              </a:tr>
              <a:tr h="129085">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217514609"/>
                  </a:ext>
                </a:extLst>
              </a:tr>
              <a:tr h="117861">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05487089"/>
                  </a:ext>
                </a:extLst>
              </a:tr>
              <a:tr h="123473">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61290624"/>
                  </a:ext>
                </a:extLst>
              </a:tr>
              <a:tr h="101023">
                <a:tc gridSpan="9">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96969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03959525"/>
                  </a:ext>
                </a:extLst>
              </a:tr>
            </a:tbl>
          </a:graphicData>
        </a:graphic>
      </p:graphicFrame>
      <p:graphicFrame>
        <p:nvGraphicFramePr>
          <p:cNvPr id="14" name="Chart 13">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3599887445"/>
              </p:ext>
            </p:extLst>
          </p:nvPr>
        </p:nvGraphicFramePr>
        <p:xfrm>
          <a:off x="5438274" y="4819650"/>
          <a:ext cx="6654859" cy="20383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D382376-4200-DA1C-5AD7-2C591E053227}"/>
              </a:ext>
            </a:extLst>
          </p:cNvPr>
          <p:cNvGraphicFramePr>
            <a:graphicFrameLocks noGrp="1"/>
          </p:cNvGraphicFramePr>
          <p:nvPr>
            <p:ph idx="1"/>
            <p:extLst>
              <p:ext uri="{D42A27DB-BD31-4B8C-83A1-F6EECF244321}">
                <p14:modId xmlns:p14="http://schemas.microsoft.com/office/powerpoint/2010/main" val="1790969995"/>
              </p:ext>
            </p:extLst>
          </p:nvPr>
        </p:nvGraphicFramePr>
        <p:xfrm>
          <a:off x="0" y="0"/>
          <a:ext cx="12192002" cy="6972073"/>
        </p:xfrm>
        <a:graphic>
          <a:graphicData uri="http://schemas.openxmlformats.org/drawingml/2006/table">
            <a:tbl>
              <a:tblPr/>
              <a:tblGrid>
                <a:gridCol w="120224">
                  <a:extLst>
                    <a:ext uri="{9D8B030D-6E8A-4147-A177-3AD203B41FA5}">
                      <a16:colId xmlns:a16="http://schemas.microsoft.com/office/drawing/2014/main" val="1424657554"/>
                    </a:ext>
                  </a:extLst>
                </a:gridCol>
                <a:gridCol w="218591">
                  <a:extLst>
                    <a:ext uri="{9D8B030D-6E8A-4147-A177-3AD203B41FA5}">
                      <a16:colId xmlns:a16="http://schemas.microsoft.com/office/drawing/2014/main" val="817207964"/>
                    </a:ext>
                  </a:extLst>
                </a:gridCol>
                <a:gridCol w="483638">
                  <a:extLst>
                    <a:ext uri="{9D8B030D-6E8A-4147-A177-3AD203B41FA5}">
                      <a16:colId xmlns:a16="http://schemas.microsoft.com/office/drawing/2014/main" val="3272235570"/>
                    </a:ext>
                  </a:extLst>
                </a:gridCol>
                <a:gridCol w="601130">
                  <a:extLst>
                    <a:ext uri="{9D8B030D-6E8A-4147-A177-3AD203B41FA5}">
                      <a16:colId xmlns:a16="http://schemas.microsoft.com/office/drawing/2014/main" val="1509912967"/>
                    </a:ext>
                  </a:extLst>
                </a:gridCol>
                <a:gridCol w="524622">
                  <a:extLst>
                    <a:ext uri="{9D8B030D-6E8A-4147-A177-3AD203B41FA5}">
                      <a16:colId xmlns:a16="http://schemas.microsoft.com/office/drawing/2014/main" val="3772488501"/>
                    </a:ext>
                  </a:extLst>
                </a:gridCol>
                <a:gridCol w="655780">
                  <a:extLst>
                    <a:ext uri="{9D8B030D-6E8A-4147-A177-3AD203B41FA5}">
                      <a16:colId xmlns:a16="http://schemas.microsoft.com/office/drawing/2014/main" val="1083249972"/>
                    </a:ext>
                  </a:extLst>
                </a:gridCol>
                <a:gridCol w="732284">
                  <a:extLst>
                    <a:ext uri="{9D8B030D-6E8A-4147-A177-3AD203B41FA5}">
                      <a16:colId xmlns:a16="http://schemas.microsoft.com/office/drawing/2014/main" val="502211170"/>
                    </a:ext>
                  </a:extLst>
                </a:gridCol>
                <a:gridCol w="524622">
                  <a:extLst>
                    <a:ext uri="{9D8B030D-6E8A-4147-A177-3AD203B41FA5}">
                      <a16:colId xmlns:a16="http://schemas.microsoft.com/office/drawing/2014/main" val="3973256643"/>
                    </a:ext>
                  </a:extLst>
                </a:gridCol>
                <a:gridCol w="622988">
                  <a:extLst>
                    <a:ext uri="{9D8B030D-6E8A-4147-A177-3AD203B41FA5}">
                      <a16:colId xmlns:a16="http://schemas.microsoft.com/office/drawing/2014/main" val="3587568212"/>
                    </a:ext>
                  </a:extLst>
                </a:gridCol>
                <a:gridCol w="535550">
                  <a:extLst>
                    <a:ext uri="{9D8B030D-6E8A-4147-A177-3AD203B41FA5}">
                      <a16:colId xmlns:a16="http://schemas.microsoft.com/office/drawing/2014/main" val="1507938608"/>
                    </a:ext>
                  </a:extLst>
                </a:gridCol>
                <a:gridCol w="516427">
                  <a:extLst>
                    <a:ext uri="{9D8B030D-6E8A-4147-A177-3AD203B41FA5}">
                      <a16:colId xmlns:a16="http://schemas.microsoft.com/office/drawing/2014/main" val="469985396"/>
                    </a:ext>
                  </a:extLst>
                </a:gridCol>
                <a:gridCol w="524622">
                  <a:extLst>
                    <a:ext uri="{9D8B030D-6E8A-4147-A177-3AD203B41FA5}">
                      <a16:colId xmlns:a16="http://schemas.microsoft.com/office/drawing/2014/main" val="2939390098"/>
                    </a:ext>
                  </a:extLst>
                </a:gridCol>
                <a:gridCol w="524622">
                  <a:extLst>
                    <a:ext uri="{9D8B030D-6E8A-4147-A177-3AD203B41FA5}">
                      <a16:colId xmlns:a16="http://schemas.microsoft.com/office/drawing/2014/main" val="2019995102"/>
                    </a:ext>
                  </a:extLst>
                </a:gridCol>
                <a:gridCol w="601130">
                  <a:extLst>
                    <a:ext uri="{9D8B030D-6E8A-4147-A177-3AD203B41FA5}">
                      <a16:colId xmlns:a16="http://schemas.microsoft.com/office/drawing/2014/main" val="2066187808"/>
                    </a:ext>
                  </a:extLst>
                </a:gridCol>
                <a:gridCol w="524622">
                  <a:extLst>
                    <a:ext uri="{9D8B030D-6E8A-4147-A177-3AD203B41FA5}">
                      <a16:colId xmlns:a16="http://schemas.microsoft.com/office/drawing/2014/main" val="282118575"/>
                    </a:ext>
                  </a:extLst>
                </a:gridCol>
                <a:gridCol w="524622">
                  <a:extLst>
                    <a:ext uri="{9D8B030D-6E8A-4147-A177-3AD203B41FA5}">
                      <a16:colId xmlns:a16="http://schemas.microsoft.com/office/drawing/2014/main" val="3875317280"/>
                    </a:ext>
                  </a:extLst>
                </a:gridCol>
                <a:gridCol w="524622">
                  <a:extLst>
                    <a:ext uri="{9D8B030D-6E8A-4147-A177-3AD203B41FA5}">
                      <a16:colId xmlns:a16="http://schemas.microsoft.com/office/drawing/2014/main" val="2510899220"/>
                    </a:ext>
                  </a:extLst>
                </a:gridCol>
                <a:gridCol w="524622">
                  <a:extLst>
                    <a:ext uri="{9D8B030D-6E8A-4147-A177-3AD203B41FA5}">
                      <a16:colId xmlns:a16="http://schemas.microsoft.com/office/drawing/2014/main" val="1602307619"/>
                    </a:ext>
                  </a:extLst>
                </a:gridCol>
                <a:gridCol w="601130">
                  <a:extLst>
                    <a:ext uri="{9D8B030D-6E8A-4147-A177-3AD203B41FA5}">
                      <a16:colId xmlns:a16="http://schemas.microsoft.com/office/drawing/2014/main" val="1117051725"/>
                    </a:ext>
                  </a:extLst>
                </a:gridCol>
                <a:gridCol w="524622">
                  <a:extLst>
                    <a:ext uri="{9D8B030D-6E8A-4147-A177-3AD203B41FA5}">
                      <a16:colId xmlns:a16="http://schemas.microsoft.com/office/drawing/2014/main" val="909426630"/>
                    </a:ext>
                  </a:extLst>
                </a:gridCol>
                <a:gridCol w="524622">
                  <a:extLst>
                    <a:ext uri="{9D8B030D-6E8A-4147-A177-3AD203B41FA5}">
                      <a16:colId xmlns:a16="http://schemas.microsoft.com/office/drawing/2014/main" val="2693339468"/>
                    </a:ext>
                  </a:extLst>
                </a:gridCol>
                <a:gridCol w="524622">
                  <a:extLst>
                    <a:ext uri="{9D8B030D-6E8A-4147-A177-3AD203B41FA5}">
                      <a16:colId xmlns:a16="http://schemas.microsoft.com/office/drawing/2014/main" val="482565960"/>
                    </a:ext>
                  </a:extLst>
                </a:gridCol>
                <a:gridCol w="601130">
                  <a:extLst>
                    <a:ext uri="{9D8B030D-6E8A-4147-A177-3AD203B41FA5}">
                      <a16:colId xmlns:a16="http://schemas.microsoft.com/office/drawing/2014/main" val="4158207701"/>
                    </a:ext>
                  </a:extLst>
                </a:gridCol>
                <a:gridCol w="131158">
                  <a:extLst>
                    <a:ext uri="{9D8B030D-6E8A-4147-A177-3AD203B41FA5}">
                      <a16:colId xmlns:a16="http://schemas.microsoft.com/office/drawing/2014/main" val="3233764532"/>
                    </a:ext>
                  </a:extLst>
                </a:gridCol>
              </a:tblGrid>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extLst>
                  <a:ext uri="{0D108BD9-81ED-4DB2-BD59-A6C34878D82A}">
                    <a16:rowId xmlns:a16="http://schemas.microsoft.com/office/drawing/2014/main" val="3482964806"/>
                  </a:ext>
                </a:extLst>
              </a:tr>
              <a:tr h="70624">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gridSpan="5">
                  <a:txBody>
                    <a:bodyPr/>
                    <a:lstStyle/>
                    <a:p>
                      <a:pPr algn="l" fontAlgn="b"/>
                      <a:r>
                        <a:rPr lang="en-US" sz="300" b="1" i="0" u="none" strike="noStrike">
                          <a:effectLst/>
                          <a:latin typeface="Arial" panose="020B0604020202020204" pitchFamily="34" charset="0"/>
                        </a:rPr>
                        <a:t>Repair Order Analysis Input Sheet</a:t>
                      </a:r>
                    </a:p>
                  </a:txBody>
                  <a:tcPr marL="0" marR="0" marT="0" marB="0" anchor="b">
                    <a:lnL>
                      <a:noFill/>
                    </a:lnL>
                    <a:lnR>
                      <a:noFill/>
                    </a:lnR>
                    <a:lnT>
                      <a:noFill/>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extLst>
                  <a:ext uri="{0D108BD9-81ED-4DB2-BD59-A6C34878D82A}">
                    <a16:rowId xmlns:a16="http://schemas.microsoft.com/office/drawing/2014/main" val="2562636108"/>
                  </a:ext>
                </a:extLst>
              </a:tr>
              <a:tr h="70624">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300" b="1"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gridSpan="5">
                  <a:txBody>
                    <a:bodyPr/>
                    <a:lstStyle/>
                    <a:p>
                      <a:pPr algn="ctr" fontAlgn="b"/>
                      <a:r>
                        <a:rPr lang="en-US" sz="200" b="1" i="0" u="none" strike="noStrike">
                          <a:effectLst/>
                          <a:latin typeface="Arial" panose="020B0604020202020204" pitchFamily="34" charset="0"/>
                        </a:rPr>
                        <a:t>Competitive Labor</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b"/>
                      <a:r>
                        <a:rPr lang="en-US" sz="200" b="1" i="0" u="none" strike="noStrike">
                          <a:effectLst/>
                          <a:latin typeface="Arial" panose="020B0604020202020204" pitchFamily="34" charset="0"/>
                        </a:rPr>
                        <a:t>Maintenance Labor</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b"/>
                      <a:r>
                        <a:rPr lang="en-US" sz="200" b="1" i="0" u="none" strike="noStrike">
                          <a:effectLst/>
                          <a:latin typeface="Arial" panose="020B0604020202020204" pitchFamily="34" charset="0"/>
                        </a:rPr>
                        <a:t>Repair Labor</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3">
                  <a:txBody>
                    <a:bodyPr/>
                    <a:lstStyle/>
                    <a:p>
                      <a:pPr algn="ctr" fontAlgn="b"/>
                      <a:r>
                        <a:rPr lang="en-US" sz="200" b="1"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3">
                  <a:txBody>
                    <a:bodyPr/>
                    <a:lstStyle/>
                    <a:p>
                      <a:pPr algn="ctr" fontAlgn="b"/>
                      <a:r>
                        <a:rPr lang="en-US" sz="200" b="1" i="0" u="none" strike="noStrike">
                          <a:effectLst/>
                          <a:latin typeface="Arial" panose="020B0604020202020204" pitchFamily="34" charset="0"/>
                        </a:rPr>
                        <a:t>One Item Repair Order</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09234056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rowSpan="2">
                  <a:txBody>
                    <a:bodyPr/>
                    <a:lstStyle/>
                    <a:p>
                      <a:pPr algn="ctr" fontAlgn="b"/>
                      <a:r>
                        <a:rPr lang="en-US" sz="200" b="0" i="0" u="none" strike="noStrike">
                          <a:effectLst/>
                          <a:latin typeface="Arial" panose="020B0604020202020204" pitchFamily="34" charset="0"/>
                        </a:rPr>
                        <a:t>RO Number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ctr"/>
                      <a:r>
                        <a:rPr lang="en-US" sz="200" b="0" i="0" u="none" strike="noStrike">
                          <a:effectLst/>
                          <a:latin typeface="Arial" panose="020B0604020202020204" pitchFamily="34" charset="0"/>
                        </a:rPr>
                        <a:t>Year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ctr"/>
                      <a:r>
                        <a:rPr lang="en-US" sz="200" b="0" i="0" u="none" strike="noStrike">
                          <a:effectLst/>
                          <a:latin typeface="Arial" panose="020B0604020202020204" pitchFamily="34" charset="0"/>
                        </a:rPr>
                        <a:t>Model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ctr"/>
                      <a:r>
                        <a:rPr lang="en-US" sz="200" b="0" i="0" u="none" strike="noStrike">
                          <a:effectLst/>
                          <a:latin typeface="Arial" panose="020B0604020202020204" pitchFamily="34" charset="0"/>
                        </a:rPr>
                        <a:t>Mileage</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Sales</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Flat Rate Hours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Technican Number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Pay Per FRH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Cost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Flat Rate Hours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Technican Number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Pay Per FRH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Cost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Flat Rate Hours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Technican Number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Pay Per FRH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Cost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vMerge="1">
                  <a:txBody>
                    <a:bodyPr/>
                    <a:lstStyle/>
                    <a:p>
                      <a:endParaRPr lang="en-US"/>
                    </a:p>
                  </a:txBody>
                  <a:tcPr/>
                </a:tc>
                <a:tc vMerge="1">
                  <a:txBody>
                    <a:bodyPr/>
                    <a:lstStyle/>
                    <a:p>
                      <a:endParaRPr lang="en-US"/>
                    </a:p>
                  </a:txBody>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389148569"/>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96776585"/>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29,445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81291929"/>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LACROSSE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30,818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44.40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44.40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30601234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6104704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REGAL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32,430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74922949"/>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6104705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YUKON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13,185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441624425"/>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6104707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ENVISION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54,673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23048849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6104708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YUKON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47,790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748183533"/>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6104709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ENVISION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26,597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840180036"/>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6104710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14,857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6164945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6104711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28,983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30.00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5.70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5.70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605574670"/>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6104713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YUKON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37,602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24.95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200392038"/>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6104714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SILVERADO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64,196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387.06</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77.70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77.70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066757294"/>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6104716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TERRAIN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83,796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200.00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30.00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4030276006"/>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6104718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9,106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42.00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43.42</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52.50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935491536"/>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LACROSSE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107,763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149.88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81.60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200.00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2,825.20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533.80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683.40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99800566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6104720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6,623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78751247"/>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6104721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SILVERADO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148,263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117.11</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35.00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813305658"/>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6104723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SUBURBAN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74,281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333.29</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891304648"/>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6104724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COMPASS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99,568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109.90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84.00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228682352"/>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6104726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LACROSSE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72,210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190.88</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51.80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51.80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878305605"/>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6104727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VUE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150,101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15129341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6104728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25,103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49.95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8839531"/>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6104734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ENVISION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8,451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15.00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4127363737"/>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6104735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ENCLAVE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21,409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116307886"/>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6104737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SILVERADO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89,647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903.22</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166.60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166.60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27078866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6104738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CTS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130,000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921.20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370.00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370.00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24369299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6104740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42,153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97.01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36.40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36.40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98950178"/>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6104741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TERRAIN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74,652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24.50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24.50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90559753"/>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dirty="0">
                          <a:effectLst/>
                          <a:latin typeface="Arial" panose="020B0604020202020204" pitchFamily="34" charset="0"/>
                        </a:rPr>
                        <a:t>6104742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SILVERADO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53,813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40912673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29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6104744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231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276.48</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89047085"/>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6104745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36,490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61.20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61.20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3403201"/>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6104746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ENCLAVE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58,829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86.80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608.24</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92.40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179.20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092497276"/>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6104748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ENCLAVE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99,192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294.91</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59.20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59.20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60749555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6104749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46,065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439.00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4.80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168.00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168.00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534238652"/>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6104752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ENCLAVE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121,505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35.00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437109619"/>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6104753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19,905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58054431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6104755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YUKON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49,515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495045010"/>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6104756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35,996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66.95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63276981"/>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6104758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29,821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68360348"/>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39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6104759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ENVISION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25,282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42.00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42.00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27240581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6104762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81,015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921.60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170.00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210.80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980561811"/>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6104763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16,452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316567092"/>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6104764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SILVERADO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145,233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318365645"/>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6104766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CTS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95,193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24.95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14.00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2098642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6104767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113,515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209.95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91.80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657390405"/>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6104768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94,455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46103000"/>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6104769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SILVERADO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135,702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609.95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5.50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187.00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1,382.46</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255.00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442.00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6939126"/>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6104770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30,006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1426847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6104771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54,028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82454363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49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6104772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YUKON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89,941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92.19</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50061679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6104773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76,603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730645019"/>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6104774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43,535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34.20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82365241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6104776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75,198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66450763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6104779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73,973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50.40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105.58</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78.40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409814953"/>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6104780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ESCALADE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140,815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92.16</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998493805"/>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6104781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3,538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184.32</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400972076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6104783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41,116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421065126"/>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6104784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19,247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730165020"/>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6104792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ESCALADE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31,653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29040750"/>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59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6104794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ENCLAVE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44,720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96.91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32.30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32.30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94451203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CRUZE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88,093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65.95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9186108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45,543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321.08</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85.00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85.00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99583134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6104802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103,113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25.00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53.20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36344641"/>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6104804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LUCERNE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112,313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460.80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143966659"/>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6104805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HUMMER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116,028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268.64</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74.00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694329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6104806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16,567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69.45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742926606"/>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6104808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143,884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91.96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28.50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812626966"/>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6104810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SRX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94,332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89.95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19.95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39.20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281683056"/>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6104812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ENCLAVE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105,000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85.75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23.80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23.80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45223859"/>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69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6104814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173,545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468738597"/>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6104815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SUBURBAN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136,908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40.80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2845244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6104817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194,469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111.00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63.00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63.00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7420091"/>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YUKON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21,459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05545469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15,266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642021279"/>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ESCAPE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67,434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144.90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81.60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81.60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334603142"/>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ENVISION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17,580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206574590"/>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LESABRE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135,625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552.96</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102.00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102.00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548843605"/>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TIGUAN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50,943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109.99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88.80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88.80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33815897"/>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TERRAIN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91,450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39.95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44.40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44.40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48726576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79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6104829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19,238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879997989"/>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EQUINOX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38,727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64.88</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361131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31,551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22.40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203.70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39.20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61.60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786067020"/>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ENCLAVE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106,717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92.16</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18.50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41021983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27,575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31962957"/>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68,988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189.95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112.00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112.00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03486100"/>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62,714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286.91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4.50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166.50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166.50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58465921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REGAL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42,489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42.00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8138933"/>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6104839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YUKON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60,005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91.96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105.58</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85.00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691858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ACADIA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33,841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97.01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34.20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866309526"/>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89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24,007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91.96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51.00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88673147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ESCAPE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67,434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99.95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74.00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65005654"/>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91</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6104844</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41,232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42.00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42.00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09024114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92</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54,155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50.00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17.50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17.50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530061149"/>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93</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ENVISION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35,777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32.30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32.30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842124221"/>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94</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LACROSSE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91,686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61.20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111.13</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34.00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95.20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34323298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95</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6104848</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13,903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62879878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96</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6104849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SIERRA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51,129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44.50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25.90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25.90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593798540"/>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97</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6104850</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ENCORE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36,489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39.95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13.30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854858355"/>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98</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6104851</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TERRAIN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33,184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37.00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37.00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02193177"/>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99</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6104852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LACROSSE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58,597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61.96</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22.80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852220172"/>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ctr" fontAlgn="b"/>
                      <a:r>
                        <a:rPr lang="en-US" sz="200" b="1" i="0" u="none" strike="noStrike">
                          <a:solidFill>
                            <a:srgbClr val="FFFFFF"/>
                          </a:solidFill>
                          <a:effectLst/>
                          <a:latin typeface="Arial" panose="020B0604020202020204" pitchFamily="34" charset="0"/>
                        </a:rPr>
                        <a:t>100</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6104853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2016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CR-V</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73,907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69.95</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33.60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857.50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b"/>
                      <a:r>
                        <a:rPr lang="en-US" sz="200" b="0" i="0" u="none" strike="noStrike">
                          <a:effectLst/>
                          <a:latin typeface="Arial" panose="020B0604020202020204" pitchFamily="34" charset="0"/>
                        </a:rPr>
                        <a:t>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fontAlgn="b"/>
                      <a:r>
                        <a:rPr lang="en-US" sz="200" b="0" i="0" u="none" strike="noStrike">
                          <a:effectLst/>
                          <a:latin typeface="Arial" panose="020B0604020202020204" pitchFamily="34" charset="0"/>
                        </a:rPr>
                        <a:t>28.00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196.00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229.60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2816284789"/>
                  </a:ext>
                </a:extLst>
              </a:tr>
              <a:tr h="89069">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1" i="0" u="none" strike="noStrike">
                          <a:effectLst/>
                          <a:latin typeface="Arial" panose="020B0604020202020204" pitchFamily="34" charset="0"/>
                        </a:rPr>
                        <a:t>Totals</a:t>
                      </a:r>
                    </a:p>
                  </a:txBody>
                  <a:tcPr marL="0" marR="0" marT="0"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1" i="0" u="none" strike="noStrike">
                          <a:effectLst/>
                          <a:latin typeface="Arial" panose="020B0604020202020204" pitchFamily="34" charset="0"/>
                        </a:rPr>
                        <a:t>Totals</a:t>
                      </a:r>
                    </a:p>
                  </a:txBody>
                  <a:tcPr marL="0" marR="0" marT="0"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0" i="0" u="none" strike="noStrike">
                          <a:effectLst/>
                          <a:latin typeface="Arial" panose="020B0604020202020204" pitchFamily="34" charset="0"/>
                        </a:rPr>
                        <a:t>5,570.52</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97.50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200" b="0" i="0" u="none" strike="noStrike">
                          <a:effectLst/>
                          <a:latin typeface="Arial" panose="020B0604020202020204" pitchFamily="34" charset="0"/>
                        </a:rPr>
                        <a:t>2647.20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2,457.10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23.00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200" b="0" i="0" u="none" strike="noStrike">
                          <a:effectLst/>
                          <a:latin typeface="Arial" panose="020B0604020202020204" pitchFamily="34" charset="0"/>
                        </a:rPr>
                        <a:t>735.60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12,386.15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79.60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2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r" fontAlgn="b"/>
                      <a:r>
                        <a:rPr lang="en-US" sz="200" b="0" i="0" u="none" strike="noStrike">
                          <a:effectLst/>
                          <a:latin typeface="Arial" panose="020B0604020202020204" pitchFamily="34" charset="0"/>
                        </a:rPr>
                        <a:t>2663.70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200" b="0" i="0" u="none" strike="noStrike">
                          <a:effectLst/>
                          <a:latin typeface="Arial" panose="020B0604020202020204" pitchFamily="34" charset="0"/>
                        </a:rPr>
                        <a:t>6046.50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200" b="0" i="0" u="none" strike="noStrike">
                          <a:effectLst/>
                          <a:latin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1786197593"/>
                  </a:ext>
                </a:extLst>
              </a:tr>
              <a:tr h="197545">
                <a:tc>
                  <a:txBody>
                    <a:bodyPr/>
                    <a:lstStyle/>
                    <a:p>
                      <a:pPr algn="l" fontAlgn="b"/>
                      <a:r>
                        <a:rPr lang="en-US" sz="2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r" fontAlgn="b"/>
                      <a:r>
                        <a:rPr lang="en-US" sz="200" b="1" i="0" u="none" strike="noStrike">
                          <a:effectLst/>
                          <a:latin typeface="Arial" panose="020B0604020202020204" pitchFamily="34" charset="0"/>
                        </a:rPr>
                        <a:t>Number of RO's in Sample</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8CCE4"/>
                    </a:solidFill>
                  </a:tcPr>
                </a:tc>
                <a:tc gridSpan="5">
                  <a:txBody>
                    <a:bodyPr/>
                    <a:lstStyle/>
                    <a:p>
                      <a:pPr algn="ctr" fontAlgn="b"/>
                      <a:r>
                        <a:rPr lang="en-US" sz="200" b="1" i="0" u="none" strike="noStrike">
                          <a:effectLst/>
                          <a:latin typeface="Arial" panose="020B0604020202020204" pitchFamily="34" charset="0"/>
                        </a:rPr>
                        <a:t>Competative Labor</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b"/>
                      <a:r>
                        <a:rPr lang="en-US" sz="200" b="1" i="0" u="none" strike="noStrike">
                          <a:effectLst/>
                          <a:latin typeface="Arial" panose="020B0604020202020204" pitchFamily="34" charset="0"/>
                        </a:rPr>
                        <a:t>Maintenance Labor</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b"/>
                      <a:r>
                        <a:rPr lang="en-US" sz="200" b="1" i="0" u="none" strike="noStrike">
                          <a:effectLst/>
                          <a:latin typeface="Arial" panose="020B0604020202020204" pitchFamily="34" charset="0"/>
                        </a:rPr>
                        <a:t>Repair Labor</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3">
                  <a:txBody>
                    <a:bodyPr/>
                    <a:lstStyle/>
                    <a:p>
                      <a:pPr algn="ctr" fontAlgn="b"/>
                      <a:r>
                        <a:rPr lang="en-US" sz="200" b="1"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3">
                  <a:txBody>
                    <a:bodyPr/>
                    <a:lstStyle/>
                    <a:p>
                      <a:pPr algn="ctr" fontAlgn="b"/>
                      <a:r>
                        <a:rPr lang="en-US" sz="200" b="1" i="0" u="none" strike="noStrike">
                          <a:effectLst/>
                          <a:latin typeface="Arial" panose="020B0604020202020204" pitchFamily="34" charset="0"/>
                        </a:rPr>
                        <a:t>One Item Repair Order</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478755387"/>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rowSpan="2">
                  <a:txBody>
                    <a:bodyPr/>
                    <a:lstStyle/>
                    <a:p>
                      <a:pPr algn="ctr" fontAlgn="b"/>
                      <a:r>
                        <a:rPr lang="en-US" sz="200" b="1" i="0" u="none" strike="noStrike">
                          <a:effectLst/>
                          <a:latin typeface="Arial" panose="020B0604020202020204" pitchFamily="34" charset="0"/>
                        </a:rPr>
                        <a:t>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Flat Rate Hours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Technican Number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Pay Per FRH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Cost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Flat Rate Hours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Technican Number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Pay Per FRH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Cost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Flat Rate Hours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Technican Number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Pay Per FRH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rowSpan="2">
                  <a:txBody>
                    <a:bodyPr/>
                    <a:lstStyle/>
                    <a:p>
                      <a:pPr algn="ctr" fontAlgn="b"/>
                      <a:r>
                        <a:rPr lang="en-US" sz="200" b="1" i="0" u="none" strike="noStrike">
                          <a:effectLst/>
                          <a:latin typeface="Arial" panose="020B0604020202020204" pitchFamily="34" charset="0"/>
                        </a:rPr>
                        <a:t>Labor Cost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vMerge="1">
                  <a:txBody>
                    <a:bodyPr/>
                    <a:lstStyle/>
                    <a:p>
                      <a:endParaRPr lang="en-US"/>
                    </a:p>
                  </a:txBody>
                  <a:tcPr/>
                </a:tc>
                <a:tc vMerge="1">
                  <a:txBody>
                    <a:bodyPr/>
                    <a:lstStyle/>
                    <a:p>
                      <a:endParaRPr lang="en-US"/>
                    </a:p>
                  </a:txBody>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466259988"/>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D9D9D9"/>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D9D9D9"/>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D9D9D9"/>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b"/>
                      <a:r>
                        <a:rPr lang="en-US" sz="2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244062"/>
                    </a:solidFill>
                  </a:tcPr>
                </a:tc>
                <a:extLst>
                  <a:ext uri="{0D108BD9-81ED-4DB2-BD59-A6C34878D82A}">
                    <a16:rowId xmlns:a16="http://schemas.microsoft.com/office/drawing/2014/main" val="3098091340"/>
                  </a:ext>
                </a:extLst>
              </a:tr>
              <a:tr h="47082">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l" fontAlgn="b"/>
                      <a:r>
                        <a:rPr lang="en-US" sz="200" b="0" i="0" u="none" strike="noStrike" dirty="0">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a:noFill/>
                    </a:lnR>
                    <a:lnT>
                      <a:noFill/>
                    </a:lnT>
                    <a:lnB>
                      <a:noFill/>
                    </a:lnB>
                    <a:solidFill>
                      <a:srgbClr val="244062"/>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r"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244062"/>
                    </a:solidFill>
                  </a:tcPr>
                </a:tc>
                <a:tc>
                  <a:txBody>
                    <a:bodyPr/>
                    <a:lstStyle/>
                    <a:p>
                      <a:pPr algn="l" fontAlgn="b"/>
                      <a:r>
                        <a:rPr lang="en-US" sz="200" b="0" i="0" u="none" strike="noStrike" dirty="0">
                          <a:effectLst/>
                          <a:latin typeface="Arial" panose="020B0604020202020204" pitchFamily="34" charset="0"/>
                        </a:rPr>
                        <a:t> </a:t>
                      </a:r>
                    </a:p>
                  </a:txBody>
                  <a:tcPr marL="0" marR="0" marT="0" marB="0" anchor="b">
                    <a:lnL>
                      <a:noFill/>
                    </a:lnL>
                    <a:lnR>
                      <a:noFill/>
                    </a:lnR>
                    <a:lnT>
                      <a:noFill/>
                    </a:lnT>
                    <a:lnB>
                      <a:noFill/>
                    </a:lnB>
                    <a:solidFill>
                      <a:srgbClr val="244062"/>
                    </a:solidFill>
                  </a:tcPr>
                </a:tc>
                <a:extLst>
                  <a:ext uri="{0D108BD9-81ED-4DB2-BD59-A6C34878D82A}">
                    <a16:rowId xmlns:a16="http://schemas.microsoft.com/office/drawing/2014/main" val="3243132654"/>
                  </a:ext>
                </a:extLst>
              </a:tr>
            </a:tbl>
          </a:graphicData>
        </a:graphic>
      </p:graphicFrame>
    </p:spTree>
    <p:extLst>
      <p:ext uri="{BB962C8B-B14F-4D97-AF65-F5344CB8AC3E}">
        <p14:creationId xmlns:p14="http://schemas.microsoft.com/office/powerpoint/2010/main" val="3708077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5663"/>
            <a:ext cx="4821098" cy="4645699"/>
          </a:xfrm>
        </p:spPr>
        <p:txBody>
          <a:bodyPr>
            <a:normAutofit fontScale="85000" lnSpcReduction="10000"/>
          </a:bodyPr>
          <a:lstStyle/>
          <a:p>
            <a:r>
              <a:rPr lang="en-US" dirty="0"/>
              <a:t>Objectives – Improve the new service manager’s understanding of what produces the numbers behind a successful department, Improve tech work-mix, have strong advisors, reduce unnecessary expenses like policy and other supplies, increase our ELR and our GP %, reduce one-line Ros, hire more techs, and increase our technician’s proficiency.</a:t>
            </a:r>
          </a:p>
          <a:p>
            <a:r>
              <a:rPr lang="en-US" dirty="0"/>
              <a:t>Strategies – Make department specific expense and cost of labor meetings available and consistent for our service manager and staff, monitor and update our service menus, monitor coupons and discounting, track tech hours daily.</a:t>
            </a:r>
          </a:p>
          <a:p>
            <a:r>
              <a:rPr lang="en-US" dirty="0"/>
              <a:t>Tactics – Make sure the Service Manager is doing consistent performance reviews, have weekly meetings with our service manager (policy, open Ros, menus, discounts), include Service manager in monthly expense and composite meetings, and review proficiency reports weekly with the service manager.</a:t>
            </a:r>
          </a:p>
          <a:p>
            <a:endParaRPr lang="en-US" dirty="0"/>
          </a:p>
          <a:p>
            <a:endParaRPr lang="en-US" dirty="0"/>
          </a:p>
          <a:p>
            <a:endParaRPr lang="en-US" dirty="0"/>
          </a:p>
        </p:txBody>
      </p:sp>
      <p:sp>
        <p:nvSpPr>
          <p:cNvPr id="4" name="Text Box 2">
            <a:extLst>
              <a:ext uri="{FF2B5EF4-FFF2-40B4-BE49-F238E27FC236}">
                <a16:creationId xmlns:a16="http://schemas.microsoft.com/office/drawing/2014/main" id="{0F863DC0-84C6-5F38-B497-3CDAB311BFAB}"/>
              </a:ext>
            </a:extLst>
          </p:cNvPr>
          <p:cNvSpPr txBox="1">
            <a:spLocks noChangeArrowheads="1"/>
          </p:cNvSpPr>
          <p:nvPr/>
        </p:nvSpPr>
        <p:spPr bwMode="auto">
          <a:xfrm>
            <a:off x="5650303" y="37481"/>
            <a:ext cx="3256004" cy="339151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STRENGTHS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Over half of our techs have been here longer than 5 years.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Strong recent hires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Good tech chemistry. Willing to help new hires.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New Service Manager with a strong desire to learn and improve the department</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Metro dealership with large customer base</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New DMS (</a:t>
            </a:r>
            <a:r>
              <a:rPr lang="en-US" sz="1100" dirty="0" err="1">
                <a:effectLst/>
                <a:latin typeface="Calibri" panose="020F0502020204030204" pitchFamily="34" charset="0"/>
                <a:ea typeface="Calibri" panose="020F0502020204030204" pitchFamily="34" charset="0"/>
                <a:cs typeface="Times New Roman" panose="02020603050405020304" pitchFamily="18" charset="0"/>
              </a:rPr>
              <a:t>Tekion</a:t>
            </a:r>
            <a:r>
              <a:rPr lang="en-US" sz="1100" dirty="0">
                <a:effectLst/>
                <a:latin typeface="Calibri" panose="020F0502020204030204" pitchFamily="34" charset="0"/>
                <a:ea typeface="Calibri" panose="020F0502020204030204" pitchFamily="34" charset="0"/>
                <a:cs typeface="Times New Roman" panose="02020603050405020304" pitchFamily="18" charset="0"/>
              </a:rPr>
              <a:t>) with more user-friendly ways to analyze department performance and better serve our customers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Strong brand name</a:t>
            </a:r>
          </a:p>
          <a:p>
            <a:pPr marL="342900" marR="0" lvl="0" indent="-342900">
              <a:lnSpc>
                <a:spcPct val="107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Strong new warranty admin</a:t>
            </a:r>
          </a:p>
          <a:p>
            <a:pPr marL="342900" marR="0" lvl="0" indent="-342900">
              <a:lnSpc>
                <a:spcPct val="107000"/>
              </a:lnSpc>
              <a:spcBef>
                <a:spcPts val="0"/>
              </a:spcBef>
              <a:spcAft>
                <a:spcPts val="800"/>
              </a:spcAft>
              <a:buFont typeface="Symbol" panose="05050102010706020507" pitchFamily="18" charset="2"/>
              <a:buChar char=""/>
            </a:pPr>
            <a:r>
              <a:rPr lang="en-US" sz="1100" dirty="0" err="1">
                <a:effectLst/>
                <a:latin typeface="Calibri" panose="020F0502020204030204" pitchFamily="34" charset="0"/>
                <a:ea typeface="Calibri" panose="020F0502020204030204" pitchFamily="34" charset="0"/>
                <a:cs typeface="Times New Roman" panose="02020603050405020304" pitchFamily="18" charset="0"/>
              </a:rPr>
              <a:t>Paylink</a:t>
            </a:r>
            <a:r>
              <a:rPr lang="en-US" sz="1100" dirty="0">
                <a:effectLst/>
                <a:latin typeface="Calibri" panose="020F0502020204030204" pitchFamily="34" charset="0"/>
                <a:ea typeface="Calibri" panose="020F0502020204030204" pitchFamily="34" charset="0"/>
                <a:cs typeface="Times New Roman" panose="02020603050405020304" pitchFamily="18" charset="0"/>
              </a:rPr>
              <a:t> through </a:t>
            </a:r>
            <a:r>
              <a:rPr lang="en-US" sz="1100" dirty="0" err="1">
                <a:effectLst/>
                <a:latin typeface="Calibri" panose="020F0502020204030204" pitchFamily="34" charset="0"/>
                <a:ea typeface="Calibri" panose="020F0502020204030204" pitchFamily="34" charset="0"/>
                <a:cs typeface="Times New Roman" panose="02020603050405020304" pitchFamily="18" charset="0"/>
              </a:rPr>
              <a:t>Tekion</a:t>
            </a:r>
            <a:r>
              <a:rPr lang="en-US" sz="1100" dirty="0">
                <a:effectLst/>
                <a:latin typeface="Calibri" panose="020F0502020204030204" pitchFamily="34" charset="0"/>
                <a:ea typeface="Calibri" panose="020F0502020204030204" pitchFamily="34" charset="0"/>
                <a:cs typeface="Times New Roman" panose="02020603050405020304" pitchFamily="18" charset="0"/>
              </a:rPr>
              <a:t> for easier payment</a:t>
            </a:r>
          </a:p>
          <a:p>
            <a:pPr marL="342900" marR="0" lvl="0" indent="-342900">
              <a:lnSpc>
                <a:spcPct val="107000"/>
              </a:lnSpc>
              <a:spcBef>
                <a:spcPts val="0"/>
              </a:spcBef>
              <a:spcAft>
                <a:spcPts val="800"/>
              </a:spcAft>
              <a:buFont typeface="Symbol" panose="05050102010706020507" pitchFamily="18" charset="2"/>
              <a:buChar char=""/>
            </a:pPr>
            <a:r>
              <a:rPr lang="en-US" sz="1100" dirty="0">
                <a:latin typeface="Calibri" panose="020F0502020204030204" pitchFamily="34" charset="0"/>
                <a:ea typeface="Calibri" panose="020F0502020204030204" pitchFamily="34" charset="0"/>
                <a:cs typeface="Times New Roman" panose="02020603050405020304" pitchFamily="18" charset="0"/>
              </a:rPr>
              <a:t>Training availability and use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Box 2">
            <a:extLst>
              <a:ext uri="{FF2B5EF4-FFF2-40B4-BE49-F238E27FC236}">
                <a16:creationId xmlns:a16="http://schemas.microsoft.com/office/drawing/2014/main" id="{57ADE663-8547-7036-6D82-FFC784471732}"/>
              </a:ext>
            </a:extLst>
          </p:cNvPr>
          <p:cNvSpPr txBox="1">
            <a:spLocks noChangeArrowheads="1"/>
          </p:cNvSpPr>
          <p:nvPr/>
        </p:nvSpPr>
        <p:spPr bwMode="auto">
          <a:xfrm>
            <a:off x="8850703" y="37481"/>
            <a:ext cx="3256004" cy="339151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WEAKNESSES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New advisor who may not be a long-term fit</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RIM inventory management in parts causes delays with parts and SOPs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Inconsistent tech pay plans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Parts display is weak/</a:t>
            </a:r>
            <a:r>
              <a:rPr lang="en-US" sz="1100" dirty="0" err="1">
                <a:effectLst/>
                <a:latin typeface="Calibri" panose="020F0502020204030204" pitchFamily="34" charset="0"/>
                <a:ea typeface="Calibri" panose="020F0502020204030204" pitchFamily="34" charset="0"/>
                <a:cs typeface="Times New Roman" panose="02020603050405020304" pitchFamily="18" charset="0"/>
              </a:rPr>
              <a:t>nonexistant</a:t>
            </a:r>
            <a:r>
              <a:rPr lang="en-US" sz="1100" dirty="0">
                <a:effectLst/>
                <a:latin typeface="Calibri" panose="020F0502020204030204" pitchFamily="34" charset="0"/>
                <a:ea typeface="Calibri" panose="020F0502020204030204" pitchFamily="34" charset="0"/>
                <a:cs typeface="Times New Roman" panose="02020603050405020304" pitchFamily="18" charset="0"/>
              </a:rPr>
              <a:t> and same with tires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Service closes before sales and is only open on Saturday mornings for oil changes</a:t>
            </a:r>
          </a:p>
          <a:p>
            <a:pPr marL="342900" marR="0" lvl="0" indent="-342900">
              <a:lnSpc>
                <a:spcPct val="107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Inconsistency with previous warranty admins has created a backlog of unpaid warranty RO’s</a:t>
            </a:r>
          </a:p>
          <a:p>
            <a:pPr marL="342900" marR="0" lvl="0" indent="-342900">
              <a:lnSpc>
                <a:spcPct val="107000"/>
              </a:lnSpc>
              <a:spcBef>
                <a:spcPts val="0"/>
              </a:spcBef>
              <a:spcAft>
                <a:spcPts val="800"/>
              </a:spcAft>
              <a:buFont typeface="Symbol" panose="05050102010706020507" pitchFamily="18" charset="2"/>
              <a:buChar char=""/>
            </a:pPr>
            <a:r>
              <a:rPr lang="en-US" sz="1100" dirty="0">
                <a:latin typeface="Calibri" panose="020F0502020204030204" pitchFamily="34" charset="0"/>
                <a:ea typeface="Calibri" panose="020F0502020204030204" pitchFamily="34" charset="0"/>
                <a:cs typeface="Times New Roman" panose="02020603050405020304" pitchFamily="18" charset="0"/>
              </a:rPr>
              <a:t>Not enough rental cars. Customers </a:t>
            </a:r>
            <a:r>
              <a:rPr lang="en-US" sz="1100">
                <a:latin typeface="Calibri" panose="020F0502020204030204" pitchFamily="34" charset="0"/>
                <a:ea typeface="Calibri" panose="020F0502020204030204" pitchFamily="34" charset="0"/>
                <a:cs typeface="Times New Roman" panose="02020603050405020304" pitchFamily="18" charset="0"/>
              </a:rPr>
              <a:t>always want them.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Box 2">
            <a:extLst>
              <a:ext uri="{FF2B5EF4-FFF2-40B4-BE49-F238E27FC236}">
                <a16:creationId xmlns:a16="http://schemas.microsoft.com/office/drawing/2014/main" id="{F681D365-F595-0528-5BD5-DF2292B781E1}"/>
              </a:ext>
            </a:extLst>
          </p:cNvPr>
          <p:cNvSpPr txBox="1">
            <a:spLocks noChangeArrowheads="1"/>
          </p:cNvSpPr>
          <p:nvPr/>
        </p:nvSpPr>
        <p:spPr bwMode="auto">
          <a:xfrm>
            <a:off x="5650303" y="3429000"/>
            <a:ext cx="3256004" cy="339151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OPPORTUNITIES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Training for advisors, techs, and the service manager</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Expanding hours every day of the week and weekends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Mobile service</a:t>
            </a:r>
          </a:p>
          <a:p>
            <a:pPr marL="342900" marR="0" lvl="0" indent="-342900">
              <a:lnSpc>
                <a:spcPct val="107000"/>
              </a:lnSpc>
              <a:spcBef>
                <a:spcPts val="0"/>
              </a:spcBef>
              <a:spcAft>
                <a:spcPts val="0"/>
              </a:spcAft>
              <a:buFont typeface="Symbol" panose="05050102010706020507" pitchFamily="18" charset="2"/>
              <a:buChar char=""/>
            </a:pPr>
            <a:r>
              <a:rPr lang="en-US" sz="1100" dirty="0">
                <a:latin typeface="Calibri" panose="020F0502020204030204" pitchFamily="34" charset="0"/>
                <a:ea typeface="Calibri" panose="020F0502020204030204" pitchFamily="34" charset="0"/>
                <a:cs typeface="Times New Roman" panose="02020603050405020304" pitchFamily="18" charset="0"/>
              </a:rPr>
              <a:t>Pickup and deliver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Find new customers within the vast metro through advertising, sales, and word-of-mouth</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Create video MPVI’s for the customers and show them the value of the MPVI’s on the RO’s</a:t>
            </a:r>
          </a:p>
          <a:p>
            <a:pPr marL="342900" marR="0" lvl="0" indent="-342900">
              <a:lnSpc>
                <a:spcPct val="107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Improve our website</a:t>
            </a:r>
          </a:p>
        </p:txBody>
      </p:sp>
      <p:sp>
        <p:nvSpPr>
          <p:cNvPr id="7" name="Text Box 2">
            <a:extLst>
              <a:ext uri="{FF2B5EF4-FFF2-40B4-BE49-F238E27FC236}">
                <a16:creationId xmlns:a16="http://schemas.microsoft.com/office/drawing/2014/main" id="{150CD110-EA03-1477-285D-03AAFEF1D526}"/>
              </a:ext>
            </a:extLst>
          </p:cNvPr>
          <p:cNvSpPr txBox="1">
            <a:spLocks noChangeArrowheads="1"/>
          </p:cNvSpPr>
          <p:nvPr/>
        </p:nvSpPr>
        <p:spPr bwMode="auto">
          <a:xfrm>
            <a:off x="8850703" y="3429000"/>
            <a:ext cx="3256004" cy="339151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THREATS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Independent shops</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Numerous other dealers within the metro offering the same services as us</a:t>
            </a:r>
          </a:p>
          <a:p>
            <a:pPr marL="342900" marR="0" lvl="0" indent="-342900">
              <a:lnSpc>
                <a:spcPct val="107000"/>
              </a:lnSpc>
              <a:spcBef>
                <a:spcPts val="0"/>
              </a:spcBef>
              <a:spcAft>
                <a:spcPts val="0"/>
              </a:spcAft>
              <a:buFont typeface="Symbol" panose="05050102010706020507" pitchFamily="18" charset="2"/>
              <a:buChar char=""/>
            </a:pPr>
            <a:r>
              <a:rPr lang="en-US" sz="1100" dirty="0">
                <a:latin typeface="Calibri" panose="020F0502020204030204" pitchFamily="34" charset="0"/>
                <a:ea typeface="Calibri" panose="020F0502020204030204" pitchFamily="34" charset="0"/>
                <a:cs typeface="Times New Roman" panose="02020603050405020304" pitchFamily="18" charset="0"/>
              </a:rPr>
              <a:t>Competitive pricing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Losing our customers when their vehicles are no longer under warranty</a:t>
            </a: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Job Market. We are having trouble finding qualified techs due to the demand and lack of availability.</a:t>
            </a:r>
          </a:p>
          <a:p>
            <a:pPr marL="342900" marR="0" lvl="0" indent="-342900">
              <a:lnSpc>
                <a:spcPct val="107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CSI score is under zone and could lead to us losing customers to the stores with better CSI</a:t>
            </a:r>
          </a:p>
        </p:txBody>
      </p:sp>
    </p:spTree>
    <p:extLst>
      <p:ext uri="{BB962C8B-B14F-4D97-AF65-F5344CB8AC3E}">
        <p14:creationId xmlns:p14="http://schemas.microsoft.com/office/powerpoint/2010/main" val="422609915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1809</TotalTime>
  <Words>5705</Words>
  <Application>Microsoft Office PowerPoint</Application>
  <PresentationFormat>Widescreen</PresentationFormat>
  <Paragraphs>3218</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Symbol</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PowerPoint Presentation</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Brett Froseth</cp:lastModifiedBy>
  <cp:revision>10</cp:revision>
  <dcterms:created xsi:type="dcterms:W3CDTF">2022-12-04T13:10:55Z</dcterms:created>
  <dcterms:modified xsi:type="dcterms:W3CDTF">2024-02-07T21:36:21Z</dcterms:modified>
</cp:coreProperties>
</file>