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72" r:id="rId3"/>
    <p:sldId id="273" r:id="rId4"/>
    <p:sldId id="274" r:id="rId5"/>
    <p:sldId id="275"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70" r:id="rId19"/>
    <p:sldId id="269" r:id="rId20"/>
    <p:sldId id="271"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9C21C3-7420-41DE-BBB6-C82FD1035D08}" v="2172" dt="2024-02-18T15:32:40.0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ata3.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1.png"/><Relationship Id="rId7" Type="http://schemas.openxmlformats.org/officeDocument/2006/relationships/image" Target="../media/image13.png"/><Relationship Id="rId2" Type="http://schemas.openxmlformats.org/officeDocument/2006/relationships/image" Target="../media/image30.svg"/><Relationship Id="rId1" Type="http://schemas.openxmlformats.org/officeDocument/2006/relationships/image" Target="../media/image19.png"/><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37.svg"/><Relationship Id="rId4" Type="http://schemas.openxmlformats.org/officeDocument/2006/relationships/image" Target="../media/image32.svg"/><Relationship Id="rId9" Type="http://schemas.openxmlformats.org/officeDocument/2006/relationships/image" Target="../media/image3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rawing3.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1.png"/><Relationship Id="rId7" Type="http://schemas.openxmlformats.org/officeDocument/2006/relationships/image" Target="../media/image13.png"/><Relationship Id="rId2" Type="http://schemas.openxmlformats.org/officeDocument/2006/relationships/image" Target="../media/image30.svg"/><Relationship Id="rId1" Type="http://schemas.openxmlformats.org/officeDocument/2006/relationships/image" Target="../media/image19.png"/><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37.svg"/><Relationship Id="rId4" Type="http://schemas.openxmlformats.org/officeDocument/2006/relationships/image" Target="../media/image32.svg"/><Relationship Id="rId9"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0C1B34-A96A-4224-963D-809BDFD9AFDE}"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67527A75-A32E-490D-A86B-EC10606D0091}">
      <dgm:prSet/>
      <dgm:spPr/>
      <dgm:t>
        <a:bodyPr/>
        <a:lstStyle/>
        <a:p>
          <a:pPr>
            <a:lnSpc>
              <a:spcPct val="100000"/>
            </a:lnSpc>
          </a:pPr>
          <a:r>
            <a:rPr lang="en-US"/>
            <a:t>We aren't remotely close to selling all our available hours. 1235 hours billed compared to 3060 hours available.</a:t>
          </a:r>
        </a:p>
      </dgm:t>
    </dgm:pt>
    <dgm:pt modelId="{1C13B65C-6E3F-4958-A736-6D2819B5474A}" type="parTrans" cxnId="{7AEFD582-3A27-4EDD-8618-1B760903AC98}">
      <dgm:prSet/>
      <dgm:spPr/>
      <dgm:t>
        <a:bodyPr/>
        <a:lstStyle/>
        <a:p>
          <a:endParaRPr lang="en-US"/>
        </a:p>
      </dgm:t>
    </dgm:pt>
    <dgm:pt modelId="{FA7DE6FD-6DB9-4989-B569-3A92652D54B7}" type="sibTrans" cxnId="{7AEFD582-3A27-4EDD-8618-1B760903AC98}">
      <dgm:prSet/>
      <dgm:spPr/>
      <dgm:t>
        <a:bodyPr/>
        <a:lstStyle/>
        <a:p>
          <a:endParaRPr lang="en-US"/>
        </a:p>
      </dgm:t>
    </dgm:pt>
    <dgm:pt modelId="{EA3F0414-E69B-44F8-8835-4742ACF0C466}">
      <dgm:prSet/>
      <dgm:spPr/>
      <dgm:t>
        <a:bodyPr/>
        <a:lstStyle/>
        <a:p>
          <a:pPr>
            <a:lnSpc>
              <a:spcPct val="100000"/>
            </a:lnSpc>
          </a:pPr>
          <a:r>
            <a:rPr lang="en-US"/>
            <a:t>Charging techs for their apprentices will help steer our expenses back in line, it'll also promote an environment of accountability. Since they themselves will be "paying" for their apprentices. </a:t>
          </a:r>
        </a:p>
      </dgm:t>
    </dgm:pt>
    <dgm:pt modelId="{DA07D8DF-4F8A-418E-9E9B-548822F84925}" type="parTrans" cxnId="{69B7F034-4322-4B6D-BBD1-B2B282B7E58D}">
      <dgm:prSet/>
      <dgm:spPr/>
      <dgm:t>
        <a:bodyPr/>
        <a:lstStyle/>
        <a:p>
          <a:endParaRPr lang="en-US"/>
        </a:p>
      </dgm:t>
    </dgm:pt>
    <dgm:pt modelId="{949A1007-9465-41D0-B331-632A2119ACE6}" type="sibTrans" cxnId="{69B7F034-4322-4B6D-BBD1-B2B282B7E58D}">
      <dgm:prSet/>
      <dgm:spPr/>
      <dgm:t>
        <a:bodyPr/>
        <a:lstStyle/>
        <a:p>
          <a:endParaRPr lang="en-US"/>
        </a:p>
      </dgm:t>
    </dgm:pt>
    <dgm:pt modelId="{A04145A3-C39E-4BC9-9541-755BEA3AC160}">
      <dgm:prSet/>
      <dgm:spPr/>
      <dgm:t>
        <a:bodyPr/>
        <a:lstStyle/>
        <a:p>
          <a:pPr>
            <a:lnSpc>
              <a:spcPct val="100000"/>
            </a:lnSpc>
          </a:pPr>
          <a:r>
            <a:rPr lang="en-US"/>
            <a:t>We're going to start having daily meeting with Service manager, dispatcher, parts manager and techs. To help organize what the day in the shop will look like and help us maximize our available hours.</a:t>
          </a:r>
        </a:p>
      </dgm:t>
    </dgm:pt>
    <dgm:pt modelId="{0547CEBB-A6C1-4607-9764-31971EDB77F0}" type="parTrans" cxnId="{3CC99CBF-BE16-47F1-B547-57431F0E953B}">
      <dgm:prSet/>
      <dgm:spPr/>
      <dgm:t>
        <a:bodyPr/>
        <a:lstStyle/>
        <a:p>
          <a:endParaRPr lang="en-US"/>
        </a:p>
      </dgm:t>
    </dgm:pt>
    <dgm:pt modelId="{4909ADBA-0E7D-426A-B5C8-569448F6B583}" type="sibTrans" cxnId="{3CC99CBF-BE16-47F1-B547-57431F0E953B}">
      <dgm:prSet/>
      <dgm:spPr/>
      <dgm:t>
        <a:bodyPr/>
        <a:lstStyle/>
        <a:p>
          <a:endParaRPr lang="en-US"/>
        </a:p>
      </dgm:t>
    </dgm:pt>
    <dgm:pt modelId="{6677A3EC-6506-4A43-959A-F199A5C2CF02}" type="pres">
      <dgm:prSet presAssocID="{070C1B34-A96A-4224-963D-809BDFD9AFDE}" presName="root" presStyleCnt="0">
        <dgm:presLayoutVars>
          <dgm:dir/>
          <dgm:resizeHandles val="exact"/>
        </dgm:presLayoutVars>
      </dgm:prSet>
      <dgm:spPr/>
    </dgm:pt>
    <dgm:pt modelId="{90620641-878B-447E-B7CC-5312C3B1BF37}" type="pres">
      <dgm:prSet presAssocID="{67527A75-A32E-490D-A86B-EC10606D0091}" presName="compNode" presStyleCnt="0"/>
      <dgm:spPr/>
    </dgm:pt>
    <dgm:pt modelId="{D57DE18E-DA7B-4F5F-B5C3-3FFB61AF44B8}" type="pres">
      <dgm:prSet presAssocID="{67527A75-A32E-490D-A86B-EC10606D009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oading"/>
        </a:ext>
      </dgm:extLst>
    </dgm:pt>
    <dgm:pt modelId="{DA20A213-066D-438D-B1DE-E98960481C37}" type="pres">
      <dgm:prSet presAssocID="{67527A75-A32E-490D-A86B-EC10606D0091}" presName="spaceRect" presStyleCnt="0"/>
      <dgm:spPr/>
    </dgm:pt>
    <dgm:pt modelId="{886F71AD-325A-415E-93DA-987E0229AF5E}" type="pres">
      <dgm:prSet presAssocID="{67527A75-A32E-490D-A86B-EC10606D0091}" presName="textRect" presStyleLbl="revTx" presStyleIdx="0" presStyleCnt="3">
        <dgm:presLayoutVars>
          <dgm:chMax val="1"/>
          <dgm:chPref val="1"/>
        </dgm:presLayoutVars>
      </dgm:prSet>
      <dgm:spPr/>
    </dgm:pt>
    <dgm:pt modelId="{ED8AE9F4-4EB0-4B06-BAD5-40C54C39832E}" type="pres">
      <dgm:prSet presAssocID="{FA7DE6FD-6DB9-4989-B569-3A92652D54B7}" presName="sibTrans" presStyleCnt="0"/>
      <dgm:spPr/>
    </dgm:pt>
    <dgm:pt modelId="{B4F95A46-495D-4ED0-928D-3B20107FFD4A}" type="pres">
      <dgm:prSet presAssocID="{EA3F0414-E69B-44F8-8835-4742ACF0C466}" presName="compNode" presStyleCnt="0"/>
      <dgm:spPr/>
    </dgm:pt>
    <dgm:pt modelId="{823176F3-87A7-4285-BA47-C596CCCE08B2}" type="pres">
      <dgm:prSet presAssocID="{EA3F0414-E69B-44F8-8835-4742ACF0C46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Electric Car"/>
        </a:ext>
      </dgm:extLst>
    </dgm:pt>
    <dgm:pt modelId="{914D79FD-0B7D-4670-9138-C6A43887C364}" type="pres">
      <dgm:prSet presAssocID="{EA3F0414-E69B-44F8-8835-4742ACF0C466}" presName="spaceRect" presStyleCnt="0"/>
      <dgm:spPr/>
    </dgm:pt>
    <dgm:pt modelId="{BA168525-5C5B-4712-8157-60790636248A}" type="pres">
      <dgm:prSet presAssocID="{EA3F0414-E69B-44F8-8835-4742ACF0C466}" presName="textRect" presStyleLbl="revTx" presStyleIdx="1" presStyleCnt="3">
        <dgm:presLayoutVars>
          <dgm:chMax val="1"/>
          <dgm:chPref val="1"/>
        </dgm:presLayoutVars>
      </dgm:prSet>
      <dgm:spPr/>
    </dgm:pt>
    <dgm:pt modelId="{97B64C14-BE57-4083-BC9A-FF4176864F36}" type="pres">
      <dgm:prSet presAssocID="{949A1007-9465-41D0-B331-632A2119ACE6}" presName="sibTrans" presStyleCnt="0"/>
      <dgm:spPr/>
    </dgm:pt>
    <dgm:pt modelId="{ED0F2909-A601-4A30-94E1-90A292B339EE}" type="pres">
      <dgm:prSet presAssocID="{A04145A3-C39E-4BC9-9541-755BEA3AC160}" presName="compNode" presStyleCnt="0"/>
      <dgm:spPr/>
    </dgm:pt>
    <dgm:pt modelId="{7BF21960-1D81-4DB3-8EC4-0FD5B513C7CE}" type="pres">
      <dgm:prSet presAssocID="{A04145A3-C39E-4BC9-9541-755BEA3AC16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Flowchart"/>
        </a:ext>
      </dgm:extLst>
    </dgm:pt>
    <dgm:pt modelId="{B6A88403-3F71-4188-B6B8-ED2D27A7D030}" type="pres">
      <dgm:prSet presAssocID="{A04145A3-C39E-4BC9-9541-755BEA3AC160}" presName="spaceRect" presStyleCnt="0"/>
      <dgm:spPr/>
    </dgm:pt>
    <dgm:pt modelId="{0642D8B3-DEB9-4D56-BFF4-9584D952F538}" type="pres">
      <dgm:prSet presAssocID="{A04145A3-C39E-4BC9-9541-755BEA3AC160}" presName="textRect" presStyleLbl="revTx" presStyleIdx="2" presStyleCnt="3">
        <dgm:presLayoutVars>
          <dgm:chMax val="1"/>
          <dgm:chPref val="1"/>
        </dgm:presLayoutVars>
      </dgm:prSet>
      <dgm:spPr/>
    </dgm:pt>
  </dgm:ptLst>
  <dgm:cxnLst>
    <dgm:cxn modelId="{69B7F034-4322-4B6D-BBD1-B2B282B7E58D}" srcId="{070C1B34-A96A-4224-963D-809BDFD9AFDE}" destId="{EA3F0414-E69B-44F8-8835-4742ACF0C466}" srcOrd="1" destOrd="0" parTransId="{DA07D8DF-4F8A-418E-9E9B-548822F84925}" sibTransId="{949A1007-9465-41D0-B331-632A2119ACE6}"/>
    <dgm:cxn modelId="{61EC3C3F-B6F1-4EF7-9697-FC7FE9E764DB}" type="presOf" srcId="{070C1B34-A96A-4224-963D-809BDFD9AFDE}" destId="{6677A3EC-6506-4A43-959A-F199A5C2CF02}" srcOrd="0" destOrd="0" presId="urn:microsoft.com/office/officeart/2018/2/layout/IconLabelList"/>
    <dgm:cxn modelId="{DEE2A67D-5A04-4469-AEF2-9BF3E8C5D00D}" type="presOf" srcId="{EA3F0414-E69B-44F8-8835-4742ACF0C466}" destId="{BA168525-5C5B-4712-8157-60790636248A}" srcOrd="0" destOrd="0" presId="urn:microsoft.com/office/officeart/2018/2/layout/IconLabelList"/>
    <dgm:cxn modelId="{7AEFD582-3A27-4EDD-8618-1B760903AC98}" srcId="{070C1B34-A96A-4224-963D-809BDFD9AFDE}" destId="{67527A75-A32E-490D-A86B-EC10606D0091}" srcOrd="0" destOrd="0" parTransId="{1C13B65C-6E3F-4958-A736-6D2819B5474A}" sibTransId="{FA7DE6FD-6DB9-4989-B569-3A92652D54B7}"/>
    <dgm:cxn modelId="{0A41E294-A49E-4E79-8AA6-E6B832865BE3}" type="presOf" srcId="{67527A75-A32E-490D-A86B-EC10606D0091}" destId="{886F71AD-325A-415E-93DA-987E0229AF5E}" srcOrd="0" destOrd="0" presId="urn:microsoft.com/office/officeart/2018/2/layout/IconLabelList"/>
    <dgm:cxn modelId="{3CC99CBF-BE16-47F1-B547-57431F0E953B}" srcId="{070C1B34-A96A-4224-963D-809BDFD9AFDE}" destId="{A04145A3-C39E-4BC9-9541-755BEA3AC160}" srcOrd="2" destOrd="0" parTransId="{0547CEBB-A6C1-4607-9764-31971EDB77F0}" sibTransId="{4909ADBA-0E7D-426A-B5C8-569448F6B583}"/>
    <dgm:cxn modelId="{34157FCE-336B-425E-98DA-F5EA1EAB567C}" type="presOf" srcId="{A04145A3-C39E-4BC9-9541-755BEA3AC160}" destId="{0642D8B3-DEB9-4D56-BFF4-9584D952F538}" srcOrd="0" destOrd="0" presId="urn:microsoft.com/office/officeart/2018/2/layout/IconLabelList"/>
    <dgm:cxn modelId="{0D9686D1-72F7-4FD0-AE2B-057F40A4642A}" type="presParOf" srcId="{6677A3EC-6506-4A43-959A-F199A5C2CF02}" destId="{90620641-878B-447E-B7CC-5312C3B1BF37}" srcOrd="0" destOrd="0" presId="urn:microsoft.com/office/officeart/2018/2/layout/IconLabelList"/>
    <dgm:cxn modelId="{6158C09E-8090-400C-AB32-64ECD7528596}" type="presParOf" srcId="{90620641-878B-447E-B7CC-5312C3B1BF37}" destId="{D57DE18E-DA7B-4F5F-B5C3-3FFB61AF44B8}" srcOrd="0" destOrd="0" presId="urn:microsoft.com/office/officeart/2018/2/layout/IconLabelList"/>
    <dgm:cxn modelId="{181860C4-A559-4711-8AAA-8A7BA733442C}" type="presParOf" srcId="{90620641-878B-447E-B7CC-5312C3B1BF37}" destId="{DA20A213-066D-438D-B1DE-E98960481C37}" srcOrd="1" destOrd="0" presId="urn:microsoft.com/office/officeart/2018/2/layout/IconLabelList"/>
    <dgm:cxn modelId="{F20F8504-E3B1-4DB2-B5A3-DD3CC89278E5}" type="presParOf" srcId="{90620641-878B-447E-B7CC-5312C3B1BF37}" destId="{886F71AD-325A-415E-93DA-987E0229AF5E}" srcOrd="2" destOrd="0" presId="urn:microsoft.com/office/officeart/2018/2/layout/IconLabelList"/>
    <dgm:cxn modelId="{7842DF48-45BC-43B2-9B61-2A1675408390}" type="presParOf" srcId="{6677A3EC-6506-4A43-959A-F199A5C2CF02}" destId="{ED8AE9F4-4EB0-4B06-BAD5-40C54C39832E}" srcOrd="1" destOrd="0" presId="urn:microsoft.com/office/officeart/2018/2/layout/IconLabelList"/>
    <dgm:cxn modelId="{75A9575A-4F7E-40BD-B44B-A65EA41E2F2F}" type="presParOf" srcId="{6677A3EC-6506-4A43-959A-F199A5C2CF02}" destId="{B4F95A46-495D-4ED0-928D-3B20107FFD4A}" srcOrd="2" destOrd="0" presId="urn:microsoft.com/office/officeart/2018/2/layout/IconLabelList"/>
    <dgm:cxn modelId="{B7E94D34-6123-4D3B-AE94-82929F60A9B9}" type="presParOf" srcId="{B4F95A46-495D-4ED0-928D-3B20107FFD4A}" destId="{823176F3-87A7-4285-BA47-C596CCCE08B2}" srcOrd="0" destOrd="0" presId="urn:microsoft.com/office/officeart/2018/2/layout/IconLabelList"/>
    <dgm:cxn modelId="{F3534186-E900-4D9A-AD50-D6F38B1B8514}" type="presParOf" srcId="{B4F95A46-495D-4ED0-928D-3B20107FFD4A}" destId="{914D79FD-0B7D-4670-9138-C6A43887C364}" srcOrd="1" destOrd="0" presId="urn:microsoft.com/office/officeart/2018/2/layout/IconLabelList"/>
    <dgm:cxn modelId="{FFDD5146-5EC3-4CA0-80E3-8FD22819AB1C}" type="presParOf" srcId="{B4F95A46-495D-4ED0-928D-3B20107FFD4A}" destId="{BA168525-5C5B-4712-8157-60790636248A}" srcOrd="2" destOrd="0" presId="urn:microsoft.com/office/officeart/2018/2/layout/IconLabelList"/>
    <dgm:cxn modelId="{884973C8-A7E1-4CE6-A59C-A10CFBFE9E3F}" type="presParOf" srcId="{6677A3EC-6506-4A43-959A-F199A5C2CF02}" destId="{97B64C14-BE57-4083-BC9A-FF4176864F36}" srcOrd="3" destOrd="0" presId="urn:microsoft.com/office/officeart/2018/2/layout/IconLabelList"/>
    <dgm:cxn modelId="{E313C783-A21A-4AED-A755-DC62F4F28361}" type="presParOf" srcId="{6677A3EC-6506-4A43-959A-F199A5C2CF02}" destId="{ED0F2909-A601-4A30-94E1-90A292B339EE}" srcOrd="4" destOrd="0" presId="urn:microsoft.com/office/officeart/2018/2/layout/IconLabelList"/>
    <dgm:cxn modelId="{97DC8351-DAA6-4B16-B669-CAC61E1825FC}" type="presParOf" srcId="{ED0F2909-A601-4A30-94E1-90A292B339EE}" destId="{7BF21960-1D81-4DB3-8EC4-0FD5B513C7CE}" srcOrd="0" destOrd="0" presId="urn:microsoft.com/office/officeart/2018/2/layout/IconLabelList"/>
    <dgm:cxn modelId="{34605926-0F33-4F65-B857-CAA57B8B003A}" type="presParOf" srcId="{ED0F2909-A601-4A30-94E1-90A292B339EE}" destId="{B6A88403-3F71-4188-B6B8-ED2D27A7D030}" srcOrd="1" destOrd="0" presId="urn:microsoft.com/office/officeart/2018/2/layout/IconLabelList"/>
    <dgm:cxn modelId="{DDFB6B70-9795-4B6F-BB80-4E6BAFEC59DD}" type="presParOf" srcId="{ED0F2909-A601-4A30-94E1-90A292B339EE}" destId="{0642D8B3-DEB9-4D56-BFF4-9584D952F538}"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8F7B7B-9A91-4E04-9658-453440218328}"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FC824B04-C57B-41BA-84A6-FF737EF60CA6}">
      <dgm:prSet/>
      <dgm:spPr/>
      <dgm:t>
        <a:bodyPr/>
        <a:lstStyle/>
        <a:p>
          <a:pPr>
            <a:lnSpc>
              <a:spcPct val="100000"/>
            </a:lnSpc>
          </a:pPr>
          <a:r>
            <a:rPr lang="en-US" baseline="0"/>
            <a:t>Some of the things we listed will also help to increase our tech productivity. (Morning meeting, apprentice structure, &amp; teams)</a:t>
          </a:r>
          <a:endParaRPr lang="en-US"/>
        </a:p>
      </dgm:t>
    </dgm:pt>
    <dgm:pt modelId="{A4C649FD-B842-4990-9002-A1284CC28AA3}" type="parTrans" cxnId="{19C34A51-7654-4C35-A495-A3DDCFC0294C}">
      <dgm:prSet/>
      <dgm:spPr/>
      <dgm:t>
        <a:bodyPr/>
        <a:lstStyle/>
        <a:p>
          <a:endParaRPr lang="en-US"/>
        </a:p>
      </dgm:t>
    </dgm:pt>
    <dgm:pt modelId="{6781AB0D-6B35-425E-B9D6-41FA1D9CDFB2}" type="sibTrans" cxnId="{19C34A51-7654-4C35-A495-A3DDCFC0294C}">
      <dgm:prSet/>
      <dgm:spPr/>
      <dgm:t>
        <a:bodyPr/>
        <a:lstStyle/>
        <a:p>
          <a:pPr>
            <a:lnSpc>
              <a:spcPct val="100000"/>
            </a:lnSpc>
          </a:pPr>
          <a:endParaRPr lang="en-US"/>
        </a:p>
      </dgm:t>
    </dgm:pt>
    <dgm:pt modelId="{8C2AB5C2-3F59-4271-BDEB-FFD17E911949}">
      <dgm:prSet/>
      <dgm:spPr/>
      <dgm:t>
        <a:bodyPr/>
        <a:lstStyle/>
        <a:p>
          <a:pPr>
            <a:lnSpc>
              <a:spcPct val="100000"/>
            </a:lnSpc>
          </a:pPr>
          <a:r>
            <a:rPr lang="en-US" baseline="0"/>
            <a:t>We will also be having parts deliver parts to bays so that the techs can be more proficient and have less reasons to leave their bays</a:t>
          </a:r>
          <a:endParaRPr lang="en-US"/>
        </a:p>
      </dgm:t>
    </dgm:pt>
    <dgm:pt modelId="{ED9B16AA-3876-43F2-8DC2-428583BF623E}" type="parTrans" cxnId="{9FE935C6-C6D6-416E-AC8C-01149B2BDEDC}">
      <dgm:prSet/>
      <dgm:spPr/>
      <dgm:t>
        <a:bodyPr/>
        <a:lstStyle/>
        <a:p>
          <a:endParaRPr lang="en-US"/>
        </a:p>
      </dgm:t>
    </dgm:pt>
    <dgm:pt modelId="{94E92DD5-68C3-4F4C-BF6C-92CCE841D78F}" type="sibTrans" cxnId="{9FE935C6-C6D6-416E-AC8C-01149B2BDEDC}">
      <dgm:prSet/>
      <dgm:spPr/>
      <dgm:t>
        <a:bodyPr/>
        <a:lstStyle/>
        <a:p>
          <a:pPr>
            <a:lnSpc>
              <a:spcPct val="100000"/>
            </a:lnSpc>
          </a:pPr>
          <a:endParaRPr lang="en-US"/>
        </a:p>
      </dgm:t>
    </dgm:pt>
    <dgm:pt modelId="{714959A5-605A-433F-A38A-2513B80FE5F9}">
      <dgm:prSet/>
      <dgm:spPr/>
      <dgm:t>
        <a:bodyPr/>
        <a:lstStyle/>
        <a:p>
          <a:pPr>
            <a:lnSpc>
              <a:spcPct val="100000"/>
            </a:lnSpc>
          </a:pPr>
          <a:r>
            <a:rPr lang="en-US" baseline="0"/>
            <a:t>Service porter will start staging vehicles</a:t>
          </a:r>
          <a:endParaRPr lang="en-US"/>
        </a:p>
      </dgm:t>
    </dgm:pt>
    <dgm:pt modelId="{15AF9980-4693-4847-BAB2-DAEBFC6707F6}" type="parTrans" cxnId="{320615B2-CC6F-40D4-A937-00517B7A3DED}">
      <dgm:prSet/>
      <dgm:spPr/>
      <dgm:t>
        <a:bodyPr/>
        <a:lstStyle/>
        <a:p>
          <a:endParaRPr lang="en-US"/>
        </a:p>
      </dgm:t>
    </dgm:pt>
    <dgm:pt modelId="{8F7CF6F8-C19B-4304-A979-18B3C51ADAF1}" type="sibTrans" cxnId="{320615B2-CC6F-40D4-A937-00517B7A3DED}">
      <dgm:prSet/>
      <dgm:spPr/>
      <dgm:t>
        <a:bodyPr/>
        <a:lstStyle/>
        <a:p>
          <a:pPr>
            <a:lnSpc>
              <a:spcPct val="100000"/>
            </a:lnSpc>
          </a:pPr>
          <a:endParaRPr lang="en-US"/>
        </a:p>
      </dgm:t>
    </dgm:pt>
    <dgm:pt modelId="{9C49277B-F25D-4BD3-B27D-7755F402A951}">
      <dgm:prSet/>
      <dgm:spPr/>
      <dgm:t>
        <a:bodyPr/>
        <a:lstStyle/>
        <a:p>
          <a:pPr>
            <a:lnSpc>
              <a:spcPct val="100000"/>
            </a:lnSpc>
          </a:pPr>
          <a:r>
            <a:rPr lang="en-US" baseline="0"/>
            <a:t>Provide a monthly bonus $500 to any tech who doesn't smoke or vape.</a:t>
          </a:r>
          <a:endParaRPr lang="en-US"/>
        </a:p>
      </dgm:t>
    </dgm:pt>
    <dgm:pt modelId="{3680E010-8BD7-4EA6-BA98-29397AA0EDDF}" type="parTrans" cxnId="{727E8A4C-4C7B-4504-A08F-76E155FAC1F5}">
      <dgm:prSet/>
      <dgm:spPr/>
      <dgm:t>
        <a:bodyPr/>
        <a:lstStyle/>
        <a:p>
          <a:endParaRPr lang="en-US"/>
        </a:p>
      </dgm:t>
    </dgm:pt>
    <dgm:pt modelId="{913A99D3-902B-4450-97F3-9DF9882568A8}" type="sibTrans" cxnId="{727E8A4C-4C7B-4504-A08F-76E155FAC1F5}">
      <dgm:prSet/>
      <dgm:spPr/>
      <dgm:t>
        <a:bodyPr/>
        <a:lstStyle/>
        <a:p>
          <a:endParaRPr lang="en-US"/>
        </a:p>
      </dgm:t>
    </dgm:pt>
    <dgm:pt modelId="{BA849B1A-8A82-4ADD-9441-A163861D6AC6}" type="pres">
      <dgm:prSet presAssocID="{308F7B7B-9A91-4E04-9658-453440218328}" presName="root" presStyleCnt="0">
        <dgm:presLayoutVars>
          <dgm:dir/>
          <dgm:resizeHandles val="exact"/>
        </dgm:presLayoutVars>
      </dgm:prSet>
      <dgm:spPr/>
    </dgm:pt>
    <dgm:pt modelId="{D64ED68C-1FD2-487F-BB39-D37A391F70A9}" type="pres">
      <dgm:prSet presAssocID="{308F7B7B-9A91-4E04-9658-453440218328}" presName="container" presStyleCnt="0">
        <dgm:presLayoutVars>
          <dgm:dir/>
          <dgm:resizeHandles val="exact"/>
        </dgm:presLayoutVars>
      </dgm:prSet>
      <dgm:spPr/>
    </dgm:pt>
    <dgm:pt modelId="{CF82EE48-06ED-4783-8422-14CB803623DE}" type="pres">
      <dgm:prSet presAssocID="{FC824B04-C57B-41BA-84A6-FF737EF60CA6}" presName="compNode" presStyleCnt="0"/>
      <dgm:spPr/>
    </dgm:pt>
    <dgm:pt modelId="{B42FD48D-C282-4378-9390-63B5BA327FD3}" type="pres">
      <dgm:prSet presAssocID="{FC824B04-C57B-41BA-84A6-FF737EF60CA6}" presName="iconBgRect" presStyleLbl="bgShp" presStyleIdx="0" presStyleCnt="4"/>
      <dgm:spPr/>
    </dgm:pt>
    <dgm:pt modelId="{95051F63-91E6-4D90-AAFF-154D90512DE6}" type="pres">
      <dgm:prSet presAssocID="{FC824B04-C57B-41BA-84A6-FF737EF60CA6}"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eeting"/>
        </a:ext>
      </dgm:extLst>
    </dgm:pt>
    <dgm:pt modelId="{59C2CA14-A712-45F8-8C18-C16E45FBA4FA}" type="pres">
      <dgm:prSet presAssocID="{FC824B04-C57B-41BA-84A6-FF737EF60CA6}" presName="spaceRect" presStyleCnt="0"/>
      <dgm:spPr/>
    </dgm:pt>
    <dgm:pt modelId="{42A93416-F511-40DB-9F2F-DD407F3B7213}" type="pres">
      <dgm:prSet presAssocID="{FC824B04-C57B-41BA-84A6-FF737EF60CA6}" presName="textRect" presStyleLbl="revTx" presStyleIdx="0" presStyleCnt="4">
        <dgm:presLayoutVars>
          <dgm:chMax val="1"/>
          <dgm:chPref val="1"/>
        </dgm:presLayoutVars>
      </dgm:prSet>
      <dgm:spPr/>
    </dgm:pt>
    <dgm:pt modelId="{41EC30F4-7D20-40AA-AD72-299D94D2FA0A}" type="pres">
      <dgm:prSet presAssocID="{6781AB0D-6B35-425E-B9D6-41FA1D9CDFB2}" presName="sibTrans" presStyleLbl="sibTrans2D1" presStyleIdx="0" presStyleCnt="0"/>
      <dgm:spPr/>
    </dgm:pt>
    <dgm:pt modelId="{77D5AE60-B2D5-4735-89E5-80B80F57B9B4}" type="pres">
      <dgm:prSet presAssocID="{8C2AB5C2-3F59-4271-BDEB-FFD17E911949}" presName="compNode" presStyleCnt="0"/>
      <dgm:spPr/>
    </dgm:pt>
    <dgm:pt modelId="{0D76B87C-4988-4EC2-822C-D154C40E8268}" type="pres">
      <dgm:prSet presAssocID="{8C2AB5C2-3F59-4271-BDEB-FFD17E911949}" presName="iconBgRect" presStyleLbl="bgShp" presStyleIdx="1" presStyleCnt="4"/>
      <dgm:spPr/>
    </dgm:pt>
    <dgm:pt modelId="{1D131E28-BBC3-4E75-AE6A-926A7D6B943C}" type="pres">
      <dgm:prSet presAssocID="{8C2AB5C2-3F59-4271-BDEB-FFD17E911949}"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ulldozer"/>
        </a:ext>
      </dgm:extLst>
    </dgm:pt>
    <dgm:pt modelId="{4F84BB2B-54E1-4CA1-85AA-3F80260E6FE3}" type="pres">
      <dgm:prSet presAssocID="{8C2AB5C2-3F59-4271-BDEB-FFD17E911949}" presName="spaceRect" presStyleCnt="0"/>
      <dgm:spPr/>
    </dgm:pt>
    <dgm:pt modelId="{096AEF28-1EA0-4FF4-B740-19ECE91AA9A0}" type="pres">
      <dgm:prSet presAssocID="{8C2AB5C2-3F59-4271-BDEB-FFD17E911949}" presName="textRect" presStyleLbl="revTx" presStyleIdx="1" presStyleCnt="4">
        <dgm:presLayoutVars>
          <dgm:chMax val="1"/>
          <dgm:chPref val="1"/>
        </dgm:presLayoutVars>
      </dgm:prSet>
      <dgm:spPr/>
    </dgm:pt>
    <dgm:pt modelId="{B698F848-9D08-4D98-921A-894D72F38B73}" type="pres">
      <dgm:prSet presAssocID="{94E92DD5-68C3-4F4C-BF6C-92CCE841D78F}" presName="sibTrans" presStyleLbl="sibTrans2D1" presStyleIdx="0" presStyleCnt="0"/>
      <dgm:spPr/>
    </dgm:pt>
    <dgm:pt modelId="{53EB0B71-436B-4486-9AD2-0FB03DDFAD42}" type="pres">
      <dgm:prSet presAssocID="{714959A5-605A-433F-A38A-2513B80FE5F9}" presName="compNode" presStyleCnt="0"/>
      <dgm:spPr/>
    </dgm:pt>
    <dgm:pt modelId="{430BC70D-9D2D-4185-9D84-FF9215232A2F}" type="pres">
      <dgm:prSet presAssocID="{714959A5-605A-433F-A38A-2513B80FE5F9}" presName="iconBgRect" presStyleLbl="bgShp" presStyleIdx="2" presStyleCnt="4"/>
      <dgm:spPr/>
    </dgm:pt>
    <dgm:pt modelId="{F532036E-55A4-4388-8C2B-ADB30E5B8B6A}" type="pres">
      <dgm:prSet presAssocID="{714959A5-605A-433F-A38A-2513B80FE5F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ar"/>
        </a:ext>
      </dgm:extLst>
    </dgm:pt>
    <dgm:pt modelId="{34A121A7-B70F-4D8D-8E2B-4912DBBFA26B}" type="pres">
      <dgm:prSet presAssocID="{714959A5-605A-433F-A38A-2513B80FE5F9}" presName="spaceRect" presStyleCnt="0"/>
      <dgm:spPr/>
    </dgm:pt>
    <dgm:pt modelId="{68427A6F-BEDB-48D3-B6C7-A590CF27F076}" type="pres">
      <dgm:prSet presAssocID="{714959A5-605A-433F-A38A-2513B80FE5F9}" presName="textRect" presStyleLbl="revTx" presStyleIdx="2" presStyleCnt="4">
        <dgm:presLayoutVars>
          <dgm:chMax val="1"/>
          <dgm:chPref val="1"/>
        </dgm:presLayoutVars>
      </dgm:prSet>
      <dgm:spPr/>
    </dgm:pt>
    <dgm:pt modelId="{10F0A6AF-169A-44E9-A151-C1FE3FA3C68B}" type="pres">
      <dgm:prSet presAssocID="{8F7CF6F8-C19B-4304-A979-18B3C51ADAF1}" presName="sibTrans" presStyleLbl="sibTrans2D1" presStyleIdx="0" presStyleCnt="0"/>
      <dgm:spPr/>
    </dgm:pt>
    <dgm:pt modelId="{C452D793-3B9F-4691-9F83-FE12DCA1EBC3}" type="pres">
      <dgm:prSet presAssocID="{9C49277B-F25D-4BD3-B27D-7755F402A951}" presName="compNode" presStyleCnt="0"/>
      <dgm:spPr/>
    </dgm:pt>
    <dgm:pt modelId="{BDD7F859-02DC-4B22-89A4-1C1D1DF55937}" type="pres">
      <dgm:prSet presAssocID="{9C49277B-F25D-4BD3-B27D-7755F402A951}" presName="iconBgRect" presStyleLbl="bgShp" presStyleIdx="3" presStyleCnt="4"/>
      <dgm:spPr/>
    </dgm:pt>
    <dgm:pt modelId="{C1CE6475-631C-4870-9C1D-E21D01EBC22D}" type="pres">
      <dgm:prSet presAssocID="{9C49277B-F25D-4BD3-B27D-7755F402A95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heckmark"/>
        </a:ext>
      </dgm:extLst>
    </dgm:pt>
    <dgm:pt modelId="{3167E7AD-50A6-49ED-859E-43E636A09266}" type="pres">
      <dgm:prSet presAssocID="{9C49277B-F25D-4BD3-B27D-7755F402A951}" presName="spaceRect" presStyleCnt="0"/>
      <dgm:spPr/>
    </dgm:pt>
    <dgm:pt modelId="{3D84D78E-6D8D-4871-9020-30729DF5C55D}" type="pres">
      <dgm:prSet presAssocID="{9C49277B-F25D-4BD3-B27D-7755F402A951}" presName="textRect" presStyleLbl="revTx" presStyleIdx="3" presStyleCnt="4">
        <dgm:presLayoutVars>
          <dgm:chMax val="1"/>
          <dgm:chPref val="1"/>
        </dgm:presLayoutVars>
      </dgm:prSet>
      <dgm:spPr/>
    </dgm:pt>
  </dgm:ptLst>
  <dgm:cxnLst>
    <dgm:cxn modelId="{F331E203-308F-4E7F-80A8-517AD8FDA4D2}" type="presOf" srcId="{9C49277B-F25D-4BD3-B27D-7755F402A951}" destId="{3D84D78E-6D8D-4871-9020-30729DF5C55D}" srcOrd="0" destOrd="0" presId="urn:microsoft.com/office/officeart/2018/2/layout/IconCircleList"/>
    <dgm:cxn modelId="{7B748508-11C1-49F1-8246-104D44A285B2}" type="presOf" srcId="{FC824B04-C57B-41BA-84A6-FF737EF60CA6}" destId="{42A93416-F511-40DB-9F2F-DD407F3B7213}" srcOrd="0" destOrd="0" presId="urn:microsoft.com/office/officeart/2018/2/layout/IconCircleList"/>
    <dgm:cxn modelId="{C5424D3D-5495-46E1-88B6-54F7F8E7BA2E}" type="presOf" srcId="{308F7B7B-9A91-4E04-9658-453440218328}" destId="{BA849B1A-8A82-4ADD-9441-A163861D6AC6}" srcOrd="0" destOrd="0" presId="urn:microsoft.com/office/officeart/2018/2/layout/IconCircleList"/>
    <dgm:cxn modelId="{727E8A4C-4C7B-4504-A08F-76E155FAC1F5}" srcId="{308F7B7B-9A91-4E04-9658-453440218328}" destId="{9C49277B-F25D-4BD3-B27D-7755F402A951}" srcOrd="3" destOrd="0" parTransId="{3680E010-8BD7-4EA6-BA98-29397AA0EDDF}" sibTransId="{913A99D3-902B-4450-97F3-9DF9882568A8}"/>
    <dgm:cxn modelId="{19C34A51-7654-4C35-A495-A3DDCFC0294C}" srcId="{308F7B7B-9A91-4E04-9658-453440218328}" destId="{FC824B04-C57B-41BA-84A6-FF737EF60CA6}" srcOrd="0" destOrd="0" parTransId="{A4C649FD-B842-4990-9002-A1284CC28AA3}" sibTransId="{6781AB0D-6B35-425E-B9D6-41FA1D9CDFB2}"/>
    <dgm:cxn modelId="{9CF32084-DEAC-4D46-AAF3-798F56948621}" type="presOf" srcId="{8C2AB5C2-3F59-4271-BDEB-FFD17E911949}" destId="{096AEF28-1EA0-4FF4-B740-19ECE91AA9A0}" srcOrd="0" destOrd="0" presId="urn:microsoft.com/office/officeart/2018/2/layout/IconCircleList"/>
    <dgm:cxn modelId="{320615B2-CC6F-40D4-A937-00517B7A3DED}" srcId="{308F7B7B-9A91-4E04-9658-453440218328}" destId="{714959A5-605A-433F-A38A-2513B80FE5F9}" srcOrd="2" destOrd="0" parTransId="{15AF9980-4693-4847-BAB2-DAEBFC6707F6}" sibTransId="{8F7CF6F8-C19B-4304-A979-18B3C51ADAF1}"/>
    <dgm:cxn modelId="{F9040CB4-6489-4925-A03E-50D3F7BC64B2}" type="presOf" srcId="{714959A5-605A-433F-A38A-2513B80FE5F9}" destId="{68427A6F-BEDB-48D3-B6C7-A590CF27F076}" srcOrd="0" destOrd="0" presId="urn:microsoft.com/office/officeart/2018/2/layout/IconCircleList"/>
    <dgm:cxn modelId="{714D53BE-2726-45A1-8F23-F2ECE2912B7A}" type="presOf" srcId="{94E92DD5-68C3-4F4C-BF6C-92CCE841D78F}" destId="{B698F848-9D08-4D98-921A-894D72F38B73}" srcOrd="0" destOrd="0" presId="urn:microsoft.com/office/officeart/2018/2/layout/IconCircleList"/>
    <dgm:cxn modelId="{9FE935C6-C6D6-416E-AC8C-01149B2BDEDC}" srcId="{308F7B7B-9A91-4E04-9658-453440218328}" destId="{8C2AB5C2-3F59-4271-BDEB-FFD17E911949}" srcOrd="1" destOrd="0" parTransId="{ED9B16AA-3876-43F2-8DC2-428583BF623E}" sibTransId="{94E92DD5-68C3-4F4C-BF6C-92CCE841D78F}"/>
    <dgm:cxn modelId="{11F22AD1-3B7F-412F-B7A0-E53759E36B67}" type="presOf" srcId="{6781AB0D-6B35-425E-B9D6-41FA1D9CDFB2}" destId="{41EC30F4-7D20-40AA-AD72-299D94D2FA0A}" srcOrd="0" destOrd="0" presId="urn:microsoft.com/office/officeart/2018/2/layout/IconCircleList"/>
    <dgm:cxn modelId="{A70F3AEC-9E01-4E54-AC7C-0E7D222C5590}" type="presOf" srcId="{8F7CF6F8-C19B-4304-A979-18B3C51ADAF1}" destId="{10F0A6AF-169A-44E9-A151-C1FE3FA3C68B}" srcOrd="0" destOrd="0" presId="urn:microsoft.com/office/officeart/2018/2/layout/IconCircleList"/>
    <dgm:cxn modelId="{B7BD623C-CC5F-4D6D-BC3A-C134448F5038}" type="presParOf" srcId="{BA849B1A-8A82-4ADD-9441-A163861D6AC6}" destId="{D64ED68C-1FD2-487F-BB39-D37A391F70A9}" srcOrd="0" destOrd="0" presId="urn:microsoft.com/office/officeart/2018/2/layout/IconCircleList"/>
    <dgm:cxn modelId="{590B3A04-0856-42A9-8072-CA7A661504B6}" type="presParOf" srcId="{D64ED68C-1FD2-487F-BB39-D37A391F70A9}" destId="{CF82EE48-06ED-4783-8422-14CB803623DE}" srcOrd="0" destOrd="0" presId="urn:microsoft.com/office/officeart/2018/2/layout/IconCircleList"/>
    <dgm:cxn modelId="{111B8F26-15AF-40DD-B196-996501A6E3EA}" type="presParOf" srcId="{CF82EE48-06ED-4783-8422-14CB803623DE}" destId="{B42FD48D-C282-4378-9390-63B5BA327FD3}" srcOrd="0" destOrd="0" presId="urn:microsoft.com/office/officeart/2018/2/layout/IconCircleList"/>
    <dgm:cxn modelId="{DE5CCD26-B561-46E4-9E05-1CBBA8C8AB1B}" type="presParOf" srcId="{CF82EE48-06ED-4783-8422-14CB803623DE}" destId="{95051F63-91E6-4D90-AAFF-154D90512DE6}" srcOrd="1" destOrd="0" presId="urn:microsoft.com/office/officeart/2018/2/layout/IconCircleList"/>
    <dgm:cxn modelId="{468B8D91-B6C2-4259-88D1-474906F4F228}" type="presParOf" srcId="{CF82EE48-06ED-4783-8422-14CB803623DE}" destId="{59C2CA14-A712-45F8-8C18-C16E45FBA4FA}" srcOrd="2" destOrd="0" presId="urn:microsoft.com/office/officeart/2018/2/layout/IconCircleList"/>
    <dgm:cxn modelId="{1D06006F-3A35-438D-8BD7-10C107E51E35}" type="presParOf" srcId="{CF82EE48-06ED-4783-8422-14CB803623DE}" destId="{42A93416-F511-40DB-9F2F-DD407F3B7213}" srcOrd="3" destOrd="0" presId="urn:microsoft.com/office/officeart/2018/2/layout/IconCircleList"/>
    <dgm:cxn modelId="{C97B0014-E8C2-4CD1-860E-866DF7B93EC8}" type="presParOf" srcId="{D64ED68C-1FD2-487F-BB39-D37A391F70A9}" destId="{41EC30F4-7D20-40AA-AD72-299D94D2FA0A}" srcOrd="1" destOrd="0" presId="urn:microsoft.com/office/officeart/2018/2/layout/IconCircleList"/>
    <dgm:cxn modelId="{E9440C2E-FD54-4D61-A25D-EEDAAA78C285}" type="presParOf" srcId="{D64ED68C-1FD2-487F-BB39-D37A391F70A9}" destId="{77D5AE60-B2D5-4735-89E5-80B80F57B9B4}" srcOrd="2" destOrd="0" presId="urn:microsoft.com/office/officeart/2018/2/layout/IconCircleList"/>
    <dgm:cxn modelId="{F4E3A123-5685-49FE-AF18-808770D0A16C}" type="presParOf" srcId="{77D5AE60-B2D5-4735-89E5-80B80F57B9B4}" destId="{0D76B87C-4988-4EC2-822C-D154C40E8268}" srcOrd="0" destOrd="0" presId="urn:microsoft.com/office/officeart/2018/2/layout/IconCircleList"/>
    <dgm:cxn modelId="{C219174B-7EA4-4FA7-86D9-7508707ED0D4}" type="presParOf" srcId="{77D5AE60-B2D5-4735-89E5-80B80F57B9B4}" destId="{1D131E28-BBC3-4E75-AE6A-926A7D6B943C}" srcOrd="1" destOrd="0" presId="urn:microsoft.com/office/officeart/2018/2/layout/IconCircleList"/>
    <dgm:cxn modelId="{644EFB90-F775-4BCC-8765-18F2A5E15962}" type="presParOf" srcId="{77D5AE60-B2D5-4735-89E5-80B80F57B9B4}" destId="{4F84BB2B-54E1-4CA1-85AA-3F80260E6FE3}" srcOrd="2" destOrd="0" presId="urn:microsoft.com/office/officeart/2018/2/layout/IconCircleList"/>
    <dgm:cxn modelId="{8EFC0DE8-B377-443E-A1F5-34E19A97CFBC}" type="presParOf" srcId="{77D5AE60-B2D5-4735-89E5-80B80F57B9B4}" destId="{096AEF28-1EA0-4FF4-B740-19ECE91AA9A0}" srcOrd="3" destOrd="0" presId="urn:microsoft.com/office/officeart/2018/2/layout/IconCircleList"/>
    <dgm:cxn modelId="{4C052417-62B6-471E-9FC9-7CF918264646}" type="presParOf" srcId="{D64ED68C-1FD2-487F-BB39-D37A391F70A9}" destId="{B698F848-9D08-4D98-921A-894D72F38B73}" srcOrd="3" destOrd="0" presId="urn:microsoft.com/office/officeart/2018/2/layout/IconCircleList"/>
    <dgm:cxn modelId="{C379A681-080A-4BA6-928D-F762D21EA70D}" type="presParOf" srcId="{D64ED68C-1FD2-487F-BB39-D37A391F70A9}" destId="{53EB0B71-436B-4486-9AD2-0FB03DDFAD42}" srcOrd="4" destOrd="0" presId="urn:microsoft.com/office/officeart/2018/2/layout/IconCircleList"/>
    <dgm:cxn modelId="{A478D03C-C0CC-49DE-82A9-11D7E740A5D3}" type="presParOf" srcId="{53EB0B71-436B-4486-9AD2-0FB03DDFAD42}" destId="{430BC70D-9D2D-4185-9D84-FF9215232A2F}" srcOrd="0" destOrd="0" presId="urn:microsoft.com/office/officeart/2018/2/layout/IconCircleList"/>
    <dgm:cxn modelId="{9D50BC6D-3D3A-4BA7-A242-B5CFCAA625CA}" type="presParOf" srcId="{53EB0B71-436B-4486-9AD2-0FB03DDFAD42}" destId="{F532036E-55A4-4388-8C2B-ADB30E5B8B6A}" srcOrd="1" destOrd="0" presId="urn:microsoft.com/office/officeart/2018/2/layout/IconCircleList"/>
    <dgm:cxn modelId="{C453DD01-7EA6-4E97-B422-542EFD9437A3}" type="presParOf" srcId="{53EB0B71-436B-4486-9AD2-0FB03DDFAD42}" destId="{34A121A7-B70F-4D8D-8E2B-4912DBBFA26B}" srcOrd="2" destOrd="0" presId="urn:microsoft.com/office/officeart/2018/2/layout/IconCircleList"/>
    <dgm:cxn modelId="{27899B4B-17A6-4216-A4AA-F2012AC50CC5}" type="presParOf" srcId="{53EB0B71-436B-4486-9AD2-0FB03DDFAD42}" destId="{68427A6F-BEDB-48D3-B6C7-A590CF27F076}" srcOrd="3" destOrd="0" presId="urn:microsoft.com/office/officeart/2018/2/layout/IconCircleList"/>
    <dgm:cxn modelId="{BCEAD349-2A28-462E-A5AD-D5680CDE7851}" type="presParOf" srcId="{D64ED68C-1FD2-487F-BB39-D37A391F70A9}" destId="{10F0A6AF-169A-44E9-A151-C1FE3FA3C68B}" srcOrd="5" destOrd="0" presId="urn:microsoft.com/office/officeart/2018/2/layout/IconCircleList"/>
    <dgm:cxn modelId="{E63EF9F6-7575-42D1-BC3E-B10959BF4CFE}" type="presParOf" srcId="{D64ED68C-1FD2-487F-BB39-D37A391F70A9}" destId="{C452D793-3B9F-4691-9F83-FE12DCA1EBC3}" srcOrd="6" destOrd="0" presId="urn:microsoft.com/office/officeart/2018/2/layout/IconCircleList"/>
    <dgm:cxn modelId="{2E165750-8868-42A1-A889-014D6DF8FBFC}" type="presParOf" srcId="{C452D793-3B9F-4691-9F83-FE12DCA1EBC3}" destId="{BDD7F859-02DC-4B22-89A4-1C1D1DF55937}" srcOrd="0" destOrd="0" presId="urn:microsoft.com/office/officeart/2018/2/layout/IconCircleList"/>
    <dgm:cxn modelId="{8ABEB358-58B8-434B-B9C4-025FB3F2E2E7}" type="presParOf" srcId="{C452D793-3B9F-4691-9F83-FE12DCA1EBC3}" destId="{C1CE6475-631C-4870-9C1D-E21D01EBC22D}" srcOrd="1" destOrd="0" presId="urn:microsoft.com/office/officeart/2018/2/layout/IconCircleList"/>
    <dgm:cxn modelId="{F5221AEA-50F7-4C35-BAC6-ED36191F3ABD}" type="presParOf" srcId="{C452D793-3B9F-4691-9F83-FE12DCA1EBC3}" destId="{3167E7AD-50A6-49ED-859E-43E636A09266}" srcOrd="2" destOrd="0" presId="urn:microsoft.com/office/officeart/2018/2/layout/IconCircleList"/>
    <dgm:cxn modelId="{3F5DBDD8-A760-40CC-A483-3E0823DF9F10}" type="presParOf" srcId="{C452D793-3B9F-4691-9F83-FE12DCA1EBC3}" destId="{3D84D78E-6D8D-4871-9020-30729DF5C55D}"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A6CE07-8B03-414A-BF80-57A41EB6AAF7}" type="doc">
      <dgm:prSet loTypeId="urn:microsoft.com/office/officeart/2018/2/layout/IconVerticalSolidList" loCatId="icon" qsTypeId="urn:microsoft.com/office/officeart/2005/8/quickstyle/simple2" qsCatId="simple" csTypeId="urn:microsoft.com/office/officeart/2005/8/colors/colorful2" csCatId="colorful" phldr="1"/>
      <dgm:spPr/>
      <dgm:t>
        <a:bodyPr/>
        <a:lstStyle/>
        <a:p>
          <a:endParaRPr lang="en-US"/>
        </a:p>
      </dgm:t>
    </dgm:pt>
    <dgm:pt modelId="{92B01CC1-66BB-43D8-9E32-25338B69672A}">
      <dgm:prSet/>
      <dgm:spPr/>
      <dgm:t>
        <a:bodyPr/>
        <a:lstStyle/>
        <a:p>
          <a:pPr rtl="0">
            <a:lnSpc>
              <a:spcPct val="100000"/>
            </a:lnSpc>
          </a:pPr>
          <a:r>
            <a:rPr lang="en-US" dirty="0"/>
            <a:t>Task            </a:t>
          </a:r>
          <a:r>
            <a:rPr lang="en-US" dirty="0">
              <a:latin typeface="Century Schoolbook" panose="02040604050505020304"/>
            </a:rPr>
            <a:t>    </a:t>
          </a:r>
          <a:r>
            <a:rPr lang="en-US" dirty="0"/>
            <a:t>Role        </a:t>
          </a:r>
          <a:r>
            <a:rPr lang="en-US" dirty="0">
              <a:latin typeface="Century Schoolbook" panose="02040604050505020304"/>
            </a:rPr>
            <a:t>         </a:t>
          </a:r>
          <a:r>
            <a:rPr lang="en-US" dirty="0"/>
            <a:t>Due Date</a:t>
          </a:r>
        </a:p>
      </dgm:t>
    </dgm:pt>
    <dgm:pt modelId="{BBC7FE8C-B3E2-4213-9CA1-9B43548297B1}" type="parTrans" cxnId="{CABDF448-D674-4CB1-A9E7-F906F82672E4}">
      <dgm:prSet/>
      <dgm:spPr/>
      <dgm:t>
        <a:bodyPr/>
        <a:lstStyle/>
        <a:p>
          <a:endParaRPr lang="en-US"/>
        </a:p>
      </dgm:t>
    </dgm:pt>
    <dgm:pt modelId="{98B3E390-2302-4B29-8FCF-A4BDEFCA531C}" type="sibTrans" cxnId="{CABDF448-D674-4CB1-A9E7-F906F82672E4}">
      <dgm:prSet/>
      <dgm:spPr/>
      <dgm:t>
        <a:bodyPr/>
        <a:lstStyle/>
        <a:p>
          <a:endParaRPr lang="en-US"/>
        </a:p>
      </dgm:t>
    </dgm:pt>
    <dgm:pt modelId="{D047538E-620E-4469-B280-3C67F89C02C4}">
      <dgm:prSet/>
      <dgm:spPr/>
      <dgm:t>
        <a:bodyPr/>
        <a:lstStyle/>
        <a:p>
          <a:pPr rtl="0">
            <a:lnSpc>
              <a:spcPct val="100000"/>
            </a:lnSpc>
          </a:pPr>
          <a:r>
            <a:rPr lang="en-US" dirty="0"/>
            <a:t>NADA Class sign up      Fixed Ops Director   </a:t>
          </a:r>
          <a:r>
            <a:rPr lang="en-US" dirty="0">
              <a:latin typeface="Century Schoolbook" panose="02040604050505020304"/>
            </a:rPr>
            <a:t>   </a:t>
          </a:r>
          <a:r>
            <a:rPr lang="en-US" dirty="0"/>
            <a:t>2/1/2024</a:t>
          </a:r>
        </a:p>
      </dgm:t>
    </dgm:pt>
    <dgm:pt modelId="{DE6ABA8F-9573-4D6D-A294-DA83DB1C6BDB}" type="parTrans" cxnId="{C8D85B3B-4FCE-45C3-8B8D-2B31A7A1C577}">
      <dgm:prSet/>
      <dgm:spPr/>
      <dgm:t>
        <a:bodyPr/>
        <a:lstStyle/>
        <a:p>
          <a:endParaRPr lang="en-US"/>
        </a:p>
      </dgm:t>
    </dgm:pt>
    <dgm:pt modelId="{766B6D28-4448-4F1C-81C7-3E37A567250C}" type="sibTrans" cxnId="{C8D85B3B-4FCE-45C3-8B8D-2B31A7A1C577}">
      <dgm:prSet/>
      <dgm:spPr/>
      <dgm:t>
        <a:bodyPr/>
        <a:lstStyle/>
        <a:p>
          <a:endParaRPr lang="en-US"/>
        </a:p>
      </dgm:t>
    </dgm:pt>
    <dgm:pt modelId="{091F7115-DBE5-480E-81F9-E34F5324E997}">
      <dgm:prSet/>
      <dgm:spPr/>
      <dgm:t>
        <a:bodyPr/>
        <a:lstStyle/>
        <a:p>
          <a:pPr rtl="0">
            <a:lnSpc>
              <a:spcPct val="100000"/>
            </a:lnSpc>
          </a:pPr>
          <a:r>
            <a:rPr lang="en-US" dirty="0"/>
            <a:t>Advisors attend sales meeting </a:t>
          </a:r>
          <a:r>
            <a:rPr lang="en-US" dirty="0">
              <a:latin typeface="Century Schoolbook" panose="02040604050505020304"/>
            </a:rPr>
            <a:t>  </a:t>
          </a:r>
          <a:r>
            <a:rPr lang="en-US" dirty="0"/>
            <a:t>GSM/Serv Manager        2/1/2024</a:t>
          </a:r>
        </a:p>
      </dgm:t>
    </dgm:pt>
    <dgm:pt modelId="{8253B64A-335A-41D4-9470-4CA902CE0A71}" type="parTrans" cxnId="{0360891D-66A2-4363-A458-8762901052DD}">
      <dgm:prSet/>
      <dgm:spPr/>
      <dgm:t>
        <a:bodyPr/>
        <a:lstStyle/>
        <a:p>
          <a:endParaRPr lang="en-US"/>
        </a:p>
      </dgm:t>
    </dgm:pt>
    <dgm:pt modelId="{1F286585-FF99-4174-9A72-BA3B8BD9D38B}" type="sibTrans" cxnId="{0360891D-66A2-4363-A458-8762901052DD}">
      <dgm:prSet/>
      <dgm:spPr/>
      <dgm:t>
        <a:bodyPr/>
        <a:lstStyle/>
        <a:p>
          <a:endParaRPr lang="en-US"/>
        </a:p>
      </dgm:t>
    </dgm:pt>
    <dgm:pt modelId="{E2B4A478-7F40-4AA1-B94E-FF8D4A7629B2}">
      <dgm:prSet/>
      <dgm:spPr/>
      <dgm:t>
        <a:bodyPr/>
        <a:lstStyle/>
        <a:p>
          <a:pPr rtl="0">
            <a:lnSpc>
              <a:spcPct val="100000"/>
            </a:lnSpc>
          </a:pPr>
          <a:r>
            <a:rPr lang="en-US" dirty="0"/>
            <a:t>Marketing meeting      </a:t>
          </a:r>
          <a:r>
            <a:rPr lang="en-US" dirty="0">
              <a:latin typeface="Century Schoolbook" panose="02040604050505020304"/>
            </a:rPr>
            <a:t>  </a:t>
          </a:r>
          <a:r>
            <a:rPr lang="en-US" dirty="0"/>
            <a:t>Marketing Director   </a:t>
          </a:r>
          <a:r>
            <a:rPr lang="en-US" dirty="0">
              <a:latin typeface="Century Schoolbook" panose="02040604050505020304"/>
            </a:rPr>
            <a:t>   </a:t>
          </a:r>
          <a:r>
            <a:rPr lang="en-US" dirty="0"/>
            <a:t>2/1/2024</a:t>
          </a:r>
        </a:p>
      </dgm:t>
    </dgm:pt>
    <dgm:pt modelId="{CD019CC3-07F2-4990-8594-7A066D681C09}" type="parTrans" cxnId="{BD2FA6DE-DBFF-4B66-A290-E06FEFE3B9F8}">
      <dgm:prSet/>
      <dgm:spPr/>
      <dgm:t>
        <a:bodyPr/>
        <a:lstStyle/>
        <a:p>
          <a:endParaRPr lang="en-US"/>
        </a:p>
      </dgm:t>
    </dgm:pt>
    <dgm:pt modelId="{3E058C47-5849-4323-9CA4-CD9A4F7B22FF}" type="sibTrans" cxnId="{BD2FA6DE-DBFF-4B66-A290-E06FEFE3B9F8}">
      <dgm:prSet/>
      <dgm:spPr/>
      <dgm:t>
        <a:bodyPr/>
        <a:lstStyle/>
        <a:p>
          <a:endParaRPr lang="en-US"/>
        </a:p>
      </dgm:t>
    </dgm:pt>
    <dgm:pt modelId="{DD9C2FBB-955B-4C43-8B2F-094F555FCF48}">
      <dgm:prSet/>
      <dgm:spPr/>
      <dgm:t>
        <a:bodyPr/>
        <a:lstStyle/>
        <a:p>
          <a:pPr rtl="0">
            <a:lnSpc>
              <a:spcPct val="100000"/>
            </a:lnSpc>
          </a:pPr>
          <a:r>
            <a:rPr lang="en-US" dirty="0"/>
            <a:t>Change Team Structure    Fixed Ops Director     </a:t>
          </a:r>
          <a:r>
            <a:rPr lang="en-US" dirty="0">
              <a:latin typeface="Century Schoolbook" panose="02040604050505020304"/>
            </a:rPr>
            <a:t>   </a:t>
          </a:r>
          <a:r>
            <a:rPr lang="en-US" dirty="0"/>
            <a:t>3/1/2024</a:t>
          </a:r>
        </a:p>
      </dgm:t>
    </dgm:pt>
    <dgm:pt modelId="{94C97B01-4729-4176-86DE-4A44C9BD27BD}" type="parTrans" cxnId="{EF4650BE-5894-4D98-B7BA-C829ADA9558E}">
      <dgm:prSet/>
      <dgm:spPr/>
      <dgm:t>
        <a:bodyPr/>
        <a:lstStyle/>
        <a:p>
          <a:endParaRPr lang="en-US"/>
        </a:p>
      </dgm:t>
    </dgm:pt>
    <dgm:pt modelId="{69FF5210-BFDC-4057-92FA-B37DC25FA2E6}" type="sibTrans" cxnId="{EF4650BE-5894-4D98-B7BA-C829ADA9558E}">
      <dgm:prSet/>
      <dgm:spPr/>
      <dgm:t>
        <a:bodyPr/>
        <a:lstStyle/>
        <a:p>
          <a:endParaRPr lang="en-US"/>
        </a:p>
      </dgm:t>
    </dgm:pt>
    <dgm:pt modelId="{CC2C782E-E46D-492F-A234-0B9223CE3C43}" type="pres">
      <dgm:prSet presAssocID="{9BA6CE07-8B03-414A-BF80-57A41EB6AAF7}" presName="root" presStyleCnt="0">
        <dgm:presLayoutVars>
          <dgm:dir/>
          <dgm:resizeHandles val="exact"/>
        </dgm:presLayoutVars>
      </dgm:prSet>
      <dgm:spPr/>
    </dgm:pt>
    <dgm:pt modelId="{4AF8BABF-35AF-4EA2-ADDB-D21FB100E0BF}" type="pres">
      <dgm:prSet presAssocID="{92B01CC1-66BB-43D8-9E32-25338B69672A}" presName="compNode" presStyleCnt="0"/>
      <dgm:spPr/>
    </dgm:pt>
    <dgm:pt modelId="{BD0EADB2-C924-4FF1-8EB0-8DC69288DDB6}" type="pres">
      <dgm:prSet presAssocID="{92B01CC1-66BB-43D8-9E32-25338B69672A}" presName="bgRect" presStyleLbl="bgShp" presStyleIdx="0" presStyleCnt="5"/>
      <dgm:spPr/>
    </dgm:pt>
    <dgm:pt modelId="{6FB643E5-8CAD-44C3-99B4-7DCE4EB24F9F}" type="pres">
      <dgm:prSet presAssocID="{92B01CC1-66BB-43D8-9E32-25338B69672A}"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heckmark"/>
        </a:ext>
      </dgm:extLst>
    </dgm:pt>
    <dgm:pt modelId="{A6A975FE-F5F1-44AB-93EC-1C9024411826}" type="pres">
      <dgm:prSet presAssocID="{92B01CC1-66BB-43D8-9E32-25338B69672A}" presName="spaceRect" presStyleCnt="0"/>
      <dgm:spPr/>
    </dgm:pt>
    <dgm:pt modelId="{B883DCD7-393D-4D68-A054-E1C22B0B1DBB}" type="pres">
      <dgm:prSet presAssocID="{92B01CC1-66BB-43D8-9E32-25338B69672A}" presName="parTx" presStyleLbl="revTx" presStyleIdx="0" presStyleCnt="5">
        <dgm:presLayoutVars>
          <dgm:chMax val="0"/>
          <dgm:chPref val="0"/>
        </dgm:presLayoutVars>
      </dgm:prSet>
      <dgm:spPr/>
    </dgm:pt>
    <dgm:pt modelId="{D7535778-E3AC-47E5-A3FE-8CD423D6498F}" type="pres">
      <dgm:prSet presAssocID="{98B3E390-2302-4B29-8FCF-A4BDEFCA531C}" presName="sibTrans" presStyleCnt="0"/>
      <dgm:spPr/>
    </dgm:pt>
    <dgm:pt modelId="{CBAD68AE-2F8A-403C-BC6B-2B9F6B170365}" type="pres">
      <dgm:prSet presAssocID="{D047538E-620E-4469-B280-3C67F89C02C4}" presName="compNode" presStyleCnt="0"/>
      <dgm:spPr/>
    </dgm:pt>
    <dgm:pt modelId="{DCC62E44-A9BD-4632-BDC7-A737E168968A}" type="pres">
      <dgm:prSet presAssocID="{D047538E-620E-4469-B280-3C67F89C02C4}" presName="bgRect" presStyleLbl="bgShp" presStyleIdx="1" presStyleCnt="5"/>
      <dgm:spPr/>
    </dgm:pt>
    <dgm:pt modelId="{9238F6F8-0E14-4B44-9240-35FB2EF0F1B3}" type="pres">
      <dgm:prSet presAssocID="{D047538E-620E-4469-B280-3C67F89C02C4}"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
        </a:ext>
      </dgm:extLst>
    </dgm:pt>
    <dgm:pt modelId="{9643AC27-E4D1-42F3-9ED9-F319DC7FAF4F}" type="pres">
      <dgm:prSet presAssocID="{D047538E-620E-4469-B280-3C67F89C02C4}" presName="spaceRect" presStyleCnt="0"/>
      <dgm:spPr/>
    </dgm:pt>
    <dgm:pt modelId="{6C9E7181-35E7-4B9B-A6ED-E9C947A3182C}" type="pres">
      <dgm:prSet presAssocID="{D047538E-620E-4469-B280-3C67F89C02C4}" presName="parTx" presStyleLbl="revTx" presStyleIdx="1" presStyleCnt="5">
        <dgm:presLayoutVars>
          <dgm:chMax val="0"/>
          <dgm:chPref val="0"/>
        </dgm:presLayoutVars>
      </dgm:prSet>
      <dgm:spPr/>
    </dgm:pt>
    <dgm:pt modelId="{B1A22ED5-05A7-4E41-A8CA-102CADAE0E75}" type="pres">
      <dgm:prSet presAssocID="{766B6D28-4448-4F1C-81C7-3E37A567250C}" presName="sibTrans" presStyleCnt="0"/>
      <dgm:spPr/>
    </dgm:pt>
    <dgm:pt modelId="{6BCA0C88-FD49-4D06-9168-67E517AA92B4}" type="pres">
      <dgm:prSet presAssocID="{091F7115-DBE5-480E-81F9-E34F5324E997}" presName="compNode" presStyleCnt="0"/>
      <dgm:spPr/>
    </dgm:pt>
    <dgm:pt modelId="{E92AFB29-AE87-4E18-85BF-803383A42AE5}" type="pres">
      <dgm:prSet presAssocID="{091F7115-DBE5-480E-81F9-E34F5324E997}" presName="bgRect" presStyleLbl="bgShp" presStyleIdx="2" presStyleCnt="5"/>
      <dgm:spPr/>
    </dgm:pt>
    <dgm:pt modelId="{69BE3342-69C4-4ABB-9E15-E558BE300C7F}" type="pres">
      <dgm:prSet presAssocID="{091F7115-DBE5-480E-81F9-E34F5324E997}"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Server"/>
        </a:ext>
      </dgm:extLst>
    </dgm:pt>
    <dgm:pt modelId="{2551FB58-0D2F-4FC5-AA11-CE4EF0C26613}" type="pres">
      <dgm:prSet presAssocID="{091F7115-DBE5-480E-81F9-E34F5324E997}" presName="spaceRect" presStyleCnt="0"/>
      <dgm:spPr/>
    </dgm:pt>
    <dgm:pt modelId="{EC54521B-354B-48B2-8D3B-178D726D50F3}" type="pres">
      <dgm:prSet presAssocID="{091F7115-DBE5-480E-81F9-E34F5324E997}" presName="parTx" presStyleLbl="revTx" presStyleIdx="2" presStyleCnt="5">
        <dgm:presLayoutVars>
          <dgm:chMax val="0"/>
          <dgm:chPref val="0"/>
        </dgm:presLayoutVars>
      </dgm:prSet>
      <dgm:spPr/>
    </dgm:pt>
    <dgm:pt modelId="{AD840A20-FFB9-40E4-9501-7039631B2D39}" type="pres">
      <dgm:prSet presAssocID="{1F286585-FF99-4174-9A72-BA3B8BD9D38B}" presName="sibTrans" presStyleCnt="0"/>
      <dgm:spPr/>
    </dgm:pt>
    <dgm:pt modelId="{1F086F18-BB75-42D5-9B74-3F7F9DA61608}" type="pres">
      <dgm:prSet presAssocID="{E2B4A478-7F40-4AA1-B94E-FF8D4A7629B2}" presName="compNode" presStyleCnt="0"/>
      <dgm:spPr/>
    </dgm:pt>
    <dgm:pt modelId="{60B0FD57-57AC-4DD5-AFA6-1A294B1A0052}" type="pres">
      <dgm:prSet presAssocID="{E2B4A478-7F40-4AA1-B94E-FF8D4A7629B2}" presName="bgRect" presStyleLbl="bgShp" presStyleIdx="3" presStyleCnt="5"/>
      <dgm:spPr/>
    </dgm:pt>
    <dgm:pt modelId="{369C2E7D-E099-46E1-A58D-01210CB1A73D}" type="pres">
      <dgm:prSet presAssocID="{E2B4A478-7F40-4AA1-B94E-FF8D4A7629B2}"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Meeting"/>
        </a:ext>
      </dgm:extLst>
    </dgm:pt>
    <dgm:pt modelId="{7932589C-F936-464E-AC42-9721C01DDC64}" type="pres">
      <dgm:prSet presAssocID="{E2B4A478-7F40-4AA1-B94E-FF8D4A7629B2}" presName="spaceRect" presStyleCnt="0"/>
      <dgm:spPr/>
    </dgm:pt>
    <dgm:pt modelId="{C5E51AB2-372F-4CE0-8627-5AA9F6E5BD71}" type="pres">
      <dgm:prSet presAssocID="{E2B4A478-7F40-4AA1-B94E-FF8D4A7629B2}" presName="parTx" presStyleLbl="revTx" presStyleIdx="3" presStyleCnt="5">
        <dgm:presLayoutVars>
          <dgm:chMax val="0"/>
          <dgm:chPref val="0"/>
        </dgm:presLayoutVars>
      </dgm:prSet>
      <dgm:spPr/>
    </dgm:pt>
    <dgm:pt modelId="{6F237AEC-8826-4325-9491-A7044030C84D}" type="pres">
      <dgm:prSet presAssocID="{3E058C47-5849-4323-9CA4-CD9A4F7B22FF}" presName="sibTrans" presStyleCnt="0"/>
      <dgm:spPr/>
    </dgm:pt>
    <dgm:pt modelId="{6AF61D29-C90A-465B-A895-43A2B1C783E2}" type="pres">
      <dgm:prSet presAssocID="{DD9C2FBB-955B-4C43-8B2F-094F555FCF48}" presName="compNode" presStyleCnt="0"/>
      <dgm:spPr/>
    </dgm:pt>
    <dgm:pt modelId="{2A125EAA-E139-49B4-8E22-175232525915}" type="pres">
      <dgm:prSet presAssocID="{DD9C2FBB-955B-4C43-8B2F-094F555FCF48}" presName="bgRect" presStyleLbl="bgShp" presStyleIdx="4" presStyleCnt="5"/>
      <dgm:spPr/>
    </dgm:pt>
    <dgm:pt modelId="{4583E467-6D20-4C8C-A3D6-08CAC52C0286}" type="pres">
      <dgm:prSet presAssocID="{DD9C2FBB-955B-4C43-8B2F-094F555FCF48}"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Hierarchy"/>
        </a:ext>
      </dgm:extLst>
    </dgm:pt>
    <dgm:pt modelId="{39FBC81A-A252-478F-8200-3416F4D8D20A}" type="pres">
      <dgm:prSet presAssocID="{DD9C2FBB-955B-4C43-8B2F-094F555FCF48}" presName="spaceRect" presStyleCnt="0"/>
      <dgm:spPr/>
    </dgm:pt>
    <dgm:pt modelId="{B4BD167A-264B-4749-83B4-0CBCEA0F7278}" type="pres">
      <dgm:prSet presAssocID="{DD9C2FBB-955B-4C43-8B2F-094F555FCF48}" presName="parTx" presStyleLbl="revTx" presStyleIdx="4" presStyleCnt="5">
        <dgm:presLayoutVars>
          <dgm:chMax val="0"/>
          <dgm:chPref val="0"/>
        </dgm:presLayoutVars>
      </dgm:prSet>
      <dgm:spPr/>
    </dgm:pt>
  </dgm:ptLst>
  <dgm:cxnLst>
    <dgm:cxn modelId="{0360891D-66A2-4363-A458-8762901052DD}" srcId="{9BA6CE07-8B03-414A-BF80-57A41EB6AAF7}" destId="{091F7115-DBE5-480E-81F9-E34F5324E997}" srcOrd="2" destOrd="0" parTransId="{8253B64A-335A-41D4-9470-4CA902CE0A71}" sibTransId="{1F286585-FF99-4174-9A72-BA3B8BD9D38B}"/>
    <dgm:cxn modelId="{C8D85B3B-4FCE-45C3-8B8D-2B31A7A1C577}" srcId="{9BA6CE07-8B03-414A-BF80-57A41EB6AAF7}" destId="{D047538E-620E-4469-B280-3C67F89C02C4}" srcOrd="1" destOrd="0" parTransId="{DE6ABA8F-9573-4D6D-A294-DA83DB1C6BDB}" sibTransId="{766B6D28-4448-4F1C-81C7-3E37A567250C}"/>
    <dgm:cxn modelId="{2B1A115E-7F9C-43ED-8AFC-14FE99043C68}" type="presOf" srcId="{DD9C2FBB-955B-4C43-8B2F-094F555FCF48}" destId="{B4BD167A-264B-4749-83B4-0CBCEA0F7278}" srcOrd="0" destOrd="0" presId="urn:microsoft.com/office/officeart/2018/2/layout/IconVerticalSolidList"/>
    <dgm:cxn modelId="{F90BEA60-5489-464E-A5F7-A1208F5765EB}" type="presOf" srcId="{E2B4A478-7F40-4AA1-B94E-FF8D4A7629B2}" destId="{C5E51AB2-372F-4CE0-8627-5AA9F6E5BD71}" srcOrd="0" destOrd="0" presId="urn:microsoft.com/office/officeart/2018/2/layout/IconVerticalSolidList"/>
    <dgm:cxn modelId="{FF154241-2FF8-4991-839C-7AFD5D1BFAF6}" type="presOf" srcId="{091F7115-DBE5-480E-81F9-E34F5324E997}" destId="{EC54521B-354B-48B2-8D3B-178D726D50F3}" srcOrd="0" destOrd="0" presId="urn:microsoft.com/office/officeart/2018/2/layout/IconVerticalSolidList"/>
    <dgm:cxn modelId="{CABDF448-D674-4CB1-A9E7-F906F82672E4}" srcId="{9BA6CE07-8B03-414A-BF80-57A41EB6AAF7}" destId="{92B01CC1-66BB-43D8-9E32-25338B69672A}" srcOrd="0" destOrd="0" parTransId="{BBC7FE8C-B3E2-4213-9CA1-9B43548297B1}" sibTransId="{98B3E390-2302-4B29-8FCF-A4BDEFCA531C}"/>
    <dgm:cxn modelId="{D6CEBE56-1FF7-41C0-B5D4-3B7A1540C401}" type="presOf" srcId="{9BA6CE07-8B03-414A-BF80-57A41EB6AAF7}" destId="{CC2C782E-E46D-492F-A234-0B9223CE3C43}" srcOrd="0" destOrd="0" presId="urn:microsoft.com/office/officeart/2018/2/layout/IconVerticalSolidList"/>
    <dgm:cxn modelId="{A12AEF8A-786B-4F77-AC0D-FA8912E352F0}" type="presOf" srcId="{D047538E-620E-4469-B280-3C67F89C02C4}" destId="{6C9E7181-35E7-4B9B-A6ED-E9C947A3182C}" srcOrd="0" destOrd="0" presId="urn:microsoft.com/office/officeart/2018/2/layout/IconVerticalSolidList"/>
    <dgm:cxn modelId="{EF4650BE-5894-4D98-B7BA-C829ADA9558E}" srcId="{9BA6CE07-8B03-414A-BF80-57A41EB6AAF7}" destId="{DD9C2FBB-955B-4C43-8B2F-094F555FCF48}" srcOrd="4" destOrd="0" parTransId="{94C97B01-4729-4176-86DE-4A44C9BD27BD}" sibTransId="{69FF5210-BFDC-4057-92FA-B37DC25FA2E6}"/>
    <dgm:cxn modelId="{C410CFD1-FC1F-42AB-97D4-9B91604A7B3D}" type="presOf" srcId="{92B01CC1-66BB-43D8-9E32-25338B69672A}" destId="{B883DCD7-393D-4D68-A054-E1C22B0B1DBB}" srcOrd="0" destOrd="0" presId="urn:microsoft.com/office/officeart/2018/2/layout/IconVerticalSolidList"/>
    <dgm:cxn modelId="{BD2FA6DE-DBFF-4B66-A290-E06FEFE3B9F8}" srcId="{9BA6CE07-8B03-414A-BF80-57A41EB6AAF7}" destId="{E2B4A478-7F40-4AA1-B94E-FF8D4A7629B2}" srcOrd="3" destOrd="0" parTransId="{CD019CC3-07F2-4990-8594-7A066D681C09}" sibTransId="{3E058C47-5849-4323-9CA4-CD9A4F7B22FF}"/>
    <dgm:cxn modelId="{97A3DBB7-49DE-46C7-95A3-81A6D6A21A74}" type="presParOf" srcId="{CC2C782E-E46D-492F-A234-0B9223CE3C43}" destId="{4AF8BABF-35AF-4EA2-ADDB-D21FB100E0BF}" srcOrd="0" destOrd="0" presId="urn:microsoft.com/office/officeart/2018/2/layout/IconVerticalSolidList"/>
    <dgm:cxn modelId="{C043929C-31D7-4935-9251-98CC9BE25ED9}" type="presParOf" srcId="{4AF8BABF-35AF-4EA2-ADDB-D21FB100E0BF}" destId="{BD0EADB2-C924-4FF1-8EB0-8DC69288DDB6}" srcOrd="0" destOrd="0" presId="urn:microsoft.com/office/officeart/2018/2/layout/IconVerticalSolidList"/>
    <dgm:cxn modelId="{2A81C149-4D14-4FF7-ACEA-F858F22D8674}" type="presParOf" srcId="{4AF8BABF-35AF-4EA2-ADDB-D21FB100E0BF}" destId="{6FB643E5-8CAD-44C3-99B4-7DCE4EB24F9F}" srcOrd="1" destOrd="0" presId="urn:microsoft.com/office/officeart/2018/2/layout/IconVerticalSolidList"/>
    <dgm:cxn modelId="{BB6576D3-5ABE-4AE5-934C-83652346DCCD}" type="presParOf" srcId="{4AF8BABF-35AF-4EA2-ADDB-D21FB100E0BF}" destId="{A6A975FE-F5F1-44AB-93EC-1C9024411826}" srcOrd="2" destOrd="0" presId="urn:microsoft.com/office/officeart/2018/2/layout/IconVerticalSolidList"/>
    <dgm:cxn modelId="{BA5A4DD1-0C31-4514-AF19-4F8CB8C16D96}" type="presParOf" srcId="{4AF8BABF-35AF-4EA2-ADDB-D21FB100E0BF}" destId="{B883DCD7-393D-4D68-A054-E1C22B0B1DBB}" srcOrd="3" destOrd="0" presId="urn:microsoft.com/office/officeart/2018/2/layout/IconVerticalSolidList"/>
    <dgm:cxn modelId="{0425995C-A79F-43FD-B516-6FD3FBAD417F}" type="presParOf" srcId="{CC2C782E-E46D-492F-A234-0B9223CE3C43}" destId="{D7535778-E3AC-47E5-A3FE-8CD423D6498F}" srcOrd="1" destOrd="0" presId="urn:microsoft.com/office/officeart/2018/2/layout/IconVerticalSolidList"/>
    <dgm:cxn modelId="{35B1E471-7E5A-4EF2-B213-69DA73B3788C}" type="presParOf" srcId="{CC2C782E-E46D-492F-A234-0B9223CE3C43}" destId="{CBAD68AE-2F8A-403C-BC6B-2B9F6B170365}" srcOrd="2" destOrd="0" presId="urn:microsoft.com/office/officeart/2018/2/layout/IconVerticalSolidList"/>
    <dgm:cxn modelId="{AEEE5382-4A52-41DC-9D3F-FB92604F15F8}" type="presParOf" srcId="{CBAD68AE-2F8A-403C-BC6B-2B9F6B170365}" destId="{DCC62E44-A9BD-4632-BDC7-A737E168968A}" srcOrd="0" destOrd="0" presId="urn:microsoft.com/office/officeart/2018/2/layout/IconVerticalSolidList"/>
    <dgm:cxn modelId="{1B28C04A-3F83-4D33-B332-CF4307445861}" type="presParOf" srcId="{CBAD68AE-2F8A-403C-BC6B-2B9F6B170365}" destId="{9238F6F8-0E14-4B44-9240-35FB2EF0F1B3}" srcOrd="1" destOrd="0" presId="urn:microsoft.com/office/officeart/2018/2/layout/IconVerticalSolidList"/>
    <dgm:cxn modelId="{22575FB8-696B-4BD6-8801-B81063E67B86}" type="presParOf" srcId="{CBAD68AE-2F8A-403C-BC6B-2B9F6B170365}" destId="{9643AC27-E4D1-42F3-9ED9-F319DC7FAF4F}" srcOrd="2" destOrd="0" presId="urn:microsoft.com/office/officeart/2018/2/layout/IconVerticalSolidList"/>
    <dgm:cxn modelId="{043CB239-12A0-4AFA-9DEF-CC648FAA4D98}" type="presParOf" srcId="{CBAD68AE-2F8A-403C-BC6B-2B9F6B170365}" destId="{6C9E7181-35E7-4B9B-A6ED-E9C947A3182C}" srcOrd="3" destOrd="0" presId="urn:microsoft.com/office/officeart/2018/2/layout/IconVerticalSolidList"/>
    <dgm:cxn modelId="{ABEFFC33-EA01-4B5B-9734-07F5D995311D}" type="presParOf" srcId="{CC2C782E-E46D-492F-A234-0B9223CE3C43}" destId="{B1A22ED5-05A7-4E41-A8CA-102CADAE0E75}" srcOrd="3" destOrd="0" presId="urn:microsoft.com/office/officeart/2018/2/layout/IconVerticalSolidList"/>
    <dgm:cxn modelId="{F7452B34-BAC2-41CE-B4D1-72035B1F04C7}" type="presParOf" srcId="{CC2C782E-E46D-492F-A234-0B9223CE3C43}" destId="{6BCA0C88-FD49-4D06-9168-67E517AA92B4}" srcOrd="4" destOrd="0" presId="urn:microsoft.com/office/officeart/2018/2/layout/IconVerticalSolidList"/>
    <dgm:cxn modelId="{15BFD7D0-D958-4913-B799-9974D49126BB}" type="presParOf" srcId="{6BCA0C88-FD49-4D06-9168-67E517AA92B4}" destId="{E92AFB29-AE87-4E18-85BF-803383A42AE5}" srcOrd="0" destOrd="0" presId="urn:microsoft.com/office/officeart/2018/2/layout/IconVerticalSolidList"/>
    <dgm:cxn modelId="{06AFA9CB-9324-43D1-AC3C-44896B5BB739}" type="presParOf" srcId="{6BCA0C88-FD49-4D06-9168-67E517AA92B4}" destId="{69BE3342-69C4-4ABB-9E15-E558BE300C7F}" srcOrd="1" destOrd="0" presId="urn:microsoft.com/office/officeart/2018/2/layout/IconVerticalSolidList"/>
    <dgm:cxn modelId="{9EA33502-54B9-42D0-83B9-2C2FF4D54AB1}" type="presParOf" srcId="{6BCA0C88-FD49-4D06-9168-67E517AA92B4}" destId="{2551FB58-0D2F-4FC5-AA11-CE4EF0C26613}" srcOrd="2" destOrd="0" presId="urn:microsoft.com/office/officeart/2018/2/layout/IconVerticalSolidList"/>
    <dgm:cxn modelId="{2AD2018B-8EAE-4EF3-9A55-14E63BE4D804}" type="presParOf" srcId="{6BCA0C88-FD49-4D06-9168-67E517AA92B4}" destId="{EC54521B-354B-48B2-8D3B-178D726D50F3}" srcOrd="3" destOrd="0" presId="urn:microsoft.com/office/officeart/2018/2/layout/IconVerticalSolidList"/>
    <dgm:cxn modelId="{8E47EB82-8E9E-4D40-AE8B-31A3B4F08FDC}" type="presParOf" srcId="{CC2C782E-E46D-492F-A234-0B9223CE3C43}" destId="{AD840A20-FFB9-40E4-9501-7039631B2D39}" srcOrd="5" destOrd="0" presId="urn:microsoft.com/office/officeart/2018/2/layout/IconVerticalSolidList"/>
    <dgm:cxn modelId="{CF8B341E-6082-4570-B2F6-2EC5FD54C73E}" type="presParOf" srcId="{CC2C782E-E46D-492F-A234-0B9223CE3C43}" destId="{1F086F18-BB75-42D5-9B74-3F7F9DA61608}" srcOrd="6" destOrd="0" presId="urn:microsoft.com/office/officeart/2018/2/layout/IconVerticalSolidList"/>
    <dgm:cxn modelId="{0F8683B2-2DB6-4136-A12A-00425A8D35DE}" type="presParOf" srcId="{1F086F18-BB75-42D5-9B74-3F7F9DA61608}" destId="{60B0FD57-57AC-4DD5-AFA6-1A294B1A0052}" srcOrd="0" destOrd="0" presId="urn:microsoft.com/office/officeart/2018/2/layout/IconVerticalSolidList"/>
    <dgm:cxn modelId="{2CFBD393-FBE5-4182-B2EB-123BFE9EE685}" type="presParOf" srcId="{1F086F18-BB75-42D5-9B74-3F7F9DA61608}" destId="{369C2E7D-E099-46E1-A58D-01210CB1A73D}" srcOrd="1" destOrd="0" presId="urn:microsoft.com/office/officeart/2018/2/layout/IconVerticalSolidList"/>
    <dgm:cxn modelId="{09A6A04C-261F-4B95-9D80-5B7985F3AF0D}" type="presParOf" srcId="{1F086F18-BB75-42D5-9B74-3F7F9DA61608}" destId="{7932589C-F936-464E-AC42-9721C01DDC64}" srcOrd="2" destOrd="0" presId="urn:microsoft.com/office/officeart/2018/2/layout/IconVerticalSolidList"/>
    <dgm:cxn modelId="{48E9AEC6-448B-4CB0-B393-B07263487851}" type="presParOf" srcId="{1F086F18-BB75-42D5-9B74-3F7F9DA61608}" destId="{C5E51AB2-372F-4CE0-8627-5AA9F6E5BD71}" srcOrd="3" destOrd="0" presId="urn:microsoft.com/office/officeart/2018/2/layout/IconVerticalSolidList"/>
    <dgm:cxn modelId="{13082798-28D8-4662-8018-9992AFC1F004}" type="presParOf" srcId="{CC2C782E-E46D-492F-A234-0B9223CE3C43}" destId="{6F237AEC-8826-4325-9491-A7044030C84D}" srcOrd="7" destOrd="0" presId="urn:microsoft.com/office/officeart/2018/2/layout/IconVerticalSolidList"/>
    <dgm:cxn modelId="{0C27BF64-67D1-41D2-B47D-80FAD891B42A}" type="presParOf" srcId="{CC2C782E-E46D-492F-A234-0B9223CE3C43}" destId="{6AF61D29-C90A-465B-A895-43A2B1C783E2}" srcOrd="8" destOrd="0" presId="urn:microsoft.com/office/officeart/2018/2/layout/IconVerticalSolidList"/>
    <dgm:cxn modelId="{73B3A587-80C4-44D2-932F-8D64AD225D55}" type="presParOf" srcId="{6AF61D29-C90A-465B-A895-43A2B1C783E2}" destId="{2A125EAA-E139-49B4-8E22-175232525915}" srcOrd="0" destOrd="0" presId="urn:microsoft.com/office/officeart/2018/2/layout/IconVerticalSolidList"/>
    <dgm:cxn modelId="{43C76E1E-29DF-46B2-BAA4-ACBC92986009}" type="presParOf" srcId="{6AF61D29-C90A-465B-A895-43A2B1C783E2}" destId="{4583E467-6D20-4C8C-A3D6-08CAC52C0286}" srcOrd="1" destOrd="0" presId="urn:microsoft.com/office/officeart/2018/2/layout/IconVerticalSolidList"/>
    <dgm:cxn modelId="{E8B23DE3-64FB-49B6-B4F5-B8D6093A1B3F}" type="presParOf" srcId="{6AF61D29-C90A-465B-A895-43A2B1C783E2}" destId="{39FBC81A-A252-478F-8200-3416F4D8D20A}" srcOrd="2" destOrd="0" presId="urn:microsoft.com/office/officeart/2018/2/layout/IconVerticalSolidList"/>
    <dgm:cxn modelId="{5B0E6B32-8BB2-48BD-B35A-D84553BC0FFD}" type="presParOf" srcId="{6AF61D29-C90A-465B-A895-43A2B1C783E2}" destId="{B4BD167A-264B-4749-83B4-0CBCEA0F727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7DE18E-DA7B-4F5F-B5C3-3FFB61AF44B8}">
      <dsp:nvSpPr>
        <dsp:cNvPr id="0" name=""/>
        <dsp:cNvSpPr/>
      </dsp:nvSpPr>
      <dsp:spPr>
        <a:xfrm>
          <a:off x="1042838" y="2232443"/>
          <a:ext cx="1475709" cy="147570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6F71AD-325A-415E-93DA-987E0229AF5E}">
      <dsp:nvSpPr>
        <dsp:cNvPr id="0" name=""/>
        <dsp:cNvSpPr/>
      </dsp:nvSpPr>
      <dsp:spPr>
        <a:xfrm>
          <a:off x="141015" y="4141914"/>
          <a:ext cx="3279354"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We aren't remotely close to selling all our available hours. 1235 hours billed compared to 3060 hours available.</a:t>
          </a:r>
        </a:p>
      </dsp:txBody>
      <dsp:txXfrm>
        <a:off x="141015" y="4141914"/>
        <a:ext cx="3279354" cy="855000"/>
      </dsp:txXfrm>
    </dsp:sp>
    <dsp:sp modelId="{823176F3-87A7-4285-BA47-C596CCCE08B2}">
      <dsp:nvSpPr>
        <dsp:cNvPr id="0" name=""/>
        <dsp:cNvSpPr/>
      </dsp:nvSpPr>
      <dsp:spPr>
        <a:xfrm>
          <a:off x="4896079" y="2232443"/>
          <a:ext cx="1475709" cy="147570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168525-5C5B-4712-8157-60790636248A}">
      <dsp:nvSpPr>
        <dsp:cNvPr id="0" name=""/>
        <dsp:cNvSpPr/>
      </dsp:nvSpPr>
      <dsp:spPr>
        <a:xfrm>
          <a:off x="3994257" y="4141914"/>
          <a:ext cx="3279354"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Charging techs for their apprentices will help steer our expenses back in line, it'll also promote an environment of accountability. Since they themselves will be "paying" for their apprentices. </a:t>
          </a:r>
        </a:p>
      </dsp:txBody>
      <dsp:txXfrm>
        <a:off x="3994257" y="4141914"/>
        <a:ext cx="3279354" cy="855000"/>
      </dsp:txXfrm>
    </dsp:sp>
    <dsp:sp modelId="{7BF21960-1D81-4DB3-8EC4-0FD5B513C7CE}">
      <dsp:nvSpPr>
        <dsp:cNvPr id="0" name=""/>
        <dsp:cNvSpPr/>
      </dsp:nvSpPr>
      <dsp:spPr>
        <a:xfrm>
          <a:off x="8749321" y="2232443"/>
          <a:ext cx="1475709" cy="147570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42D8B3-DEB9-4D56-BFF4-9584D952F538}">
      <dsp:nvSpPr>
        <dsp:cNvPr id="0" name=""/>
        <dsp:cNvSpPr/>
      </dsp:nvSpPr>
      <dsp:spPr>
        <a:xfrm>
          <a:off x="7847498" y="4141914"/>
          <a:ext cx="3279354" cy="85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kern="1200"/>
            <a:t>We're going to start having daily meeting with Service manager, dispatcher, parts manager and techs. To help organize what the day in the shop will look like and help us maximize our available hours.</a:t>
          </a:r>
        </a:p>
      </dsp:txBody>
      <dsp:txXfrm>
        <a:off x="7847498" y="4141914"/>
        <a:ext cx="3279354" cy="855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2FD48D-C282-4378-9390-63B5BA327FD3}">
      <dsp:nvSpPr>
        <dsp:cNvPr id="0" name=""/>
        <dsp:cNvSpPr/>
      </dsp:nvSpPr>
      <dsp:spPr>
        <a:xfrm>
          <a:off x="18453" y="680648"/>
          <a:ext cx="1467026" cy="146702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051F63-91E6-4D90-AAFF-154D90512DE6}">
      <dsp:nvSpPr>
        <dsp:cNvPr id="0" name=""/>
        <dsp:cNvSpPr/>
      </dsp:nvSpPr>
      <dsp:spPr>
        <a:xfrm>
          <a:off x="326529" y="988724"/>
          <a:ext cx="850875" cy="85087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A93416-F511-40DB-9F2F-DD407F3B7213}">
      <dsp:nvSpPr>
        <dsp:cNvPr id="0" name=""/>
        <dsp:cNvSpPr/>
      </dsp:nvSpPr>
      <dsp:spPr>
        <a:xfrm>
          <a:off x="1799843" y="680648"/>
          <a:ext cx="3457990" cy="146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44550">
            <a:lnSpc>
              <a:spcPct val="100000"/>
            </a:lnSpc>
            <a:spcBef>
              <a:spcPct val="0"/>
            </a:spcBef>
            <a:spcAft>
              <a:spcPct val="35000"/>
            </a:spcAft>
            <a:buNone/>
          </a:pPr>
          <a:r>
            <a:rPr lang="en-US" sz="1900" kern="1200" baseline="0"/>
            <a:t>Some of the things we listed will also help to increase our tech productivity. (Morning meeting, apprentice structure, &amp; teams)</a:t>
          </a:r>
          <a:endParaRPr lang="en-US" sz="1900" kern="1200"/>
        </a:p>
      </dsp:txBody>
      <dsp:txXfrm>
        <a:off x="1799843" y="680648"/>
        <a:ext cx="3457990" cy="1467026"/>
      </dsp:txXfrm>
    </dsp:sp>
    <dsp:sp modelId="{0D76B87C-4988-4EC2-822C-D154C40E8268}">
      <dsp:nvSpPr>
        <dsp:cNvPr id="0" name=""/>
        <dsp:cNvSpPr/>
      </dsp:nvSpPr>
      <dsp:spPr>
        <a:xfrm>
          <a:off x="5860362" y="680648"/>
          <a:ext cx="1467026" cy="146702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D131E28-BBC3-4E75-AE6A-926A7D6B943C}">
      <dsp:nvSpPr>
        <dsp:cNvPr id="0" name=""/>
        <dsp:cNvSpPr/>
      </dsp:nvSpPr>
      <dsp:spPr>
        <a:xfrm>
          <a:off x="6168438" y="988724"/>
          <a:ext cx="850875" cy="85087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6AEF28-1EA0-4FF4-B740-19ECE91AA9A0}">
      <dsp:nvSpPr>
        <dsp:cNvPr id="0" name=""/>
        <dsp:cNvSpPr/>
      </dsp:nvSpPr>
      <dsp:spPr>
        <a:xfrm>
          <a:off x="7641752" y="680648"/>
          <a:ext cx="3457990" cy="146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44550">
            <a:lnSpc>
              <a:spcPct val="100000"/>
            </a:lnSpc>
            <a:spcBef>
              <a:spcPct val="0"/>
            </a:spcBef>
            <a:spcAft>
              <a:spcPct val="35000"/>
            </a:spcAft>
            <a:buNone/>
          </a:pPr>
          <a:r>
            <a:rPr lang="en-US" sz="1900" kern="1200" baseline="0"/>
            <a:t>We will also be having parts deliver parts to bays so that the techs can be more proficient and have less reasons to leave their bays</a:t>
          </a:r>
          <a:endParaRPr lang="en-US" sz="1900" kern="1200"/>
        </a:p>
      </dsp:txBody>
      <dsp:txXfrm>
        <a:off x="7641752" y="680648"/>
        <a:ext cx="3457990" cy="1467026"/>
      </dsp:txXfrm>
    </dsp:sp>
    <dsp:sp modelId="{430BC70D-9D2D-4185-9D84-FF9215232A2F}">
      <dsp:nvSpPr>
        <dsp:cNvPr id="0" name=""/>
        <dsp:cNvSpPr/>
      </dsp:nvSpPr>
      <dsp:spPr>
        <a:xfrm>
          <a:off x="18453" y="3027445"/>
          <a:ext cx="1467026" cy="146702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32036E-55A4-4388-8C2B-ADB30E5B8B6A}">
      <dsp:nvSpPr>
        <dsp:cNvPr id="0" name=""/>
        <dsp:cNvSpPr/>
      </dsp:nvSpPr>
      <dsp:spPr>
        <a:xfrm>
          <a:off x="326529" y="3335521"/>
          <a:ext cx="850875" cy="85087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427A6F-BEDB-48D3-B6C7-A590CF27F076}">
      <dsp:nvSpPr>
        <dsp:cNvPr id="0" name=""/>
        <dsp:cNvSpPr/>
      </dsp:nvSpPr>
      <dsp:spPr>
        <a:xfrm>
          <a:off x="1799843" y="3027445"/>
          <a:ext cx="3457990" cy="146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44550">
            <a:lnSpc>
              <a:spcPct val="100000"/>
            </a:lnSpc>
            <a:spcBef>
              <a:spcPct val="0"/>
            </a:spcBef>
            <a:spcAft>
              <a:spcPct val="35000"/>
            </a:spcAft>
            <a:buNone/>
          </a:pPr>
          <a:r>
            <a:rPr lang="en-US" sz="1900" kern="1200" baseline="0"/>
            <a:t>Service porter will start staging vehicles</a:t>
          </a:r>
          <a:endParaRPr lang="en-US" sz="1900" kern="1200"/>
        </a:p>
      </dsp:txBody>
      <dsp:txXfrm>
        <a:off x="1799843" y="3027445"/>
        <a:ext cx="3457990" cy="1467026"/>
      </dsp:txXfrm>
    </dsp:sp>
    <dsp:sp modelId="{BDD7F859-02DC-4B22-89A4-1C1D1DF55937}">
      <dsp:nvSpPr>
        <dsp:cNvPr id="0" name=""/>
        <dsp:cNvSpPr/>
      </dsp:nvSpPr>
      <dsp:spPr>
        <a:xfrm>
          <a:off x="5860362" y="3027445"/>
          <a:ext cx="1467026" cy="146702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1CE6475-631C-4870-9C1D-E21D01EBC22D}">
      <dsp:nvSpPr>
        <dsp:cNvPr id="0" name=""/>
        <dsp:cNvSpPr/>
      </dsp:nvSpPr>
      <dsp:spPr>
        <a:xfrm>
          <a:off x="6168438" y="3335521"/>
          <a:ext cx="850875" cy="85087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84D78E-6D8D-4871-9020-30729DF5C55D}">
      <dsp:nvSpPr>
        <dsp:cNvPr id="0" name=""/>
        <dsp:cNvSpPr/>
      </dsp:nvSpPr>
      <dsp:spPr>
        <a:xfrm>
          <a:off x="7641752" y="3027445"/>
          <a:ext cx="3457990" cy="146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44550">
            <a:lnSpc>
              <a:spcPct val="100000"/>
            </a:lnSpc>
            <a:spcBef>
              <a:spcPct val="0"/>
            </a:spcBef>
            <a:spcAft>
              <a:spcPct val="35000"/>
            </a:spcAft>
            <a:buNone/>
          </a:pPr>
          <a:r>
            <a:rPr lang="en-US" sz="1900" kern="1200" baseline="0"/>
            <a:t>Provide a monthly bonus $500 to any tech who doesn't smoke or vape.</a:t>
          </a:r>
          <a:endParaRPr lang="en-US" sz="1900" kern="1200"/>
        </a:p>
      </dsp:txBody>
      <dsp:txXfrm>
        <a:off x="7641752" y="3027445"/>
        <a:ext cx="3457990" cy="14670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0EADB2-C924-4FF1-8EB0-8DC69288DDB6}">
      <dsp:nvSpPr>
        <dsp:cNvPr id="0" name=""/>
        <dsp:cNvSpPr/>
      </dsp:nvSpPr>
      <dsp:spPr>
        <a:xfrm>
          <a:off x="0" y="3282"/>
          <a:ext cx="9858191" cy="69915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B643E5-8CAD-44C3-99B4-7DCE4EB24F9F}">
      <dsp:nvSpPr>
        <dsp:cNvPr id="0" name=""/>
        <dsp:cNvSpPr/>
      </dsp:nvSpPr>
      <dsp:spPr>
        <a:xfrm>
          <a:off x="211493" y="160591"/>
          <a:ext cx="384533" cy="38453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B883DCD7-393D-4D68-A054-E1C22B0B1DBB}">
      <dsp:nvSpPr>
        <dsp:cNvPr id="0" name=""/>
        <dsp:cNvSpPr/>
      </dsp:nvSpPr>
      <dsp:spPr>
        <a:xfrm>
          <a:off x="807520" y="3282"/>
          <a:ext cx="9050670" cy="699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994" tIns="73994" rIns="73994" bIns="73994" numCol="1" spcCol="1270" anchor="ctr" anchorCtr="0">
          <a:noAutofit/>
        </a:bodyPr>
        <a:lstStyle/>
        <a:p>
          <a:pPr marL="0" lvl="0" indent="0" algn="l" defTabSz="844550" rtl="0">
            <a:lnSpc>
              <a:spcPct val="100000"/>
            </a:lnSpc>
            <a:spcBef>
              <a:spcPct val="0"/>
            </a:spcBef>
            <a:spcAft>
              <a:spcPct val="35000"/>
            </a:spcAft>
            <a:buNone/>
          </a:pPr>
          <a:r>
            <a:rPr lang="en-US" sz="1900" kern="1200" dirty="0"/>
            <a:t>Task            </a:t>
          </a:r>
          <a:r>
            <a:rPr lang="en-US" sz="1900" kern="1200" dirty="0">
              <a:latin typeface="Century Schoolbook" panose="02040604050505020304"/>
            </a:rPr>
            <a:t>    </a:t>
          </a:r>
          <a:r>
            <a:rPr lang="en-US" sz="1900" kern="1200" dirty="0"/>
            <a:t>Role        </a:t>
          </a:r>
          <a:r>
            <a:rPr lang="en-US" sz="1900" kern="1200" dirty="0">
              <a:latin typeface="Century Schoolbook" panose="02040604050505020304"/>
            </a:rPr>
            <a:t>         </a:t>
          </a:r>
          <a:r>
            <a:rPr lang="en-US" sz="1900" kern="1200" dirty="0"/>
            <a:t>Due Date</a:t>
          </a:r>
        </a:p>
      </dsp:txBody>
      <dsp:txXfrm>
        <a:off x="807520" y="3282"/>
        <a:ext cx="9050670" cy="699152"/>
      </dsp:txXfrm>
    </dsp:sp>
    <dsp:sp modelId="{DCC62E44-A9BD-4632-BDC7-A737E168968A}">
      <dsp:nvSpPr>
        <dsp:cNvPr id="0" name=""/>
        <dsp:cNvSpPr/>
      </dsp:nvSpPr>
      <dsp:spPr>
        <a:xfrm>
          <a:off x="0" y="877222"/>
          <a:ext cx="9858191" cy="69915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38F6F8-0E14-4B44-9240-35FB2EF0F1B3}">
      <dsp:nvSpPr>
        <dsp:cNvPr id="0" name=""/>
        <dsp:cNvSpPr/>
      </dsp:nvSpPr>
      <dsp:spPr>
        <a:xfrm>
          <a:off x="211493" y="1034531"/>
          <a:ext cx="384533" cy="38453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6C9E7181-35E7-4B9B-A6ED-E9C947A3182C}">
      <dsp:nvSpPr>
        <dsp:cNvPr id="0" name=""/>
        <dsp:cNvSpPr/>
      </dsp:nvSpPr>
      <dsp:spPr>
        <a:xfrm>
          <a:off x="807520" y="877222"/>
          <a:ext cx="9050670" cy="699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994" tIns="73994" rIns="73994" bIns="73994" numCol="1" spcCol="1270" anchor="ctr" anchorCtr="0">
          <a:noAutofit/>
        </a:bodyPr>
        <a:lstStyle/>
        <a:p>
          <a:pPr marL="0" lvl="0" indent="0" algn="l" defTabSz="844550" rtl="0">
            <a:lnSpc>
              <a:spcPct val="100000"/>
            </a:lnSpc>
            <a:spcBef>
              <a:spcPct val="0"/>
            </a:spcBef>
            <a:spcAft>
              <a:spcPct val="35000"/>
            </a:spcAft>
            <a:buNone/>
          </a:pPr>
          <a:r>
            <a:rPr lang="en-US" sz="1900" kern="1200" dirty="0"/>
            <a:t>NADA Class sign up      Fixed Ops Director   </a:t>
          </a:r>
          <a:r>
            <a:rPr lang="en-US" sz="1900" kern="1200" dirty="0">
              <a:latin typeface="Century Schoolbook" panose="02040604050505020304"/>
            </a:rPr>
            <a:t>   </a:t>
          </a:r>
          <a:r>
            <a:rPr lang="en-US" sz="1900" kern="1200" dirty="0"/>
            <a:t>2/1/2024</a:t>
          </a:r>
        </a:p>
      </dsp:txBody>
      <dsp:txXfrm>
        <a:off x="807520" y="877222"/>
        <a:ext cx="9050670" cy="699152"/>
      </dsp:txXfrm>
    </dsp:sp>
    <dsp:sp modelId="{E92AFB29-AE87-4E18-85BF-803383A42AE5}">
      <dsp:nvSpPr>
        <dsp:cNvPr id="0" name=""/>
        <dsp:cNvSpPr/>
      </dsp:nvSpPr>
      <dsp:spPr>
        <a:xfrm>
          <a:off x="0" y="1751162"/>
          <a:ext cx="9858191" cy="69915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BE3342-69C4-4ABB-9E15-E558BE300C7F}">
      <dsp:nvSpPr>
        <dsp:cNvPr id="0" name=""/>
        <dsp:cNvSpPr/>
      </dsp:nvSpPr>
      <dsp:spPr>
        <a:xfrm>
          <a:off x="211493" y="1908472"/>
          <a:ext cx="384533" cy="38453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EC54521B-354B-48B2-8D3B-178D726D50F3}">
      <dsp:nvSpPr>
        <dsp:cNvPr id="0" name=""/>
        <dsp:cNvSpPr/>
      </dsp:nvSpPr>
      <dsp:spPr>
        <a:xfrm>
          <a:off x="807520" y="1751162"/>
          <a:ext cx="9050670" cy="699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994" tIns="73994" rIns="73994" bIns="73994" numCol="1" spcCol="1270" anchor="ctr" anchorCtr="0">
          <a:noAutofit/>
        </a:bodyPr>
        <a:lstStyle/>
        <a:p>
          <a:pPr marL="0" lvl="0" indent="0" algn="l" defTabSz="844550" rtl="0">
            <a:lnSpc>
              <a:spcPct val="100000"/>
            </a:lnSpc>
            <a:spcBef>
              <a:spcPct val="0"/>
            </a:spcBef>
            <a:spcAft>
              <a:spcPct val="35000"/>
            </a:spcAft>
            <a:buNone/>
          </a:pPr>
          <a:r>
            <a:rPr lang="en-US" sz="1900" kern="1200" dirty="0"/>
            <a:t>Advisors attend sales meeting </a:t>
          </a:r>
          <a:r>
            <a:rPr lang="en-US" sz="1900" kern="1200" dirty="0">
              <a:latin typeface="Century Schoolbook" panose="02040604050505020304"/>
            </a:rPr>
            <a:t>  </a:t>
          </a:r>
          <a:r>
            <a:rPr lang="en-US" sz="1900" kern="1200" dirty="0"/>
            <a:t>GSM/Serv Manager        2/1/2024</a:t>
          </a:r>
        </a:p>
      </dsp:txBody>
      <dsp:txXfrm>
        <a:off x="807520" y="1751162"/>
        <a:ext cx="9050670" cy="699152"/>
      </dsp:txXfrm>
    </dsp:sp>
    <dsp:sp modelId="{60B0FD57-57AC-4DD5-AFA6-1A294B1A0052}">
      <dsp:nvSpPr>
        <dsp:cNvPr id="0" name=""/>
        <dsp:cNvSpPr/>
      </dsp:nvSpPr>
      <dsp:spPr>
        <a:xfrm>
          <a:off x="0" y="2625103"/>
          <a:ext cx="9858191" cy="69915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9C2E7D-E099-46E1-A58D-01210CB1A73D}">
      <dsp:nvSpPr>
        <dsp:cNvPr id="0" name=""/>
        <dsp:cNvSpPr/>
      </dsp:nvSpPr>
      <dsp:spPr>
        <a:xfrm>
          <a:off x="211493" y="2782412"/>
          <a:ext cx="384533" cy="38453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C5E51AB2-372F-4CE0-8627-5AA9F6E5BD71}">
      <dsp:nvSpPr>
        <dsp:cNvPr id="0" name=""/>
        <dsp:cNvSpPr/>
      </dsp:nvSpPr>
      <dsp:spPr>
        <a:xfrm>
          <a:off x="807520" y="2625103"/>
          <a:ext cx="9050670" cy="699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994" tIns="73994" rIns="73994" bIns="73994" numCol="1" spcCol="1270" anchor="ctr" anchorCtr="0">
          <a:noAutofit/>
        </a:bodyPr>
        <a:lstStyle/>
        <a:p>
          <a:pPr marL="0" lvl="0" indent="0" algn="l" defTabSz="844550" rtl="0">
            <a:lnSpc>
              <a:spcPct val="100000"/>
            </a:lnSpc>
            <a:spcBef>
              <a:spcPct val="0"/>
            </a:spcBef>
            <a:spcAft>
              <a:spcPct val="35000"/>
            </a:spcAft>
            <a:buNone/>
          </a:pPr>
          <a:r>
            <a:rPr lang="en-US" sz="1900" kern="1200" dirty="0"/>
            <a:t>Marketing meeting      </a:t>
          </a:r>
          <a:r>
            <a:rPr lang="en-US" sz="1900" kern="1200" dirty="0">
              <a:latin typeface="Century Schoolbook" panose="02040604050505020304"/>
            </a:rPr>
            <a:t>  </a:t>
          </a:r>
          <a:r>
            <a:rPr lang="en-US" sz="1900" kern="1200" dirty="0"/>
            <a:t>Marketing Director   </a:t>
          </a:r>
          <a:r>
            <a:rPr lang="en-US" sz="1900" kern="1200" dirty="0">
              <a:latin typeface="Century Schoolbook" panose="02040604050505020304"/>
            </a:rPr>
            <a:t>   </a:t>
          </a:r>
          <a:r>
            <a:rPr lang="en-US" sz="1900" kern="1200" dirty="0"/>
            <a:t>2/1/2024</a:t>
          </a:r>
        </a:p>
      </dsp:txBody>
      <dsp:txXfrm>
        <a:off x="807520" y="2625103"/>
        <a:ext cx="9050670" cy="699152"/>
      </dsp:txXfrm>
    </dsp:sp>
    <dsp:sp modelId="{2A125EAA-E139-49B4-8E22-175232525915}">
      <dsp:nvSpPr>
        <dsp:cNvPr id="0" name=""/>
        <dsp:cNvSpPr/>
      </dsp:nvSpPr>
      <dsp:spPr>
        <a:xfrm>
          <a:off x="0" y="3499043"/>
          <a:ext cx="9858191" cy="699152"/>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83E467-6D20-4C8C-A3D6-08CAC52C0286}">
      <dsp:nvSpPr>
        <dsp:cNvPr id="0" name=""/>
        <dsp:cNvSpPr/>
      </dsp:nvSpPr>
      <dsp:spPr>
        <a:xfrm>
          <a:off x="211493" y="3656352"/>
          <a:ext cx="384533" cy="38453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B4BD167A-264B-4749-83B4-0CBCEA0F7278}">
      <dsp:nvSpPr>
        <dsp:cNvPr id="0" name=""/>
        <dsp:cNvSpPr/>
      </dsp:nvSpPr>
      <dsp:spPr>
        <a:xfrm>
          <a:off x="807520" y="3499043"/>
          <a:ext cx="9050670" cy="6991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994" tIns="73994" rIns="73994" bIns="73994" numCol="1" spcCol="1270" anchor="ctr" anchorCtr="0">
          <a:noAutofit/>
        </a:bodyPr>
        <a:lstStyle/>
        <a:p>
          <a:pPr marL="0" lvl="0" indent="0" algn="l" defTabSz="844550" rtl="0">
            <a:lnSpc>
              <a:spcPct val="100000"/>
            </a:lnSpc>
            <a:spcBef>
              <a:spcPct val="0"/>
            </a:spcBef>
            <a:spcAft>
              <a:spcPct val="35000"/>
            </a:spcAft>
            <a:buNone/>
          </a:pPr>
          <a:r>
            <a:rPr lang="en-US" sz="1900" kern="1200" dirty="0"/>
            <a:t>Change Team Structure    Fixed Ops Director     </a:t>
          </a:r>
          <a:r>
            <a:rPr lang="en-US" sz="1900" kern="1200" dirty="0">
              <a:latin typeface="Century Schoolbook" panose="02040604050505020304"/>
            </a:rPr>
            <a:t>   </a:t>
          </a:r>
          <a:r>
            <a:rPr lang="en-US" sz="1900" kern="1200" dirty="0"/>
            <a:t>3/1/2024</a:t>
          </a:r>
        </a:p>
      </dsp:txBody>
      <dsp:txXfrm>
        <a:off x="807520" y="3499043"/>
        <a:ext cx="9050670" cy="699152"/>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9E016143-E03C-4CFD-AFDC-14E5BDEA754C}" type="datetimeFigureOut">
              <a:rPr lang="en-US" dirty="0"/>
              <a:t>2/18/2024</a:t>
            </a:fld>
            <a:endParaRPr lang="en-US" dirty="0"/>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4FAB73BC-B049-4115-A692-8D63A059BFB8}" type="slidenum">
              <a:rPr lang="en-US" dirty="0"/>
              <a:pPr/>
              <a:t>‹#›</a:t>
            </a:fld>
            <a:endParaRPr lang="en-US" dirty="0"/>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08814920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033E54A-A8CA-48C1-9504-691B58049D29}" type="datetimeFigureOut">
              <a:rPr lang="en-US" dirty="0"/>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017869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5F6C806-BBF7-471C-9527-881CE2266695}" type="datetimeFigureOut">
              <a:rPr lang="en-US" dirty="0"/>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24642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78C94063-DF36-4330-A365-08DA1FA5B7D6}" type="datetimeFigureOut">
              <a:rPr lang="en-US" dirty="0"/>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093408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dirty="0"/>
              <a:t>Click to edit Master title style</a:t>
            </a:r>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08A7C6C-0F39-4D70-8E8D-FE5B9C95FA73}" type="datetimeFigureOut">
              <a:rPr lang="en-US" dirty="0"/>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21805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FCFA4AC-08CC-42CE-BD01-C191750A04EC}" type="datetimeFigureOut">
              <a:rPr lang="en-US" dirty="0"/>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891003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dirty="0"/>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1BA7A723-92A7-435B-B681-F25B092FEFEB}" type="datetimeFigureOut">
              <a:rPr lang="en-US" dirty="0"/>
              <a:t>2/18/2024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7587960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4F170639-886C-4FCF-9EAB-ABB5DA3F3F4A}" type="datetimeFigureOut">
              <a:rPr lang="en-US" dirty="0"/>
              <a:t>2/18/2024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760089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230651-31F4-45D2-98AE-A2108F41BC07}" type="datetimeFigureOut">
              <a:rPr lang="en-US" dirty="0"/>
              <a:t>2/18/2024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077807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dirty="0"/>
              <a:t>Click to edit Master title style</a:t>
            </a:r>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F53789A-C914-4DB1-8815-80B5EC7335C5}" type="datetimeFigureOut">
              <a:rPr lang="en-US" dirty="0"/>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065032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dirty="0"/>
              <a:t>Click to edit Master title style</a:t>
            </a:r>
          </a:p>
        </p:txBody>
      </p:sp>
      <p:sp>
        <p:nvSpPr>
          <p:cNvPr id="3" name="Picture Placeholder 2"/>
          <p:cNvSpPr>
            <a:spLocks noGrp="1" noChangeAspect="1"/>
          </p:cNvSpPr>
          <p:nvPr>
            <p:ph type="pic" idx="1"/>
          </p:nvPr>
        </p:nvSpPr>
        <p:spPr>
          <a:xfrm>
            <a:off x="0" y="0"/>
            <a:ext cx="11292840" cy="5128923"/>
          </a:xfrm>
          <a:blipFill>
            <a:blip r:embed="rId2"/>
            <a:stretch>
              <a:fillRect/>
            </a:stretch>
          </a:blip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5E6440AA-91A0-436F-8FDB-C0F939DCAE21}" type="datetimeFigureOut">
              <a:rPr lang="en-US" dirty="0"/>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566913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0E59FD0C-5451-4CA0-86AF-E70AE3279989}" type="datetimeFigureOut">
              <a:rPr lang="en-US" dirty="0"/>
              <a:t>2/18/2024</a:t>
            </a:fld>
            <a:endParaRPr lang="en-US" dirty="0"/>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dirty="0"/>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2861650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ea typeface="Calibri Light"/>
                <a:cs typeface="Calibri Light"/>
              </a:rPr>
              <a:t>Ford Crestview </a:t>
            </a:r>
            <a:r>
              <a:rPr lang="en-US">
                <a:ea typeface="Calibri Light"/>
                <a:cs typeface="Calibri Light"/>
              </a:rPr>
              <a:t>Service Department Analysis </a:t>
            </a:r>
          </a:p>
        </p:txBody>
      </p:sp>
      <p:sp>
        <p:nvSpPr>
          <p:cNvPr id="3" name="Subtitle 2"/>
          <p:cNvSpPr>
            <a:spLocks noGrp="1"/>
          </p:cNvSpPr>
          <p:nvPr>
            <p:ph type="subTitle" idx="1"/>
          </p:nvPr>
        </p:nvSpPr>
        <p:spPr/>
        <p:txBody>
          <a:bodyPr vert="horz" lIns="91440" tIns="45720" rIns="91440" bIns="45720" rtlCol="0" anchor="t">
            <a:normAutofit/>
          </a:bodyPr>
          <a:lstStyle/>
          <a:p>
            <a:r>
              <a:rPr lang="en-US" dirty="0">
                <a:ea typeface="Calibri"/>
                <a:cs typeface="Calibri"/>
              </a:rPr>
              <a:t>Erik Abreu </a:t>
            </a:r>
            <a:endParaRPr lang="en-US" dirty="0"/>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DB749-2B03-7A2C-A0B8-F2B2638F4197}"/>
              </a:ext>
            </a:extLst>
          </p:cNvPr>
          <p:cNvSpPr>
            <a:spLocks noGrp="1"/>
          </p:cNvSpPr>
          <p:nvPr>
            <p:ph type="title"/>
          </p:nvPr>
        </p:nvSpPr>
        <p:spPr>
          <a:xfrm>
            <a:off x="7878675" y="640080"/>
            <a:ext cx="3075836" cy="1325562"/>
          </a:xfrm>
        </p:spPr>
        <p:txBody>
          <a:bodyPr>
            <a:normAutofit/>
          </a:bodyPr>
          <a:lstStyle/>
          <a:p>
            <a:r>
              <a:rPr lang="en-US" sz="3200">
                <a:ea typeface="Calibri Light"/>
                <a:cs typeface="Calibri Light"/>
              </a:rPr>
              <a:t>Facility </a:t>
            </a:r>
            <a:endParaRPr lang="en-US" sz="3200"/>
          </a:p>
        </p:txBody>
      </p:sp>
      <p:pic>
        <p:nvPicPr>
          <p:cNvPr id="5" name="Picture 4" descr="Work tools on a red background">
            <a:extLst>
              <a:ext uri="{FF2B5EF4-FFF2-40B4-BE49-F238E27FC236}">
                <a16:creationId xmlns:a16="http://schemas.microsoft.com/office/drawing/2014/main" id="{2D48C47A-10A5-FEAB-5AA1-409D5527E2A6}"/>
              </a:ext>
            </a:extLst>
          </p:cNvPr>
          <p:cNvPicPr>
            <a:picLocks noChangeAspect="1"/>
          </p:cNvPicPr>
          <p:nvPr/>
        </p:nvPicPr>
        <p:blipFill rotWithShape="1">
          <a:blip r:embed="rId2"/>
          <a:srcRect l="10212" r="16278" b="4"/>
          <a:stretch/>
        </p:blipFill>
        <p:spPr>
          <a:xfrm>
            <a:off x="20" y="10"/>
            <a:ext cx="7552924" cy="6857990"/>
          </a:xfrm>
          <a:prstGeom prst="rect">
            <a:avLst/>
          </a:prstGeom>
        </p:spPr>
      </p:pic>
      <p:sp>
        <p:nvSpPr>
          <p:cNvPr id="3" name="Content Placeholder 2">
            <a:extLst>
              <a:ext uri="{FF2B5EF4-FFF2-40B4-BE49-F238E27FC236}">
                <a16:creationId xmlns:a16="http://schemas.microsoft.com/office/drawing/2014/main" id="{336216CD-2846-FAED-0D5F-68DBA32C63A5}"/>
              </a:ext>
            </a:extLst>
          </p:cNvPr>
          <p:cNvSpPr>
            <a:spLocks noGrp="1"/>
          </p:cNvSpPr>
          <p:nvPr>
            <p:ph idx="1"/>
          </p:nvPr>
        </p:nvSpPr>
        <p:spPr>
          <a:xfrm>
            <a:off x="7878675" y="2301555"/>
            <a:ext cx="3075836" cy="3878581"/>
          </a:xfrm>
        </p:spPr>
        <p:txBody>
          <a:bodyPr vert="horz" lIns="91440" tIns="45720" rIns="91440" bIns="45720" rtlCol="0" anchor="t">
            <a:normAutofit/>
          </a:bodyPr>
          <a:lstStyle/>
          <a:p>
            <a:r>
              <a:rPr lang="en-US" sz="2400" dirty="0">
                <a:ea typeface="Calibri"/>
                <a:cs typeface="Calibri"/>
              </a:rPr>
              <a:t>Improve both lighting on both lifts and shop</a:t>
            </a:r>
          </a:p>
          <a:p>
            <a:r>
              <a:rPr lang="en-US" sz="2400" dirty="0">
                <a:ea typeface="Calibri"/>
                <a:cs typeface="Calibri"/>
              </a:rPr>
              <a:t>Check Wi-Fi in the shop and if needed improve it </a:t>
            </a:r>
          </a:p>
          <a:p>
            <a:r>
              <a:rPr lang="en-US" sz="2400" dirty="0">
                <a:ea typeface="Calibri"/>
                <a:cs typeface="Calibri"/>
              </a:rPr>
              <a:t>Get a key track machine for inside the shop</a:t>
            </a:r>
          </a:p>
          <a:p>
            <a:endParaRPr lang="en-US" sz="1600">
              <a:ea typeface="Calibri"/>
              <a:cs typeface="Calibri"/>
            </a:endParaRPr>
          </a:p>
        </p:txBody>
      </p:sp>
    </p:spTree>
    <p:extLst>
      <p:ext uri="{BB962C8B-B14F-4D97-AF65-F5344CB8AC3E}">
        <p14:creationId xmlns:p14="http://schemas.microsoft.com/office/powerpoint/2010/main" val="351946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75470D1-A9BC-450A-94B8-E09E222C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06E59230-6241-4F71-8F80-408E4EBA2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86933" y="0"/>
            <a:ext cx="381733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2" name="Title 1">
            <a:extLst>
              <a:ext uri="{FF2B5EF4-FFF2-40B4-BE49-F238E27FC236}">
                <a16:creationId xmlns:a16="http://schemas.microsoft.com/office/drawing/2014/main" id="{2906E821-30DF-0D27-3CC5-90673CBEB780}"/>
              </a:ext>
            </a:extLst>
          </p:cNvPr>
          <p:cNvSpPr>
            <a:spLocks noGrp="1"/>
          </p:cNvSpPr>
          <p:nvPr>
            <p:ph type="title"/>
          </p:nvPr>
        </p:nvSpPr>
        <p:spPr>
          <a:xfrm>
            <a:off x="1516083" y="228600"/>
            <a:ext cx="3359031" cy="5014718"/>
          </a:xfrm>
        </p:spPr>
        <p:txBody>
          <a:bodyPr vert="horz" lIns="91440" tIns="45720" rIns="91440" bIns="45720" rtlCol="0" anchor="ctr">
            <a:normAutofit/>
          </a:bodyPr>
          <a:lstStyle/>
          <a:p>
            <a:pPr algn="ctr">
              <a:lnSpc>
                <a:spcPct val="85000"/>
              </a:lnSpc>
            </a:pPr>
            <a:r>
              <a:rPr lang="en-US" sz="3600">
                <a:solidFill>
                  <a:srgbClr val="FFFFFF"/>
                </a:solidFill>
              </a:rPr>
              <a:t>100 RO Analysis</a:t>
            </a:r>
          </a:p>
        </p:txBody>
      </p:sp>
      <p:sp>
        <p:nvSpPr>
          <p:cNvPr id="13" name="Rectangle 12">
            <a:extLst>
              <a:ext uri="{FF2B5EF4-FFF2-40B4-BE49-F238E27FC236}">
                <a16:creationId xmlns:a16="http://schemas.microsoft.com/office/drawing/2014/main" id="{E1A01B88-BE75-48CC-A6A5-AD51DC9EC3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811"/>
            <a:ext cx="128693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pic>
        <p:nvPicPr>
          <p:cNvPr id="4" name="Content Placeholder 3" descr="A close-up of a chart&#10;&#10;Description automatically generated">
            <a:extLst>
              <a:ext uri="{FF2B5EF4-FFF2-40B4-BE49-F238E27FC236}">
                <a16:creationId xmlns:a16="http://schemas.microsoft.com/office/drawing/2014/main" id="{D4EABEA8-2A30-971C-2443-B4AB19359DD7}"/>
              </a:ext>
            </a:extLst>
          </p:cNvPr>
          <p:cNvPicPr>
            <a:picLocks noGrp="1" noChangeAspect="1"/>
          </p:cNvPicPr>
          <p:nvPr>
            <p:ph idx="1"/>
          </p:nvPr>
        </p:nvPicPr>
        <p:blipFill rotWithShape="1">
          <a:blip r:embed="rId2"/>
          <a:srcRect l="8856" r="6677" b="1"/>
          <a:stretch/>
        </p:blipFill>
        <p:spPr>
          <a:xfrm>
            <a:off x="5104022" y="10"/>
            <a:ext cx="6188817" cy="6860801"/>
          </a:xfrm>
          <a:prstGeom prst="rect">
            <a:avLst/>
          </a:prstGeom>
        </p:spPr>
      </p:pic>
    </p:spTree>
    <p:extLst>
      <p:ext uri="{BB962C8B-B14F-4D97-AF65-F5344CB8AC3E}">
        <p14:creationId xmlns:p14="http://schemas.microsoft.com/office/powerpoint/2010/main" val="1431538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83582-94AE-8550-D4BA-3826FCA9D201}"/>
              </a:ext>
            </a:extLst>
          </p:cNvPr>
          <p:cNvSpPr>
            <a:spLocks noGrp="1"/>
          </p:cNvSpPr>
          <p:nvPr>
            <p:ph type="title"/>
          </p:nvPr>
        </p:nvSpPr>
        <p:spPr>
          <a:xfrm>
            <a:off x="1229032" y="365760"/>
            <a:ext cx="5997678" cy="1325562"/>
          </a:xfrm>
        </p:spPr>
        <p:txBody>
          <a:bodyPr>
            <a:normAutofit/>
          </a:bodyPr>
          <a:lstStyle/>
          <a:p>
            <a:r>
              <a:rPr lang="en-US" dirty="0">
                <a:cs typeface="Calibri Light"/>
              </a:rPr>
              <a:t>Strengths</a:t>
            </a:r>
            <a:endParaRPr lang="en-US" dirty="0"/>
          </a:p>
        </p:txBody>
      </p:sp>
      <p:sp>
        <p:nvSpPr>
          <p:cNvPr id="9" name="Rectangle 8">
            <a:extLst>
              <a:ext uri="{FF2B5EF4-FFF2-40B4-BE49-F238E27FC236}">
                <a16:creationId xmlns:a16="http://schemas.microsoft.com/office/drawing/2014/main" id="{60C2BF78-EE5B-49C7-ADD9-58CDBD13E3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6ABDC2AA-2280-C838-1D0B-E3F5FBED3BFC}"/>
              </a:ext>
            </a:extLst>
          </p:cNvPr>
          <p:cNvSpPr>
            <a:spLocks noGrp="1"/>
          </p:cNvSpPr>
          <p:nvPr>
            <p:ph idx="1"/>
          </p:nvPr>
        </p:nvSpPr>
        <p:spPr>
          <a:xfrm>
            <a:off x="1211139" y="2005739"/>
            <a:ext cx="6015571" cy="4174398"/>
          </a:xfrm>
        </p:spPr>
        <p:txBody>
          <a:bodyPr vert="horz" lIns="91440" tIns="45720" rIns="91440" bIns="45720" rtlCol="0" anchor="t">
            <a:normAutofit/>
          </a:bodyPr>
          <a:lstStyle/>
          <a:p>
            <a:r>
              <a:rPr lang="en-US" sz="2400" dirty="0">
                <a:cs typeface="Calibri"/>
              </a:rPr>
              <a:t>Young staff that is moldable</a:t>
            </a:r>
          </a:p>
          <a:p>
            <a:r>
              <a:rPr lang="en-US" sz="2400" dirty="0">
                <a:cs typeface="Calibri"/>
              </a:rPr>
              <a:t>Big shop </a:t>
            </a:r>
          </a:p>
          <a:p>
            <a:r>
              <a:rPr lang="en-US" sz="2400" dirty="0">
                <a:cs typeface="Calibri"/>
              </a:rPr>
              <a:t>Extra internal work from sister stores that take our brand in on trade</a:t>
            </a:r>
          </a:p>
          <a:p>
            <a:r>
              <a:rPr lang="en-US" sz="2400" dirty="0">
                <a:cs typeface="Calibri"/>
              </a:rPr>
              <a:t>Huge presence in community </a:t>
            </a:r>
          </a:p>
          <a:p>
            <a:r>
              <a:rPr lang="en-US" sz="2400" dirty="0">
                <a:cs typeface="Calibri"/>
              </a:rPr>
              <a:t>Service manager has come up through the store and has the hearts of her staff, she just needs some guidance</a:t>
            </a:r>
          </a:p>
        </p:txBody>
      </p:sp>
      <p:pic>
        <p:nvPicPr>
          <p:cNvPr id="5" name="Picture 4" descr="Light bulb on yellow background with sketched light beams and cord">
            <a:extLst>
              <a:ext uri="{FF2B5EF4-FFF2-40B4-BE49-F238E27FC236}">
                <a16:creationId xmlns:a16="http://schemas.microsoft.com/office/drawing/2014/main" id="{F45F6FC7-ECB6-84E9-513D-892DF7B287D7}"/>
              </a:ext>
            </a:extLst>
          </p:cNvPr>
          <p:cNvPicPr>
            <a:picLocks noChangeAspect="1"/>
          </p:cNvPicPr>
          <p:nvPr/>
        </p:nvPicPr>
        <p:blipFill rotWithShape="1">
          <a:blip r:embed="rId2"/>
          <a:srcRect l="50290" r="7966" b="3"/>
          <a:stretch/>
        </p:blipFill>
        <p:spPr>
          <a:xfrm>
            <a:off x="7538689" y="10"/>
            <a:ext cx="4653311" cy="6857990"/>
          </a:xfrm>
          <a:prstGeom prst="rect">
            <a:avLst/>
          </a:prstGeom>
        </p:spPr>
      </p:pic>
    </p:spTree>
    <p:extLst>
      <p:ext uri="{BB962C8B-B14F-4D97-AF65-F5344CB8AC3E}">
        <p14:creationId xmlns:p14="http://schemas.microsoft.com/office/powerpoint/2010/main" val="1781794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7F65E-1DE7-E615-A74B-43EE6558F7E8}"/>
              </a:ext>
            </a:extLst>
          </p:cNvPr>
          <p:cNvSpPr>
            <a:spLocks noGrp="1"/>
          </p:cNvSpPr>
          <p:nvPr>
            <p:ph type="title"/>
          </p:nvPr>
        </p:nvSpPr>
        <p:spPr>
          <a:xfrm>
            <a:off x="1261872" y="365760"/>
            <a:ext cx="6091428" cy="1325562"/>
          </a:xfrm>
        </p:spPr>
        <p:txBody>
          <a:bodyPr>
            <a:normAutofit/>
          </a:bodyPr>
          <a:lstStyle/>
          <a:p>
            <a:r>
              <a:rPr lang="en-US" dirty="0">
                <a:cs typeface="Calibri Light"/>
              </a:rPr>
              <a:t>Weaknesses</a:t>
            </a:r>
            <a:endParaRPr lang="en-US" dirty="0"/>
          </a:p>
        </p:txBody>
      </p:sp>
      <p:sp>
        <p:nvSpPr>
          <p:cNvPr id="9" name="Content Placeholder 2">
            <a:extLst>
              <a:ext uri="{FF2B5EF4-FFF2-40B4-BE49-F238E27FC236}">
                <a16:creationId xmlns:a16="http://schemas.microsoft.com/office/drawing/2014/main" id="{8EF7CF10-B74B-813F-CC8C-8E88F6AB485C}"/>
              </a:ext>
            </a:extLst>
          </p:cNvPr>
          <p:cNvSpPr>
            <a:spLocks noGrp="1"/>
          </p:cNvSpPr>
          <p:nvPr>
            <p:ph idx="1"/>
          </p:nvPr>
        </p:nvSpPr>
        <p:spPr>
          <a:xfrm>
            <a:off x="1261872" y="2005739"/>
            <a:ext cx="6091428" cy="4174398"/>
          </a:xfrm>
        </p:spPr>
        <p:txBody>
          <a:bodyPr vert="horz" lIns="91440" tIns="45720" rIns="91440" bIns="45720" rtlCol="0" anchor="t">
            <a:normAutofit/>
          </a:bodyPr>
          <a:lstStyle/>
          <a:p>
            <a:r>
              <a:rPr lang="en-US" sz="2400" dirty="0">
                <a:cs typeface="Calibri"/>
              </a:rPr>
              <a:t>Unapplied labor </a:t>
            </a:r>
          </a:p>
          <a:p>
            <a:r>
              <a:rPr lang="en-US" sz="2400" dirty="0">
                <a:cs typeface="Calibri"/>
              </a:rPr>
              <a:t>Parts terrible FTFR killing service efficiency on every level</a:t>
            </a:r>
          </a:p>
          <a:p>
            <a:r>
              <a:rPr lang="en-US" sz="2400" dirty="0">
                <a:cs typeface="Calibri"/>
              </a:rPr>
              <a:t>Need to train advisors to sell, not enough multiple line ROs</a:t>
            </a:r>
          </a:p>
          <a:p>
            <a:r>
              <a:rPr lang="en-US" sz="2400" dirty="0">
                <a:cs typeface="Calibri"/>
              </a:rPr>
              <a:t>No use of video</a:t>
            </a:r>
          </a:p>
          <a:p>
            <a:r>
              <a:rPr lang="en-US" sz="2400" dirty="0">
                <a:cs typeface="Calibri"/>
              </a:rPr>
              <a:t>Hours of operation not mirroring sales </a:t>
            </a:r>
          </a:p>
          <a:p>
            <a:r>
              <a:rPr lang="en-US" sz="2400" dirty="0">
                <a:cs typeface="Calibri"/>
              </a:rPr>
              <a:t>No teamwork for techs</a:t>
            </a:r>
          </a:p>
        </p:txBody>
      </p:sp>
      <p:pic>
        <p:nvPicPr>
          <p:cNvPr id="10" name="Picture 9" descr="Exclamation mark on a yellow background">
            <a:extLst>
              <a:ext uri="{FF2B5EF4-FFF2-40B4-BE49-F238E27FC236}">
                <a16:creationId xmlns:a16="http://schemas.microsoft.com/office/drawing/2014/main" id="{33CF0D23-3653-D269-D1C6-8F48D8476687}"/>
              </a:ext>
            </a:extLst>
          </p:cNvPr>
          <p:cNvPicPr>
            <a:picLocks noChangeAspect="1"/>
          </p:cNvPicPr>
          <p:nvPr/>
        </p:nvPicPr>
        <p:blipFill rotWithShape="1">
          <a:blip r:embed="rId2"/>
          <a:srcRect l="37095" r="24026" b="4"/>
          <a:stretch/>
        </p:blipFill>
        <p:spPr>
          <a:xfrm>
            <a:off x="7737169" y="10"/>
            <a:ext cx="3555205" cy="6857990"/>
          </a:xfrm>
          <a:prstGeom prst="rect">
            <a:avLst/>
          </a:prstGeom>
        </p:spPr>
      </p:pic>
    </p:spTree>
    <p:extLst>
      <p:ext uri="{BB962C8B-B14F-4D97-AF65-F5344CB8AC3E}">
        <p14:creationId xmlns:p14="http://schemas.microsoft.com/office/powerpoint/2010/main" val="3586077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F9271-28ED-FEA5-E9BA-6D922EE2C472}"/>
              </a:ext>
            </a:extLst>
          </p:cNvPr>
          <p:cNvSpPr>
            <a:spLocks noGrp="1"/>
          </p:cNvSpPr>
          <p:nvPr>
            <p:ph type="title"/>
          </p:nvPr>
        </p:nvSpPr>
        <p:spPr>
          <a:xfrm>
            <a:off x="1299273" y="-144131"/>
            <a:ext cx="4534047" cy="1550284"/>
          </a:xfrm>
        </p:spPr>
        <p:txBody>
          <a:bodyPr>
            <a:normAutofit/>
          </a:bodyPr>
          <a:lstStyle/>
          <a:p>
            <a:r>
              <a:rPr lang="en-US" dirty="0">
                <a:cs typeface="Calibri Light"/>
              </a:rPr>
              <a:t>Opportunities</a:t>
            </a:r>
            <a:endParaRPr lang="en-US" dirty="0"/>
          </a:p>
        </p:txBody>
      </p:sp>
      <p:sp>
        <p:nvSpPr>
          <p:cNvPr id="9" name="Rectangle 8">
            <a:extLst>
              <a:ext uri="{FF2B5EF4-FFF2-40B4-BE49-F238E27FC236}">
                <a16:creationId xmlns:a16="http://schemas.microsoft.com/office/drawing/2014/main" id="{50CF6C96-4596-4D83-A9F9-A3AB22AB4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B81DCFC2-7D6F-59A7-44AF-439787AC9FDA}"/>
              </a:ext>
            </a:extLst>
          </p:cNvPr>
          <p:cNvSpPr>
            <a:spLocks noGrp="1"/>
          </p:cNvSpPr>
          <p:nvPr>
            <p:ph idx="1"/>
          </p:nvPr>
        </p:nvSpPr>
        <p:spPr>
          <a:xfrm>
            <a:off x="1096562" y="1408669"/>
            <a:ext cx="4572002" cy="3853219"/>
          </a:xfrm>
        </p:spPr>
        <p:txBody>
          <a:bodyPr vert="horz" lIns="91440" tIns="45720" rIns="91440" bIns="45720" rtlCol="0" anchor="t">
            <a:noAutofit/>
          </a:bodyPr>
          <a:lstStyle/>
          <a:p>
            <a:r>
              <a:rPr lang="en-US" sz="2800" dirty="0">
                <a:cs typeface="Calibri"/>
              </a:rPr>
              <a:t>Military announced 40,000 homes to be built to house huge new unit coming in 3 years. </a:t>
            </a:r>
          </a:p>
          <a:p>
            <a:r>
              <a:rPr lang="en-US" sz="2800" dirty="0">
                <a:cs typeface="Calibri"/>
              </a:rPr>
              <a:t>Work on more different makes and models</a:t>
            </a:r>
          </a:p>
          <a:p>
            <a:r>
              <a:rPr lang="en-US" sz="2800" dirty="0">
                <a:cs typeface="Calibri"/>
              </a:rPr>
              <a:t>Start marketing service consistently</a:t>
            </a:r>
          </a:p>
          <a:p>
            <a:r>
              <a:rPr lang="en-US" sz="2800" dirty="0">
                <a:cs typeface="Calibri"/>
              </a:rPr>
              <a:t>Use of video to help promote sales</a:t>
            </a:r>
          </a:p>
        </p:txBody>
      </p:sp>
      <p:pic>
        <p:nvPicPr>
          <p:cNvPr id="5" name="Picture 4" descr="Houses in a subdivision">
            <a:extLst>
              <a:ext uri="{FF2B5EF4-FFF2-40B4-BE49-F238E27FC236}">
                <a16:creationId xmlns:a16="http://schemas.microsoft.com/office/drawing/2014/main" id="{0B46A9B3-7D1E-A65E-E746-808B41376D8E}"/>
              </a:ext>
            </a:extLst>
          </p:cNvPr>
          <p:cNvPicPr>
            <a:picLocks noChangeAspect="1"/>
          </p:cNvPicPr>
          <p:nvPr/>
        </p:nvPicPr>
        <p:blipFill rotWithShape="1">
          <a:blip r:embed="rId2"/>
          <a:srcRect l="25789" r="14893" b="4"/>
          <a:stretch/>
        </p:blipFill>
        <p:spPr>
          <a:xfrm>
            <a:off x="6097181" y="10"/>
            <a:ext cx="6094819" cy="6857990"/>
          </a:xfrm>
          <a:prstGeom prst="rect">
            <a:avLst/>
          </a:prstGeom>
        </p:spPr>
      </p:pic>
    </p:spTree>
    <p:extLst>
      <p:ext uri="{BB962C8B-B14F-4D97-AF65-F5344CB8AC3E}">
        <p14:creationId xmlns:p14="http://schemas.microsoft.com/office/powerpoint/2010/main" val="2275258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F0811-0532-2A72-6365-0EE41B5648E3}"/>
              </a:ext>
            </a:extLst>
          </p:cNvPr>
          <p:cNvSpPr>
            <a:spLocks noGrp="1"/>
          </p:cNvSpPr>
          <p:nvPr>
            <p:ph type="title"/>
          </p:nvPr>
        </p:nvSpPr>
        <p:spPr>
          <a:xfrm>
            <a:off x="6471951" y="34519"/>
            <a:ext cx="4534047" cy="1584895"/>
          </a:xfrm>
        </p:spPr>
        <p:txBody>
          <a:bodyPr>
            <a:normAutofit/>
          </a:bodyPr>
          <a:lstStyle/>
          <a:p>
            <a:r>
              <a:rPr lang="en-US" dirty="0">
                <a:cs typeface="Calibri Light"/>
              </a:rPr>
              <a:t>Threats </a:t>
            </a:r>
            <a:endParaRPr lang="en-US" dirty="0"/>
          </a:p>
        </p:txBody>
      </p:sp>
      <p:pic>
        <p:nvPicPr>
          <p:cNvPr id="5" name="Picture 4" descr="Cardboard boxes on conveyor belt">
            <a:extLst>
              <a:ext uri="{FF2B5EF4-FFF2-40B4-BE49-F238E27FC236}">
                <a16:creationId xmlns:a16="http://schemas.microsoft.com/office/drawing/2014/main" id="{B4102AFF-1940-C74F-75AA-D5EEBDCD6CE4}"/>
              </a:ext>
            </a:extLst>
          </p:cNvPr>
          <p:cNvPicPr>
            <a:picLocks noChangeAspect="1"/>
          </p:cNvPicPr>
          <p:nvPr/>
        </p:nvPicPr>
        <p:blipFill rotWithShape="1">
          <a:blip r:embed="rId2"/>
          <a:srcRect l="25036" r="15729" b="-3"/>
          <a:stretch/>
        </p:blipFill>
        <p:spPr>
          <a:xfrm>
            <a:off x="20" y="10"/>
            <a:ext cx="6094799" cy="6857990"/>
          </a:xfrm>
          <a:prstGeom prst="rect">
            <a:avLst/>
          </a:prstGeom>
        </p:spPr>
      </p:pic>
      <p:sp>
        <p:nvSpPr>
          <p:cNvPr id="3" name="Content Placeholder 2">
            <a:extLst>
              <a:ext uri="{FF2B5EF4-FFF2-40B4-BE49-F238E27FC236}">
                <a16:creationId xmlns:a16="http://schemas.microsoft.com/office/drawing/2014/main" id="{C5A34A3F-920A-191D-2928-99C2BB5F6FE7}"/>
              </a:ext>
            </a:extLst>
          </p:cNvPr>
          <p:cNvSpPr>
            <a:spLocks noGrp="1"/>
          </p:cNvSpPr>
          <p:nvPr>
            <p:ph idx="1"/>
          </p:nvPr>
        </p:nvSpPr>
        <p:spPr>
          <a:xfrm>
            <a:off x="6317490" y="1552831"/>
            <a:ext cx="4572002" cy="3880514"/>
          </a:xfrm>
        </p:spPr>
        <p:txBody>
          <a:bodyPr vert="horz" lIns="91440" tIns="45720" rIns="91440" bIns="45720" rtlCol="0" anchor="t">
            <a:noAutofit/>
          </a:bodyPr>
          <a:lstStyle/>
          <a:p>
            <a:r>
              <a:rPr lang="en-US" sz="2800" dirty="0">
                <a:cs typeface="Calibri"/>
              </a:rPr>
              <a:t>Young staff which could have life changing moves because they aren't settled down yet</a:t>
            </a:r>
          </a:p>
          <a:p>
            <a:r>
              <a:rPr lang="en-US" sz="2800" dirty="0">
                <a:cs typeface="Calibri"/>
              </a:rPr>
              <a:t>Parts department not being able to stock adequately  </a:t>
            </a:r>
          </a:p>
          <a:p>
            <a:r>
              <a:rPr lang="en-US" sz="2800" dirty="0">
                <a:cs typeface="Calibri"/>
              </a:rPr>
              <a:t>Independent shop's reputation better than ours as far as fix it right the first time</a:t>
            </a:r>
          </a:p>
          <a:p>
            <a:endParaRPr lang="en-US" dirty="0">
              <a:cs typeface="Calibri"/>
            </a:endParaRPr>
          </a:p>
        </p:txBody>
      </p:sp>
    </p:spTree>
    <p:extLst>
      <p:ext uri="{BB962C8B-B14F-4D97-AF65-F5344CB8AC3E}">
        <p14:creationId xmlns:p14="http://schemas.microsoft.com/office/powerpoint/2010/main" val="81196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1A9FE-289E-49DE-6A39-EE8655312066}"/>
              </a:ext>
            </a:extLst>
          </p:cNvPr>
          <p:cNvSpPr>
            <a:spLocks noGrp="1"/>
          </p:cNvSpPr>
          <p:nvPr>
            <p:ph type="title"/>
          </p:nvPr>
        </p:nvSpPr>
        <p:spPr>
          <a:xfrm>
            <a:off x="1237489" y="640080"/>
            <a:ext cx="3075836" cy="1325562"/>
          </a:xfrm>
        </p:spPr>
        <p:txBody>
          <a:bodyPr>
            <a:normAutofit/>
          </a:bodyPr>
          <a:lstStyle/>
          <a:p>
            <a:r>
              <a:rPr lang="en-US" sz="4000" dirty="0">
                <a:cs typeface="Calibri Light"/>
              </a:rPr>
              <a:t>Objectives</a:t>
            </a:r>
            <a:r>
              <a:rPr lang="en-US" sz="3200" dirty="0">
                <a:cs typeface="Calibri Light"/>
              </a:rPr>
              <a:t> </a:t>
            </a:r>
            <a:endParaRPr lang="en-US" sz="3200" dirty="0"/>
          </a:p>
        </p:txBody>
      </p:sp>
      <p:sp>
        <p:nvSpPr>
          <p:cNvPr id="9" name="Rectangle 8">
            <a:extLst>
              <a:ext uri="{FF2B5EF4-FFF2-40B4-BE49-F238E27FC236}">
                <a16:creationId xmlns:a16="http://schemas.microsoft.com/office/drawing/2014/main" id="{0B67D982-25C5-4CC2-AA64-276BE3B2CA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310C6594-402A-F933-35A6-FB7C795357D3}"/>
              </a:ext>
            </a:extLst>
          </p:cNvPr>
          <p:cNvSpPr>
            <a:spLocks noGrp="1"/>
          </p:cNvSpPr>
          <p:nvPr>
            <p:ph idx="1"/>
          </p:nvPr>
        </p:nvSpPr>
        <p:spPr>
          <a:xfrm>
            <a:off x="1237489" y="2301555"/>
            <a:ext cx="3075836" cy="3878582"/>
          </a:xfrm>
        </p:spPr>
        <p:txBody>
          <a:bodyPr vert="horz" lIns="91440" tIns="45720" rIns="91440" bIns="45720" rtlCol="0" anchor="t">
            <a:noAutofit/>
          </a:bodyPr>
          <a:lstStyle/>
          <a:p>
            <a:r>
              <a:rPr lang="en-US" sz="2000" dirty="0">
                <a:cs typeface="Calibri"/>
              </a:rPr>
              <a:t>Improve customer pay gross</a:t>
            </a:r>
          </a:p>
          <a:p>
            <a:r>
              <a:rPr lang="en-US" sz="2000" dirty="0">
                <a:cs typeface="Calibri"/>
              </a:rPr>
              <a:t>Change Tech structure</a:t>
            </a:r>
          </a:p>
          <a:p>
            <a:r>
              <a:rPr lang="en-US" sz="2000" dirty="0">
                <a:cs typeface="Calibri"/>
              </a:rPr>
              <a:t>Change Apprentice Structure</a:t>
            </a:r>
          </a:p>
          <a:p>
            <a:r>
              <a:rPr lang="en-US" sz="2000" dirty="0">
                <a:cs typeface="Calibri"/>
              </a:rPr>
              <a:t>Increase service ROs</a:t>
            </a:r>
          </a:p>
          <a:p>
            <a:r>
              <a:rPr lang="en-US" sz="2000" dirty="0">
                <a:cs typeface="Calibri"/>
              </a:rPr>
              <a:t>Improve tech productivity, efficiency, and proficiency</a:t>
            </a:r>
          </a:p>
        </p:txBody>
      </p:sp>
      <p:pic>
        <p:nvPicPr>
          <p:cNvPr id="5" name="Picture 4" descr="Stock exchange numbers">
            <a:extLst>
              <a:ext uri="{FF2B5EF4-FFF2-40B4-BE49-F238E27FC236}">
                <a16:creationId xmlns:a16="http://schemas.microsoft.com/office/drawing/2014/main" id="{F7A0E38A-B733-8C53-B349-8CF702C08F44}"/>
              </a:ext>
            </a:extLst>
          </p:cNvPr>
          <p:cNvPicPr>
            <a:picLocks noChangeAspect="1"/>
          </p:cNvPicPr>
          <p:nvPr/>
        </p:nvPicPr>
        <p:blipFill rotWithShape="1">
          <a:blip r:embed="rId2"/>
          <a:srcRect l="19820" r="6773" b="-3"/>
          <a:stretch/>
        </p:blipFill>
        <p:spPr>
          <a:xfrm>
            <a:off x="4639057" y="10"/>
            <a:ext cx="7552944" cy="6857990"/>
          </a:xfrm>
          <a:prstGeom prst="rect">
            <a:avLst/>
          </a:prstGeom>
        </p:spPr>
      </p:pic>
    </p:spTree>
    <p:extLst>
      <p:ext uri="{BB962C8B-B14F-4D97-AF65-F5344CB8AC3E}">
        <p14:creationId xmlns:p14="http://schemas.microsoft.com/office/powerpoint/2010/main" val="3249269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2EB4E-95B7-FC0C-19FE-299E5C8FEA4B}"/>
              </a:ext>
            </a:extLst>
          </p:cNvPr>
          <p:cNvSpPr>
            <a:spLocks noGrp="1"/>
          </p:cNvSpPr>
          <p:nvPr>
            <p:ph type="title"/>
          </p:nvPr>
        </p:nvSpPr>
        <p:spPr>
          <a:xfrm>
            <a:off x="1237489" y="566382"/>
            <a:ext cx="4534047" cy="1550284"/>
          </a:xfrm>
        </p:spPr>
        <p:txBody>
          <a:bodyPr>
            <a:normAutofit/>
          </a:bodyPr>
          <a:lstStyle/>
          <a:p>
            <a:r>
              <a:rPr lang="en-US" dirty="0">
                <a:cs typeface="Calibri Light"/>
              </a:rPr>
              <a:t>Strategies</a:t>
            </a:r>
            <a:endParaRPr lang="en-US" dirty="0"/>
          </a:p>
        </p:txBody>
      </p:sp>
      <p:sp>
        <p:nvSpPr>
          <p:cNvPr id="9" name="Rectangle 8">
            <a:extLst>
              <a:ext uri="{FF2B5EF4-FFF2-40B4-BE49-F238E27FC236}">
                <a16:creationId xmlns:a16="http://schemas.microsoft.com/office/drawing/2014/main" id="{50CF6C96-4596-4D83-A9F9-A3AB22AB4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9D517A46-4B5C-7797-2EC7-0ADEC957BF06}"/>
              </a:ext>
            </a:extLst>
          </p:cNvPr>
          <p:cNvSpPr>
            <a:spLocks noGrp="1"/>
          </p:cNvSpPr>
          <p:nvPr>
            <p:ph idx="1"/>
          </p:nvPr>
        </p:nvSpPr>
        <p:spPr>
          <a:xfrm>
            <a:off x="1199535" y="2438399"/>
            <a:ext cx="4572002" cy="3853219"/>
          </a:xfrm>
        </p:spPr>
        <p:txBody>
          <a:bodyPr vert="horz" lIns="91440" tIns="45720" rIns="91440" bIns="45720" rtlCol="0" anchor="t">
            <a:normAutofit/>
          </a:bodyPr>
          <a:lstStyle/>
          <a:p>
            <a:r>
              <a:rPr lang="en-US" sz="2800" dirty="0">
                <a:cs typeface="Calibri"/>
              </a:rPr>
              <a:t>Train advisors and make them salespeople!</a:t>
            </a:r>
          </a:p>
          <a:p>
            <a:r>
              <a:rPr lang="en-US" sz="2800" dirty="0">
                <a:cs typeface="Calibri"/>
              </a:rPr>
              <a:t>Go to tech teams with Lead techs Lead techs now pay for their apprentices</a:t>
            </a:r>
          </a:p>
          <a:p>
            <a:r>
              <a:rPr lang="en-US" sz="2800" dirty="0">
                <a:cs typeface="Calibri"/>
              </a:rPr>
              <a:t>Aggressive marketing strategy</a:t>
            </a:r>
          </a:p>
          <a:p>
            <a:endParaRPr lang="en-US" dirty="0">
              <a:cs typeface="Calibri"/>
            </a:endParaRPr>
          </a:p>
          <a:p>
            <a:endParaRPr lang="en-US" b="1" dirty="0">
              <a:cs typeface="Calibri"/>
            </a:endParaRPr>
          </a:p>
        </p:txBody>
      </p:sp>
      <p:pic>
        <p:nvPicPr>
          <p:cNvPr id="5" name="Picture 4" descr="White bulbs with a yellow one standing out">
            <a:extLst>
              <a:ext uri="{FF2B5EF4-FFF2-40B4-BE49-F238E27FC236}">
                <a16:creationId xmlns:a16="http://schemas.microsoft.com/office/drawing/2014/main" id="{551314D7-0127-C0C8-085A-418FFE4C1913}"/>
              </a:ext>
            </a:extLst>
          </p:cNvPr>
          <p:cNvPicPr>
            <a:picLocks noChangeAspect="1"/>
          </p:cNvPicPr>
          <p:nvPr/>
        </p:nvPicPr>
        <p:blipFill rotWithShape="1">
          <a:blip r:embed="rId2"/>
          <a:srcRect l="30338" r="10427" b="-3"/>
          <a:stretch/>
        </p:blipFill>
        <p:spPr>
          <a:xfrm>
            <a:off x="6097181" y="10"/>
            <a:ext cx="6094819" cy="6857990"/>
          </a:xfrm>
          <a:prstGeom prst="rect">
            <a:avLst/>
          </a:prstGeom>
        </p:spPr>
      </p:pic>
    </p:spTree>
    <p:extLst>
      <p:ext uri="{BB962C8B-B14F-4D97-AF65-F5344CB8AC3E}">
        <p14:creationId xmlns:p14="http://schemas.microsoft.com/office/powerpoint/2010/main" val="795519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26AE5-69FD-BCD0-852A-18A6B41E6874}"/>
              </a:ext>
            </a:extLst>
          </p:cNvPr>
          <p:cNvSpPr>
            <a:spLocks noGrp="1"/>
          </p:cNvSpPr>
          <p:nvPr>
            <p:ph type="title"/>
          </p:nvPr>
        </p:nvSpPr>
        <p:spPr>
          <a:xfrm>
            <a:off x="6379275" y="34519"/>
            <a:ext cx="2536372" cy="761112"/>
          </a:xfrm>
        </p:spPr>
        <p:txBody>
          <a:bodyPr>
            <a:normAutofit/>
          </a:bodyPr>
          <a:lstStyle/>
          <a:p>
            <a:r>
              <a:rPr lang="en-US" dirty="0">
                <a:cs typeface="Calibri Light"/>
              </a:rPr>
              <a:t>Tactics</a:t>
            </a:r>
            <a:endParaRPr lang="en-US" dirty="0"/>
          </a:p>
        </p:txBody>
      </p:sp>
      <p:pic>
        <p:nvPicPr>
          <p:cNvPr id="5" name="Picture 4" descr="White puzzle with one red piece">
            <a:extLst>
              <a:ext uri="{FF2B5EF4-FFF2-40B4-BE49-F238E27FC236}">
                <a16:creationId xmlns:a16="http://schemas.microsoft.com/office/drawing/2014/main" id="{A9C0C90C-849C-1BBE-EC32-8759DDA4D844}"/>
              </a:ext>
            </a:extLst>
          </p:cNvPr>
          <p:cNvPicPr>
            <a:picLocks noChangeAspect="1"/>
          </p:cNvPicPr>
          <p:nvPr/>
        </p:nvPicPr>
        <p:blipFill rotWithShape="1">
          <a:blip r:embed="rId2"/>
          <a:srcRect l="25828" r="24181" b="-2"/>
          <a:stretch/>
        </p:blipFill>
        <p:spPr>
          <a:xfrm>
            <a:off x="20" y="10"/>
            <a:ext cx="6094799" cy="6857990"/>
          </a:xfrm>
          <a:prstGeom prst="rect">
            <a:avLst/>
          </a:prstGeom>
        </p:spPr>
      </p:pic>
      <p:sp>
        <p:nvSpPr>
          <p:cNvPr id="3" name="Content Placeholder 2">
            <a:extLst>
              <a:ext uri="{FF2B5EF4-FFF2-40B4-BE49-F238E27FC236}">
                <a16:creationId xmlns:a16="http://schemas.microsoft.com/office/drawing/2014/main" id="{5EE3E1B0-7CB1-2CBF-E27E-918191BF8E67}"/>
              </a:ext>
            </a:extLst>
          </p:cNvPr>
          <p:cNvSpPr>
            <a:spLocks noGrp="1"/>
          </p:cNvSpPr>
          <p:nvPr>
            <p:ph idx="1"/>
          </p:nvPr>
        </p:nvSpPr>
        <p:spPr>
          <a:xfrm>
            <a:off x="6420463" y="965886"/>
            <a:ext cx="4572002" cy="5353027"/>
          </a:xfrm>
        </p:spPr>
        <p:txBody>
          <a:bodyPr vert="horz" lIns="91440" tIns="45720" rIns="91440" bIns="45720" rtlCol="0" anchor="t">
            <a:noAutofit/>
          </a:bodyPr>
          <a:lstStyle/>
          <a:p>
            <a:r>
              <a:rPr lang="en-US" sz="2000" dirty="0">
                <a:cs typeface="Calibri"/>
              </a:rPr>
              <a:t>Advisors will one by one take NADA training class for advisors and then be paired weekly with a top salesperson to speak on sales and overcoming objections. </a:t>
            </a:r>
          </a:p>
          <a:p>
            <a:r>
              <a:rPr lang="en-US" sz="2000" dirty="0">
                <a:cs typeface="Calibri"/>
              </a:rPr>
              <a:t>Advisors will come to one sales meeting weekly</a:t>
            </a:r>
          </a:p>
          <a:p>
            <a:r>
              <a:rPr lang="en-US" sz="2000" dirty="0">
                <a:cs typeface="Calibri"/>
              </a:rPr>
              <a:t>Meet with marketing and ensure we have a well thought out strategy deployed for every quarter</a:t>
            </a:r>
          </a:p>
          <a:p>
            <a:r>
              <a:rPr lang="en-US" sz="2000" dirty="0">
                <a:cs typeface="Calibri"/>
              </a:rPr>
              <a:t>Convince techs that the change of structure to teams is in their benefit. Lead techs will get spiffed on team's overall proficiency. This spiff will also allow us to change the apprentice structure as well</a:t>
            </a:r>
          </a:p>
          <a:p>
            <a:endParaRPr lang="en-US" sz="1500">
              <a:cs typeface="Calibri"/>
            </a:endParaRPr>
          </a:p>
          <a:p>
            <a:endParaRPr lang="en-US" sz="1500">
              <a:cs typeface="Calibri"/>
            </a:endParaRPr>
          </a:p>
          <a:p>
            <a:endParaRPr lang="en-US" sz="1500">
              <a:cs typeface="Calibri"/>
            </a:endParaRPr>
          </a:p>
        </p:txBody>
      </p:sp>
    </p:spTree>
    <p:extLst>
      <p:ext uri="{BB962C8B-B14F-4D97-AF65-F5344CB8AC3E}">
        <p14:creationId xmlns:p14="http://schemas.microsoft.com/office/powerpoint/2010/main" val="11259613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76248C8-0720-48AB-91BA-5F530BB41E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2209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EA2D63-B8FB-40AF-D7D7-17E828B2509E}"/>
              </a:ext>
            </a:extLst>
          </p:cNvPr>
          <p:cNvSpPr>
            <a:spLocks noGrp="1"/>
          </p:cNvSpPr>
          <p:nvPr>
            <p:ph type="title"/>
          </p:nvPr>
        </p:nvSpPr>
        <p:spPr>
          <a:xfrm>
            <a:off x="1261871" y="365760"/>
            <a:ext cx="9858383" cy="1325562"/>
          </a:xfrm>
        </p:spPr>
        <p:txBody>
          <a:bodyPr>
            <a:normAutofit/>
          </a:bodyPr>
          <a:lstStyle/>
          <a:p>
            <a:r>
              <a:rPr lang="en-US" dirty="0">
                <a:cs typeface="Calibri Light"/>
              </a:rPr>
              <a:t>Action Plan</a:t>
            </a:r>
            <a:endParaRPr lang="en-US" dirty="0"/>
          </a:p>
        </p:txBody>
      </p:sp>
      <p:sp>
        <p:nvSpPr>
          <p:cNvPr id="11" name="Rectangle 10">
            <a:extLst>
              <a:ext uri="{FF2B5EF4-FFF2-40B4-BE49-F238E27FC236}">
                <a16:creationId xmlns:a16="http://schemas.microsoft.com/office/drawing/2014/main" id="{523BEDA7-D0B8-4802-8168-92452653B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D2EFF34B-7B1A-4F9D-8CEE-A40962BC7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63724"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B0DBBB04-3D8E-8AE1-97C7-E77A139A2F90}"/>
              </a:ext>
            </a:extLst>
          </p:cNvPr>
          <p:cNvGraphicFramePr>
            <a:graphicFrameLocks noGrp="1"/>
          </p:cNvGraphicFramePr>
          <p:nvPr>
            <p:ph idx="1"/>
            <p:extLst>
              <p:ext uri="{D42A27DB-BD31-4B8C-83A1-F6EECF244321}">
                <p14:modId xmlns:p14="http://schemas.microsoft.com/office/powerpoint/2010/main" val="1318976491"/>
              </p:ext>
            </p:extLst>
          </p:nvPr>
        </p:nvGraphicFramePr>
        <p:xfrm>
          <a:off x="1262063" y="2013055"/>
          <a:ext cx="9858191" cy="4201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53993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B298ECBA-3258-45DF-8FD4-7581736BCC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4"/>
            <a:ext cx="4572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62BF453-BD82-4B90-9FE7-5170313380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0"/>
            <a:ext cx="1083564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BAF31ABB-0B0B-53EA-9C1C-32B04BBA7FA8}"/>
              </a:ext>
            </a:extLst>
          </p:cNvPr>
          <p:cNvSpPr>
            <a:spLocks noGrp="1"/>
          </p:cNvSpPr>
          <p:nvPr>
            <p:ph type="title"/>
          </p:nvPr>
        </p:nvSpPr>
        <p:spPr>
          <a:xfrm>
            <a:off x="8318090" y="758952"/>
            <a:ext cx="2802194" cy="4041648"/>
          </a:xfrm>
        </p:spPr>
        <p:txBody>
          <a:bodyPr vert="horz" lIns="91440" tIns="45720" rIns="91440" bIns="45720" rtlCol="0" anchor="b">
            <a:normAutofit/>
          </a:bodyPr>
          <a:lstStyle/>
          <a:p>
            <a:pPr>
              <a:lnSpc>
                <a:spcPct val="85000"/>
              </a:lnSpc>
            </a:pPr>
            <a:r>
              <a:rPr lang="en-US" sz="3700">
                <a:solidFill>
                  <a:srgbClr val="FFFFFF"/>
                </a:solidFill>
              </a:rPr>
              <a:t>Service Department Sales And Gross (Labor Only) </a:t>
            </a:r>
          </a:p>
        </p:txBody>
      </p:sp>
      <p:sp useBgFill="1">
        <p:nvSpPr>
          <p:cNvPr id="15" name="Rectangle 14">
            <a:extLst>
              <a:ext uri="{FF2B5EF4-FFF2-40B4-BE49-F238E27FC236}">
                <a16:creationId xmlns:a16="http://schemas.microsoft.com/office/drawing/2014/main" id="{072366D3-9B5C-42E1-9906-77FF6BB55E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2283" y="0"/>
            <a:ext cx="756100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4837AE93-C448-69A6-096B-AD2D7C1A11E4}"/>
              </a:ext>
            </a:extLst>
          </p:cNvPr>
          <p:cNvPicPr>
            <a:picLocks noGrp="1" noChangeAspect="1"/>
          </p:cNvPicPr>
          <p:nvPr>
            <p:ph idx="1"/>
          </p:nvPr>
        </p:nvPicPr>
        <p:blipFill>
          <a:blip r:embed="rId2"/>
          <a:stretch>
            <a:fillRect/>
          </a:stretch>
        </p:blipFill>
        <p:spPr>
          <a:xfrm>
            <a:off x="924375" y="1920429"/>
            <a:ext cx="6616823" cy="3010654"/>
          </a:xfrm>
          <a:prstGeom prst="rect">
            <a:avLst/>
          </a:prstGeom>
        </p:spPr>
      </p:pic>
      <p:sp>
        <p:nvSpPr>
          <p:cNvPr id="17" name="Rectangle 16">
            <a:extLst>
              <a:ext uri="{FF2B5EF4-FFF2-40B4-BE49-F238E27FC236}">
                <a16:creationId xmlns:a16="http://schemas.microsoft.com/office/drawing/2014/main" id="{121F5E60-4E89-4B16-A245-12BD993599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89916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4735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5B6AC-26F4-FD6C-C5E9-DE60D50C3275}"/>
              </a:ext>
            </a:extLst>
          </p:cNvPr>
          <p:cNvSpPr>
            <a:spLocks noGrp="1"/>
          </p:cNvSpPr>
          <p:nvPr>
            <p:ph type="title"/>
          </p:nvPr>
        </p:nvSpPr>
        <p:spPr>
          <a:xfrm>
            <a:off x="5652163" y="75985"/>
            <a:ext cx="4505876" cy="756745"/>
          </a:xfrm>
        </p:spPr>
        <p:txBody>
          <a:bodyPr>
            <a:normAutofit/>
          </a:bodyPr>
          <a:lstStyle/>
          <a:p>
            <a:r>
              <a:rPr lang="en-US" dirty="0"/>
              <a:t>Measurements</a:t>
            </a:r>
          </a:p>
        </p:txBody>
      </p:sp>
      <p:pic>
        <p:nvPicPr>
          <p:cNvPr id="7" name="Picture 6" descr="Close up of ruler">
            <a:extLst>
              <a:ext uri="{FF2B5EF4-FFF2-40B4-BE49-F238E27FC236}">
                <a16:creationId xmlns:a16="http://schemas.microsoft.com/office/drawing/2014/main" id="{CFB99015-754E-AE96-C8A3-ED2DA9805943}"/>
              </a:ext>
            </a:extLst>
          </p:cNvPr>
          <p:cNvPicPr>
            <a:picLocks noChangeAspect="1"/>
          </p:cNvPicPr>
          <p:nvPr/>
        </p:nvPicPr>
        <p:blipFill rotWithShape="1">
          <a:blip r:embed="rId2"/>
          <a:srcRect l="23765" r="31010" b="-3"/>
          <a:stretch/>
        </p:blipFill>
        <p:spPr>
          <a:xfrm>
            <a:off x="20" y="10"/>
            <a:ext cx="4653291" cy="6857990"/>
          </a:xfrm>
          <a:prstGeom prst="rect">
            <a:avLst/>
          </a:prstGeom>
        </p:spPr>
      </p:pic>
      <p:sp>
        <p:nvSpPr>
          <p:cNvPr id="3" name="Content Placeholder 2">
            <a:extLst>
              <a:ext uri="{FF2B5EF4-FFF2-40B4-BE49-F238E27FC236}">
                <a16:creationId xmlns:a16="http://schemas.microsoft.com/office/drawing/2014/main" id="{6F4B2883-62AB-BAE5-8B5B-BAE3A61239A0}"/>
              </a:ext>
            </a:extLst>
          </p:cNvPr>
          <p:cNvSpPr>
            <a:spLocks noGrp="1"/>
          </p:cNvSpPr>
          <p:nvPr>
            <p:ph idx="1"/>
          </p:nvPr>
        </p:nvSpPr>
        <p:spPr>
          <a:xfrm>
            <a:off x="4707713" y="707119"/>
            <a:ext cx="6530725" cy="6074031"/>
          </a:xfrm>
        </p:spPr>
        <p:txBody>
          <a:bodyPr vert="horz" lIns="91440" tIns="45720" rIns="91440" bIns="45720" rtlCol="0" anchor="t">
            <a:normAutofit/>
          </a:bodyPr>
          <a:lstStyle/>
          <a:p>
            <a:pPr marL="0" indent="0">
              <a:buNone/>
            </a:pPr>
            <a:r>
              <a:rPr lang="en-US" b="1" i="1" dirty="0"/>
              <a:t>We will actively measure our changes weekly</a:t>
            </a:r>
          </a:p>
          <a:p>
            <a:pPr marL="0" indent="0">
              <a:buNone/>
            </a:pPr>
            <a:r>
              <a:rPr lang="en-US" dirty="0"/>
              <a:t>-ELR</a:t>
            </a:r>
          </a:p>
          <a:p>
            <a:pPr marL="0" indent="0">
              <a:buNone/>
            </a:pPr>
            <a:br>
              <a:rPr lang="en-US" dirty="0"/>
            </a:br>
            <a:r>
              <a:rPr lang="en-US" dirty="0"/>
              <a:t>-Tech Proficiency</a:t>
            </a:r>
          </a:p>
          <a:p>
            <a:pPr marL="0" indent="0">
              <a:buNone/>
            </a:pPr>
            <a:endParaRPr lang="en-US" dirty="0"/>
          </a:p>
          <a:p>
            <a:pPr marL="0" indent="0">
              <a:buNone/>
            </a:pPr>
            <a:r>
              <a:rPr lang="en-US" dirty="0"/>
              <a:t>-Facility Utilization</a:t>
            </a:r>
          </a:p>
          <a:p>
            <a:pPr marL="0" indent="0">
              <a:buNone/>
            </a:pPr>
            <a:endParaRPr lang="en-US" dirty="0"/>
          </a:p>
          <a:p>
            <a:pPr marL="0" indent="0">
              <a:buNone/>
            </a:pPr>
            <a:r>
              <a:rPr lang="en-US" dirty="0"/>
              <a:t>-ROs per advisors a day and total per day</a:t>
            </a:r>
          </a:p>
          <a:p>
            <a:pPr marL="0" indent="0">
              <a:buNone/>
            </a:pPr>
            <a:endParaRPr lang="en-US" dirty="0"/>
          </a:p>
          <a:p>
            <a:pPr marL="0" indent="0">
              <a:buNone/>
            </a:pPr>
            <a:r>
              <a:rPr lang="en-US" dirty="0"/>
              <a:t>-Hours per RO</a:t>
            </a:r>
          </a:p>
          <a:p>
            <a:pPr marL="0" indent="0">
              <a:buNone/>
            </a:pPr>
            <a:endParaRPr lang="en-US" dirty="0"/>
          </a:p>
          <a:p>
            <a:pPr marL="0" indent="0">
              <a:buNone/>
            </a:pPr>
            <a:r>
              <a:rPr lang="en-US" dirty="0"/>
              <a:t>-Percentage of one-item RO</a:t>
            </a:r>
          </a:p>
          <a:p>
            <a:pPr>
              <a:buFont typeface="Calibri" pitchFamily="34" charset="0"/>
              <a:buChar char="-"/>
            </a:pPr>
            <a:endParaRPr lang="en-US" dirty="0"/>
          </a:p>
        </p:txBody>
      </p:sp>
    </p:spTree>
    <p:extLst>
      <p:ext uri="{BB962C8B-B14F-4D97-AF65-F5344CB8AC3E}">
        <p14:creationId xmlns:p14="http://schemas.microsoft.com/office/powerpoint/2010/main" val="2033984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B298ECBA-3258-45DF-8FD4-7581736BCC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4"/>
            <a:ext cx="4572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62BF453-BD82-4B90-9FE7-5170313380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0"/>
            <a:ext cx="1083564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7EE5B322-A940-BED2-E652-578A25736826}"/>
              </a:ext>
            </a:extLst>
          </p:cNvPr>
          <p:cNvSpPr>
            <a:spLocks noGrp="1"/>
          </p:cNvSpPr>
          <p:nvPr>
            <p:ph type="title"/>
          </p:nvPr>
        </p:nvSpPr>
        <p:spPr>
          <a:xfrm>
            <a:off x="8318090" y="758952"/>
            <a:ext cx="2802194" cy="4041648"/>
          </a:xfrm>
        </p:spPr>
        <p:txBody>
          <a:bodyPr vert="horz" lIns="91440" tIns="45720" rIns="91440" bIns="45720" rtlCol="0" anchor="b">
            <a:normAutofit/>
          </a:bodyPr>
          <a:lstStyle/>
          <a:p>
            <a:pPr>
              <a:lnSpc>
                <a:spcPct val="85000"/>
              </a:lnSpc>
            </a:pPr>
            <a:r>
              <a:rPr lang="en-US" sz="3700">
                <a:solidFill>
                  <a:srgbClr val="FFFFFF"/>
                </a:solidFill>
              </a:rPr>
              <a:t>Service Department Profit Centering </a:t>
            </a:r>
          </a:p>
        </p:txBody>
      </p:sp>
      <p:sp useBgFill="1">
        <p:nvSpPr>
          <p:cNvPr id="15" name="Rectangle 14">
            <a:extLst>
              <a:ext uri="{FF2B5EF4-FFF2-40B4-BE49-F238E27FC236}">
                <a16:creationId xmlns:a16="http://schemas.microsoft.com/office/drawing/2014/main" id="{072366D3-9B5C-42E1-9906-77FF6BB55E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2283" y="0"/>
            <a:ext cx="756100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screenshot of a spreadsheet&#10;&#10;Description automatically generated">
            <a:extLst>
              <a:ext uri="{FF2B5EF4-FFF2-40B4-BE49-F238E27FC236}">
                <a16:creationId xmlns:a16="http://schemas.microsoft.com/office/drawing/2014/main" id="{045F14A8-9C3A-FC8C-6E79-50750F3C1878}"/>
              </a:ext>
            </a:extLst>
          </p:cNvPr>
          <p:cNvPicPr>
            <a:picLocks noGrp="1" noChangeAspect="1"/>
          </p:cNvPicPr>
          <p:nvPr>
            <p:ph idx="1"/>
          </p:nvPr>
        </p:nvPicPr>
        <p:blipFill>
          <a:blip r:embed="rId2"/>
          <a:stretch>
            <a:fillRect/>
          </a:stretch>
        </p:blipFill>
        <p:spPr>
          <a:xfrm>
            <a:off x="924375" y="1167765"/>
            <a:ext cx="6616823" cy="4515981"/>
          </a:xfrm>
          <a:prstGeom prst="rect">
            <a:avLst/>
          </a:prstGeom>
        </p:spPr>
      </p:pic>
      <p:sp>
        <p:nvSpPr>
          <p:cNvPr id="17" name="Rectangle 16">
            <a:extLst>
              <a:ext uri="{FF2B5EF4-FFF2-40B4-BE49-F238E27FC236}">
                <a16:creationId xmlns:a16="http://schemas.microsoft.com/office/drawing/2014/main" id="{121F5E60-4E89-4B16-A245-12BD993599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89916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853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B298ECBA-3258-45DF-8FD4-7581736BCC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4"/>
            <a:ext cx="4572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62BF453-BD82-4B90-9FE7-5170313380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0"/>
            <a:ext cx="1083564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A98A61A-65EE-E01F-D4EE-F89352327296}"/>
              </a:ext>
            </a:extLst>
          </p:cNvPr>
          <p:cNvSpPr>
            <a:spLocks noGrp="1"/>
          </p:cNvSpPr>
          <p:nvPr>
            <p:ph type="title"/>
          </p:nvPr>
        </p:nvSpPr>
        <p:spPr>
          <a:xfrm>
            <a:off x="8318090" y="758952"/>
            <a:ext cx="2802194" cy="4041648"/>
          </a:xfrm>
        </p:spPr>
        <p:txBody>
          <a:bodyPr vert="horz" lIns="91440" tIns="45720" rIns="91440" bIns="45720" rtlCol="0" anchor="b">
            <a:normAutofit/>
          </a:bodyPr>
          <a:lstStyle/>
          <a:p>
            <a:pPr>
              <a:lnSpc>
                <a:spcPct val="85000"/>
              </a:lnSpc>
            </a:pPr>
            <a:r>
              <a:rPr lang="en-US" sz="3700">
                <a:solidFill>
                  <a:srgbClr val="FFFFFF"/>
                </a:solidFill>
              </a:rPr>
              <a:t>NADA ACTUAL SERVICE ANALYSIS </a:t>
            </a:r>
          </a:p>
        </p:txBody>
      </p:sp>
      <p:sp useBgFill="1">
        <p:nvSpPr>
          <p:cNvPr id="15" name="Rectangle 14">
            <a:extLst>
              <a:ext uri="{FF2B5EF4-FFF2-40B4-BE49-F238E27FC236}">
                <a16:creationId xmlns:a16="http://schemas.microsoft.com/office/drawing/2014/main" id="{072366D3-9B5C-42E1-9906-77FF6BB55E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2283" y="0"/>
            <a:ext cx="756100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screenshot of a report&#10;&#10;Description automatically generated">
            <a:extLst>
              <a:ext uri="{FF2B5EF4-FFF2-40B4-BE49-F238E27FC236}">
                <a16:creationId xmlns:a16="http://schemas.microsoft.com/office/drawing/2014/main" id="{226AA45C-9C25-675B-E9E8-14356E426036}"/>
              </a:ext>
            </a:extLst>
          </p:cNvPr>
          <p:cNvPicPr>
            <a:picLocks noGrp="1" noChangeAspect="1"/>
          </p:cNvPicPr>
          <p:nvPr>
            <p:ph idx="1"/>
          </p:nvPr>
        </p:nvPicPr>
        <p:blipFill>
          <a:blip r:embed="rId2"/>
          <a:stretch>
            <a:fillRect/>
          </a:stretch>
        </p:blipFill>
        <p:spPr>
          <a:xfrm>
            <a:off x="924375" y="820382"/>
            <a:ext cx="6616823" cy="5210748"/>
          </a:xfrm>
          <a:prstGeom prst="rect">
            <a:avLst/>
          </a:prstGeom>
        </p:spPr>
      </p:pic>
      <p:sp>
        <p:nvSpPr>
          <p:cNvPr id="17" name="Rectangle 16">
            <a:extLst>
              <a:ext uri="{FF2B5EF4-FFF2-40B4-BE49-F238E27FC236}">
                <a16:creationId xmlns:a16="http://schemas.microsoft.com/office/drawing/2014/main" id="{121F5E60-4E89-4B16-A245-12BD993599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89916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4858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B298ECBA-3258-45DF-8FD4-7581736BCC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4"/>
            <a:ext cx="4572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62BF453-BD82-4B90-9FE7-5170313380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0"/>
            <a:ext cx="1083564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EE22976-9F3F-2C89-A1B3-C0FFC4F0C85C}"/>
              </a:ext>
            </a:extLst>
          </p:cNvPr>
          <p:cNvSpPr>
            <a:spLocks noGrp="1"/>
          </p:cNvSpPr>
          <p:nvPr>
            <p:ph type="title"/>
          </p:nvPr>
        </p:nvSpPr>
        <p:spPr>
          <a:xfrm>
            <a:off x="8318090" y="758952"/>
            <a:ext cx="2802194" cy="4041648"/>
          </a:xfrm>
        </p:spPr>
        <p:txBody>
          <a:bodyPr vert="horz" lIns="91440" tIns="45720" rIns="91440" bIns="45720" rtlCol="0" anchor="b">
            <a:normAutofit/>
          </a:bodyPr>
          <a:lstStyle/>
          <a:p>
            <a:pPr>
              <a:lnSpc>
                <a:spcPct val="85000"/>
              </a:lnSpc>
            </a:pPr>
            <a:r>
              <a:rPr lang="en-US">
                <a:solidFill>
                  <a:srgbClr val="FFFFFF"/>
                </a:solidFill>
              </a:rPr>
              <a:t>Facility Potential</a:t>
            </a:r>
          </a:p>
        </p:txBody>
      </p:sp>
      <p:sp useBgFill="1">
        <p:nvSpPr>
          <p:cNvPr id="15" name="Rectangle 14">
            <a:extLst>
              <a:ext uri="{FF2B5EF4-FFF2-40B4-BE49-F238E27FC236}">
                <a16:creationId xmlns:a16="http://schemas.microsoft.com/office/drawing/2014/main" id="{072366D3-9B5C-42E1-9906-77FF6BB55E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2283" y="0"/>
            <a:ext cx="7561007"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screenshot of a computer screen&#10;&#10;Description automatically generated">
            <a:extLst>
              <a:ext uri="{FF2B5EF4-FFF2-40B4-BE49-F238E27FC236}">
                <a16:creationId xmlns:a16="http://schemas.microsoft.com/office/drawing/2014/main" id="{7F93942C-D6BB-8F5D-25DD-0C471E043795}"/>
              </a:ext>
            </a:extLst>
          </p:cNvPr>
          <p:cNvPicPr>
            <a:picLocks noGrp="1" noChangeAspect="1"/>
          </p:cNvPicPr>
          <p:nvPr>
            <p:ph idx="1"/>
          </p:nvPr>
        </p:nvPicPr>
        <p:blipFill>
          <a:blip r:embed="rId2"/>
          <a:stretch>
            <a:fillRect/>
          </a:stretch>
        </p:blipFill>
        <p:spPr>
          <a:xfrm>
            <a:off x="1823011" y="484632"/>
            <a:ext cx="4819551" cy="5882248"/>
          </a:xfrm>
          <a:prstGeom prst="rect">
            <a:avLst/>
          </a:prstGeom>
        </p:spPr>
      </p:pic>
      <p:sp>
        <p:nvSpPr>
          <p:cNvPr id="17" name="Rectangle 16">
            <a:extLst>
              <a:ext uri="{FF2B5EF4-FFF2-40B4-BE49-F238E27FC236}">
                <a16:creationId xmlns:a16="http://schemas.microsoft.com/office/drawing/2014/main" id="{121F5E60-4E89-4B16-A245-12BD993599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89916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649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72F09-14D3-9CAC-0914-E8FC8D74FD65}"/>
              </a:ext>
            </a:extLst>
          </p:cNvPr>
          <p:cNvSpPr>
            <a:spLocks noGrp="1"/>
          </p:cNvSpPr>
          <p:nvPr>
            <p:ph type="title"/>
          </p:nvPr>
        </p:nvSpPr>
        <p:spPr>
          <a:xfrm>
            <a:off x="3937994" y="365760"/>
            <a:ext cx="6977857" cy="1325562"/>
          </a:xfrm>
        </p:spPr>
        <p:txBody>
          <a:bodyPr>
            <a:normAutofit/>
          </a:bodyPr>
          <a:lstStyle/>
          <a:p>
            <a:r>
              <a:rPr lang="en-US" dirty="0">
                <a:ea typeface="Calibri Light"/>
                <a:cs typeface="Calibri Light"/>
              </a:rPr>
              <a:t>Marketing</a:t>
            </a:r>
            <a:endParaRPr lang="en-US" dirty="0"/>
          </a:p>
        </p:txBody>
      </p:sp>
      <p:pic>
        <p:nvPicPr>
          <p:cNvPr id="5" name="Picture 4" descr="Sphere of mesh and nodes">
            <a:extLst>
              <a:ext uri="{FF2B5EF4-FFF2-40B4-BE49-F238E27FC236}">
                <a16:creationId xmlns:a16="http://schemas.microsoft.com/office/drawing/2014/main" id="{D840E90D-F36A-4349-8148-FF7BF93C420D}"/>
              </a:ext>
            </a:extLst>
          </p:cNvPr>
          <p:cNvPicPr>
            <a:picLocks noChangeAspect="1"/>
          </p:cNvPicPr>
          <p:nvPr/>
        </p:nvPicPr>
        <p:blipFill rotWithShape="1">
          <a:blip r:embed="rId2"/>
          <a:srcRect l="45421" r="15701" b="4"/>
          <a:stretch/>
        </p:blipFill>
        <p:spPr>
          <a:xfrm>
            <a:off x="20" y="10"/>
            <a:ext cx="3555185" cy="6857990"/>
          </a:xfrm>
          <a:prstGeom prst="rect">
            <a:avLst/>
          </a:prstGeom>
        </p:spPr>
      </p:pic>
      <p:sp>
        <p:nvSpPr>
          <p:cNvPr id="3" name="Content Placeholder 2">
            <a:extLst>
              <a:ext uri="{FF2B5EF4-FFF2-40B4-BE49-F238E27FC236}">
                <a16:creationId xmlns:a16="http://schemas.microsoft.com/office/drawing/2014/main" id="{49E1A56A-3C4E-C4B5-34F7-7A46F576441B}"/>
              </a:ext>
            </a:extLst>
          </p:cNvPr>
          <p:cNvSpPr>
            <a:spLocks noGrp="1"/>
          </p:cNvSpPr>
          <p:nvPr>
            <p:ph idx="1"/>
          </p:nvPr>
        </p:nvSpPr>
        <p:spPr>
          <a:xfrm>
            <a:off x="3937994" y="2005739"/>
            <a:ext cx="6977857" cy="4174398"/>
          </a:xfrm>
        </p:spPr>
        <p:txBody>
          <a:bodyPr vert="horz" lIns="91440" tIns="45720" rIns="91440" bIns="45720" rtlCol="0">
            <a:normAutofit/>
          </a:bodyPr>
          <a:lstStyle/>
          <a:p>
            <a:r>
              <a:rPr lang="en-US" dirty="0">
                <a:ea typeface="Calibri"/>
                <a:cs typeface="Calibri"/>
              </a:rPr>
              <a:t>1st we will use the testimonial  grid we obtained from nearby  "mom and pop" shops, that shows our pricing is VERY aggressive.</a:t>
            </a:r>
          </a:p>
          <a:p>
            <a:r>
              <a:rPr lang="en-US" dirty="0">
                <a:ea typeface="Calibri"/>
                <a:cs typeface="Calibri"/>
              </a:rPr>
              <a:t>We will run ad campaigns and specials for things inside the wheel wells like tires and brake pads.</a:t>
            </a:r>
          </a:p>
          <a:p>
            <a:r>
              <a:rPr lang="en-US" dirty="0">
                <a:ea typeface="Calibri"/>
                <a:cs typeface="Calibri"/>
              </a:rPr>
              <a:t>We are in a very dense military town so advertising using our mobile service vehicles to do regularly scheduled maintenance </a:t>
            </a:r>
          </a:p>
          <a:p>
            <a:r>
              <a:rPr lang="en-US" dirty="0">
                <a:ea typeface="Calibri"/>
                <a:cs typeface="Calibri"/>
              </a:rPr>
              <a:t>Advertise transporting customers onto base while we work on their and busing back to the dealership at the end of the workday.</a:t>
            </a:r>
          </a:p>
          <a:p>
            <a:r>
              <a:rPr lang="en-US" dirty="0">
                <a:ea typeface="Calibri"/>
                <a:cs typeface="Calibri"/>
              </a:rPr>
              <a:t>We will also increase our hours of operation to match sales.</a:t>
            </a:r>
          </a:p>
        </p:txBody>
      </p:sp>
    </p:spTree>
    <p:extLst>
      <p:ext uri="{BB962C8B-B14F-4D97-AF65-F5344CB8AC3E}">
        <p14:creationId xmlns:p14="http://schemas.microsoft.com/office/powerpoint/2010/main" val="2149917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2F614DA-B02F-4FFD-96B0-85F2695C56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06"/>
            <a:ext cx="12207240" cy="68608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476B3A5-493A-486E-9673-07E096C0A1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88934"/>
            <a:ext cx="12207240" cy="26690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62DED40-C433-A197-6BF4-5CCF127BA900}"/>
              </a:ext>
            </a:extLst>
          </p:cNvPr>
          <p:cNvSpPr>
            <a:spLocks noGrp="1"/>
          </p:cNvSpPr>
          <p:nvPr>
            <p:ph type="title"/>
          </p:nvPr>
        </p:nvSpPr>
        <p:spPr>
          <a:xfrm>
            <a:off x="1261872" y="4452182"/>
            <a:ext cx="9692640" cy="1596006"/>
          </a:xfrm>
        </p:spPr>
        <p:txBody>
          <a:bodyPr anchor="ctr">
            <a:normAutofit/>
          </a:bodyPr>
          <a:lstStyle/>
          <a:p>
            <a:r>
              <a:rPr lang="en-US">
                <a:solidFill>
                  <a:schemeClr val="bg1">
                    <a:alpha val="80000"/>
                  </a:schemeClr>
                </a:solidFill>
                <a:ea typeface="Calibri Light"/>
                <a:cs typeface="Calibri Light"/>
              </a:rPr>
              <a:t>Cost of labor </a:t>
            </a:r>
            <a:endParaRPr lang="en-US">
              <a:solidFill>
                <a:schemeClr val="bg1">
                  <a:alpha val="80000"/>
                </a:schemeClr>
              </a:solidFill>
            </a:endParaRPr>
          </a:p>
        </p:txBody>
      </p:sp>
      <p:sp>
        <p:nvSpPr>
          <p:cNvPr id="3" name="Content Placeholder 2">
            <a:extLst>
              <a:ext uri="{FF2B5EF4-FFF2-40B4-BE49-F238E27FC236}">
                <a16:creationId xmlns:a16="http://schemas.microsoft.com/office/drawing/2014/main" id="{8418F491-C7C2-F4BF-ACC6-CED3BC4CD1A7}"/>
              </a:ext>
            </a:extLst>
          </p:cNvPr>
          <p:cNvSpPr>
            <a:spLocks noGrp="1"/>
          </p:cNvSpPr>
          <p:nvPr>
            <p:ph idx="1"/>
          </p:nvPr>
        </p:nvSpPr>
        <p:spPr>
          <a:xfrm>
            <a:off x="1261872" y="699990"/>
            <a:ext cx="8595360" cy="3039592"/>
          </a:xfrm>
        </p:spPr>
        <p:txBody>
          <a:bodyPr vert="horz" lIns="91440" tIns="45720" rIns="91440" bIns="45720" rtlCol="0" anchor="ctr">
            <a:normAutofit/>
          </a:bodyPr>
          <a:lstStyle/>
          <a:p>
            <a:r>
              <a:rPr lang="en-US" dirty="0">
                <a:ea typeface="Calibri"/>
                <a:cs typeface="Calibri"/>
              </a:rPr>
              <a:t>Currently we are paying on flat rate, but the big issue is our unapplied labor. Currently we are not charging higher grade techs for their apprentices. So, we are paying the hours turned and the hourly rate of the apprentice.</a:t>
            </a:r>
          </a:p>
          <a:p>
            <a:r>
              <a:rPr lang="en-US" dirty="0">
                <a:ea typeface="Calibri"/>
                <a:cs typeface="Calibri"/>
              </a:rPr>
              <a:t>The first move would be to start charging to have apprentice</a:t>
            </a:r>
          </a:p>
          <a:p>
            <a:r>
              <a:rPr lang="en-US" dirty="0">
                <a:ea typeface="Calibri"/>
                <a:cs typeface="Calibri"/>
              </a:rPr>
              <a:t>Secondly changing to teams is something that could really turn our shops productivity up. We currently have A LOT of younger techs. Pairing a small group of younger techs with one senior tech could then accelerate the growth of the young techs and in turn make the shop way more productive.</a:t>
            </a:r>
          </a:p>
        </p:txBody>
      </p:sp>
    </p:spTree>
    <p:extLst>
      <p:ext uri="{BB962C8B-B14F-4D97-AF65-F5344CB8AC3E}">
        <p14:creationId xmlns:p14="http://schemas.microsoft.com/office/powerpoint/2010/main" val="3769989613"/>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B03A6-517A-5638-1E48-9753E60BE7FE}"/>
              </a:ext>
            </a:extLst>
          </p:cNvPr>
          <p:cNvSpPr>
            <a:spLocks noGrp="1"/>
          </p:cNvSpPr>
          <p:nvPr>
            <p:ph type="title"/>
          </p:nvPr>
        </p:nvSpPr>
        <p:spPr/>
        <p:txBody>
          <a:bodyPr/>
          <a:lstStyle/>
          <a:p>
            <a:r>
              <a:rPr lang="en-US" dirty="0">
                <a:ea typeface="Calibri Light"/>
                <a:cs typeface="Calibri Light"/>
              </a:rPr>
              <a:t>Changes in expense structure </a:t>
            </a:r>
            <a:endParaRPr lang="en-US" dirty="0"/>
          </a:p>
        </p:txBody>
      </p:sp>
      <p:graphicFrame>
        <p:nvGraphicFramePr>
          <p:cNvPr id="5" name="Content Placeholder 2">
            <a:extLst>
              <a:ext uri="{FF2B5EF4-FFF2-40B4-BE49-F238E27FC236}">
                <a16:creationId xmlns:a16="http://schemas.microsoft.com/office/drawing/2014/main" id="{36BB3685-511B-B85B-1291-30530FE382A7}"/>
              </a:ext>
            </a:extLst>
          </p:cNvPr>
          <p:cNvGraphicFramePr>
            <a:graphicFrameLocks noGrp="1"/>
          </p:cNvGraphicFramePr>
          <p:nvPr>
            <p:ph idx="1"/>
            <p:extLst>
              <p:ext uri="{D42A27DB-BD31-4B8C-83A1-F6EECF244321}">
                <p14:modId xmlns:p14="http://schemas.microsoft.com/office/powerpoint/2010/main" val="1807114517"/>
              </p:ext>
            </p:extLst>
          </p:nvPr>
        </p:nvGraphicFramePr>
        <p:xfrm>
          <a:off x="-1215" y="-102450"/>
          <a:ext cx="11267869" cy="72293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3958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C248F-6473-639D-0768-58D53C0EDA79}"/>
              </a:ext>
            </a:extLst>
          </p:cNvPr>
          <p:cNvSpPr>
            <a:spLocks noGrp="1"/>
          </p:cNvSpPr>
          <p:nvPr>
            <p:ph type="title"/>
          </p:nvPr>
        </p:nvSpPr>
        <p:spPr/>
        <p:txBody>
          <a:bodyPr/>
          <a:lstStyle/>
          <a:p>
            <a:r>
              <a:rPr lang="en-US" dirty="0">
                <a:ea typeface="Calibri Light"/>
                <a:cs typeface="Calibri Light"/>
              </a:rPr>
              <a:t>Productivity </a:t>
            </a:r>
            <a:endParaRPr lang="en-US" dirty="0"/>
          </a:p>
        </p:txBody>
      </p:sp>
      <p:graphicFrame>
        <p:nvGraphicFramePr>
          <p:cNvPr id="5" name="Content Placeholder 2">
            <a:extLst>
              <a:ext uri="{FF2B5EF4-FFF2-40B4-BE49-F238E27FC236}">
                <a16:creationId xmlns:a16="http://schemas.microsoft.com/office/drawing/2014/main" id="{2359E809-8A64-75F5-5A95-9E75AED92F68}"/>
              </a:ext>
            </a:extLst>
          </p:cNvPr>
          <p:cNvGraphicFramePr>
            <a:graphicFrameLocks noGrp="1"/>
          </p:cNvGraphicFramePr>
          <p:nvPr>
            <p:ph idx="1"/>
            <p:extLst>
              <p:ext uri="{D42A27DB-BD31-4B8C-83A1-F6EECF244321}">
                <p14:modId xmlns:p14="http://schemas.microsoft.com/office/powerpoint/2010/main" val="3954765221"/>
              </p:ext>
            </p:extLst>
          </p:nvPr>
        </p:nvGraphicFramePr>
        <p:xfrm>
          <a:off x="51432" y="1681301"/>
          <a:ext cx="11118197" cy="5175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1056457"/>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View</vt:lpstr>
      <vt:lpstr>Ford Crestview Service Department Analysis </vt:lpstr>
      <vt:lpstr>Service Department Sales And Gross (Labor Only) </vt:lpstr>
      <vt:lpstr>Service Department Profit Centering </vt:lpstr>
      <vt:lpstr>NADA ACTUAL SERVICE ANALYSIS </vt:lpstr>
      <vt:lpstr>Facility Potential</vt:lpstr>
      <vt:lpstr>Marketing</vt:lpstr>
      <vt:lpstr>Cost of labor </vt:lpstr>
      <vt:lpstr>Changes in expense structure </vt:lpstr>
      <vt:lpstr>Productivity </vt:lpstr>
      <vt:lpstr>Facility </vt:lpstr>
      <vt:lpstr>100 RO Analysis</vt:lpstr>
      <vt:lpstr>Strengths</vt:lpstr>
      <vt:lpstr>Weaknesses</vt:lpstr>
      <vt:lpstr>Opportunities</vt:lpstr>
      <vt:lpstr>Threats </vt:lpstr>
      <vt:lpstr>Objectives </vt:lpstr>
      <vt:lpstr>Strategies</vt:lpstr>
      <vt:lpstr>Tactics</vt:lpstr>
      <vt:lpstr>Action Plan</vt:lpstr>
      <vt:lpstr>Measurements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503</cp:revision>
  <dcterms:created xsi:type="dcterms:W3CDTF">2024-02-17T23:17:42Z</dcterms:created>
  <dcterms:modified xsi:type="dcterms:W3CDTF">2024-02-18T15:33:34Z</dcterms:modified>
</cp:coreProperties>
</file>