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45"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6"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627FE2-F788-B08A-C081-D0A7FCC6D7CE}" v="3383" dt="2024-02-19T02:22:18.283"/>
    <p1510:client id="{6ECC675E-FD75-A17C-9841-9876B7A83927}" v="604" dt="2024-02-19T02:07:51.537"/>
    <p1510:client id="{EB577F52-CA2C-BC0A-6DE7-C528F9F94EDF}" v="84" dt="2024-02-17T20:38:59.1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66"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Date Placeholder 6"/>
          <p:cNvSpPr>
            <a:spLocks noGrp="1"/>
          </p:cNvSpPr>
          <p:nvPr>
            <p:ph type="dt" sz="half" idx="10"/>
          </p:nvPr>
        </p:nvSpPr>
        <p:spPr/>
        <p:txBody>
          <a:bodyPr/>
          <a:lstStyle/>
          <a:p>
            <a:fld id="{B61BEF0D-F0BB-DE4B-95CE-6DB70DBA9567}" type="datetimeFigureOut">
              <a:rPr lang="en-US" smtClean="0"/>
              <a:pPr/>
              <a:t>2/18/2024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89287592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smtClean="0"/>
              <a:t>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a:p>
        </p:txBody>
      </p:sp>
    </p:spTree>
    <p:extLst>
      <p:ext uri="{BB962C8B-B14F-4D97-AF65-F5344CB8AC3E}">
        <p14:creationId xmlns:p14="http://schemas.microsoft.com/office/powerpoint/2010/main" val="995393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pPr/>
              <a:t>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4050101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pPr/>
              <a:t>2/18/2024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664536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pPr/>
              <a:t>2/18/2024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810483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B61BEF0D-F0BB-DE4B-95CE-6DB70DBA9567}" type="datetimeFigureOut">
              <a:rPr lang="en-US" smtClean="0"/>
              <a:pPr/>
              <a:t>2/18/2024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81349140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0"/>
          </p:nvPr>
        </p:nvSpPr>
        <p:spPr/>
        <p:txBody>
          <a:bodyPr/>
          <a:lstStyle/>
          <a:p>
            <a:fld id="{EB712588-04B1-427B-82EE-E8DB90309F08}" type="datetimeFigureOut">
              <a:rPr lang="en-US" smtClean="0"/>
              <a:t>2/18/2024</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6FF9F0C5-380F-41C2-899A-BAC0F0927E16}" type="slidenum">
              <a:rPr lang="en-US" smtClean="0"/>
              <a:t>‹#›</a:t>
            </a:fld>
            <a:endParaRPr lang="en-US"/>
          </a:p>
        </p:txBody>
      </p:sp>
    </p:spTree>
    <p:extLst>
      <p:ext uri="{BB962C8B-B14F-4D97-AF65-F5344CB8AC3E}">
        <p14:creationId xmlns:p14="http://schemas.microsoft.com/office/powerpoint/2010/main" val="36478115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B61BEF0D-F0BB-DE4B-95CE-6DB70DBA9567}" type="datetimeFigureOut">
              <a:rPr lang="en-US" smtClean="0"/>
              <a:pPr/>
              <a:t>2/18/2024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a:p>
        </p:txBody>
      </p:sp>
      <p:sp>
        <p:nvSpPr>
          <p:cNvPr id="10" name="Title 9"/>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96070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smtClean="0"/>
              <a:pPr/>
              <a:t>2/18/2024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413907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8380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2/18/2024</a:t>
            </a:fld>
            <a:endParaRPr lang="en-US"/>
          </a:p>
        </p:txBody>
      </p:sp>
      <p:sp>
        <p:nvSpPr>
          <p:cNvPr id="6" name="Footer Placeholder 5"/>
          <p:cNvSpPr>
            <a:spLocks noGrp="1"/>
          </p:cNvSpPr>
          <p:nvPr>
            <p:ph type="ftr" sz="quarter" idx="11"/>
          </p:nvPr>
        </p:nvSpPr>
        <p:spPr>
          <a:xfrm>
            <a:off x="804672" y="6236208"/>
            <a:ext cx="5167503" cy="320040"/>
          </a:xfrm>
        </p:spPr>
        <p:txBody>
          <a:bodyPr/>
          <a:lstStyle>
            <a:lvl1pPr>
              <a:defRPr>
                <a:solidFill>
                  <a:srgbClr val="FFFFFF">
                    <a:alpha val="69804"/>
                  </a:srgbClr>
                </a:solidFill>
              </a:defRPr>
            </a:lvl1pPr>
          </a:lstStyle>
          <a:p>
            <a:endParaRPr lang="en-US"/>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a:p>
        </p:txBody>
      </p:sp>
    </p:spTree>
    <p:extLst>
      <p:ext uri="{BB962C8B-B14F-4D97-AF65-F5344CB8AC3E}">
        <p14:creationId xmlns:p14="http://schemas.microsoft.com/office/powerpoint/2010/main" val="1721407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rgbClr val="FFFFFF">
                    <a:alpha val="90000"/>
                  </a:srgbClr>
                </a:solidFill>
                <a:effectLst>
                  <a:outerShdw blurRad="50800" dist="38100" dir="2700000" algn="tl" rotWithShape="0">
                    <a:prstClr val="black">
                      <a:alpha val="43000"/>
                    </a:prstClr>
                  </a:outerShdw>
                </a:effectLst>
              </a:defRPr>
            </a:lvl1pPr>
          </a:lstStyle>
          <a:p>
            <a:fld id="{B61BEF0D-F0BB-DE4B-95CE-6DB70DBA9567}" type="datetimeFigureOut">
              <a:rPr lang="en-US" smtClean="0"/>
              <a:pPr/>
              <a:t>2/18/2024</a:t>
            </a:fld>
            <a:endParaRPr lang="en-US"/>
          </a:p>
        </p:txBody>
      </p:sp>
      <p:sp>
        <p:nvSpPr>
          <p:cNvPr id="6" name="Footer Placeholder 5"/>
          <p:cNvSpPr>
            <a:spLocks noGrp="1"/>
          </p:cNvSpPr>
          <p:nvPr>
            <p:ph type="ftr" sz="quarter" idx="11"/>
          </p:nvPr>
        </p:nvSpPr>
        <p:spPr>
          <a:xfrm>
            <a:off x="808523" y="6236208"/>
            <a:ext cx="5103729" cy="320040"/>
          </a:xfrm>
        </p:spPr>
        <p:txBody>
          <a:bodyPr/>
          <a:lstStyle>
            <a:lvl1pPr>
              <a:defRPr>
                <a:solidFill>
                  <a:srgbClr val="FFFFFF">
                    <a:alpha val="70000"/>
                  </a:srgbClr>
                </a:solidFill>
              </a:defRPr>
            </a:lvl1p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340276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31136" y="964692"/>
            <a:ext cx="7729728" cy="1188720"/>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en-US"/>
              <a:t>Click to edit Master title style</a:t>
            </a:r>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B61BEF0D-F0BB-DE4B-95CE-6DB70DBA9567}" type="datetimeFigureOut">
              <a:rPr lang="en-US" smtClean="0"/>
              <a:pPr/>
              <a:t>2/18/2024</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D57F1E4F-1CFF-5643-939E-217C01CDF565}" type="slidenum">
              <a:rPr lang="en-US" smtClean="0"/>
              <a:pPr/>
              <a:t>‹#›</a:t>
            </a:fld>
            <a:endParaRPr lang="en-US"/>
          </a:p>
        </p:txBody>
      </p:sp>
    </p:spTree>
    <p:extLst>
      <p:ext uri="{BB962C8B-B14F-4D97-AF65-F5344CB8AC3E}">
        <p14:creationId xmlns:p14="http://schemas.microsoft.com/office/powerpoint/2010/main" val="656442347"/>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a:t>By Casey &amp; Drake Menten</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Mobile Service Vans</a:t>
            </a:r>
          </a:p>
          <a:p>
            <a:r>
              <a:rPr lang="en-US"/>
              <a:t>Growing Quick Lane</a:t>
            </a:r>
          </a:p>
          <a:p>
            <a:r>
              <a:rPr lang="en-US"/>
              <a:t>Tech training programs</a:t>
            </a:r>
          </a:p>
          <a:p>
            <a:r>
              <a:rPr lang="en-US"/>
              <a:t>Experienced techs mentoring newer techs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a:t>Independent shops in the immediate area</a:t>
            </a:r>
          </a:p>
          <a:p>
            <a:r>
              <a:rPr lang="en-US"/>
              <a:t>Many experienced techs are getting closer to retirement age</a:t>
            </a:r>
          </a:p>
          <a:p>
            <a:r>
              <a:rPr lang="en-US"/>
              <a:t>Supply of new techs dwindling </a:t>
            </a:r>
          </a:p>
          <a:p>
            <a:endParaRPr lang="en-US"/>
          </a:p>
          <a:p>
            <a:endParaRPr lang="en-US"/>
          </a:p>
          <a:p>
            <a:endParaRPr lang="en-US"/>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4CF4EC5E-BD89-6FE4-7FE3-2864BCC38CF1}"/>
              </a:ext>
            </a:extLst>
          </p:cNvPr>
          <p:cNvGraphicFramePr>
            <a:graphicFrameLocks noGrp="1"/>
          </p:cNvGraphicFramePr>
          <p:nvPr>
            <p:extLst>
              <p:ext uri="{D42A27DB-BD31-4B8C-83A1-F6EECF244321}">
                <p14:modId xmlns:p14="http://schemas.microsoft.com/office/powerpoint/2010/main" val="2383000450"/>
              </p:ext>
            </p:extLst>
          </p:nvPr>
        </p:nvGraphicFramePr>
        <p:xfrm>
          <a:off x="1479826" y="1065695"/>
          <a:ext cx="9685158" cy="4868256"/>
        </p:xfrm>
        <a:graphic>
          <a:graphicData uri="http://schemas.openxmlformats.org/drawingml/2006/table">
            <a:tbl>
              <a:tblPr firstRow="1" bandRow="1">
                <a:tableStyleId>{21E4AEA4-8DFA-4A89-87EB-49C32662AFE0}</a:tableStyleId>
              </a:tblPr>
              <a:tblGrid>
                <a:gridCol w="3228386">
                  <a:extLst>
                    <a:ext uri="{9D8B030D-6E8A-4147-A177-3AD203B41FA5}">
                      <a16:colId xmlns:a16="http://schemas.microsoft.com/office/drawing/2014/main" val="1409524313"/>
                    </a:ext>
                  </a:extLst>
                </a:gridCol>
                <a:gridCol w="3228386">
                  <a:extLst>
                    <a:ext uri="{9D8B030D-6E8A-4147-A177-3AD203B41FA5}">
                      <a16:colId xmlns:a16="http://schemas.microsoft.com/office/drawing/2014/main" val="1470534967"/>
                    </a:ext>
                  </a:extLst>
                </a:gridCol>
                <a:gridCol w="3228386">
                  <a:extLst>
                    <a:ext uri="{9D8B030D-6E8A-4147-A177-3AD203B41FA5}">
                      <a16:colId xmlns:a16="http://schemas.microsoft.com/office/drawing/2014/main" val="4263013664"/>
                    </a:ext>
                  </a:extLst>
                </a:gridCol>
              </a:tblGrid>
              <a:tr h="582075">
                <a:tc>
                  <a:txBody>
                    <a:bodyPr/>
                    <a:lstStyle/>
                    <a:p>
                      <a:r>
                        <a:rPr lang="en-US"/>
                        <a:t>Objectives</a:t>
                      </a:r>
                    </a:p>
                  </a:txBody>
                  <a:tcPr/>
                </a:tc>
                <a:tc>
                  <a:txBody>
                    <a:bodyPr/>
                    <a:lstStyle/>
                    <a:p>
                      <a:r>
                        <a:rPr lang="en-US"/>
                        <a:t>Strategies</a:t>
                      </a:r>
                    </a:p>
                  </a:txBody>
                  <a:tcPr/>
                </a:tc>
                <a:tc>
                  <a:txBody>
                    <a:bodyPr/>
                    <a:lstStyle/>
                    <a:p>
                      <a:r>
                        <a:rPr lang="en-US"/>
                        <a:t>Tactics</a:t>
                      </a:r>
                    </a:p>
                  </a:txBody>
                  <a:tcPr/>
                </a:tc>
                <a:extLst>
                  <a:ext uri="{0D108BD9-81ED-4DB2-BD59-A6C34878D82A}">
                    <a16:rowId xmlns:a16="http://schemas.microsoft.com/office/drawing/2014/main" val="38656651"/>
                  </a:ext>
                </a:extLst>
              </a:tr>
              <a:tr h="1428727">
                <a:tc>
                  <a:txBody>
                    <a:bodyPr/>
                    <a:lstStyle/>
                    <a:p>
                      <a:pPr marL="0" marR="0" lvl="0" indent="0" algn="l" rtl="0" eaLnBrk="1" fontAlgn="auto" latinLnBrk="0" hangingPunct="1">
                        <a:lnSpc>
                          <a:spcPct val="100000"/>
                        </a:lnSpc>
                        <a:spcBef>
                          <a:spcPts val="0"/>
                        </a:spcBef>
                        <a:spcAft>
                          <a:spcPts val="0"/>
                        </a:spcAft>
                        <a:buClrTx/>
                        <a:buSzTx/>
                        <a:buFontTx/>
                        <a:buNone/>
                      </a:pPr>
                      <a:r>
                        <a:rPr lang="en-US"/>
                        <a:t>Improve work mix gaps </a:t>
                      </a:r>
                    </a:p>
                    <a:p>
                      <a:endParaRPr lang="en-US"/>
                    </a:p>
                  </a:txBody>
                  <a:tcPr/>
                </a:tc>
                <a:tc>
                  <a:txBody>
                    <a:bodyPr/>
                    <a:lstStyle/>
                    <a:p>
                      <a:r>
                        <a:rPr lang="en-US"/>
                        <a:t>Specific marketing to target appropriate work mix</a:t>
                      </a:r>
                    </a:p>
                  </a:txBody>
                  <a:tcPr/>
                </a:tc>
                <a:tc>
                  <a:txBody>
                    <a:bodyPr/>
                    <a:lstStyle/>
                    <a:p>
                      <a:r>
                        <a:rPr lang="en-US"/>
                        <a:t>-Afternoon "Waze" app marketing</a:t>
                      </a:r>
                    </a:p>
                    <a:p>
                      <a:pPr lvl="0">
                        <a:buNone/>
                      </a:pPr>
                      <a:r>
                        <a:rPr lang="en-US"/>
                        <a:t>-Focusing on </a:t>
                      </a:r>
                      <a:r>
                        <a:rPr lang="en-US" err="1"/>
                        <a:t>Quicklane</a:t>
                      </a:r>
                      <a:r>
                        <a:rPr lang="en-US"/>
                        <a:t> marketing</a:t>
                      </a:r>
                    </a:p>
                  </a:txBody>
                  <a:tcPr/>
                </a:tc>
                <a:extLst>
                  <a:ext uri="{0D108BD9-81ED-4DB2-BD59-A6C34878D82A}">
                    <a16:rowId xmlns:a16="http://schemas.microsoft.com/office/drawing/2014/main" val="746910075"/>
                  </a:ext>
                </a:extLst>
              </a:tr>
              <a:tr h="1428727">
                <a:tc>
                  <a:txBody>
                    <a:bodyPr/>
                    <a:lstStyle/>
                    <a:p>
                      <a:pPr marL="0" marR="0" lvl="0" indent="0" algn="l" rtl="0" eaLnBrk="1" fontAlgn="auto" latinLnBrk="0" hangingPunct="1">
                        <a:lnSpc>
                          <a:spcPct val="100000"/>
                        </a:lnSpc>
                        <a:spcBef>
                          <a:spcPts val="0"/>
                        </a:spcBef>
                        <a:spcAft>
                          <a:spcPts val="0"/>
                        </a:spcAft>
                        <a:buClrTx/>
                        <a:buSzTx/>
                        <a:buFontTx/>
                        <a:buNone/>
                      </a:pPr>
                      <a:r>
                        <a:rPr lang="en-US"/>
                        <a:t>Maintain tech proficiency as experienced techs retire </a:t>
                      </a:r>
                    </a:p>
                    <a:p>
                      <a:endParaRPr lang="en-US"/>
                    </a:p>
                  </a:txBody>
                  <a:tcPr/>
                </a:tc>
                <a:tc>
                  <a:txBody>
                    <a:bodyPr/>
                    <a:lstStyle/>
                    <a:p>
                      <a:r>
                        <a:rPr lang="en-US"/>
                        <a:t>-Focus on increasing experience of newer techs.</a:t>
                      </a:r>
                    </a:p>
                    <a:p>
                      <a:pPr lvl="0">
                        <a:buNone/>
                      </a:pPr>
                      <a:r>
                        <a:rPr lang="en-US"/>
                        <a:t>-</a:t>
                      </a:r>
                      <a:r>
                        <a:rPr lang="en-US" sz="1800" b="0" i="0" u="none" strike="noStrike" noProof="0">
                          <a:solidFill>
                            <a:srgbClr val="000000"/>
                          </a:solidFill>
                          <a:latin typeface="Gill Sans MT"/>
                        </a:rPr>
                        <a:t>Implement a technician mentor program </a:t>
                      </a:r>
                      <a:endParaRPr lang="en-US"/>
                    </a:p>
                  </a:txBody>
                  <a:tcPr/>
                </a:tc>
                <a:tc>
                  <a:txBody>
                    <a:bodyPr/>
                    <a:lstStyle/>
                    <a:p>
                      <a:pPr lvl="0">
                        <a:buNone/>
                      </a:pPr>
                      <a:r>
                        <a:rPr lang="en-US" sz="1800" b="0" i="0" u="none" strike="noStrike" noProof="0">
                          <a:solidFill>
                            <a:srgbClr val="000000"/>
                          </a:solidFill>
                          <a:latin typeface="Gill Sans MT"/>
                        </a:rPr>
                        <a:t>Implement incentive-based program</a:t>
                      </a:r>
                      <a:endParaRPr lang="en-US"/>
                    </a:p>
                  </a:txBody>
                  <a:tcPr/>
                </a:tc>
                <a:extLst>
                  <a:ext uri="{0D108BD9-81ED-4DB2-BD59-A6C34878D82A}">
                    <a16:rowId xmlns:a16="http://schemas.microsoft.com/office/drawing/2014/main" val="4282251309"/>
                  </a:ext>
                </a:extLst>
              </a:tr>
              <a:tr h="1428727">
                <a:tc>
                  <a:txBody>
                    <a:bodyPr/>
                    <a:lstStyle/>
                    <a:p>
                      <a:pPr marL="0" marR="0" lvl="0" indent="0" algn="l" rtl="0" eaLnBrk="1" fontAlgn="auto" latinLnBrk="0" hangingPunct="1">
                        <a:lnSpc>
                          <a:spcPct val="100000"/>
                        </a:lnSpc>
                        <a:spcBef>
                          <a:spcPts val="0"/>
                        </a:spcBef>
                        <a:spcAft>
                          <a:spcPts val="0"/>
                        </a:spcAft>
                        <a:buClrTx/>
                        <a:buSzTx/>
                        <a:buFontTx/>
                        <a:buNone/>
                      </a:pPr>
                      <a:r>
                        <a:rPr lang="en-US"/>
                        <a:t>Increase Mobile Service Vans</a:t>
                      </a:r>
                    </a:p>
                    <a:p>
                      <a:endParaRPr lang="en-US"/>
                    </a:p>
                  </a:txBody>
                  <a:tcPr/>
                </a:tc>
                <a:tc>
                  <a:txBody>
                    <a:bodyPr/>
                    <a:lstStyle/>
                    <a:p>
                      <a:r>
                        <a:rPr lang="en-US"/>
                        <a:t>Find more techs</a:t>
                      </a:r>
                    </a:p>
                  </a:txBody>
                  <a:tcPr/>
                </a:tc>
                <a:tc>
                  <a:txBody>
                    <a:bodyPr/>
                    <a:lstStyle/>
                    <a:p>
                      <a:r>
                        <a:rPr lang="en-US"/>
                        <a:t>Showcase company culture by going the extra mile when recruiting techs.</a:t>
                      </a:r>
                    </a:p>
                  </a:txBody>
                  <a:tcPr/>
                </a:tc>
                <a:extLst>
                  <a:ext uri="{0D108BD9-81ED-4DB2-BD59-A6C34878D82A}">
                    <a16:rowId xmlns:a16="http://schemas.microsoft.com/office/drawing/2014/main" val="102330337"/>
                  </a:ext>
                </a:extLst>
              </a:tr>
            </a:tbl>
          </a:graphicData>
        </a:graphic>
      </p:graphicFrame>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618933749"/>
              </p:ext>
            </p:extLst>
          </p:nvPr>
        </p:nvGraphicFramePr>
        <p:xfrm>
          <a:off x="1954920" y="2417379"/>
          <a:ext cx="7938984" cy="3876368"/>
        </p:xfrm>
        <a:graphic>
          <a:graphicData uri="http://schemas.openxmlformats.org/drawingml/2006/table">
            <a:tbl>
              <a:tblPr firstRow="1" bandRow="1">
                <a:tableStyleId>{5C22544A-7EE6-4342-B048-85BDC9FD1C3A}</a:tableStyleId>
              </a:tblPr>
              <a:tblGrid>
                <a:gridCol w="2646328">
                  <a:extLst>
                    <a:ext uri="{9D8B030D-6E8A-4147-A177-3AD203B41FA5}">
                      <a16:colId xmlns:a16="http://schemas.microsoft.com/office/drawing/2014/main" val="2235853955"/>
                    </a:ext>
                  </a:extLst>
                </a:gridCol>
                <a:gridCol w="2646328">
                  <a:extLst>
                    <a:ext uri="{9D8B030D-6E8A-4147-A177-3AD203B41FA5}">
                      <a16:colId xmlns:a16="http://schemas.microsoft.com/office/drawing/2014/main" val="4174400132"/>
                    </a:ext>
                  </a:extLst>
                </a:gridCol>
                <a:gridCol w="2646328">
                  <a:extLst>
                    <a:ext uri="{9D8B030D-6E8A-4147-A177-3AD203B41FA5}">
                      <a16:colId xmlns:a16="http://schemas.microsoft.com/office/drawing/2014/main" val="1146395385"/>
                    </a:ext>
                  </a:extLst>
                </a:gridCol>
              </a:tblGrid>
              <a:tr h="523076">
                <a:tc>
                  <a:txBody>
                    <a:bodyPr/>
                    <a:lstStyle/>
                    <a:p>
                      <a:r>
                        <a:rPr lang="en-US"/>
                        <a:t>TASK</a:t>
                      </a:r>
                    </a:p>
                  </a:txBody>
                  <a:tcPr/>
                </a:tc>
                <a:tc>
                  <a:txBody>
                    <a:bodyPr/>
                    <a:lstStyle/>
                    <a:p>
                      <a:r>
                        <a:rPr lang="en-US"/>
                        <a:t>Position responsible</a:t>
                      </a:r>
                    </a:p>
                  </a:txBody>
                  <a:tcPr/>
                </a:tc>
                <a:tc>
                  <a:txBody>
                    <a:bodyPr/>
                    <a:lstStyle/>
                    <a:p>
                      <a:r>
                        <a:rPr lang="en-US"/>
                        <a:t>Check in/completion schedule</a:t>
                      </a:r>
                    </a:p>
                  </a:txBody>
                  <a:tcPr/>
                </a:tc>
                <a:extLst>
                  <a:ext uri="{0D108BD9-81ED-4DB2-BD59-A6C34878D82A}">
                    <a16:rowId xmlns:a16="http://schemas.microsoft.com/office/drawing/2014/main" val="1083418974"/>
                  </a:ext>
                </a:extLst>
              </a:tr>
              <a:tr h="560440">
                <a:tc>
                  <a:txBody>
                    <a:bodyPr/>
                    <a:lstStyle/>
                    <a:p>
                      <a:r>
                        <a:rPr lang="en-US"/>
                        <a:t>Moniter service bottlenecks</a:t>
                      </a:r>
                    </a:p>
                  </a:txBody>
                  <a:tcPr/>
                </a:tc>
                <a:tc>
                  <a:txBody>
                    <a:bodyPr/>
                    <a:lstStyle/>
                    <a:p>
                      <a:r>
                        <a:rPr lang="en-US"/>
                        <a:t>Service Manager</a:t>
                      </a:r>
                    </a:p>
                  </a:txBody>
                  <a:tcPr/>
                </a:tc>
                <a:tc>
                  <a:txBody>
                    <a:bodyPr/>
                    <a:lstStyle/>
                    <a:p>
                      <a:r>
                        <a:rPr lang="en-US"/>
                        <a:t>Daily</a:t>
                      </a:r>
                    </a:p>
                  </a:txBody>
                  <a:tcPr/>
                </a:tc>
                <a:extLst>
                  <a:ext uri="{0D108BD9-81ED-4DB2-BD59-A6C34878D82A}">
                    <a16:rowId xmlns:a16="http://schemas.microsoft.com/office/drawing/2014/main" val="2400365483"/>
                  </a:ext>
                </a:extLst>
              </a:tr>
              <a:tr h="747252">
                <a:tc>
                  <a:txBody>
                    <a:bodyPr/>
                    <a:lstStyle/>
                    <a:p>
                      <a:r>
                        <a:rPr lang="en-US"/>
                        <a:t>Targeting local techs</a:t>
                      </a:r>
                    </a:p>
                  </a:txBody>
                  <a:tcPr/>
                </a:tc>
                <a:tc>
                  <a:txBody>
                    <a:bodyPr/>
                    <a:lstStyle/>
                    <a:p>
                      <a:r>
                        <a:rPr lang="en-US"/>
                        <a:t>Fixed Ops Manager/ Service Manger /Shop Foreman</a:t>
                      </a:r>
                    </a:p>
                  </a:txBody>
                  <a:tcPr/>
                </a:tc>
                <a:tc>
                  <a:txBody>
                    <a:bodyPr/>
                    <a:lstStyle/>
                    <a:p>
                      <a:r>
                        <a:rPr lang="en-US"/>
                        <a:t>Monthly </a:t>
                      </a:r>
                    </a:p>
                  </a:txBody>
                  <a:tcPr/>
                </a:tc>
                <a:extLst>
                  <a:ext uri="{0D108BD9-81ED-4DB2-BD59-A6C34878D82A}">
                    <a16:rowId xmlns:a16="http://schemas.microsoft.com/office/drawing/2014/main" val="107845787"/>
                  </a:ext>
                </a:extLst>
              </a:tr>
              <a:tr h="523076">
                <a:tc>
                  <a:txBody>
                    <a:bodyPr/>
                    <a:lstStyle/>
                    <a:p>
                      <a:r>
                        <a:rPr lang="en-US"/>
                        <a:t>Increase Mobile Service</a:t>
                      </a:r>
                    </a:p>
                    <a:p>
                      <a:pPr lvl="0">
                        <a:buNone/>
                      </a:pPr>
                      <a:endParaRPr lang="en-US"/>
                    </a:p>
                  </a:txBody>
                  <a:tcPr/>
                </a:tc>
                <a:tc>
                  <a:txBody>
                    <a:bodyPr/>
                    <a:lstStyle/>
                    <a:p>
                      <a:r>
                        <a:rPr lang="en-US"/>
                        <a:t>Fixed Ops Manager/</a:t>
                      </a:r>
                    </a:p>
                    <a:p>
                      <a:pPr lvl="0">
                        <a:buNone/>
                      </a:pPr>
                      <a:r>
                        <a:rPr lang="en-US"/>
                        <a:t>Service Manger</a:t>
                      </a:r>
                    </a:p>
                  </a:txBody>
                  <a:tcPr/>
                </a:tc>
                <a:tc>
                  <a:txBody>
                    <a:bodyPr/>
                    <a:lstStyle/>
                    <a:p>
                      <a:r>
                        <a:rPr lang="en-US"/>
                        <a:t>Weekly</a:t>
                      </a:r>
                    </a:p>
                  </a:txBody>
                  <a:tcPr/>
                </a:tc>
                <a:extLst>
                  <a:ext uri="{0D108BD9-81ED-4DB2-BD59-A6C34878D82A}">
                    <a16:rowId xmlns:a16="http://schemas.microsoft.com/office/drawing/2014/main" val="1530126605"/>
                  </a:ext>
                </a:extLst>
              </a:tr>
              <a:tr h="523076">
                <a:tc>
                  <a:txBody>
                    <a:bodyPr/>
                    <a:lstStyle/>
                    <a:p>
                      <a:r>
                        <a:rPr lang="en-US"/>
                        <a:t>Monitor apprentice programs</a:t>
                      </a:r>
                    </a:p>
                  </a:txBody>
                  <a:tcPr/>
                </a:tc>
                <a:tc>
                  <a:txBody>
                    <a:bodyPr/>
                    <a:lstStyle/>
                    <a:p>
                      <a:r>
                        <a:rPr lang="en-US"/>
                        <a:t>Shop Foreman</a:t>
                      </a:r>
                    </a:p>
                  </a:txBody>
                  <a:tcPr/>
                </a:tc>
                <a:tc>
                  <a:txBody>
                    <a:bodyPr/>
                    <a:lstStyle/>
                    <a:p>
                      <a:r>
                        <a:rPr lang="en-US"/>
                        <a:t>Daily</a:t>
                      </a:r>
                    </a:p>
                  </a:txBody>
                  <a:tcPr/>
                </a:tc>
                <a:extLst>
                  <a:ext uri="{0D108BD9-81ED-4DB2-BD59-A6C34878D82A}">
                    <a16:rowId xmlns:a16="http://schemas.microsoft.com/office/drawing/2014/main" val="1950345431"/>
                  </a:ext>
                </a:extLst>
              </a:tr>
              <a:tr h="401648">
                <a:tc>
                  <a:txBody>
                    <a:bodyPr/>
                    <a:lstStyle/>
                    <a:p>
                      <a:r>
                        <a:rPr lang="en-US"/>
                        <a:t>Moniter Part backorders</a:t>
                      </a:r>
                    </a:p>
                  </a:txBody>
                  <a:tcPr/>
                </a:tc>
                <a:tc>
                  <a:txBody>
                    <a:bodyPr/>
                    <a:lstStyle/>
                    <a:p>
                      <a:r>
                        <a:rPr lang="en-US"/>
                        <a:t>Parts/Service</a:t>
                      </a:r>
                    </a:p>
                  </a:txBody>
                  <a:tcPr/>
                </a:tc>
                <a:tc>
                  <a:txBody>
                    <a:bodyPr/>
                    <a:lstStyle/>
                    <a:p>
                      <a:r>
                        <a:rPr lang="en-US"/>
                        <a:t>Daily</a:t>
                      </a:r>
                    </a:p>
                  </a:txBody>
                  <a:tcPr/>
                </a:tc>
                <a:extLst>
                  <a:ext uri="{0D108BD9-81ED-4DB2-BD59-A6C34878D82A}">
                    <a16:rowId xmlns:a16="http://schemas.microsoft.com/office/drawing/2014/main" val="1960891333"/>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894876" y="2295697"/>
            <a:ext cx="9772770" cy="4504503"/>
          </a:xfrm>
        </p:spPr>
        <p:txBody>
          <a:bodyPr vert="horz" lIns="91440" tIns="45720" rIns="91440" bIns="45720" rtlCol="0" anchor="t">
            <a:normAutofit/>
          </a:bodyPr>
          <a:lstStyle/>
          <a:p>
            <a:pPr marL="0" indent="0">
              <a:buNone/>
            </a:pPr>
            <a:r>
              <a:rPr lang="en-US"/>
              <a:t> After completing this week, we have left with a greater appreciation of the strength of our fixed operations team.  Although there is always room for improvement, we are proud of the work environment our Managers, Techs, and </a:t>
            </a:r>
            <a:r>
              <a:rPr lang="en-US">
                <a:ea typeface="+mn-lt"/>
                <a:cs typeface="+mn-lt"/>
              </a:rPr>
              <a:t>Shop Foreman</a:t>
            </a:r>
            <a:r>
              <a:rPr lang="en-US"/>
              <a:t> work hard to create and maintain. Customer service is always prioritized, and our team has established a trusted business in our community.</a:t>
            </a:r>
          </a:p>
          <a:p>
            <a:pPr marL="0" indent="0">
              <a:buNone/>
            </a:pPr>
            <a:r>
              <a:rPr lang="en-US"/>
              <a:t> We are excited to hone-in and improve on some areas such as our mobile service fleet and turning simple maintenance jobs into loyal customers.  We will focus on the importance of communication to all employees in trainings. By improving communication with customers, we hope to cut out the guess work and make customers feel informed every step of the way. Creating this trust and building mutual respect will ensure customers make the decision to come back time and time again. Furthermore, we will train advisors to sell and start turning our one-line RO's into multiline customers.</a:t>
            </a:r>
          </a:p>
          <a:p>
            <a:pPr marL="0" indent="0">
              <a:buNone/>
            </a:pPr>
            <a:r>
              <a:rPr lang="en-US"/>
              <a:t> We better understand what metrics and rates to track and discuss at weekly manager meetings. Although we have a sharp managers team, Drake and I now feel better equipped to participate in fixed operations discussions. We are excited to see how these next steps will shape our service business.</a:t>
            </a:r>
          </a:p>
          <a:p>
            <a:endParaRPr lang="en-US"/>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Marketing</a:t>
            </a:r>
            <a:r>
              <a:rPr lang="en-US" b="0" i="0" u="none" strike="noStrike" baseline="0">
                <a:solidFill>
                  <a:srgbClr val="221E1F"/>
                </a:solidFill>
                <a:latin typeface="Calibri" panose="020F0502020204030204" pitchFamily="34" charset="0"/>
              </a:rPr>
              <a:t> </a:t>
            </a: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1082615" y="2284653"/>
            <a:ext cx="8878249" cy="3455374"/>
          </a:xfrm>
        </p:spPr>
        <p:txBody>
          <a:bodyPr vert="horz" lIns="91440" tIns="45720" rIns="91440" bIns="45720" rtlCol="0" anchor="t">
            <a:noAutofit/>
          </a:bodyPr>
          <a:lstStyle/>
          <a:p>
            <a:pPr algn="l"/>
            <a:endParaRPr lang="en-US" sz="1600" b="0" i="0" u="none" strike="noStrike" baseline="0">
              <a:solidFill>
                <a:srgbClr val="000000"/>
              </a:solidFill>
              <a:latin typeface="Calibri" panose="020F0502020204030204" pitchFamily="34" charset="0"/>
              <a:cs typeface="Calibri"/>
            </a:endParaRPr>
          </a:p>
          <a:p>
            <a:r>
              <a:rPr lang="en-US" sz="1600">
                <a:solidFill>
                  <a:srgbClr val="221E1F"/>
                </a:solidFill>
                <a:latin typeface="Calibri"/>
                <a:cs typeface="Calibri"/>
              </a:rPr>
              <a:t>Currently our marketing is largely focused on Social Media; we promote Quick lane and our new mobile service. When there are specialty vehicles or new lift equipment, we promote that  to showcase our facility.</a:t>
            </a:r>
            <a:endParaRPr lang="en-US" sz="1600" b="0" i="0" u="none" strike="noStrike" baseline="0">
              <a:solidFill>
                <a:srgbClr val="221E1F"/>
              </a:solidFill>
              <a:latin typeface="Calibri"/>
              <a:cs typeface="Calibri"/>
            </a:endParaRPr>
          </a:p>
          <a:p>
            <a:r>
              <a:rPr lang="en-US" sz="1600" b="0" i="0" u="none" strike="noStrike" baseline="0">
                <a:solidFill>
                  <a:srgbClr val="221E1F"/>
                </a:solidFill>
                <a:latin typeface="Calibri"/>
                <a:cs typeface="Calibri"/>
              </a:rPr>
              <a:t>We are not looking at expanding marketing. Rather, we are looking to target marketing </a:t>
            </a:r>
            <a:r>
              <a:rPr lang="en-US" sz="1600">
                <a:solidFill>
                  <a:srgbClr val="221E1F"/>
                </a:solidFill>
                <a:latin typeface="Calibri"/>
                <a:cs typeface="Calibri"/>
              </a:rPr>
              <a:t>that maximizes</a:t>
            </a:r>
            <a:r>
              <a:rPr lang="en-US" sz="1600" b="0" i="0" u="none" strike="noStrike" baseline="0">
                <a:solidFill>
                  <a:srgbClr val="221E1F"/>
                </a:solidFill>
                <a:latin typeface="Calibri"/>
                <a:cs typeface="Calibri"/>
              </a:rPr>
              <a:t> shop load and labor mix. Our </a:t>
            </a:r>
            <a:r>
              <a:rPr lang="en-US" sz="1600">
                <a:solidFill>
                  <a:srgbClr val="221E1F"/>
                </a:solidFill>
                <a:latin typeface="Calibri"/>
                <a:cs typeface="Calibri"/>
              </a:rPr>
              <a:t>Service manager identifies areas of improvement within labor mix to determine what kind of jobs need to be marketed.</a:t>
            </a:r>
          </a:p>
          <a:p>
            <a:r>
              <a:rPr lang="en-US" sz="1600" b="0" i="0" u="none" strike="noStrike" baseline="0">
                <a:solidFill>
                  <a:srgbClr val="221E1F"/>
                </a:solidFill>
                <a:latin typeface="Calibri"/>
                <a:cs typeface="Calibri"/>
              </a:rPr>
              <a:t>Our service drive is marketed as a separate business from the dealership, having its own google site. Additionally, our quick lane has its own website for scheduling </a:t>
            </a:r>
            <a:r>
              <a:rPr lang="en-US" sz="1600">
                <a:solidFill>
                  <a:srgbClr val="221E1F"/>
                </a:solidFill>
                <a:latin typeface="Calibri"/>
                <a:cs typeface="Calibri"/>
              </a:rPr>
              <a:t>to ensure maximum exposure. </a:t>
            </a:r>
            <a:endParaRPr lang="en-US" sz="1600">
              <a:solidFill>
                <a:srgbClr val="221E1F"/>
              </a:solidFill>
              <a:latin typeface="Calibri" panose="020F0502020204030204" pitchFamily="34" charset="0"/>
              <a:cs typeface="Calibri"/>
            </a:endParaRPr>
          </a:p>
          <a:p>
            <a:r>
              <a:rPr lang="en-US" sz="1600" b="0" i="0" u="none" strike="noStrike" baseline="0">
                <a:solidFill>
                  <a:srgbClr val="221E1F"/>
                </a:solidFill>
                <a:latin typeface="Calibri"/>
                <a:cs typeface="Calibri"/>
              </a:rPr>
              <a:t>A tactic we have used is specifically advertising on </a:t>
            </a:r>
            <a:r>
              <a:rPr lang="en-US" sz="1600">
                <a:solidFill>
                  <a:srgbClr val="221E1F"/>
                </a:solidFill>
                <a:latin typeface="Calibri"/>
                <a:cs typeface="Calibri"/>
              </a:rPr>
              <a:t>W</a:t>
            </a:r>
            <a:r>
              <a:rPr lang="en-US" sz="1600" b="0" i="0" u="none" strike="noStrike" baseline="0">
                <a:solidFill>
                  <a:srgbClr val="221E1F"/>
                </a:solidFill>
                <a:latin typeface="Calibri"/>
                <a:cs typeface="Calibri"/>
              </a:rPr>
              <a:t>aze during our slow periods</a:t>
            </a:r>
            <a:r>
              <a:rPr lang="en-US" sz="1600">
                <a:solidFill>
                  <a:srgbClr val="221E1F"/>
                </a:solidFill>
                <a:latin typeface="Calibri"/>
                <a:cs typeface="Calibri"/>
              </a:rPr>
              <a:t>,</a:t>
            </a:r>
            <a:r>
              <a:rPr lang="en-US" sz="1600" b="0" i="0" u="none" strike="noStrike" baseline="0">
                <a:solidFill>
                  <a:srgbClr val="221E1F"/>
                </a:solidFill>
                <a:latin typeface="Calibri"/>
                <a:cs typeface="Calibri"/>
              </a:rPr>
              <a:t> commonly in the afternoon.</a:t>
            </a:r>
            <a:r>
              <a:rPr lang="en-US" sz="1600">
                <a:solidFill>
                  <a:srgbClr val="221E1F"/>
                </a:solidFill>
                <a:latin typeface="Calibri"/>
                <a:cs typeface="Calibri"/>
              </a:rPr>
              <a:t> </a:t>
            </a:r>
            <a:endParaRPr lang="en-US" sz="1600" b="0" i="0" u="none" strike="noStrike" baseline="0">
              <a:solidFill>
                <a:srgbClr val="221E1F"/>
              </a:solidFill>
              <a:latin typeface="Calibri" panose="020F0502020204030204" pitchFamily="34" charset="0"/>
              <a:cs typeface="Calibri"/>
            </a:endParaRPr>
          </a:p>
          <a:p>
            <a:r>
              <a:rPr lang="en-US" sz="1600">
                <a:solidFill>
                  <a:srgbClr val="221E1F"/>
                </a:solidFill>
                <a:latin typeface="Calibri"/>
                <a:cs typeface="Calibri"/>
              </a:rPr>
              <a:t>We will analyze our marketing goals we will measure by surveying customers </a:t>
            </a:r>
            <a:endParaRPr lang="en-US" sz="160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a:latin typeface="Calibri" panose="020F0502020204030204" pitchFamily="34" charset="0"/>
              </a:rPr>
            </a:br>
            <a:r>
              <a:rPr lang="en-US" sz="1800" b="0" i="0" u="none" strike="noStrike" baseline="0">
                <a:solidFill>
                  <a:srgbClr val="000000"/>
                </a:solidFill>
                <a:latin typeface="Calibri"/>
                <a:cs typeface="Calibri"/>
              </a:rPr>
              <a:t> </a:t>
            </a:r>
            <a:r>
              <a:rPr lang="en-US" b="1" i="0" u="none" strike="noStrike" baseline="0">
                <a:solidFill>
                  <a:srgbClr val="221E1F"/>
                </a:solidFill>
                <a:latin typeface="Calibri"/>
                <a:cs typeface="Calibri"/>
              </a:rPr>
              <a:t>Analyze Cost of Labor </a:t>
            </a:r>
            <a:br>
              <a:rPr lang="en-US" sz="1800" b="0" i="0" u="none" strike="noStrike" baseline="0">
                <a:latin typeface="Calibri" panose="020F0502020204030204" pitchFamily="34" charset="0"/>
              </a:rPr>
            </a:br>
            <a:br>
              <a:rPr lang="en-US" sz="1800" b="0" i="0" u="none" strike="noStrike" baseline="0">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869558" y="2367722"/>
            <a:ext cx="4185623" cy="3304117"/>
          </a:xfrm>
        </p:spPr>
        <p:txBody>
          <a:bodyPr vert="horz" lIns="91440" tIns="45720" rIns="91440" bIns="45720" rtlCol="0" anchor="t">
            <a:normAutofit fontScale="92500" lnSpcReduction="10000"/>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a:cs typeface="Calibri"/>
              </a:rPr>
              <a:t>Currently our cost of labor is below benchmark. </a:t>
            </a:r>
            <a:r>
              <a:rPr lang="en-US">
                <a:solidFill>
                  <a:srgbClr val="221E1F"/>
                </a:solidFill>
                <a:latin typeface="Calibri"/>
                <a:cs typeface="Calibri"/>
              </a:rPr>
              <a:t>W</a:t>
            </a:r>
            <a:r>
              <a:rPr lang="en-US" sz="1800" b="0" i="0" u="none" strike="noStrike" baseline="0">
                <a:solidFill>
                  <a:srgbClr val="221E1F"/>
                </a:solidFill>
                <a:latin typeface="Calibri"/>
                <a:cs typeface="Calibri"/>
              </a:rPr>
              <a:t>e have different pay rates depending on the type of work. That way we are not paying $40/hour for small jobs</a:t>
            </a:r>
            <a:r>
              <a:rPr lang="en-US">
                <a:solidFill>
                  <a:srgbClr val="221E1F"/>
                </a:solidFill>
                <a:latin typeface="Calibri"/>
                <a:cs typeface="Calibri"/>
              </a:rPr>
              <a:t>, minimizing cost of labor. Our focus is getting the right job to the right tech.</a:t>
            </a:r>
            <a:endParaRPr lang="en-US" sz="1800" b="0" i="0" u="none" strike="noStrike" baseline="0">
              <a:solidFill>
                <a:srgbClr val="221E1F"/>
              </a:solidFill>
              <a:latin typeface="Calibri"/>
              <a:cs typeface="Calibri"/>
            </a:endParaRPr>
          </a:p>
          <a:p>
            <a:r>
              <a:rPr lang="en-US">
                <a:solidFill>
                  <a:srgbClr val="221E1F"/>
                </a:solidFill>
                <a:latin typeface="Calibri"/>
                <a:cs typeface="Calibri"/>
              </a:rPr>
              <a:t>To improve efficiency of tech’s time, we will hire parts runners and expand our digital dispatch system. </a:t>
            </a:r>
            <a:endParaRPr lang="en-US" sz="1800" b="0" i="0" u="none" strike="noStrike" baseline="0">
              <a:solidFill>
                <a:srgbClr val="221E1F"/>
              </a:solidFill>
              <a:latin typeface="Calibri" panose="020F0502020204030204" pitchFamily="34" charset="0"/>
              <a:cs typeface="Calibri"/>
            </a:endParaRPr>
          </a:p>
          <a:p>
            <a:r>
              <a:rPr lang="en-US" sz="1800" b="0" i="0" u="none" strike="noStrike" baseline="0">
                <a:solidFill>
                  <a:srgbClr val="221E1F"/>
                </a:solidFill>
                <a:latin typeface="Calibri"/>
                <a:cs typeface="Calibri"/>
              </a:rPr>
              <a:t>We will track our progress by reviewing unapplied time and shop proficiency</a:t>
            </a:r>
            <a:r>
              <a:rPr lang="en-US">
                <a:solidFill>
                  <a:srgbClr val="221E1F"/>
                </a:solidFill>
                <a:latin typeface="Calibri"/>
                <a:cs typeface="Calibri"/>
              </a:rPr>
              <a:t> </a:t>
            </a:r>
            <a:endParaRPr lang="en-US" sz="1800" b="0" i="0" u="none" strike="noStrike" baseline="0">
              <a:solidFill>
                <a:srgbClr val="221E1F"/>
              </a:solidFill>
              <a:latin typeface="Calibri" panose="020F0502020204030204" pitchFamily="34" charset="0"/>
              <a:cs typeface="Calibri"/>
            </a:endParaRPr>
          </a:p>
          <a:p>
            <a:pPr marL="0" indent="0">
              <a:buNone/>
            </a:pPr>
            <a:endParaRPr lang="en-US"/>
          </a:p>
        </p:txBody>
      </p:sp>
      <p:pic>
        <p:nvPicPr>
          <p:cNvPr id="5" name="Picture 4" descr="A screenshot of a spreadsheet&#10;&#10;Description automatically generated">
            <a:extLst>
              <a:ext uri="{FF2B5EF4-FFF2-40B4-BE49-F238E27FC236}">
                <a16:creationId xmlns:a16="http://schemas.microsoft.com/office/drawing/2014/main" id="{643B88B3-E535-7F75-E4B3-828247ABC7BF}"/>
              </a:ext>
            </a:extLst>
          </p:cNvPr>
          <p:cNvPicPr>
            <a:picLocks noChangeAspect="1"/>
          </p:cNvPicPr>
          <p:nvPr/>
        </p:nvPicPr>
        <p:blipFill>
          <a:blip r:embed="rId2"/>
          <a:stretch>
            <a:fillRect/>
          </a:stretch>
        </p:blipFill>
        <p:spPr>
          <a:xfrm>
            <a:off x="5457318" y="2576398"/>
            <a:ext cx="5911021" cy="3028121"/>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a:latin typeface="Calibri" panose="020F0502020204030204" pitchFamily="34" charset="0"/>
              </a:rPr>
            </a:br>
            <a:r>
              <a:rPr lang="en-US" b="1" i="0" u="none" strike="noStrike" baseline="0">
                <a:solidFill>
                  <a:srgbClr val="221E1F"/>
                </a:solidFill>
                <a:latin typeface="Calibri"/>
                <a:cs typeface="Calibri"/>
              </a:rPr>
              <a:t>Changes in Expense Structure </a:t>
            </a:r>
            <a:br>
              <a:rPr lang="en-US" sz="1800" b="0" i="0" u="none" strike="noStrike" baseline="0">
                <a:latin typeface="Calibri" panose="020F0502020204030204" pitchFamily="34" charset="0"/>
              </a:rPr>
            </a:br>
            <a:br>
              <a:rPr lang="en-US" sz="1800" b="0" i="0" u="none" strike="noStrike" baseline="0">
                <a:latin typeface="Calibri" panose="020F0502020204030204" pitchFamily="34" charset="0"/>
              </a:rPr>
            </a:br>
            <a:br>
              <a:rPr lang="en-US" sz="1800" b="0" i="0" u="none" strike="noStrike" baseline="0">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095999" y="2417174"/>
            <a:ext cx="5000640" cy="3797721"/>
          </a:xfrm>
        </p:spPr>
        <p:txBody>
          <a:bodyPr vert="horz" lIns="91440" tIns="45720" rIns="91440" bIns="45720" rtlCol="0" anchor="t">
            <a:normAutofit lnSpcReduction="10000"/>
          </a:bodyPr>
          <a:lstStyle/>
          <a:p>
            <a:pPr algn="l"/>
            <a:endParaRPr lang="en-US" sz="1800" b="0" i="0" u="none" strike="noStrike" baseline="0">
              <a:solidFill>
                <a:srgbClr val="000000"/>
              </a:solidFill>
              <a:latin typeface="Calibri" panose="020F0502020204030204" pitchFamily="34" charset="0"/>
            </a:endParaRPr>
          </a:p>
          <a:p>
            <a:r>
              <a:rPr lang="en-US">
                <a:solidFill>
                  <a:srgbClr val="221E1F"/>
                </a:solidFill>
                <a:latin typeface="Calibri"/>
                <a:cs typeface="Calibri"/>
              </a:rPr>
              <a:t>Currently, our expenses are in line. Majority of our expenses are going towards cost of labor and training. </a:t>
            </a:r>
            <a:endParaRPr lang="en-US">
              <a:solidFill>
                <a:srgbClr val="221E1F"/>
              </a:solidFill>
              <a:latin typeface="Calibri" panose="020F0502020204030204" pitchFamily="34" charset="0"/>
              <a:cs typeface="Calibri"/>
            </a:endParaRPr>
          </a:p>
          <a:p>
            <a:r>
              <a:rPr lang="en-US">
                <a:solidFill>
                  <a:srgbClr val="221E1F"/>
                </a:solidFill>
                <a:latin typeface="Calibri"/>
                <a:ea typeface="+mn-lt"/>
                <a:cs typeface="+mn-lt"/>
              </a:rPr>
              <a:t>Policy is an area we can improve on. Overall, we average 1.7%, but in the month of December we were at 2.4%</a:t>
            </a:r>
            <a:endParaRPr lang="en-US">
              <a:solidFill>
                <a:srgbClr val="000000"/>
              </a:solidFill>
              <a:latin typeface="Calibri"/>
              <a:ea typeface="+mn-lt"/>
              <a:cs typeface="+mn-lt"/>
            </a:endParaRPr>
          </a:p>
          <a:p>
            <a:r>
              <a:rPr lang="en-US">
                <a:solidFill>
                  <a:srgbClr val="221E1F"/>
                </a:solidFill>
                <a:latin typeface="Calibri"/>
                <a:cs typeface="Calibri"/>
              </a:rPr>
              <a:t>Assign Shop Forman with managing service floor. Training mentors to stay sharp while working with trainees.</a:t>
            </a:r>
            <a:endParaRPr lang="en-US" sz="1800" b="0" i="0" u="none" strike="noStrike" baseline="0">
              <a:solidFill>
                <a:srgbClr val="221E1F"/>
              </a:solidFill>
              <a:latin typeface="Calibri" panose="020F0502020204030204" pitchFamily="34" charset="0"/>
              <a:cs typeface="Calibri"/>
            </a:endParaRPr>
          </a:p>
          <a:p>
            <a:r>
              <a:rPr lang="en-US">
                <a:solidFill>
                  <a:srgbClr val="221E1F"/>
                </a:solidFill>
                <a:latin typeface="Calibri"/>
                <a:cs typeface="Calibri"/>
              </a:rPr>
              <a:t>Keep monthly log of policy expenses, having Service Manager track who incurs what expense</a:t>
            </a:r>
            <a:endParaRPr lang="en-US" sz="1800" b="0" i="0" u="none" strike="noStrike" baseline="0">
              <a:solidFill>
                <a:srgbClr val="221E1F"/>
              </a:solidFill>
              <a:latin typeface="Calibri" panose="020F0502020204030204" pitchFamily="34" charset="0"/>
              <a:cs typeface="Calibri"/>
            </a:endParaRPr>
          </a:p>
          <a:p>
            <a:endParaRPr lang="en-US"/>
          </a:p>
        </p:txBody>
      </p:sp>
      <p:pic>
        <p:nvPicPr>
          <p:cNvPr id="5" name="Picture 4" descr="A screenshot of a spreadsheet&#10;&#10;Description automatically generated">
            <a:extLst>
              <a:ext uri="{FF2B5EF4-FFF2-40B4-BE49-F238E27FC236}">
                <a16:creationId xmlns:a16="http://schemas.microsoft.com/office/drawing/2014/main" id="{D15638B5-2B55-5FEC-753F-C70995F25A33}"/>
              </a:ext>
            </a:extLst>
          </p:cNvPr>
          <p:cNvPicPr>
            <a:picLocks noChangeAspect="1"/>
          </p:cNvPicPr>
          <p:nvPr/>
        </p:nvPicPr>
        <p:blipFill>
          <a:blip r:embed="rId2"/>
          <a:stretch>
            <a:fillRect/>
          </a:stretch>
        </p:blipFill>
        <p:spPr>
          <a:xfrm>
            <a:off x="6501458" y="2456928"/>
            <a:ext cx="4509052" cy="343893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Productivity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57321" y="2264482"/>
            <a:ext cx="5729294" cy="4018591"/>
          </a:xfrm>
        </p:spPr>
        <p:txBody>
          <a:bodyPr vert="horz" lIns="91440" tIns="45720" rIns="91440" bIns="45720" rtlCol="0" anchor="t">
            <a:normAutofit fontScale="92500" lnSpcReduction="10000"/>
          </a:bodyPr>
          <a:lstStyle/>
          <a:p>
            <a:pPr marL="0" indent="0" algn="l">
              <a:buNone/>
            </a:pPr>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a:ea typeface="Calibri"/>
                <a:cs typeface="Calibri"/>
              </a:rPr>
              <a:t>Currently we have many experienced techs who have high levels of proficiency. </a:t>
            </a:r>
            <a:r>
              <a:rPr lang="en-US">
                <a:solidFill>
                  <a:srgbClr val="221E1F"/>
                </a:solidFill>
                <a:latin typeface="Calibri"/>
                <a:ea typeface="Calibri"/>
                <a:cs typeface="Calibri"/>
              </a:rPr>
              <a:t>We plan to add parts runners and expanding digital dispatch to decrease unapplied time. </a:t>
            </a:r>
            <a:endParaRPr lang="en-US">
              <a:solidFill>
                <a:srgbClr val="221E1F"/>
              </a:solidFill>
              <a:latin typeface="Calibri" panose="020F0502020204030204" pitchFamily="34" charset="0"/>
              <a:ea typeface="Calibri"/>
              <a:cs typeface="Calibri"/>
            </a:endParaRPr>
          </a:p>
          <a:p>
            <a:r>
              <a:rPr lang="en-US">
                <a:solidFill>
                  <a:srgbClr val="221E1F"/>
                </a:solidFill>
                <a:latin typeface="Calibri"/>
                <a:cs typeface="Calibri"/>
              </a:rPr>
              <a:t>Moving forward we would like to see newer techs undergo training from the experienced to ensure proficiency remains high.</a:t>
            </a:r>
            <a:endParaRPr lang="en-US">
              <a:solidFill>
                <a:srgbClr val="221E1F"/>
              </a:solidFill>
              <a:latin typeface="Calibri" panose="020F0502020204030204" pitchFamily="34" charset="0"/>
              <a:cs typeface="Calibri"/>
            </a:endParaRPr>
          </a:p>
          <a:p>
            <a:r>
              <a:rPr lang="en-US">
                <a:solidFill>
                  <a:srgbClr val="221E1F"/>
                </a:solidFill>
                <a:latin typeface="Calibri"/>
                <a:cs typeface="Calibri"/>
              </a:rPr>
              <a:t>We are looking into implementing an incentive-based mentor program where mentors earn additional income for hours flagged by mentees.</a:t>
            </a:r>
            <a:endParaRPr lang="en-US">
              <a:solidFill>
                <a:srgbClr val="221E1F"/>
              </a:solidFill>
              <a:latin typeface="Calibri" panose="020F0502020204030204" pitchFamily="34" charset="0"/>
              <a:cs typeface="Calibri"/>
            </a:endParaRPr>
          </a:p>
          <a:p>
            <a:endParaRPr lang="en-US">
              <a:solidFill>
                <a:srgbClr val="221E1F"/>
              </a:solidFill>
              <a:latin typeface="Calibri" panose="020F0502020204030204" pitchFamily="34" charset="0"/>
            </a:endParaRPr>
          </a:p>
          <a:p>
            <a:endParaRPr lang="en-US">
              <a:solidFill>
                <a:srgbClr val="221E1F"/>
              </a:solidFill>
              <a:latin typeface="Calibri" panose="020F0502020204030204" pitchFamily="34" charset="0"/>
              <a:cs typeface="Calibri"/>
            </a:endParaRPr>
          </a:p>
          <a:p>
            <a:pPr marL="0" indent="0">
              <a:buNone/>
            </a:pPr>
            <a:r>
              <a:rPr lang="en-US" sz="1800" b="0" i="0" u="none" strike="noStrike" baseline="0">
                <a:solidFill>
                  <a:srgbClr val="221E1F"/>
                </a:solidFill>
                <a:latin typeface="Calibri" panose="020F0502020204030204" pitchFamily="34" charset="0"/>
              </a:rPr>
              <a:t>( Still looking for those techs you promised us on </a:t>
            </a:r>
            <a:r>
              <a:rPr lang="en-US">
                <a:solidFill>
                  <a:srgbClr val="221E1F"/>
                </a:solidFill>
                <a:latin typeface="Calibri" panose="020F0502020204030204" pitchFamily="34" charset="0"/>
              </a:rPr>
              <a:t>W</a:t>
            </a:r>
            <a:r>
              <a:rPr lang="en-US" sz="1800" b="0" i="0" u="none" strike="noStrike" baseline="0">
                <a:solidFill>
                  <a:srgbClr val="221E1F"/>
                </a:solidFill>
                <a:latin typeface="Calibri" panose="020F0502020204030204" pitchFamily="34" charset="0"/>
              </a:rPr>
              <a:t>ednesday )</a:t>
            </a:r>
          </a:p>
          <a:p>
            <a:endParaRPr lang="en-US"/>
          </a:p>
        </p:txBody>
      </p:sp>
      <p:pic>
        <p:nvPicPr>
          <p:cNvPr id="5" name="Picture 4" descr="A screenshot of a document&#10;&#10;Description automatically generated">
            <a:extLst>
              <a:ext uri="{FF2B5EF4-FFF2-40B4-BE49-F238E27FC236}">
                <a16:creationId xmlns:a16="http://schemas.microsoft.com/office/drawing/2014/main" id="{F71080B0-CA1E-7D4C-052A-878215ECC03B}"/>
              </a:ext>
            </a:extLst>
          </p:cNvPr>
          <p:cNvPicPr>
            <a:picLocks noChangeAspect="1"/>
          </p:cNvPicPr>
          <p:nvPr/>
        </p:nvPicPr>
        <p:blipFill>
          <a:blip r:embed="rId2"/>
          <a:stretch>
            <a:fillRect/>
          </a:stretch>
        </p:blipFill>
        <p:spPr>
          <a:xfrm>
            <a:off x="6096000" y="2330743"/>
            <a:ext cx="5533781" cy="4015664"/>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Facility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051825" y="2350914"/>
            <a:ext cx="5784727" cy="3101982"/>
          </a:xfrm>
        </p:spPr>
        <p:txBody>
          <a:bodyPr vert="horz" lIns="91440" tIns="45720" rIns="91440" bIns="45720" rtlCol="0" anchor="t">
            <a:normAutofit fontScale="92500" lnSpcReduction="10000"/>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a:cs typeface="Calibri"/>
              </a:rPr>
              <a:t>We work to ensure effective and efficient shop loading, looking for ways to constantly improve.</a:t>
            </a:r>
            <a:r>
              <a:rPr lang="en-US">
                <a:solidFill>
                  <a:srgbClr val="221E1F"/>
                </a:solidFill>
                <a:latin typeface="Calibri"/>
                <a:cs typeface="Calibri"/>
              </a:rPr>
              <a:t> Currently, we have reached shop capacity and would like to expand our mobile fleet.</a:t>
            </a:r>
            <a:endParaRPr lang="en-US">
              <a:solidFill>
                <a:srgbClr val="221E1F"/>
              </a:solidFill>
              <a:latin typeface="Calibri" panose="020F0502020204030204" pitchFamily="34" charset="0"/>
              <a:cs typeface="Calibri"/>
            </a:endParaRPr>
          </a:p>
          <a:p>
            <a:r>
              <a:rPr lang="en-US" sz="1800" b="0" i="0" u="none" strike="noStrike" baseline="0">
                <a:solidFill>
                  <a:srgbClr val="221E1F"/>
                </a:solidFill>
                <a:latin typeface="Calibri"/>
                <a:cs typeface="Calibri"/>
              </a:rPr>
              <a:t>We’re always looking for more techs </a:t>
            </a:r>
            <a:r>
              <a:rPr lang="en-US">
                <a:solidFill>
                  <a:srgbClr val="221E1F"/>
                </a:solidFill>
                <a:latin typeface="Calibri"/>
                <a:cs typeface="Calibri"/>
              </a:rPr>
              <a:t>to reach a higher facility utilization. However, allowing techs to work in multiple bays provides a more conducive work environment for techs to work on multiple jobs and not be held back by delayed parts.</a:t>
            </a:r>
            <a:endParaRPr lang="en-US" sz="1800" b="0" i="0" u="none" strike="noStrike" baseline="0">
              <a:solidFill>
                <a:srgbClr val="221E1F"/>
              </a:solidFill>
              <a:latin typeface="Calibri" panose="020F0502020204030204" pitchFamily="34" charset="0"/>
              <a:cs typeface="Calibri"/>
            </a:endParaRPr>
          </a:p>
          <a:p>
            <a:r>
              <a:rPr lang="en-US" sz="1800" b="0" i="0" u="none" strike="noStrike" baseline="0">
                <a:solidFill>
                  <a:srgbClr val="221E1F"/>
                </a:solidFill>
                <a:latin typeface="Calibri"/>
                <a:cs typeface="Calibri"/>
              </a:rPr>
              <a:t>We plan to evaluate these changes by tracking labor sales on a monthly basis.</a:t>
            </a:r>
          </a:p>
          <a:p>
            <a:endParaRPr lang="en-US"/>
          </a:p>
        </p:txBody>
      </p:sp>
      <p:pic>
        <p:nvPicPr>
          <p:cNvPr id="5" name="Picture 4" descr="A screenshot of a computer screen&#10;&#10;Description automatically generated">
            <a:extLst>
              <a:ext uri="{FF2B5EF4-FFF2-40B4-BE49-F238E27FC236}">
                <a16:creationId xmlns:a16="http://schemas.microsoft.com/office/drawing/2014/main" id="{C229D0CC-946A-373F-C2F7-C95DB6A10F43}"/>
              </a:ext>
            </a:extLst>
          </p:cNvPr>
          <p:cNvPicPr>
            <a:picLocks noChangeAspect="1"/>
          </p:cNvPicPr>
          <p:nvPr/>
        </p:nvPicPr>
        <p:blipFill>
          <a:blip r:embed="rId2"/>
          <a:stretch>
            <a:fillRect/>
          </a:stretch>
        </p:blipFill>
        <p:spPr>
          <a:xfrm>
            <a:off x="8077689" y="2441623"/>
            <a:ext cx="3492500" cy="40005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98434" y="2638044"/>
            <a:ext cx="6537253" cy="4062764"/>
          </a:xfrm>
        </p:spPr>
        <p:txBody>
          <a:bodyPr vert="horz" lIns="91440" tIns="45720" rIns="91440" bIns="45720" rtlCol="0" anchor="t">
            <a:normAutofit/>
          </a:bodyPr>
          <a:lstStyle/>
          <a:p>
            <a:r>
              <a:rPr lang="en-US"/>
              <a:t>Our service manager is constantly evaluating the dealership’s work mix. He has focused his marketing efforts in promoting Competitive jobs, especially in the late afternoons when our service drive is the slowest. </a:t>
            </a:r>
          </a:p>
          <a:p>
            <a:r>
              <a:rPr lang="en-US"/>
              <a:t>We showed him the percentage of one-line RO’s and we are now looking into ways we can turn them into multi-line. We discussed the possibility of videos to turn additional value to the customer and lead to more selling in the service drive. </a:t>
            </a:r>
          </a:p>
          <a:p>
            <a:r>
              <a:rPr lang="en-US"/>
              <a:t> Additionally, we discussed the importance of not taking warranty customers for granted, ensuring they do not defect after warranty period is over. </a:t>
            </a:r>
          </a:p>
        </p:txBody>
      </p:sp>
      <p:pic>
        <p:nvPicPr>
          <p:cNvPr id="6" name="Picture 5" descr="A screenshot of a computer&#10;&#10;Description automatically generated">
            <a:extLst>
              <a:ext uri="{FF2B5EF4-FFF2-40B4-BE49-F238E27FC236}">
                <a16:creationId xmlns:a16="http://schemas.microsoft.com/office/drawing/2014/main" id="{74CB8A84-71D7-0880-FDBF-BA28A97652E5}"/>
              </a:ext>
            </a:extLst>
          </p:cNvPr>
          <p:cNvPicPr>
            <a:picLocks noChangeAspect="1"/>
          </p:cNvPicPr>
          <p:nvPr/>
        </p:nvPicPr>
        <p:blipFill>
          <a:blip r:embed="rId2"/>
          <a:stretch>
            <a:fillRect/>
          </a:stretch>
        </p:blipFill>
        <p:spPr>
          <a:xfrm>
            <a:off x="7535572" y="2349305"/>
            <a:ext cx="4476141" cy="4508695"/>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 Strengths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Qualified Technicians with high proficiency </a:t>
            </a:r>
          </a:p>
          <a:p>
            <a:r>
              <a:rPr lang="en-US"/>
              <a:t>Negative Unapplied Dollars</a:t>
            </a:r>
          </a:p>
          <a:p>
            <a:r>
              <a:rPr lang="en-US"/>
              <a:t>Great Shop Capacity </a:t>
            </a:r>
          </a:p>
          <a:p>
            <a:r>
              <a:rPr lang="en-US"/>
              <a:t>Great customer market</a:t>
            </a:r>
          </a:p>
          <a:p>
            <a:r>
              <a:rPr lang="en-US"/>
              <a:t>Loyal customers </a:t>
            </a:r>
          </a:p>
          <a:p>
            <a:r>
              <a:rPr lang="en-US"/>
              <a:t>Experienced service advisors </a:t>
            </a:r>
          </a:p>
          <a:p>
            <a:endParaRPr lang="en-US"/>
          </a:p>
          <a:p>
            <a:endParaRPr lang="en-US"/>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a:t>Bottleneck in service shop due to labor availability and parts </a:t>
            </a:r>
          </a:p>
          <a:p>
            <a:r>
              <a:rPr lang="en-US"/>
              <a:t>High cost of living in South Florida, makes it hard to find entry level workers</a:t>
            </a:r>
          </a:p>
          <a:p>
            <a:endParaRPr lang="en-US"/>
          </a:p>
          <a:p>
            <a:endParaRPr lang="en-US"/>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Parcel">
  <a:themeElements>
    <a:clrScheme name="Parcel">
      <a:dk1>
        <a:srgbClr val="000000"/>
      </a:dk1>
      <a:lt1>
        <a:sysClr val="window" lastClr="FFFFFF"/>
      </a:lt1>
      <a:dk2>
        <a:srgbClr val="5E5E5E"/>
      </a:dk2>
      <a:lt2>
        <a:srgbClr val="DDDDDD"/>
      </a:lt2>
      <a:accent1>
        <a:srgbClr val="A6B727"/>
      </a:accent1>
      <a:accent2>
        <a:srgbClr val="418AB3"/>
      </a:accent2>
      <a:accent3>
        <a:srgbClr val="F69200"/>
      </a:accent3>
      <a:accent4>
        <a:srgbClr val="838383"/>
      </a:accent4>
      <a:accent5>
        <a:srgbClr val="FEC306"/>
      </a:accent5>
      <a:accent6>
        <a:srgbClr val="DF5327"/>
      </a:accent6>
      <a:hlink>
        <a:srgbClr val="F59E00"/>
      </a:hlink>
      <a:folHlink>
        <a:srgbClr val="B2B2B2"/>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A425FB89-E954-4A2A-81DC-D90804A94DBA}"/>
    </a:ext>
  </a:extLst>
</a:theme>
</file>

<file path=docProps/app.xml><?xml version="1.0" encoding="utf-8"?>
<Properties xmlns="http://schemas.openxmlformats.org/officeDocument/2006/extended-properties" xmlns:vt="http://schemas.openxmlformats.org/officeDocument/2006/docPropsVTypes">
  <Template>{1988B1AA-13DA-D340-8048-BAE4535FC7E4}tf10001120</Template>
  <TotalTime>0</TotalTime>
  <Words>1080</Words>
  <Application>Microsoft Office PowerPoint</Application>
  <PresentationFormat>Widescreen</PresentationFormat>
  <Paragraphs>95</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Gill Sans MT</vt:lpstr>
      <vt:lpstr>Parcel</vt:lpstr>
      <vt:lpstr>NADA Service Homework </vt:lpstr>
      <vt:lpstr>   Marketing  </vt:lpstr>
      <vt:lpstr>  Analyze Cost of Labor   </vt:lpstr>
      <vt:lpstr> Changes in Expense Structure    </vt:lpstr>
      <vt:lpstr> Productivity   </vt:lpstr>
      <vt:lpstr> Facility   </vt:lpstr>
      <vt:lpstr>Repair order analysis</vt:lpstr>
      <vt:lpstr>SWOT Analysis: Strengths</vt:lpstr>
      <vt:lpstr>SWOT Analysis: Weaknesses</vt:lpstr>
      <vt:lpstr>SWOT Analysis: opportunities</vt:lpstr>
      <vt:lpstr>SWOT Analysis: threats</vt:lpstr>
      <vt:lpstr>PowerPoint Presentation</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Drake Menten</cp:lastModifiedBy>
  <cp:revision>262</cp:revision>
  <dcterms:created xsi:type="dcterms:W3CDTF">2022-12-04T13:10:55Z</dcterms:created>
  <dcterms:modified xsi:type="dcterms:W3CDTF">2024-02-19T02:23:15Z</dcterms:modified>
</cp:coreProperties>
</file>