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73F35E-E9F0-4FA9-AC0C-FCD3FE41A9E9}" v="1" dt="2024-02-16T21:30:17.2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llon McCurry" userId="144d42df-c9c5-4ad1-bd8d-39fdb41eda9d" providerId="ADAL" clId="{1973F35E-E9F0-4FA9-AC0C-FCD3FE41A9E9}"/>
    <pc:docChg chg="undo custSel delSld modSld">
      <pc:chgData name="Dillon McCurry" userId="144d42df-c9c5-4ad1-bd8d-39fdb41eda9d" providerId="ADAL" clId="{1973F35E-E9F0-4FA9-AC0C-FCD3FE41A9E9}" dt="2024-02-17T17:44:21.089" v="12178" actId="20577"/>
      <pc:docMkLst>
        <pc:docMk/>
      </pc:docMkLst>
      <pc:sldChg chg="modSp mod">
        <pc:chgData name="Dillon McCurry" userId="144d42df-c9c5-4ad1-bd8d-39fdb41eda9d" providerId="ADAL" clId="{1973F35E-E9F0-4FA9-AC0C-FCD3FE41A9E9}" dt="2024-02-17T17:44:21.089" v="12178" actId="20577"/>
        <pc:sldMkLst>
          <pc:docMk/>
          <pc:sldMk cId="407074056" sldId="256"/>
        </pc:sldMkLst>
        <pc:spChg chg="mod">
          <ac:chgData name="Dillon McCurry" userId="144d42df-c9c5-4ad1-bd8d-39fdb41eda9d" providerId="ADAL" clId="{1973F35E-E9F0-4FA9-AC0C-FCD3FE41A9E9}" dt="2024-02-17T17:44:21.089" v="12178" actId="20577"/>
          <ac:spMkLst>
            <pc:docMk/>
            <pc:sldMk cId="407074056" sldId="256"/>
            <ac:spMk id="3" creationId="{3D24D94E-9ADE-FBA4-4E04-F5102B2316CA}"/>
          </ac:spMkLst>
        </pc:spChg>
      </pc:sldChg>
      <pc:sldChg chg="modSp mod">
        <pc:chgData name="Dillon McCurry" userId="144d42df-c9c5-4ad1-bd8d-39fdb41eda9d" providerId="ADAL" clId="{1973F35E-E9F0-4FA9-AC0C-FCD3FE41A9E9}" dt="2024-02-16T23:58:56.206" v="5412" actId="313"/>
        <pc:sldMkLst>
          <pc:docMk/>
          <pc:sldMk cId="3839221384" sldId="257"/>
        </pc:sldMkLst>
        <pc:spChg chg="mod">
          <ac:chgData name="Dillon McCurry" userId="144d42df-c9c5-4ad1-bd8d-39fdb41eda9d" providerId="ADAL" clId="{1973F35E-E9F0-4FA9-AC0C-FCD3FE41A9E9}" dt="2024-02-16T23:58:56.206" v="5412" actId="313"/>
          <ac:spMkLst>
            <pc:docMk/>
            <pc:sldMk cId="3839221384" sldId="257"/>
            <ac:spMk id="3" creationId="{203A9D90-6288-FF85-A14B-EAAC61E0E9A8}"/>
          </ac:spMkLst>
        </pc:spChg>
      </pc:sldChg>
      <pc:sldChg chg="modSp mod">
        <pc:chgData name="Dillon McCurry" userId="144d42df-c9c5-4ad1-bd8d-39fdb41eda9d" providerId="ADAL" clId="{1973F35E-E9F0-4FA9-AC0C-FCD3FE41A9E9}" dt="2024-02-16T22:44:38.431" v="4861" actId="1076"/>
        <pc:sldMkLst>
          <pc:docMk/>
          <pc:sldMk cId="4167117408" sldId="258"/>
        </pc:sldMkLst>
        <pc:spChg chg="mod">
          <ac:chgData name="Dillon McCurry" userId="144d42df-c9c5-4ad1-bd8d-39fdb41eda9d" providerId="ADAL" clId="{1973F35E-E9F0-4FA9-AC0C-FCD3FE41A9E9}" dt="2024-02-16T22:44:27.940" v="4859" actId="20577"/>
          <ac:spMkLst>
            <pc:docMk/>
            <pc:sldMk cId="4167117408" sldId="258"/>
            <ac:spMk id="3" creationId="{DC1AC215-6A1E-4C59-EFD0-D293BFB95537}"/>
          </ac:spMkLst>
        </pc:spChg>
        <pc:picChg chg="mod">
          <ac:chgData name="Dillon McCurry" userId="144d42df-c9c5-4ad1-bd8d-39fdb41eda9d" providerId="ADAL" clId="{1973F35E-E9F0-4FA9-AC0C-FCD3FE41A9E9}" dt="2024-02-16T22:44:38.431" v="4861" actId="1076"/>
          <ac:picMkLst>
            <pc:docMk/>
            <pc:sldMk cId="4167117408" sldId="258"/>
            <ac:picMk id="11" creationId="{0BCB9F42-06E7-39A6-C3C0-6DA9D4E5E920}"/>
          </ac:picMkLst>
        </pc:picChg>
      </pc:sldChg>
      <pc:sldChg chg="modSp mod">
        <pc:chgData name="Dillon McCurry" userId="144d42df-c9c5-4ad1-bd8d-39fdb41eda9d" providerId="ADAL" clId="{1973F35E-E9F0-4FA9-AC0C-FCD3FE41A9E9}" dt="2024-02-16T20:24:32.898" v="14" actId="20577"/>
        <pc:sldMkLst>
          <pc:docMk/>
          <pc:sldMk cId="2924363353" sldId="259"/>
        </pc:sldMkLst>
        <pc:spChg chg="mod">
          <ac:chgData name="Dillon McCurry" userId="144d42df-c9c5-4ad1-bd8d-39fdb41eda9d" providerId="ADAL" clId="{1973F35E-E9F0-4FA9-AC0C-FCD3FE41A9E9}" dt="2024-02-16T20:24:32.898" v="14" actId="20577"/>
          <ac:spMkLst>
            <pc:docMk/>
            <pc:sldMk cId="2924363353" sldId="259"/>
            <ac:spMk id="3" creationId="{0CC31931-4847-F763-D4D1-1433E7E0CE49}"/>
          </ac:spMkLst>
        </pc:spChg>
      </pc:sldChg>
      <pc:sldChg chg="modSp mod">
        <pc:chgData name="Dillon McCurry" userId="144d42df-c9c5-4ad1-bd8d-39fdb41eda9d" providerId="ADAL" clId="{1973F35E-E9F0-4FA9-AC0C-FCD3FE41A9E9}" dt="2024-02-17T00:04:50.481" v="5768" actId="20577"/>
        <pc:sldMkLst>
          <pc:docMk/>
          <pc:sldMk cId="2417698126" sldId="262"/>
        </pc:sldMkLst>
        <pc:spChg chg="mod">
          <ac:chgData name="Dillon McCurry" userId="144d42df-c9c5-4ad1-bd8d-39fdb41eda9d" providerId="ADAL" clId="{1973F35E-E9F0-4FA9-AC0C-FCD3FE41A9E9}" dt="2024-02-17T00:04:50.481" v="5768" actId="20577"/>
          <ac:spMkLst>
            <pc:docMk/>
            <pc:sldMk cId="2417698126" sldId="262"/>
            <ac:spMk id="3" creationId="{203A9D90-6288-FF85-A14B-EAAC61E0E9A8}"/>
          </ac:spMkLst>
        </pc:spChg>
      </pc:sldChg>
      <pc:sldChg chg="modSp mod">
        <pc:chgData name="Dillon McCurry" userId="144d42df-c9c5-4ad1-bd8d-39fdb41eda9d" providerId="ADAL" clId="{1973F35E-E9F0-4FA9-AC0C-FCD3FE41A9E9}" dt="2024-02-17T15:55:52.301" v="6090" actId="20577"/>
        <pc:sldMkLst>
          <pc:docMk/>
          <pc:sldMk cId="3912869560" sldId="263"/>
        </pc:sldMkLst>
        <pc:spChg chg="mod">
          <ac:chgData name="Dillon McCurry" userId="144d42df-c9c5-4ad1-bd8d-39fdb41eda9d" providerId="ADAL" clId="{1973F35E-E9F0-4FA9-AC0C-FCD3FE41A9E9}" dt="2024-02-17T15:55:52.301" v="6090" actId="20577"/>
          <ac:spMkLst>
            <pc:docMk/>
            <pc:sldMk cId="3912869560" sldId="263"/>
            <ac:spMk id="3" creationId="{203A9D90-6288-FF85-A14B-EAAC61E0E9A8}"/>
          </ac:spMkLst>
        </pc:spChg>
      </pc:sldChg>
      <pc:sldChg chg="modSp mod">
        <pc:chgData name="Dillon McCurry" userId="144d42df-c9c5-4ad1-bd8d-39fdb41eda9d" providerId="ADAL" clId="{1973F35E-E9F0-4FA9-AC0C-FCD3FE41A9E9}" dt="2024-02-17T15:59:48.339" v="6522" actId="20577"/>
        <pc:sldMkLst>
          <pc:docMk/>
          <pc:sldMk cId="627664966" sldId="264"/>
        </pc:sldMkLst>
        <pc:spChg chg="mod">
          <ac:chgData name="Dillon McCurry" userId="144d42df-c9c5-4ad1-bd8d-39fdb41eda9d" providerId="ADAL" clId="{1973F35E-E9F0-4FA9-AC0C-FCD3FE41A9E9}" dt="2024-02-17T15:59:48.339" v="6522" actId="20577"/>
          <ac:spMkLst>
            <pc:docMk/>
            <pc:sldMk cId="627664966" sldId="264"/>
            <ac:spMk id="3" creationId="{203A9D90-6288-FF85-A14B-EAAC61E0E9A8}"/>
          </ac:spMkLst>
        </pc:spChg>
      </pc:sldChg>
      <pc:sldChg chg="modSp mod">
        <pc:chgData name="Dillon McCurry" userId="144d42df-c9c5-4ad1-bd8d-39fdb41eda9d" providerId="ADAL" clId="{1973F35E-E9F0-4FA9-AC0C-FCD3FE41A9E9}" dt="2024-02-17T16:07:12.042" v="6783" actId="20577"/>
        <pc:sldMkLst>
          <pc:docMk/>
          <pc:sldMk cId="3985272254" sldId="265"/>
        </pc:sldMkLst>
        <pc:spChg chg="mod">
          <ac:chgData name="Dillon McCurry" userId="144d42df-c9c5-4ad1-bd8d-39fdb41eda9d" providerId="ADAL" clId="{1973F35E-E9F0-4FA9-AC0C-FCD3FE41A9E9}" dt="2024-02-17T16:07:12.042" v="6783" actId="20577"/>
          <ac:spMkLst>
            <pc:docMk/>
            <pc:sldMk cId="3985272254" sldId="265"/>
            <ac:spMk id="3" creationId="{203A9D90-6288-FF85-A14B-EAAC61E0E9A8}"/>
          </ac:spMkLst>
        </pc:spChg>
      </pc:sldChg>
      <pc:sldChg chg="modSp mod">
        <pc:chgData name="Dillon McCurry" userId="144d42df-c9c5-4ad1-bd8d-39fdb41eda9d" providerId="ADAL" clId="{1973F35E-E9F0-4FA9-AC0C-FCD3FE41A9E9}" dt="2024-02-17T16:30:00.254" v="8671" actId="20577"/>
        <pc:sldMkLst>
          <pc:docMk/>
          <pc:sldMk cId="4226099158" sldId="266"/>
        </pc:sldMkLst>
        <pc:spChg chg="mod">
          <ac:chgData name="Dillon McCurry" userId="144d42df-c9c5-4ad1-bd8d-39fdb41eda9d" providerId="ADAL" clId="{1973F35E-E9F0-4FA9-AC0C-FCD3FE41A9E9}" dt="2024-02-17T16:30:00.254" v="8671" actId="20577"/>
          <ac:spMkLst>
            <pc:docMk/>
            <pc:sldMk cId="4226099158" sldId="266"/>
            <ac:spMk id="3" creationId="{203A9D90-6288-FF85-A14B-EAAC61E0E9A8}"/>
          </ac:spMkLst>
        </pc:spChg>
      </pc:sldChg>
      <pc:sldChg chg="del">
        <pc:chgData name="Dillon McCurry" userId="144d42df-c9c5-4ad1-bd8d-39fdb41eda9d" providerId="ADAL" clId="{1973F35E-E9F0-4FA9-AC0C-FCD3FE41A9E9}" dt="2024-02-17T16:30:25.580" v="8672" actId="2696"/>
        <pc:sldMkLst>
          <pc:docMk/>
          <pc:sldMk cId="850427537" sldId="267"/>
        </pc:sldMkLst>
      </pc:sldChg>
      <pc:sldChg chg="modSp mod">
        <pc:chgData name="Dillon McCurry" userId="144d42df-c9c5-4ad1-bd8d-39fdb41eda9d" providerId="ADAL" clId="{1973F35E-E9F0-4FA9-AC0C-FCD3FE41A9E9}" dt="2024-02-17T16:44:27.183" v="9571" actId="20577"/>
        <pc:sldMkLst>
          <pc:docMk/>
          <pc:sldMk cId="3364109993" sldId="268"/>
        </pc:sldMkLst>
        <pc:graphicFrameChg chg="mod modGraphic">
          <ac:chgData name="Dillon McCurry" userId="144d42df-c9c5-4ad1-bd8d-39fdb41eda9d" providerId="ADAL" clId="{1973F35E-E9F0-4FA9-AC0C-FCD3FE41A9E9}" dt="2024-02-17T16:44:27.183" v="9571" actId="20577"/>
          <ac:graphicFrameMkLst>
            <pc:docMk/>
            <pc:sldMk cId="3364109993" sldId="268"/>
            <ac:graphicFrameMk id="4" creationId="{BC8B6778-11BB-9A9A-F0BF-8949F85F8237}"/>
          </ac:graphicFrameMkLst>
        </pc:graphicFrameChg>
      </pc:sldChg>
      <pc:sldChg chg="modSp mod">
        <pc:chgData name="Dillon McCurry" userId="144d42df-c9c5-4ad1-bd8d-39fdb41eda9d" providerId="ADAL" clId="{1973F35E-E9F0-4FA9-AC0C-FCD3FE41A9E9}" dt="2024-02-17T17:34:27.435" v="12150" actId="20577"/>
        <pc:sldMkLst>
          <pc:docMk/>
          <pc:sldMk cId="3799370086" sldId="269"/>
        </pc:sldMkLst>
        <pc:spChg chg="mod">
          <ac:chgData name="Dillon McCurry" userId="144d42df-c9c5-4ad1-bd8d-39fdb41eda9d" providerId="ADAL" clId="{1973F35E-E9F0-4FA9-AC0C-FCD3FE41A9E9}" dt="2024-02-17T17:34:27.435" v="12150" actId="20577"/>
          <ac:spMkLst>
            <pc:docMk/>
            <pc:sldMk cId="3799370086" sldId="269"/>
            <ac:spMk id="3" creationId="{203A9D90-6288-FF85-A14B-EAAC61E0E9A8}"/>
          </ac:spMkLst>
        </pc:spChg>
      </pc:sldChg>
      <pc:sldChg chg="modSp mod">
        <pc:chgData name="Dillon McCurry" userId="144d42df-c9c5-4ad1-bd8d-39fdb41eda9d" providerId="ADAL" clId="{1973F35E-E9F0-4FA9-AC0C-FCD3FE41A9E9}" dt="2024-02-16T21:02:34.699" v="1244" actId="27636"/>
        <pc:sldMkLst>
          <pc:docMk/>
          <pc:sldMk cId="1306592365" sldId="271"/>
        </pc:sldMkLst>
        <pc:spChg chg="mod">
          <ac:chgData name="Dillon McCurry" userId="144d42df-c9c5-4ad1-bd8d-39fdb41eda9d" providerId="ADAL" clId="{1973F35E-E9F0-4FA9-AC0C-FCD3FE41A9E9}" dt="2024-02-16T21:02:34.699" v="1244" actId="27636"/>
          <ac:spMkLst>
            <pc:docMk/>
            <pc:sldMk cId="1306592365" sldId="271"/>
            <ac:spMk id="3" creationId="{0CC31931-4847-F763-D4D1-1433E7E0CE49}"/>
          </ac:spMkLst>
        </pc:spChg>
      </pc:sldChg>
      <pc:sldChg chg="addSp delSp modSp mod">
        <pc:chgData name="Dillon McCurry" userId="144d42df-c9c5-4ad1-bd8d-39fdb41eda9d" providerId="ADAL" clId="{1973F35E-E9F0-4FA9-AC0C-FCD3FE41A9E9}" dt="2024-02-16T21:39:08.403" v="2803" actId="313"/>
        <pc:sldMkLst>
          <pc:docMk/>
          <pc:sldMk cId="1901477980" sldId="272"/>
        </pc:sldMkLst>
        <pc:spChg chg="mod">
          <ac:chgData name="Dillon McCurry" userId="144d42df-c9c5-4ad1-bd8d-39fdb41eda9d" providerId="ADAL" clId="{1973F35E-E9F0-4FA9-AC0C-FCD3FE41A9E9}" dt="2024-02-16T21:39:08.403" v="2803" actId="313"/>
          <ac:spMkLst>
            <pc:docMk/>
            <pc:sldMk cId="1901477980" sldId="272"/>
            <ac:spMk id="3" creationId="{0CC31931-4847-F763-D4D1-1433E7E0CE49}"/>
          </ac:spMkLst>
        </pc:spChg>
        <pc:spChg chg="add del mod">
          <ac:chgData name="Dillon McCurry" userId="144d42df-c9c5-4ad1-bd8d-39fdb41eda9d" providerId="ADAL" clId="{1973F35E-E9F0-4FA9-AC0C-FCD3FE41A9E9}" dt="2024-02-16T21:14:42.930" v="1250" actId="21"/>
          <ac:spMkLst>
            <pc:docMk/>
            <pc:sldMk cId="1901477980" sldId="272"/>
            <ac:spMk id="10" creationId="{353451AA-1E9E-A598-CA8C-3E4D25D0BD57}"/>
          </ac:spMkLst>
        </pc:spChg>
        <pc:picChg chg="mod">
          <ac:chgData name="Dillon McCurry" userId="144d42df-c9c5-4ad1-bd8d-39fdb41eda9d" providerId="ADAL" clId="{1973F35E-E9F0-4FA9-AC0C-FCD3FE41A9E9}" dt="2024-02-16T21:03:55.476" v="1247" actId="1076"/>
          <ac:picMkLst>
            <pc:docMk/>
            <pc:sldMk cId="1901477980" sldId="272"/>
            <ac:picMk id="8" creationId="{BE4E6502-91E9-6252-7513-02081FA27D5E}"/>
          </ac:picMkLst>
        </pc:picChg>
        <pc:picChg chg="add del mod">
          <ac:chgData name="Dillon McCurry" userId="144d42df-c9c5-4ad1-bd8d-39fdb41eda9d" providerId="ADAL" clId="{1973F35E-E9F0-4FA9-AC0C-FCD3FE41A9E9}" dt="2024-02-16T21:30:35.779" v="1973" actId="478"/>
          <ac:picMkLst>
            <pc:docMk/>
            <pc:sldMk cId="1901477980" sldId="272"/>
            <ac:picMk id="11" creationId="{99CC9580-2645-0452-5C31-E768D22C82F7}"/>
          </ac:picMkLst>
        </pc:picChg>
      </pc:sldChg>
      <pc:sldChg chg="modSp mod">
        <pc:chgData name="Dillon McCurry" userId="144d42df-c9c5-4ad1-bd8d-39fdb41eda9d" providerId="ADAL" clId="{1973F35E-E9F0-4FA9-AC0C-FCD3FE41A9E9}" dt="2024-02-16T22:18:28.108" v="3693" actId="27636"/>
        <pc:sldMkLst>
          <pc:docMk/>
          <pc:sldMk cId="3333452679" sldId="273"/>
        </pc:sldMkLst>
        <pc:spChg chg="mod">
          <ac:chgData name="Dillon McCurry" userId="144d42df-c9c5-4ad1-bd8d-39fdb41eda9d" providerId="ADAL" clId="{1973F35E-E9F0-4FA9-AC0C-FCD3FE41A9E9}" dt="2024-02-16T22:18:28.108" v="3693" actId="27636"/>
          <ac:spMkLst>
            <pc:docMk/>
            <pc:sldMk cId="3333452679" sldId="273"/>
            <ac:spMk id="3" creationId="{0CC31931-4847-F763-D4D1-1433E7E0CE4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Dillon McCurry</a:t>
            </a:r>
          </a:p>
          <a:p>
            <a:pPr algn="ctr"/>
            <a:r>
              <a:rPr lang="en-US" sz="3200"/>
              <a:t>N433</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Training, willingness to help each other, promotion from with in, Spanish speaking advisor, make emergency vehicles priority, flag more hours, doing the right thing to become successful, teamwork, training, communication</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err="1"/>
              <a:t>Diag</a:t>
            </a:r>
            <a:r>
              <a:rPr lang="en-US" dirty="0"/>
              <a:t> takes to long, independents repair shops perform work for cheaper, lack of support from upper management, sales team members not communicating well with service employees and customers, laziness, employ parking, other dealers stealing technicians, morale in shop, low hours, tools, processes.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Our objectives are to refine our work mix, install a fast action team to do upsold maintenance items, implement a structured apprentice program, and increase morale</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Strategies/ tactics</a:t>
            </a:r>
          </a:p>
          <a:p>
            <a:pPr lvl="1"/>
            <a:r>
              <a:rPr lang="en-US" dirty="0"/>
              <a:t>Work mix: to get the work mix ratios correct we need to take full advantage of the free maintenance that is given on every car that we sell. By doing this new vehicles and customers will be in the service drive and give us the opportunity to become the customers place of service. Vehicles that are recently sold usually come it for competitive work and if the keep coming for oil changes it will give our team an opportunity to sell more maintenance items.</a:t>
            </a:r>
          </a:p>
          <a:p>
            <a:pPr lvl="1"/>
            <a:r>
              <a:rPr lang="en-US" dirty="0"/>
              <a:t>Fast action team: We will assemble and commit to a fast action team that is on call to perform upsold maintenance items at the time of sale. Furthermore, there will be 2 lude bays and 2 maintenance bay dedicated to this team.  </a:t>
            </a:r>
          </a:p>
          <a:p>
            <a:pPr lvl="1"/>
            <a:r>
              <a:rPr lang="en-US" dirty="0"/>
              <a:t>Available hours: First we need to get the management team to buy into the ideology of focusing on hours. We will have morning meeting with the advisors to inform them of how many hours each one must sell to achieve the goals. We will review tech and advisor pay plans to heavily incentivize hours sold and hours turned.</a:t>
            </a:r>
          </a:p>
          <a:p>
            <a:pPr lvl="1"/>
            <a:r>
              <a:rPr lang="en-US" dirty="0"/>
              <a:t>Training program: We will implement an apprentice program that allows master techs to be paid on hour that the apprentice flags. The rate will transition from a bigger percentage to a smaller percentage as the apprentice becomes more efficient.  </a:t>
            </a:r>
          </a:p>
          <a:p>
            <a:pPr lvl="1"/>
            <a:r>
              <a:rPr lang="en-US" dirty="0"/>
              <a:t>Morale: This is going to take upper management take the time to ensure that fixed operations gets the attention needed. It is easy to spend all your time focusing on the sales teams.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063787865"/>
              </p:ext>
            </p:extLst>
          </p:nvPr>
        </p:nvGraphicFramePr>
        <p:xfrm>
          <a:off x="2024742" y="1774787"/>
          <a:ext cx="5346441" cy="4790956"/>
        </p:xfrm>
        <a:graphic>
          <a:graphicData uri="http://schemas.openxmlformats.org/drawingml/2006/table">
            <a:tbl>
              <a:tblPr firstRow="1" bandRow="1">
                <a:tableStyleId>{5C22544A-7EE6-4342-B048-85BDC9FD1C3A}</a:tableStyleId>
              </a:tblPr>
              <a:tblGrid>
                <a:gridCol w="1782147">
                  <a:extLst>
                    <a:ext uri="{9D8B030D-6E8A-4147-A177-3AD203B41FA5}">
                      <a16:colId xmlns:a16="http://schemas.microsoft.com/office/drawing/2014/main" val="2235853955"/>
                    </a:ext>
                  </a:extLst>
                </a:gridCol>
                <a:gridCol w="1782147">
                  <a:extLst>
                    <a:ext uri="{9D8B030D-6E8A-4147-A177-3AD203B41FA5}">
                      <a16:colId xmlns:a16="http://schemas.microsoft.com/office/drawing/2014/main" val="4174400132"/>
                    </a:ext>
                  </a:extLst>
                </a:gridCol>
                <a:gridCol w="1782147">
                  <a:extLst>
                    <a:ext uri="{9D8B030D-6E8A-4147-A177-3AD203B41FA5}">
                      <a16:colId xmlns:a16="http://schemas.microsoft.com/office/drawing/2014/main" val="1146395385"/>
                    </a:ext>
                  </a:extLst>
                </a:gridCol>
              </a:tblGrid>
              <a:tr h="493276">
                <a:tc>
                  <a:txBody>
                    <a:bodyPr/>
                    <a:lstStyle/>
                    <a:p>
                      <a:r>
                        <a:rPr lang="en-US" sz="1200" dirty="0"/>
                        <a:t>TASK</a:t>
                      </a:r>
                    </a:p>
                  </a:txBody>
                  <a:tcPr/>
                </a:tc>
                <a:tc>
                  <a:txBody>
                    <a:bodyPr/>
                    <a:lstStyle/>
                    <a:p>
                      <a:r>
                        <a:rPr lang="en-US" sz="1200" dirty="0"/>
                        <a:t>Position responsible</a:t>
                      </a:r>
                    </a:p>
                  </a:txBody>
                  <a:tcPr/>
                </a:tc>
                <a:tc>
                  <a:txBody>
                    <a:bodyPr/>
                    <a:lstStyle/>
                    <a:p>
                      <a:r>
                        <a:rPr lang="en-US" sz="1200" dirty="0"/>
                        <a:t>Check in/completion schedule</a:t>
                      </a:r>
                    </a:p>
                  </a:txBody>
                  <a:tcPr/>
                </a:tc>
                <a:extLst>
                  <a:ext uri="{0D108BD9-81ED-4DB2-BD59-A6C34878D82A}">
                    <a16:rowId xmlns:a16="http://schemas.microsoft.com/office/drawing/2014/main" val="1083418974"/>
                  </a:ext>
                </a:extLst>
              </a:tr>
              <a:tr h="756470">
                <a:tc>
                  <a:txBody>
                    <a:bodyPr/>
                    <a:lstStyle/>
                    <a:p>
                      <a:r>
                        <a:rPr lang="en-US" sz="1200" dirty="0"/>
                        <a:t>Bringing more competitive and maintenance work into the shop</a:t>
                      </a:r>
                    </a:p>
                  </a:txBody>
                  <a:tcPr/>
                </a:tc>
                <a:tc>
                  <a:txBody>
                    <a:bodyPr/>
                    <a:lstStyle/>
                    <a:p>
                      <a:r>
                        <a:rPr lang="en-US" sz="1200" dirty="0"/>
                        <a:t>Service manager </a:t>
                      </a:r>
                    </a:p>
                    <a:p>
                      <a:r>
                        <a:rPr lang="en-US" sz="1200" dirty="0"/>
                        <a:t>Upper management </a:t>
                      </a:r>
                    </a:p>
                    <a:p>
                      <a:r>
                        <a:rPr lang="en-US" sz="1200" dirty="0"/>
                        <a:t>Advisors</a:t>
                      </a:r>
                    </a:p>
                  </a:txBody>
                  <a:tcPr/>
                </a:tc>
                <a:tc>
                  <a:txBody>
                    <a:bodyPr/>
                    <a:lstStyle/>
                    <a:p>
                      <a:r>
                        <a:rPr lang="en-US" sz="1200" dirty="0"/>
                        <a:t>03/01/2024 review work mix for February</a:t>
                      </a:r>
                    </a:p>
                  </a:txBody>
                  <a:tcPr/>
                </a:tc>
                <a:extLst>
                  <a:ext uri="{0D108BD9-81ED-4DB2-BD59-A6C34878D82A}">
                    <a16:rowId xmlns:a16="http://schemas.microsoft.com/office/drawing/2014/main" val="2400365483"/>
                  </a:ext>
                </a:extLst>
              </a:tr>
              <a:tr h="756470">
                <a:tc>
                  <a:txBody>
                    <a:bodyPr/>
                    <a:lstStyle/>
                    <a:p>
                      <a:r>
                        <a:rPr lang="en-US" sz="1200" dirty="0"/>
                        <a:t>Morning meetings to review and guide advisors on available hours </a:t>
                      </a:r>
                    </a:p>
                  </a:txBody>
                  <a:tcPr/>
                </a:tc>
                <a:tc>
                  <a:txBody>
                    <a:bodyPr/>
                    <a:lstStyle/>
                    <a:p>
                      <a:r>
                        <a:rPr lang="en-US" sz="1200" dirty="0"/>
                        <a:t>Service manager</a:t>
                      </a:r>
                    </a:p>
                  </a:txBody>
                  <a:tcPr/>
                </a:tc>
                <a:tc>
                  <a:txBody>
                    <a:bodyPr/>
                    <a:lstStyle/>
                    <a:p>
                      <a:r>
                        <a:rPr lang="en-US" sz="1200" dirty="0"/>
                        <a:t>Daily review of meetings with gm</a:t>
                      </a:r>
                    </a:p>
                  </a:txBody>
                  <a:tcPr/>
                </a:tc>
                <a:extLst>
                  <a:ext uri="{0D108BD9-81ED-4DB2-BD59-A6C34878D82A}">
                    <a16:rowId xmlns:a16="http://schemas.microsoft.com/office/drawing/2014/main" val="107845787"/>
                  </a:ext>
                </a:extLst>
              </a:tr>
              <a:tr h="756470">
                <a:tc>
                  <a:txBody>
                    <a:bodyPr/>
                    <a:lstStyle/>
                    <a:p>
                      <a:r>
                        <a:rPr lang="en-US" sz="1200" dirty="0"/>
                        <a:t>Review advisor pay plans and technician pay plan to drive behavior</a:t>
                      </a:r>
                    </a:p>
                  </a:txBody>
                  <a:tcPr/>
                </a:tc>
                <a:tc>
                  <a:txBody>
                    <a:bodyPr/>
                    <a:lstStyle/>
                    <a:p>
                      <a:r>
                        <a:rPr lang="en-US" sz="1200" dirty="0"/>
                        <a:t>Service manager</a:t>
                      </a:r>
                    </a:p>
                    <a:p>
                      <a:r>
                        <a:rPr lang="en-US" sz="1200" dirty="0"/>
                        <a:t>Upper management</a:t>
                      </a:r>
                    </a:p>
                  </a:txBody>
                  <a:tcPr/>
                </a:tc>
                <a:tc>
                  <a:txBody>
                    <a:bodyPr/>
                    <a:lstStyle/>
                    <a:p>
                      <a:r>
                        <a:rPr lang="en-US" sz="1200" dirty="0"/>
                        <a:t>03/01/2024</a:t>
                      </a:r>
                    </a:p>
                  </a:txBody>
                  <a:tcPr/>
                </a:tc>
                <a:extLst>
                  <a:ext uri="{0D108BD9-81ED-4DB2-BD59-A6C34878D82A}">
                    <a16:rowId xmlns:a16="http://schemas.microsoft.com/office/drawing/2014/main" val="1530126605"/>
                  </a:ext>
                </a:extLst>
              </a:tr>
              <a:tr h="581900">
                <a:tc>
                  <a:txBody>
                    <a:bodyPr/>
                    <a:lstStyle/>
                    <a:p>
                      <a:r>
                        <a:rPr lang="en-US" sz="1200" dirty="0"/>
                        <a:t>Contact local college and high schools for apprentice technicians</a:t>
                      </a:r>
                    </a:p>
                  </a:txBody>
                  <a:tcPr/>
                </a:tc>
                <a:tc>
                  <a:txBody>
                    <a:bodyPr/>
                    <a:lstStyle/>
                    <a:p>
                      <a:r>
                        <a:rPr lang="en-US" sz="1200" dirty="0"/>
                        <a:t>Service manage and gm </a:t>
                      </a:r>
                    </a:p>
                  </a:txBody>
                  <a:tcPr/>
                </a:tc>
                <a:tc>
                  <a:txBody>
                    <a:bodyPr/>
                    <a:lstStyle/>
                    <a:p>
                      <a:r>
                        <a:rPr lang="en-US" sz="1200" dirty="0"/>
                        <a:t>03/01/2024</a:t>
                      </a:r>
                    </a:p>
                  </a:txBody>
                  <a:tcPr/>
                </a:tc>
                <a:extLst>
                  <a:ext uri="{0D108BD9-81ED-4DB2-BD59-A6C34878D82A}">
                    <a16:rowId xmlns:a16="http://schemas.microsoft.com/office/drawing/2014/main" val="1950345431"/>
                  </a:ext>
                </a:extLst>
              </a:tr>
              <a:tr h="407330">
                <a:tc>
                  <a:txBody>
                    <a:bodyPr/>
                    <a:lstStyle/>
                    <a:p>
                      <a:r>
                        <a:rPr lang="en-US" sz="1200" dirty="0"/>
                        <a:t>Implement the apprentice program</a:t>
                      </a:r>
                    </a:p>
                  </a:txBody>
                  <a:tcPr/>
                </a:tc>
                <a:tc>
                  <a:txBody>
                    <a:bodyPr/>
                    <a:lstStyle/>
                    <a:p>
                      <a:r>
                        <a:rPr lang="en-US" sz="1200" dirty="0"/>
                        <a:t>Service manager</a:t>
                      </a:r>
                    </a:p>
                    <a:p>
                      <a:r>
                        <a:rPr lang="en-US" sz="1200" dirty="0"/>
                        <a:t>Master technicians</a:t>
                      </a:r>
                    </a:p>
                  </a:txBody>
                  <a:tcPr/>
                </a:tc>
                <a:tc>
                  <a:txBody>
                    <a:bodyPr/>
                    <a:lstStyle/>
                    <a:p>
                      <a:r>
                        <a:rPr lang="en-US" sz="1200" dirty="0"/>
                        <a:t>03/15/2024</a:t>
                      </a:r>
                    </a:p>
                  </a:txBody>
                  <a:tcPr/>
                </a:tc>
                <a:extLst>
                  <a:ext uri="{0D108BD9-81ED-4DB2-BD59-A6C34878D82A}">
                    <a16:rowId xmlns:a16="http://schemas.microsoft.com/office/drawing/2014/main" val="1960891333"/>
                  </a:ext>
                </a:extLst>
              </a:tr>
              <a:tr h="232760">
                <a:tc>
                  <a:txBody>
                    <a:bodyPr/>
                    <a:lstStyle/>
                    <a:p>
                      <a:r>
                        <a:rPr lang="en-US" sz="1200" dirty="0"/>
                        <a:t>Monthly meals with fixed ops team </a:t>
                      </a:r>
                    </a:p>
                  </a:txBody>
                  <a:tcPr/>
                </a:tc>
                <a:tc>
                  <a:txBody>
                    <a:bodyPr/>
                    <a:lstStyle/>
                    <a:p>
                      <a:r>
                        <a:rPr lang="en-US" sz="1200" dirty="0"/>
                        <a:t>Service manager</a:t>
                      </a:r>
                    </a:p>
                    <a:p>
                      <a:r>
                        <a:rPr lang="en-US" sz="1200" dirty="0"/>
                        <a:t>Parts manger</a:t>
                      </a:r>
                    </a:p>
                  </a:txBody>
                  <a:tcPr/>
                </a:tc>
                <a:tc>
                  <a:txBody>
                    <a:bodyPr/>
                    <a:lstStyle/>
                    <a:p>
                      <a:r>
                        <a:rPr lang="en-US" sz="1200" dirty="0"/>
                        <a:t>now</a:t>
                      </a:r>
                    </a:p>
                  </a:txBody>
                  <a:tcPr/>
                </a:tc>
                <a:extLst>
                  <a:ext uri="{0D108BD9-81ED-4DB2-BD59-A6C34878D82A}">
                    <a16:rowId xmlns:a16="http://schemas.microsoft.com/office/drawing/2014/main" val="4137224325"/>
                  </a:ext>
                </a:extLst>
              </a:tr>
              <a:tr h="232760">
                <a:tc>
                  <a:txBody>
                    <a:bodyPr/>
                    <a:lstStyle/>
                    <a:p>
                      <a:r>
                        <a:rPr lang="en-US" sz="1200" dirty="0"/>
                        <a:t>Fast action team </a:t>
                      </a:r>
                    </a:p>
                  </a:txBody>
                  <a:tcPr/>
                </a:tc>
                <a:tc>
                  <a:txBody>
                    <a:bodyPr/>
                    <a:lstStyle/>
                    <a:p>
                      <a:r>
                        <a:rPr lang="en-US" sz="1200" dirty="0"/>
                        <a:t>Service manager</a:t>
                      </a:r>
                    </a:p>
                  </a:txBody>
                  <a:tcPr/>
                </a:tc>
                <a:tc>
                  <a:txBody>
                    <a:bodyPr/>
                    <a:lstStyle/>
                    <a:p>
                      <a:r>
                        <a:rPr lang="en-US" sz="1200" dirty="0"/>
                        <a:t>03/01/2014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Our goals for the next several months are refine our work mix, focus on selling available hours, implement an apprentice program, kick of our fast action team and improve morale. By refining our work mix the throughput in the shop will be increased, techs will flag more hours and our gross profit will increase. This will also allow our tech proficiency and facility utilization to increase from where they are at. Selling available hours will also help through put in the shop. If there are several big jobs in the shop, then the available hours will be shifted to competitive and maintenance items to ensure the shop does not get bogged down. More hours also equals more gross profit if we still hold our current GP%. With refining our work mix and focusing on the hours we do predict that our GP% will decrease a little. Now, we are costing ourselves overall dollars by having most of our work in heavy repairs. By implementing a fast action team, it will allow the advisors to upsell more maintenance items with the confidence that the job can be performed immediately following the sale. The benefits of this is, again, better through put in the shop, decrease our one-line RO percent and allow our service department to not be reliant on finishing big repair jobs to pull the month out. A training program will generate technicians that will keep our pipeline full of able-bodied knowledgeable technicians. Increasing morale in the fixed operations sectors of our stores will not only be reflected on the financial statement but in our CSI. It can be very difficult to provided a good customer experience when individuals are in a poor mood themselves. Selfishly, I want to increase moral in all departments because I want to provide a good place of work for all employees.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 practices: factory quarterly mailers, intermittent email campaigns, store website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increase exposer for lead generation specifically in competitive and maintenance operations</a:t>
            </a:r>
          </a:p>
          <a:p>
            <a:r>
              <a:rPr lang="en-US" sz="1800" b="0" i="0" u="none" strike="noStrike" baseline="0" dirty="0">
                <a:solidFill>
                  <a:srgbClr val="221E1F"/>
                </a:solidFill>
                <a:latin typeface="Calibri" panose="020F0502020204030204" pitchFamily="34" charset="0"/>
              </a:rPr>
              <a:t>Plans to achieve your goals</a:t>
            </a:r>
            <a:r>
              <a:rPr lang="en-US" dirty="0">
                <a:solidFill>
                  <a:srgbClr val="221E1F"/>
                </a:solidFill>
                <a:latin typeface="Calibri" panose="020F0502020204030204" pitchFamily="34" charset="0"/>
              </a:rPr>
              <a:t>: social media marketing as well as AI driven advertising.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r>
              <a:rPr lang="en-US" dirty="0" err="1">
                <a:solidFill>
                  <a:srgbClr val="221E1F"/>
                </a:solidFill>
                <a:latin typeface="Calibri" panose="020F0502020204030204" pitchFamily="34" charset="0"/>
              </a:rPr>
              <a:t>FullPath</a:t>
            </a:r>
            <a:r>
              <a:rPr lang="en-US" dirty="0">
                <a:solidFill>
                  <a:srgbClr val="221E1F"/>
                </a:solidFill>
                <a:latin typeface="Calibri" panose="020F0502020204030204" pitchFamily="34" charset="0"/>
              </a:rPr>
              <a:t> to dedicate a portion of the marketing budget to service.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2938468" cy="5431762"/>
          </a:xfrm>
        </p:spPr>
        <p:txBody>
          <a:bodyPr vert="horz" lIns="91440" tIns="45720" rIns="91440" bIns="45720" rtlCol="0" anchor="ctr">
            <a:normAutofit/>
          </a:bodyPr>
          <a:lstStyle/>
          <a:p>
            <a:br>
              <a:rPr lang="en-US" b="0" i="0" u="none" strike="noStrike" baseline="0"/>
            </a:br>
            <a:r>
              <a:rPr lang="en-US" b="0" i="0" u="none" strike="noStrike" baseline="0"/>
              <a:t> </a:t>
            </a:r>
            <a:r>
              <a:rPr lang="en-US" b="1" i="0" u="none" strike="noStrike" baseline="0"/>
              <a:t>Analyze Cost of Labor </a:t>
            </a:r>
            <a:br>
              <a:rPr lang="en-US" b="0" i="0" u="none" strike="noStrike" baseline="0"/>
            </a:br>
            <a:br>
              <a:rPr lang="en-US" b="0" i="0" u="none" strike="noStrike" baseline="0"/>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3846889" y="609602"/>
            <a:ext cx="5424112" cy="3208334"/>
          </a:xfrm>
        </p:spPr>
        <p:txBody>
          <a:bodyPr vert="horz" lIns="91440" tIns="45720" rIns="91440" bIns="45720" rtlCol="0">
            <a:normAutofit fontScale="92500" lnSpcReduction="20000"/>
          </a:bodyPr>
          <a:lstStyle/>
          <a:p>
            <a:endParaRPr lang="en-US" b="0" i="0" u="none" strike="noStrike" baseline="0" dirty="0"/>
          </a:p>
          <a:p>
            <a:r>
              <a:rPr lang="en-US" b="0" i="0" u="none" strike="noStrike" baseline="0" dirty="0"/>
              <a:t>Current practices: work specific tier</a:t>
            </a:r>
            <a:r>
              <a:rPr lang="en-US" dirty="0"/>
              <a:t>ed pay structure </a:t>
            </a:r>
            <a:endParaRPr lang="en-US" b="0" i="0" u="none" strike="noStrike" baseline="0" dirty="0"/>
          </a:p>
          <a:p>
            <a:r>
              <a:rPr lang="en-US" b="0" i="0" u="none" strike="noStrike" baseline="0" dirty="0"/>
              <a:t>Goals for improvement: utilize hourly people on more simple jobs to allow them to flag hours and reduce unapplied time.  </a:t>
            </a:r>
          </a:p>
          <a:p>
            <a:r>
              <a:rPr lang="en-US" b="0" i="0" u="none" strike="noStrike" baseline="0" dirty="0"/>
              <a:t>Plans to achieve your goals: implement a strike team assembled of c techs to perform high productive upsold maintenance and factory recalls. </a:t>
            </a:r>
          </a:p>
          <a:p>
            <a:r>
              <a:rPr lang="en-US" b="0" i="0" u="none" strike="noStrike" baseline="0" dirty="0"/>
              <a:t>Plans to evaluate your changes: Monitor unapplied time through reduction percentages. </a:t>
            </a:r>
          </a:p>
          <a:p>
            <a:endParaRPr lang="en-US" dirty="0"/>
          </a:p>
        </p:txBody>
      </p:sp>
      <p:pic>
        <p:nvPicPr>
          <p:cNvPr id="7" name="Content Placeholder 6">
            <a:extLst>
              <a:ext uri="{FF2B5EF4-FFF2-40B4-BE49-F238E27FC236}">
                <a16:creationId xmlns:a16="http://schemas.microsoft.com/office/drawing/2014/main" id="{54962CE7-4BBC-B033-667D-D9E18817685F}"/>
              </a:ext>
            </a:extLst>
          </p:cNvPr>
          <p:cNvPicPr>
            <a:picLocks noGrp="1" noChangeAspect="1"/>
          </p:cNvPicPr>
          <p:nvPr>
            <p:ph sz="quarter" idx="4"/>
          </p:nvPr>
        </p:nvPicPr>
        <p:blipFill>
          <a:blip r:embed="rId2"/>
          <a:stretch>
            <a:fillRect/>
          </a:stretch>
        </p:blipFill>
        <p:spPr>
          <a:xfrm>
            <a:off x="3846889" y="4048918"/>
            <a:ext cx="5424112" cy="196623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7" name="Rectangle 26">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33"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Isosceles Triangle 36">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9"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1" name="Isosceles Triangle 40">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3" name="Freeform: Shape 42">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7181723" y="609600"/>
            <a:ext cx="4512989" cy="2227730"/>
          </a:xfrm>
        </p:spPr>
        <p:txBody>
          <a:bodyPr vert="horz" lIns="91440" tIns="45720" rIns="91440" bIns="45720" rtlCol="0" anchor="ctr">
            <a:normAutofit/>
          </a:bodyPr>
          <a:lstStyle/>
          <a:p>
            <a:pPr>
              <a:lnSpc>
                <a:spcPct val="90000"/>
              </a:lnSpc>
            </a:pPr>
            <a:br>
              <a:rPr lang="en-US" sz="2500" b="0" i="0" u="none" strike="noStrike" baseline="0">
                <a:solidFill>
                  <a:srgbClr val="FFFFFF"/>
                </a:solidFill>
              </a:rPr>
            </a:br>
            <a:r>
              <a:rPr lang="en-US" sz="2500" b="1" i="0" u="none" strike="noStrike" baseline="0">
                <a:solidFill>
                  <a:srgbClr val="FFFFFF"/>
                </a:solidFill>
              </a:rPr>
              <a:t>Changes in Expense Structure </a:t>
            </a:r>
            <a:br>
              <a:rPr lang="en-US" sz="2500" b="0" i="0" u="none" strike="noStrike" baseline="0">
                <a:solidFill>
                  <a:srgbClr val="FFFFFF"/>
                </a:solidFill>
              </a:rPr>
            </a:br>
            <a:br>
              <a:rPr lang="en-US" sz="2500" b="0" i="0" u="none" strike="noStrike" baseline="0">
                <a:solidFill>
                  <a:srgbClr val="FFFFFF"/>
                </a:solidFill>
              </a:rPr>
            </a:br>
            <a:br>
              <a:rPr lang="en-US" sz="2500" b="0" i="0" u="none" strike="noStrike" baseline="0">
                <a:solidFill>
                  <a:srgbClr val="FFFFFF"/>
                </a:solidFill>
              </a:rPr>
            </a:br>
            <a:endParaRPr lang="en-US" sz="2500">
              <a:solidFill>
                <a:srgbClr val="FFFFFF"/>
              </a:solidFill>
            </a:endParaRPr>
          </a:p>
        </p:txBody>
      </p:sp>
      <p:pic>
        <p:nvPicPr>
          <p:cNvPr id="8" name="Content Placeholder 7">
            <a:extLst>
              <a:ext uri="{FF2B5EF4-FFF2-40B4-BE49-F238E27FC236}">
                <a16:creationId xmlns:a16="http://schemas.microsoft.com/office/drawing/2014/main" id="{9B157E34-0A08-EE9C-AE48-75386D5F77D1}"/>
              </a:ext>
            </a:extLst>
          </p:cNvPr>
          <p:cNvPicPr>
            <a:picLocks noGrp="1" noChangeAspect="1"/>
          </p:cNvPicPr>
          <p:nvPr>
            <p:ph sz="half" idx="2"/>
          </p:nvPr>
        </p:nvPicPr>
        <p:blipFill>
          <a:blip r:embed="rId2"/>
          <a:stretch>
            <a:fillRect/>
          </a:stretch>
        </p:blipFill>
        <p:spPr>
          <a:xfrm>
            <a:off x="757251" y="2528540"/>
            <a:ext cx="4667962" cy="2287300"/>
          </a:xfrm>
          <a:prstGeom prst="rect">
            <a:avLst/>
          </a:prstGeom>
        </p:spPr>
      </p:pic>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074832" y="1811774"/>
            <a:ext cx="4512988" cy="3998476"/>
          </a:xfrm>
        </p:spPr>
        <p:txBody>
          <a:bodyPr vert="horz" lIns="91440" tIns="45720" rIns="91440" bIns="45720" rtlCol="0" anchor="t">
            <a:normAutofit fontScale="77500" lnSpcReduction="20000"/>
          </a:bodyPr>
          <a:lstStyle/>
          <a:p>
            <a:endParaRPr lang="en-US" b="0" i="0" u="none" strike="noStrike" baseline="0" dirty="0">
              <a:solidFill>
                <a:srgbClr val="FFFFFF"/>
              </a:solidFill>
            </a:endParaRPr>
          </a:p>
          <a:p>
            <a:r>
              <a:rPr lang="en-US" b="0" i="0" u="none" strike="noStrike" baseline="0" dirty="0">
                <a:solidFill>
                  <a:srgbClr val="FFFFFF"/>
                </a:solidFill>
              </a:rPr>
              <a:t>Current practices: Service is responsible for 25% of fixed expenses based on internal allocations.</a:t>
            </a:r>
          </a:p>
          <a:p>
            <a:r>
              <a:rPr lang="en-US" b="0" i="0" u="none" strike="noStrike" baseline="0" dirty="0">
                <a:solidFill>
                  <a:srgbClr val="FFFFFF"/>
                </a:solidFill>
              </a:rPr>
              <a:t>Goals for improvement:</a:t>
            </a:r>
            <a:r>
              <a:rPr lang="en-US" dirty="0">
                <a:solidFill>
                  <a:srgbClr val="FFFFFF"/>
                </a:solidFill>
              </a:rPr>
              <a:t> sell more available hours as well as get personnel expense in line. </a:t>
            </a:r>
            <a:endParaRPr lang="en-US" b="0" i="0" u="none" strike="noStrike" baseline="0" dirty="0">
              <a:solidFill>
                <a:srgbClr val="FFFFFF"/>
              </a:solidFill>
            </a:endParaRPr>
          </a:p>
          <a:p>
            <a:r>
              <a:rPr lang="en-US" b="0" i="0" u="none" strike="noStrike" baseline="0" dirty="0">
                <a:solidFill>
                  <a:srgbClr val="FFFFFF"/>
                </a:solidFill>
              </a:rPr>
              <a:t>Plans to achieve your goals: have a morning meeting with the advisers with available hours every day along with increasing tech efficiency refining the work mix given per technician. In addition, adjusting advisor pay plans to reflect personal sales, a percentage of departmental gross, CSI, and available hours sold </a:t>
            </a:r>
          </a:p>
          <a:p>
            <a:r>
              <a:rPr lang="en-US" b="0" i="0" u="none" strike="noStrike" baseline="0" dirty="0">
                <a:solidFill>
                  <a:srgbClr val="FFFFFF"/>
                </a:solidFill>
              </a:rPr>
              <a:t>Plans to evaluate your changes: </a:t>
            </a:r>
            <a:r>
              <a:rPr lang="en-US" dirty="0">
                <a:solidFill>
                  <a:srgbClr val="FFFFFF"/>
                </a:solidFill>
              </a:rPr>
              <a:t>We will evaluate the changes by watching the selling expense as a factor of gross, increasing gross profit by focusing on available hours, and have a monthly meeting with the service manager and review the NADA spread sheets.</a:t>
            </a:r>
            <a:endParaRPr lang="en-US" b="0" i="0" u="none" strike="noStrike" baseline="0" dirty="0">
              <a:solidFill>
                <a:srgbClr val="FFFFFF"/>
              </a:solidFill>
            </a:endParaRPr>
          </a:p>
          <a:p>
            <a:endParaRPr lang="en-US" dirty="0">
              <a:solidFill>
                <a:srgbClr val="FFFFFF"/>
              </a:solidFill>
            </a:endParaRPr>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7" name="Rectangle 26">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33"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Isosceles Triangle 36">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9"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1" name="Isosceles Triangle 40">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3" name="Freeform: Shape 42">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7181723" y="609600"/>
            <a:ext cx="4512989" cy="2227730"/>
          </a:xfrm>
        </p:spPr>
        <p:txBody>
          <a:bodyPr vert="horz" lIns="91440" tIns="45720" rIns="91440" bIns="45720" rtlCol="0" anchor="ctr">
            <a:normAutofit/>
          </a:bodyPr>
          <a:lstStyle/>
          <a:p>
            <a:pPr>
              <a:lnSpc>
                <a:spcPct val="90000"/>
              </a:lnSpc>
            </a:pPr>
            <a:br>
              <a:rPr lang="en-US" sz="3100" b="0" i="0" u="none" strike="noStrike" baseline="0">
                <a:solidFill>
                  <a:srgbClr val="FFFFFF"/>
                </a:solidFill>
              </a:rPr>
            </a:br>
            <a:r>
              <a:rPr lang="en-US" sz="3100" b="1" i="0" u="none" strike="noStrike" baseline="0">
                <a:solidFill>
                  <a:srgbClr val="FFFFFF"/>
                </a:solidFill>
              </a:rPr>
              <a:t>Productivity</a:t>
            </a:r>
            <a:br>
              <a:rPr lang="en-US" sz="3100" b="0" i="0" u="none" strike="noStrike" baseline="0">
                <a:solidFill>
                  <a:srgbClr val="FFFFFF"/>
                </a:solidFill>
              </a:rPr>
            </a:br>
            <a:br>
              <a:rPr lang="en-US" sz="3100" b="0" i="0" u="none" strike="noStrike" baseline="0">
                <a:solidFill>
                  <a:srgbClr val="FFFFFF"/>
                </a:solidFill>
              </a:rPr>
            </a:br>
            <a:br>
              <a:rPr lang="en-US" sz="3100" b="0" i="0" u="none" strike="noStrike" baseline="0">
                <a:solidFill>
                  <a:srgbClr val="FFFFFF"/>
                </a:solidFill>
              </a:rPr>
            </a:br>
            <a:endParaRPr lang="en-US" sz="3100">
              <a:solidFill>
                <a:srgbClr val="FFFFFF"/>
              </a:solidFill>
            </a:endParaRPr>
          </a:p>
        </p:txBody>
      </p:sp>
      <p:pic>
        <p:nvPicPr>
          <p:cNvPr id="8" name="Content Placeholder 7">
            <a:extLst>
              <a:ext uri="{FF2B5EF4-FFF2-40B4-BE49-F238E27FC236}">
                <a16:creationId xmlns:a16="http://schemas.microsoft.com/office/drawing/2014/main" id="{BE4E6502-91E9-6252-7513-02081FA27D5E}"/>
              </a:ext>
            </a:extLst>
          </p:cNvPr>
          <p:cNvPicPr>
            <a:picLocks noGrp="1" noChangeAspect="1"/>
          </p:cNvPicPr>
          <p:nvPr>
            <p:ph sz="half" idx="2"/>
          </p:nvPr>
        </p:nvPicPr>
        <p:blipFill>
          <a:blip r:embed="rId2"/>
          <a:stretch>
            <a:fillRect/>
          </a:stretch>
        </p:blipFill>
        <p:spPr>
          <a:xfrm>
            <a:off x="236560" y="1177930"/>
            <a:ext cx="5052086" cy="4091776"/>
          </a:xfrm>
          <a:prstGeom prst="rect">
            <a:avLst/>
          </a:prstGeom>
        </p:spPr>
      </p:pic>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370782" y="1787960"/>
            <a:ext cx="5085741" cy="4097369"/>
          </a:xfrm>
        </p:spPr>
        <p:txBody>
          <a:bodyPr vert="horz" lIns="91440" tIns="45720" rIns="91440" bIns="45720" rtlCol="0" anchor="t">
            <a:normAutofit fontScale="70000" lnSpcReduction="20000"/>
          </a:bodyPr>
          <a:lstStyle/>
          <a:p>
            <a:endParaRPr lang="en-US" b="0" i="0" u="none" strike="noStrike" baseline="0" dirty="0">
              <a:solidFill>
                <a:srgbClr val="FFFFFF"/>
              </a:solidFill>
            </a:endParaRPr>
          </a:p>
          <a:p>
            <a:r>
              <a:rPr lang="en-US" b="0" i="0" u="none" strike="noStrike" baseline="0" dirty="0">
                <a:solidFill>
                  <a:srgbClr val="FFFFFF"/>
                </a:solidFill>
              </a:rPr>
              <a:t>Current practices: scheduling 4 to 5 appointments a day with no regard for work mix</a:t>
            </a:r>
          </a:p>
          <a:p>
            <a:r>
              <a:rPr lang="en-US" b="0" i="0" u="none" strike="noStrike" baseline="0" dirty="0">
                <a:solidFill>
                  <a:srgbClr val="FFFFFF"/>
                </a:solidFill>
              </a:rPr>
              <a:t>Goals for improvement: Schedule appointments based on work mix needed in the shop as well as increase tech proficiency and the number of technicians. In addition, we will implement a fast action team in the shop that is dedicated to performing upsold work at time of sale.</a:t>
            </a:r>
          </a:p>
          <a:p>
            <a:r>
              <a:rPr lang="en-US" b="0" i="0" u="none" strike="noStrike" baseline="0" dirty="0">
                <a:solidFill>
                  <a:srgbClr val="FFFFFF"/>
                </a:solidFill>
              </a:rPr>
              <a:t>Plans to achieve your goals: Adjusting pay structures to reward speed and accuracy and implementing an apprentice program to build proficient technicians from within. </a:t>
            </a:r>
            <a:r>
              <a:rPr lang="en-US" dirty="0">
                <a:solidFill>
                  <a:srgbClr val="FFFFFF"/>
                </a:solidFill>
              </a:rPr>
              <a:t>We need to perform more maintenance and competitive work to drive the customer pay sales up. To achieve this, we need our fast action team in place to perform work as the advisors sell it. </a:t>
            </a:r>
            <a:endParaRPr lang="en-US" b="0" i="0" u="none" strike="noStrike" baseline="0" dirty="0">
              <a:solidFill>
                <a:srgbClr val="FFFFFF"/>
              </a:solidFill>
            </a:endParaRPr>
          </a:p>
          <a:p>
            <a:r>
              <a:rPr lang="en-US" b="0" i="0" u="none" strike="noStrike" baseline="0" dirty="0">
                <a:solidFill>
                  <a:srgbClr val="FFFFFF"/>
                </a:solidFill>
              </a:rPr>
              <a:t>Plans to evaluate your changes: We will measure our work mix through the usage of op codes that are designated to competitive and maintenance line items as well as ensure that the apprentice program is being utilized to it full potential through heavy management involvement in the program.  </a:t>
            </a:r>
          </a:p>
          <a:p>
            <a:pPr marL="0" indent="0">
              <a:buNone/>
            </a:pPr>
            <a:endParaRPr lang="en-US" dirty="0">
              <a:solidFill>
                <a:srgbClr val="FFFFFF"/>
              </a:solidFill>
            </a:endParaRPr>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7" name="Rectangle 26">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33"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Isosceles Triangle 36">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9"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1" name="Isosceles Triangle 40">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3" name="Freeform: Shape 42">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7181723" y="609600"/>
            <a:ext cx="4512989" cy="2227730"/>
          </a:xfrm>
        </p:spPr>
        <p:txBody>
          <a:bodyPr vert="horz" lIns="91440" tIns="45720" rIns="91440" bIns="45720" rtlCol="0" anchor="ctr">
            <a:normAutofit/>
          </a:bodyPr>
          <a:lstStyle/>
          <a:p>
            <a:pPr>
              <a:lnSpc>
                <a:spcPct val="90000"/>
              </a:lnSpc>
            </a:pPr>
            <a:br>
              <a:rPr lang="en-US" sz="3100" b="0" i="0" u="none" strike="noStrike" baseline="0">
                <a:solidFill>
                  <a:srgbClr val="FFFFFF"/>
                </a:solidFill>
              </a:rPr>
            </a:br>
            <a:r>
              <a:rPr lang="en-US" sz="3100" b="1" i="0" u="none" strike="noStrike" baseline="0">
                <a:solidFill>
                  <a:srgbClr val="FFFFFF"/>
                </a:solidFill>
              </a:rPr>
              <a:t>Facility</a:t>
            </a:r>
            <a:br>
              <a:rPr lang="en-US" sz="3100" b="0" i="0" u="none" strike="noStrike" baseline="0">
                <a:solidFill>
                  <a:srgbClr val="FFFFFF"/>
                </a:solidFill>
              </a:rPr>
            </a:br>
            <a:br>
              <a:rPr lang="en-US" sz="3100" b="0" i="0" u="none" strike="noStrike" baseline="0">
                <a:solidFill>
                  <a:srgbClr val="FFFFFF"/>
                </a:solidFill>
              </a:rPr>
            </a:br>
            <a:br>
              <a:rPr lang="en-US" sz="3100" b="0" i="0" u="none" strike="noStrike" baseline="0">
                <a:solidFill>
                  <a:srgbClr val="FFFFFF"/>
                </a:solidFill>
              </a:rPr>
            </a:br>
            <a:endParaRPr lang="en-US" sz="3100">
              <a:solidFill>
                <a:srgbClr val="FFFFFF"/>
              </a:solidFill>
            </a:endParaRPr>
          </a:p>
        </p:txBody>
      </p:sp>
      <p:pic>
        <p:nvPicPr>
          <p:cNvPr id="8" name="Content Placeholder 7">
            <a:extLst>
              <a:ext uri="{FF2B5EF4-FFF2-40B4-BE49-F238E27FC236}">
                <a16:creationId xmlns:a16="http://schemas.microsoft.com/office/drawing/2014/main" id="{0C0E0232-9CF8-D68B-D144-0550C7662672}"/>
              </a:ext>
            </a:extLst>
          </p:cNvPr>
          <p:cNvPicPr>
            <a:picLocks noGrp="1" noChangeAspect="1"/>
          </p:cNvPicPr>
          <p:nvPr>
            <p:ph sz="half" idx="2"/>
          </p:nvPr>
        </p:nvPicPr>
        <p:blipFill>
          <a:blip r:embed="rId2"/>
          <a:stretch>
            <a:fillRect/>
          </a:stretch>
        </p:blipFill>
        <p:spPr>
          <a:xfrm>
            <a:off x="757251" y="1800574"/>
            <a:ext cx="3856774" cy="3345750"/>
          </a:xfrm>
          <a:prstGeom prst="rect">
            <a:avLst/>
          </a:prstGeom>
        </p:spPr>
      </p:pic>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181725" y="2183363"/>
            <a:ext cx="4512988" cy="3971904"/>
          </a:xfrm>
        </p:spPr>
        <p:txBody>
          <a:bodyPr vert="horz" lIns="91440" tIns="45720" rIns="91440" bIns="45720" rtlCol="0" anchor="t">
            <a:normAutofit fontScale="85000" lnSpcReduction="10000"/>
          </a:bodyPr>
          <a:lstStyle/>
          <a:p>
            <a:endParaRPr lang="en-US" b="0" i="0" u="none" strike="noStrike" baseline="0" dirty="0">
              <a:solidFill>
                <a:srgbClr val="FFFFFF"/>
              </a:solidFill>
            </a:endParaRPr>
          </a:p>
          <a:p>
            <a:r>
              <a:rPr lang="en-US" b="0" i="0" u="none" strike="noStrike" baseline="0" dirty="0">
                <a:solidFill>
                  <a:srgbClr val="FFFFFF"/>
                </a:solidFill>
              </a:rPr>
              <a:t>Current practices: We have two bays that are dedicated to quick service. </a:t>
            </a:r>
            <a:r>
              <a:rPr lang="en-US" dirty="0">
                <a:solidFill>
                  <a:srgbClr val="FFFFFF"/>
                </a:solidFill>
              </a:rPr>
              <a:t>The rest are designated to a technician. Most techs have 1 or two bays</a:t>
            </a:r>
            <a:endParaRPr lang="en-US" b="0" i="0" u="none" strike="noStrike" baseline="0" dirty="0">
              <a:solidFill>
                <a:srgbClr val="FFFFFF"/>
              </a:solidFill>
            </a:endParaRPr>
          </a:p>
          <a:p>
            <a:r>
              <a:rPr lang="en-US" b="0" i="0" u="none" strike="noStrike" baseline="0" dirty="0">
                <a:solidFill>
                  <a:srgbClr val="FFFFFF"/>
                </a:solidFill>
              </a:rPr>
              <a:t>Goals for improvement: Utilizes the space that we have more efficiently.   </a:t>
            </a:r>
          </a:p>
          <a:p>
            <a:r>
              <a:rPr lang="en-US" b="0" i="0" u="none" strike="noStrike" baseline="0" dirty="0">
                <a:solidFill>
                  <a:srgbClr val="FFFFFF"/>
                </a:solidFill>
              </a:rPr>
              <a:t>Plans to achieve your goals: We need to focus on the work mix that is being brought in to the shop. Big jobs kill our throughput. By focusing on the work mix we can ensure that bays stay open to perform upsold maintenance and fresh repair work.  </a:t>
            </a:r>
          </a:p>
          <a:p>
            <a:r>
              <a:rPr lang="en-US" b="0" i="0" u="none" strike="noStrike" baseline="0" dirty="0">
                <a:solidFill>
                  <a:srgbClr val="FFFFFF"/>
                </a:solidFill>
              </a:rPr>
              <a:t>Plans to evaluate your changes: We ar</a:t>
            </a:r>
            <a:r>
              <a:rPr lang="en-US" dirty="0">
                <a:solidFill>
                  <a:srgbClr val="FFFFFF"/>
                </a:solidFill>
              </a:rPr>
              <a:t>e going to closely monitor sold hours and tech productivity and efficiency. </a:t>
            </a:r>
            <a:endParaRPr lang="en-US" b="0" i="0" u="none" strike="noStrike" baseline="0" dirty="0">
              <a:solidFill>
                <a:srgbClr val="FFFFFF"/>
              </a:solidFill>
            </a:endParaRPr>
          </a:p>
          <a:p>
            <a:endParaRPr lang="en-US" dirty="0">
              <a:solidFill>
                <a:srgbClr val="FFFFFF"/>
              </a:solidFill>
            </a:endParaRPr>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3811517" cy="3880772"/>
          </a:xfrm>
        </p:spPr>
        <p:txBody>
          <a:bodyPr>
            <a:normAutofit fontScale="77500" lnSpcReduction="20000"/>
          </a:bodyPr>
          <a:lstStyle/>
          <a:p>
            <a:r>
              <a:rPr lang="en-US" dirty="0"/>
              <a:t>Our repair labor rate is higher than our posted door rate due to a lot on heavy diesel work.</a:t>
            </a:r>
          </a:p>
          <a:p>
            <a:r>
              <a:rPr lang="en-US" dirty="0"/>
              <a:t>There is no discounting going on is repair work and the reason for some unsold hours. We have been so focused on gross profit retention that it has led us to performing to much repair work and not enough competitive and maintenance items. </a:t>
            </a:r>
          </a:p>
          <a:p>
            <a:r>
              <a:rPr lang="en-US" dirty="0"/>
              <a:t>Our hours per RO is 3.12, well above the average for a domestic franchise. Again, this is due to a bad mix of repair, maintenance and competitive work. </a:t>
            </a:r>
          </a:p>
          <a:p>
            <a:r>
              <a:rPr lang="en-US" dirty="0"/>
              <a:t>Our one-line RO percent is 52.63. To decrease this number, we are going to implement a fast action team to perform the upsold work at time of sale.  </a:t>
            </a:r>
          </a:p>
          <a:p>
            <a:endParaRPr lang="en-US" dirty="0"/>
          </a:p>
        </p:txBody>
      </p:sp>
      <p:pic>
        <p:nvPicPr>
          <p:cNvPr id="11" name="Content Placeholder 10">
            <a:extLst>
              <a:ext uri="{FF2B5EF4-FFF2-40B4-BE49-F238E27FC236}">
                <a16:creationId xmlns:a16="http://schemas.microsoft.com/office/drawing/2014/main" id="{0BCB9F42-06E7-39A6-C3C0-6DA9D4E5E920}"/>
              </a:ext>
            </a:extLst>
          </p:cNvPr>
          <p:cNvPicPr>
            <a:picLocks noGrp="1" noChangeAspect="1"/>
          </p:cNvPicPr>
          <p:nvPr>
            <p:ph sz="half" idx="2"/>
          </p:nvPr>
        </p:nvPicPr>
        <p:blipFill>
          <a:blip r:embed="rId2"/>
          <a:stretch>
            <a:fillRect/>
          </a:stretch>
        </p:blipFill>
        <p:spPr>
          <a:xfrm>
            <a:off x="5263292" y="1459212"/>
            <a:ext cx="5448251" cy="4582149"/>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a:t>
            </a:r>
          </a:p>
          <a:p>
            <a:r>
              <a:rPr lang="en-US" dirty="0"/>
              <a:t>Family-owned atmosphere, willingness to listen, team support with advisors and managers, techs are helpful when needed, manager cares about staff’s personal issues, techs perform jobs needs, open and honest feedback without grudges, trust earned over time together, strong techs w/ strong growing techs, management supports service drive, good communication and teamwork, mobile service and pick up and delivery are very well received by our customers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Techs lacking experience, parts acquisition, lack of shop leadership, follow up and follow through, shop to small, no support from ford, communication, organization, parking cars wherever, not enough certified technicians, don’t feel enough support from upper management, parts department, poor throughput in shop.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3433</TotalTime>
  <Words>1718</Words>
  <Application>Microsoft Office PowerPoint</Application>
  <PresentationFormat>Widescreen</PresentationFormat>
  <Paragraphs>93</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Dillon McCurry</cp:lastModifiedBy>
  <cp:revision>6</cp:revision>
  <dcterms:created xsi:type="dcterms:W3CDTF">2022-12-04T13:10:55Z</dcterms:created>
  <dcterms:modified xsi:type="dcterms:W3CDTF">2024-02-17T17:44:23Z</dcterms:modified>
</cp:coreProperties>
</file>