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3" d="100"/>
          <a:sy n="123" d="100"/>
        </p:scale>
        <p:origin x="108" y="14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5493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34084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24709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08299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95551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1480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70396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797010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22988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55992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17455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444972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466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71838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52400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618407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7056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2/16/2024</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9540569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N433 - BMW of Reading </a:t>
            </a:r>
          </a:p>
          <a:p>
            <a:pPr algn="ctr"/>
            <a:r>
              <a:rPr lang="en-US" sz="2400" dirty="0" smtClean="0"/>
              <a:t>Kevin Pitts</a:t>
            </a:r>
            <a:endParaRPr lang="en-US" sz="24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t>
            </a:r>
            <a:r>
              <a:rPr lang="en-US" dirty="0" smtClean="0"/>
              <a:t>Opportunities</a:t>
            </a:r>
            <a:endParaRPr lang="en-US" dirty="0"/>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1714674" y="2100020"/>
            <a:ext cx="9557986" cy="1932121"/>
          </a:xfrm>
        </p:spPr>
        <p:txBody>
          <a:bodyPr/>
          <a:lstStyle/>
          <a:p>
            <a:r>
              <a:rPr lang="en-US" dirty="0" smtClean="0"/>
              <a:t>Opportunities that we have identified include – advisors “upselling”, a </a:t>
            </a:r>
            <a:r>
              <a:rPr lang="en-US" dirty="0" err="1" smtClean="0"/>
              <a:t>dropbox</a:t>
            </a:r>
            <a:r>
              <a:rPr lang="en-US" dirty="0" smtClean="0"/>
              <a:t> for technicians at the advisor desks, and employee recognition to name the top 3.</a:t>
            </a:r>
            <a:endParaRPr lang="en-US" dirty="0"/>
          </a:p>
          <a:p>
            <a:endParaRPr lang="en-US" dirty="0"/>
          </a:p>
        </p:txBody>
      </p:sp>
      <p:pic>
        <p:nvPicPr>
          <p:cNvPr id="4" name="Picture 3"/>
          <p:cNvPicPr>
            <a:picLocks noChangeAspect="1"/>
          </p:cNvPicPr>
          <p:nvPr/>
        </p:nvPicPr>
        <p:blipFill>
          <a:blip r:embed="rId2"/>
          <a:stretch>
            <a:fillRect/>
          </a:stretch>
        </p:blipFill>
        <p:spPr>
          <a:xfrm>
            <a:off x="5608579" y="3850486"/>
            <a:ext cx="6382641" cy="2819794"/>
          </a:xfrm>
          <a:prstGeom prst="rect">
            <a:avLst/>
          </a:prstGeom>
        </p:spPr>
      </p:pic>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t>
            </a:r>
            <a:r>
              <a:rPr lang="en-US" dirty="0" smtClean="0"/>
              <a:t>Threats</a:t>
            </a:r>
            <a:endParaRPr lang="en-US" dirty="0"/>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1650570" y="2326038"/>
            <a:ext cx="9852454" cy="1331564"/>
          </a:xfrm>
        </p:spPr>
        <p:txBody>
          <a:bodyPr>
            <a:normAutofit fontScale="92500"/>
          </a:bodyPr>
          <a:lstStyle/>
          <a:p>
            <a:r>
              <a:rPr lang="en-US" dirty="0" smtClean="0"/>
              <a:t>The team has identified a few threats that could hinder our current level of business – our pricing could be too high (scare off potential customers), a financial recession, outside independent repair facilities (Mavis, Piazza, Sam’s Club, </a:t>
            </a:r>
            <a:r>
              <a:rPr lang="en-US" dirty="0" err="1" smtClean="0"/>
              <a:t>etc</a:t>
            </a:r>
            <a:r>
              <a:rPr lang="en-US" dirty="0" smtClean="0"/>
              <a:t>)</a:t>
            </a:r>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6237664" y="3365966"/>
            <a:ext cx="5792008" cy="3334215"/>
          </a:xfrm>
          <a:prstGeom prst="rect">
            <a:avLst/>
          </a:prstGeom>
        </p:spPr>
      </p:pic>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lnSpcReduction="10000"/>
          </a:bodyPr>
          <a:lstStyle/>
          <a:p>
            <a:pPr marL="0" indent="0">
              <a:buNone/>
            </a:pPr>
            <a:r>
              <a:rPr lang="en-US" dirty="0" smtClean="0"/>
              <a:t>Using our strengths, how do we keep growing at our current pace and grow our productivity.</a:t>
            </a:r>
          </a:p>
          <a:p>
            <a:r>
              <a:rPr lang="en-US" dirty="0" smtClean="0"/>
              <a:t>We would like to start with additional on the job training from the veteran team members.</a:t>
            </a:r>
          </a:p>
          <a:p>
            <a:r>
              <a:rPr lang="en-US" dirty="0" smtClean="0"/>
              <a:t>Install drop box at each advisor’s desk that is out of site from customers.</a:t>
            </a:r>
          </a:p>
          <a:p>
            <a:r>
              <a:rPr lang="en-US" dirty="0" smtClean="0"/>
              <a:t>Do market analysis of other service facilities for pricing validation</a:t>
            </a:r>
          </a:p>
          <a:p>
            <a:r>
              <a:rPr lang="en-US" dirty="0" smtClean="0"/>
              <a:t>Instill an annual performance review for all Service employees</a:t>
            </a:r>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91522756"/>
              </p:ext>
            </p:extLst>
          </p:nvPr>
        </p:nvGraphicFramePr>
        <p:xfrm>
          <a:off x="2296907" y="2500550"/>
          <a:ext cx="9132492" cy="2975172"/>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Mentor Program</a:t>
                      </a:r>
                      <a:endParaRPr lang="en-US" dirty="0"/>
                    </a:p>
                  </a:txBody>
                  <a:tcPr/>
                </a:tc>
                <a:tc>
                  <a:txBody>
                    <a:bodyPr/>
                    <a:lstStyle/>
                    <a:p>
                      <a:r>
                        <a:rPr lang="en-US" dirty="0" smtClean="0"/>
                        <a:t>Service</a:t>
                      </a:r>
                      <a:r>
                        <a:rPr lang="en-US" baseline="0" dirty="0" smtClean="0"/>
                        <a:t> Manager &amp; Veteran Staff Members</a:t>
                      </a:r>
                      <a:endParaRPr lang="en-US" dirty="0"/>
                    </a:p>
                  </a:txBody>
                  <a:tcPr/>
                </a:tc>
                <a:tc>
                  <a:txBody>
                    <a:bodyPr/>
                    <a:lstStyle/>
                    <a:p>
                      <a:r>
                        <a:rPr lang="en-US" dirty="0" smtClean="0"/>
                        <a:t>7/1/2024</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Advisor Drop Box</a:t>
                      </a:r>
                      <a:endParaRPr lang="en-US" dirty="0"/>
                    </a:p>
                  </a:txBody>
                  <a:tcPr/>
                </a:tc>
                <a:tc>
                  <a:txBody>
                    <a:bodyPr/>
                    <a:lstStyle/>
                    <a:p>
                      <a:r>
                        <a:rPr lang="en-US" dirty="0" smtClean="0"/>
                        <a:t>Maintenance Department</a:t>
                      </a:r>
                      <a:endParaRPr lang="en-US" dirty="0"/>
                    </a:p>
                  </a:txBody>
                  <a:tcPr/>
                </a:tc>
                <a:tc>
                  <a:txBody>
                    <a:bodyPr/>
                    <a:lstStyle/>
                    <a:p>
                      <a:r>
                        <a:rPr lang="en-US" dirty="0" smtClean="0"/>
                        <a:t>3/31/2024</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Market Pricing Analysis</a:t>
                      </a:r>
                      <a:endParaRPr lang="en-US" dirty="0"/>
                    </a:p>
                  </a:txBody>
                  <a:tcPr/>
                </a:tc>
                <a:tc>
                  <a:txBody>
                    <a:bodyPr/>
                    <a:lstStyle/>
                    <a:p>
                      <a:r>
                        <a:rPr lang="en-US" dirty="0" smtClean="0"/>
                        <a:t>Service Manager</a:t>
                      </a:r>
                      <a:endParaRPr lang="en-US" dirty="0"/>
                    </a:p>
                  </a:txBody>
                  <a:tcPr/>
                </a:tc>
                <a:tc>
                  <a:txBody>
                    <a:bodyPr/>
                    <a:lstStyle/>
                    <a:p>
                      <a:r>
                        <a:rPr lang="en-US" dirty="0" smtClean="0"/>
                        <a:t>3/31/2024</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Annual Performance Review</a:t>
                      </a:r>
                      <a:endParaRPr lang="en-US" dirty="0"/>
                    </a:p>
                  </a:txBody>
                  <a:tcPr/>
                </a:tc>
                <a:tc>
                  <a:txBody>
                    <a:bodyPr/>
                    <a:lstStyle/>
                    <a:p>
                      <a:r>
                        <a:rPr lang="en-US" dirty="0" smtClean="0"/>
                        <a:t>General Manager</a:t>
                      </a:r>
                      <a:endParaRPr lang="en-US" dirty="0"/>
                    </a:p>
                  </a:txBody>
                  <a:tcPr/>
                </a:tc>
                <a:tc>
                  <a:txBody>
                    <a:bodyPr/>
                    <a:lstStyle/>
                    <a:p>
                      <a:r>
                        <a:rPr lang="en-US" dirty="0" smtClean="0"/>
                        <a:t>12/31/2024</a:t>
                      </a:r>
                      <a:endParaRPr lang="en-US" dirty="0"/>
                    </a:p>
                  </a:txBody>
                  <a:tcPr/>
                </a:tc>
                <a:extLst>
                  <a:ext uri="{0D108BD9-81ED-4DB2-BD59-A6C34878D82A}">
                    <a16:rowId xmlns=""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pPr marL="0" indent="0">
              <a:buNone/>
            </a:pPr>
            <a:r>
              <a:rPr lang="en-US" dirty="0" smtClean="0"/>
              <a:t>At this time, our Service efforts are trending in the right direction and producing a really good profit at the end of the month for 4 months in a row now.  Our current challenges are acquiring more customers and keeping our current expense structure under control whil</a:t>
            </a:r>
            <a:r>
              <a:rPr lang="en-US" dirty="0" smtClean="0"/>
              <a:t>e looking to grow our business.</a:t>
            </a:r>
          </a:p>
          <a:p>
            <a:endParaRPr lang="en-US" dirty="0"/>
          </a:p>
          <a:p>
            <a:pPr marL="0" indent="0">
              <a:buNone/>
            </a:pPr>
            <a:r>
              <a:rPr lang="en-US" dirty="0" smtClean="0"/>
              <a:t>I feel that based on the plan we have outlined that we will be achieve both of these goals during 2024 and become even better by the end of the year.</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dirty="0" smtClean="0">
                <a:solidFill>
                  <a:srgbClr val="221E1F"/>
                </a:solidFill>
                <a:latin typeface="Calibri" panose="020F0502020204030204" pitchFamily="34" charset="0"/>
              </a:rPr>
              <a:t>How do we acquire more happy customers?</a:t>
            </a:r>
            <a:r>
              <a:rPr lang="en-US" b="0" i="0" u="none" strike="noStrike" baseline="0" dirty="0" smtClean="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Our current fixed operations marketing</a:t>
            </a:r>
            <a:r>
              <a:rPr lang="en-US" sz="1800" b="0" i="0" u="none" strike="noStrike" dirty="0" smtClean="0">
                <a:solidFill>
                  <a:srgbClr val="221E1F"/>
                </a:solidFill>
                <a:latin typeface="Calibri" panose="020F0502020204030204" pitchFamily="34" charset="0"/>
              </a:rPr>
              <a:t> efforts have historically consisted of your typical seasonal campaigns with normal 10-15% discounts on applicable service work.</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Right now, we would like to increase our current workload in the shop and attract some of the vehicles that are currently not visiting out shop.</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After just completing a customer survey email campaign, we discovered we do a lot of things great with our current customer base.  So, we feel that trying to reach out to conquest customers would be our best approach.  Starting at the end of January, we will be concentrating on marketing what separates us from our competitors in our marketing efforts to drive additional traffic to our service facility.</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Over the first quarter of 2024 we will be tracking the volume of new customers we are able to drive into our service facility.  During April 2024 we will decide if these efforts are paying off or if we want to go another route.  Our thoughts are that 90 days is a good timeframe to evaluate this change in our marketing </a:t>
            </a:r>
            <a:r>
              <a:rPr lang="en-US" sz="1800" dirty="0" err="1" smtClean="0">
                <a:solidFill>
                  <a:srgbClr val="221E1F"/>
                </a:solidFill>
                <a:latin typeface="Calibri" panose="020F0502020204030204" pitchFamily="34" charset="0"/>
              </a:rPr>
              <a:t>effors</a:t>
            </a:r>
            <a:r>
              <a:rPr lang="en-US" sz="1800" dirty="0" smtClean="0">
                <a:solidFill>
                  <a:srgbClr val="221E1F"/>
                </a:solidFill>
                <a:latin typeface="Calibri" panose="020F0502020204030204" pitchFamily="34" charset="0"/>
              </a:rPr>
              <a:t>.</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smtClean="0">
                <a:solidFill>
                  <a:srgbClr val="221E1F"/>
                </a:solidFill>
                <a:latin typeface="Calibri" panose="020F0502020204030204" pitchFamily="34" charset="0"/>
              </a:rPr>
              <a:t>Can</a:t>
            </a:r>
            <a:r>
              <a:rPr lang="en-US" b="1" i="0" u="none" strike="noStrike" dirty="0" smtClean="0">
                <a:solidFill>
                  <a:srgbClr val="221E1F"/>
                </a:solidFill>
                <a:latin typeface="Calibri" panose="020F0502020204030204" pitchFamily="34" charset="0"/>
              </a:rPr>
              <a:t> we convert labor hours into dollars?</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1198167" y="2040609"/>
            <a:ext cx="5998212" cy="3492286"/>
          </a:xfrm>
        </p:spPr>
        <p:txBody>
          <a:bodyPr>
            <a:normAutofit fontScale="85000" lnSpcReduction="20000"/>
          </a:bodyPr>
          <a:lstStyle/>
          <a:p>
            <a:r>
              <a:rPr lang="en-US" sz="1800" b="0" i="0" u="none" strike="noStrike" baseline="0" dirty="0" smtClean="0">
                <a:solidFill>
                  <a:srgbClr val="221E1F"/>
                </a:solidFill>
                <a:latin typeface="Calibri" panose="020F0502020204030204" pitchFamily="34" charset="0"/>
              </a:rPr>
              <a:t>Currently we have 11 total technicians with one shop foreman and 3 dedicated PDI/UVI technicians</a:t>
            </a:r>
            <a:r>
              <a:rPr lang="en-US" dirty="0" smtClean="0">
                <a:solidFill>
                  <a:srgbClr val="221E1F"/>
                </a:solidFill>
                <a:latin typeface="Calibri" panose="020F0502020204030204" pitchFamily="34" charset="0"/>
              </a:rPr>
              <a:t>.  Our advisor team now has 3 members.  Two are strictly customer facing only and the other handles the internal work as well as transitioning to some customer work.</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During 2024 we would like to increase our total volume through the shop.  We feel that our Gross % is best</a:t>
            </a:r>
            <a:r>
              <a:rPr lang="en-US" sz="1800" b="0" i="0" u="none" strike="noStrike" dirty="0" smtClean="0">
                <a:solidFill>
                  <a:srgbClr val="221E1F"/>
                </a:solidFill>
                <a:latin typeface="Calibri" panose="020F0502020204030204" pitchFamily="34" charset="0"/>
              </a:rPr>
              <a:t> of class and would like to keep this efficiency as we grow.</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First off, we are going to increase the number of appointments on the schedule for the shop.  We added another advisor to the team to help with this increase.</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Each month we are going to evaluate the following metrics to gauge the amount of growth we are seeing:</a:t>
            </a:r>
            <a:endParaRPr lang="en-US" dirty="0">
              <a:solidFill>
                <a:srgbClr val="221E1F"/>
              </a:solidFill>
              <a:latin typeface="Calibri" panose="020F0502020204030204" pitchFamily="34" charset="0"/>
            </a:endParaRPr>
          </a:p>
          <a:p>
            <a:pPr lvl="2"/>
            <a:r>
              <a:rPr lang="en-US" dirty="0" smtClean="0">
                <a:solidFill>
                  <a:srgbClr val="221E1F"/>
                </a:solidFill>
                <a:latin typeface="Calibri" panose="020F0502020204030204" pitchFamily="34" charset="0"/>
              </a:rPr>
              <a:t>Total Sales compared to prior month as well as same month prior year</a:t>
            </a:r>
          </a:p>
          <a:p>
            <a:pPr lvl="2"/>
            <a:r>
              <a:rPr lang="en-US" dirty="0" smtClean="0">
                <a:solidFill>
                  <a:srgbClr val="221E1F"/>
                </a:solidFill>
                <a:latin typeface="Calibri" panose="020F0502020204030204" pitchFamily="34" charset="0"/>
              </a:rPr>
              <a:t>Total RO count compared to prior month as well as same month prior year</a:t>
            </a:r>
          </a:p>
          <a:p>
            <a:pPr lvl="2"/>
            <a:endParaRPr lang="en-US" sz="1400" b="0" i="0" u="none" strike="noStrike" baseline="0" dirty="0">
              <a:solidFill>
                <a:srgbClr val="221E1F"/>
              </a:solidFill>
              <a:latin typeface="Calibri" panose="020F0502020204030204" pitchFamily="34" charset="0"/>
            </a:endParaRPr>
          </a:p>
          <a:p>
            <a:endParaRPr lang="en-US" dirty="0"/>
          </a:p>
        </p:txBody>
      </p:sp>
      <p:pic>
        <p:nvPicPr>
          <p:cNvPr id="5" name="Picture 4"/>
          <p:cNvPicPr>
            <a:picLocks noChangeAspect="1"/>
          </p:cNvPicPr>
          <p:nvPr/>
        </p:nvPicPr>
        <p:blipFill>
          <a:blip r:embed="rId2"/>
          <a:stretch>
            <a:fillRect/>
          </a:stretch>
        </p:blipFill>
        <p:spPr>
          <a:xfrm>
            <a:off x="7480517" y="2360471"/>
            <a:ext cx="4357018" cy="264548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How do our Expenses stack up?</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1551471" y="2344382"/>
            <a:ext cx="4895055" cy="3124201"/>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 we have been working on the correct support staff structure and feel that starting midway through January we have this ironed out.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Personnel Expense is the area of opportunity that</a:t>
            </a:r>
            <a:r>
              <a:rPr lang="en-US" sz="1800" b="0" i="0" u="none" strike="noStrike" dirty="0" smtClean="0">
                <a:solidFill>
                  <a:srgbClr val="221E1F"/>
                </a:solidFill>
                <a:latin typeface="Calibri" panose="020F0502020204030204" pitchFamily="34" charset="0"/>
              </a:rPr>
              <a:t> we would like to target to become even more efficient.</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Acquire the right talent to better support our departmental goal of growing the customer base.</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In the coming months, we will be evaluating</a:t>
            </a:r>
            <a:r>
              <a:rPr lang="en-US" sz="1800" b="0" i="0" u="none" strike="noStrike" dirty="0" smtClean="0">
                <a:solidFill>
                  <a:srgbClr val="221E1F"/>
                </a:solidFill>
                <a:latin typeface="Calibri" panose="020F0502020204030204" pitchFamily="34" charset="0"/>
              </a:rPr>
              <a:t> new team members initial goals for support of our productivity to ensure that they are assets to the team.</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p:cNvPicPr>
            <a:picLocks noChangeAspect="1"/>
          </p:cNvPicPr>
          <p:nvPr/>
        </p:nvPicPr>
        <p:blipFill>
          <a:blip r:embed="rId2"/>
          <a:stretch>
            <a:fillRect/>
          </a:stretch>
        </p:blipFill>
        <p:spPr>
          <a:xfrm>
            <a:off x="7466971" y="2344382"/>
            <a:ext cx="3981109" cy="3301332"/>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Is anyone actually</a:t>
            </a:r>
            <a:r>
              <a:rPr lang="en-US" b="1" i="0" u="none" strike="noStrike" dirty="0" smtClean="0">
                <a:solidFill>
                  <a:srgbClr val="221E1F"/>
                </a:solidFill>
                <a:latin typeface="Calibri" panose="020F0502020204030204" pitchFamily="34" charset="0"/>
              </a:rPr>
              <a:t> working back there?</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1484312" y="2190427"/>
            <a:ext cx="5257451" cy="360077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 the shop foreman (Dana)</a:t>
            </a:r>
            <a:r>
              <a:rPr lang="en-US" sz="1800" b="0" i="0" u="none" strike="noStrike" dirty="0" smtClean="0">
                <a:solidFill>
                  <a:srgbClr val="221E1F"/>
                </a:solidFill>
                <a:latin typeface="Calibri" panose="020F0502020204030204" pitchFamily="34" charset="0"/>
              </a:rPr>
              <a:t> is assisting 7 main shop technicians with extensive diagnosis and general shop productivity issues.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Our goal</a:t>
            </a:r>
            <a:r>
              <a:rPr lang="en-US" sz="1800" b="0" i="0" u="none" strike="noStrike" dirty="0" smtClean="0">
                <a:solidFill>
                  <a:srgbClr val="221E1F"/>
                </a:solidFill>
                <a:latin typeface="Calibri" panose="020F0502020204030204" pitchFamily="34" charset="0"/>
              </a:rPr>
              <a:t> for 2024 is to grow our hours through the main shop without adding a technician – reach 120-125% technician proficiency.</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Based on our current performance and potential we have about 300-400 hours per month in</a:t>
            </a:r>
            <a:r>
              <a:rPr lang="en-US" sz="1800" b="0" i="0" u="none" strike="noStrike" dirty="0" smtClean="0">
                <a:solidFill>
                  <a:srgbClr val="221E1F"/>
                </a:solidFill>
                <a:latin typeface="Calibri" panose="020F0502020204030204" pitchFamily="34" charset="0"/>
              </a:rPr>
              <a:t> growth that we can sustain at our current technician count.</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Each day we are giving the individual technician an hour goal that we would like to see him obtain.  This specific daily goal will get us to our technician proficiency goal of 120-125% each month.</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p:cNvPicPr>
            <a:picLocks noChangeAspect="1"/>
          </p:cNvPicPr>
          <p:nvPr/>
        </p:nvPicPr>
        <p:blipFill>
          <a:blip r:embed="rId2"/>
          <a:stretch>
            <a:fillRect/>
          </a:stretch>
        </p:blipFill>
        <p:spPr>
          <a:xfrm>
            <a:off x="7004796" y="1784879"/>
            <a:ext cx="4950001" cy="4888440"/>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smtClean="0">
                <a:solidFill>
                  <a:srgbClr val="221E1F"/>
                </a:solidFill>
                <a:latin typeface="Calibri" panose="020F0502020204030204" pitchFamily="34" charset="0"/>
              </a:rPr>
              <a:t>What is that big building in the back?</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1484311" y="1562099"/>
            <a:ext cx="6221587" cy="4423065"/>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Between both locations, we have 16 total bays.</a:t>
            </a:r>
            <a:r>
              <a:rPr lang="en-US" sz="1800" b="0" i="0" u="none" strike="noStrike" dirty="0" smtClean="0">
                <a:solidFill>
                  <a:srgbClr val="221E1F"/>
                </a:solidFill>
                <a:latin typeface="Calibri" panose="020F0502020204030204" pitchFamily="34" charset="0"/>
              </a:rPr>
              <a:t>  10 at the dealership and 6 in UVI/PDI building.</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Currently we are built to obtain our production and sales goals and only sitting at 70% facility utilization.</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As of right now, we do not have any facility expansion goals.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p:txBody>
      </p:sp>
      <p:pic>
        <p:nvPicPr>
          <p:cNvPr id="7" name="Picture 6"/>
          <p:cNvPicPr>
            <a:picLocks noChangeAspect="1"/>
          </p:cNvPicPr>
          <p:nvPr/>
        </p:nvPicPr>
        <p:blipFill>
          <a:blip r:embed="rId2"/>
          <a:stretch>
            <a:fillRect/>
          </a:stretch>
        </p:blipFill>
        <p:spPr>
          <a:xfrm>
            <a:off x="8474825" y="2289954"/>
            <a:ext cx="2657288" cy="1712834"/>
          </a:xfrm>
          <a:prstGeom prst="rect">
            <a:avLst/>
          </a:prstGeom>
        </p:spPr>
      </p:pic>
      <p:pic>
        <p:nvPicPr>
          <p:cNvPr id="8" name="Picture 7"/>
          <p:cNvPicPr>
            <a:picLocks noChangeAspect="1"/>
          </p:cNvPicPr>
          <p:nvPr/>
        </p:nvPicPr>
        <p:blipFill>
          <a:blip r:embed="rId3"/>
          <a:stretch>
            <a:fillRect/>
          </a:stretch>
        </p:blipFill>
        <p:spPr>
          <a:xfrm>
            <a:off x="8466518" y="4143420"/>
            <a:ext cx="2657288" cy="13975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a:xfrm>
            <a:off x="1692129" y="0"/>
            <a:ext cx="10018713" cy="1752599"/>
          </a:xfrm>
        </p:spPr>
        <p:txBody>
          <a:bodyPr/>
          <a:lstStyle/>
          <a:p>
            <a:pPr algn="l"/>
            <a:r>
              <a:rPr lang="en-US" dirty="0" smtClean="0"/>
              <a:t>100 RO Analysis &amp; Feedback</a:t>
            </a:r>
            <a:endParaRPr lang="en-US" dirty="0"/>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normAutofit fontScale="85000" lnSpcReduction="10000"/>
          </a:bodyPr>
          <a:lstStyle/>
          <a:p>
            <a:r>
              <a:rPr lang="en-US" dirty="0" smtClean="0"/>
              <a:t>After a great discussion, Tim and I agreed that we are running a very healthy shop and with our anticipated increase in RO’s we will be able to decrease our reliance on repair work to better our work mix.  We would like to ensure that our additional RO’s are with newer model years and will target these accordingly in our marketing efforts.</a:t>
            </a:r>
          </a:p>
          <a:p>
            <a:r>
              <a:rPr lang="en-US" dirty="0" smtClean="0"/>
              <a:t>Metrics to watch as we build the volume are:</a:t>
            </a:r>
          </a:p>
          <a:p>
            <a:pPr lvl="1"/>
            <a:r>
              <a:rPr lang="en-US" dirty="0" smtClean="0"/>
              <a:t>Keep the Customer ELR strong - $159.47</a:t>
            </a:r>
          </a:p>
          <a:p>
            <a:pPr lvl="1"/>
            <a:r>
              <a:rPr lang="en-US" dirty="0" smtClean="0"/>
              <a:t>Ensure that we don’t see a dip in FRH per RO  - 3.2 </a:t>
            </a:r>
          </a:p>
          <a:p>
            <a:pPr lvl="1"/>
            <a:r>
              <a:rPr lang="en-US" dirty="0" smtClean="0"/>
              <a:t>Model Year Mix starts to lean more towards 0-3 MY instead of older vehicles – 17%</a:t>
            </a:r>
            <a:endParaRPr lang="en-US" dirty="0"/>
          </a:p>
        </p:txBody>
      </p:sp>
      <p:pic>
        <p:nvPicPr>
          <p:cNvPr id="5" name="Picture 4"/>
          <p:cNvPicPr>
            <a:picLocks noChangeAspect="1"/>
          </p:cNvPicPr>
          <p:nvPr/>
        </p:nvPicPr>
        <p:blipFill>
          <a:blip r:embed="rId2"/>
          <a:stretch>
            <a:fillRect/>
          </a:stretch>
        </p:blipFill>
        <p:spPr>
          <a:xfrm>
            <a:off x="7636354" y="1358506"/>
            <a:ext cx="4555646" cy="549949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smtClean="0"/>
              <a:t>SWOT Strengths</a:t>
            </a:r>
            <a:endParaRPr lang="en-US" dirty="0"/>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1554052" y="1039677"/>
            <a:ext cx="10441636" cy="3124201"/>
          </a:xfrm>
        </p:spPr>
        <p:txBody>
          <a:bodyPr/>
          <a:lstStyle/>
          <a:p>
            <a:r>
              <a:rPr lang="en-US" dirty="0" smtClean="0"/>
              <a:t>Currently, the strengths of our Service department are the tenure of our employees which brings knowledge and experience.  We also have a team that is good with communication.</a:t>
            </a:r>
            <a:endParaRPr lang="en-US" dirty="0"/>
          </a:p>
        </p:txBody>
      </p:sp>
      <p:pic>
        <p:nvPicPr>
          <p:cNvPr id="5" name="Picture 4"/>
          <p:cNvPicPr>
            <a:picLocks noChangeAspect="1"/>
          </p:cNvPicPr>
          <p:nvPr/>
        </p:nvPicPr>
        <p:blipFill>
          <a:blip r:embed="rId2"/>
          <a:stretch>
            <a:fillRect/>
          </a:stretch>
        </p:blipFill>
        <p:spPr>
          <a:xfrm>
            <a:off x="5426431" y="3427708"/>
            <a:ext cx="6569257" cy="3183303"/>
          </a:xfrm>
          <a:prstGeom prst="rect">
            <a:avLst/>
          </a:prstGeom>
        </p:spPr>
      </p:pic>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t>
            </a:r>
            <a:r>
              <a:rPr lang="en-US" dirty="0" smtClean="0"/>
              <a:t>Weaknesses</a:t>
            </a:r>
            <a:endParaRPr lang="en-US" dirty="0"/>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1484310" y="1293019"/>
            <a:ext cx="10018713" cy="3124201"/>
          </a:xfrm>
        </p:spPr>
        <p:txBody>
          <a:bodyPr/>
          <a:lstStyle/>
          <a:p>
            <a:r>
              <a:rPr lang="en-US" dirty="0" smtClean="0"/>
              <a:t>Right now, our areas of opportunity within our current team seems to be with annual reviews, additional training, and the current work flow through the shop.</a:t>
            </a:r>
            <a:endParaRPr lang="en-US" dirty="0"/>
          </a:p>
          <a:p>
            <a:endParaRPr lang="en-US" dirty="0"/>
          </a:p>
        </p:txBody>
      </p:sp>
      <p:pic>
        <p:nvPicPr>
          <p:cNvPr id="4" name="Picture 3"/>
          <p:cNvPicPr>
            <a:picLocks noChangeAspect="1"/>
          </p:cNvPicPr>
          <p:nvPr/>
        </p:nvPicPr>
        <p:blipFill>
          <a:blip r:embed="rId2"/>
          <a:stretch>
            <a:fillRect/>
          </a:stretch>
        </p:blipFill>
        <p:spPr>
          <a:xfrm>
            <a:off x="5420312" y="3271840"/>
            <a:ext cx="6620799" cy="3429479"/>
          </a:xfrm>
          <a:prstGeom prst="rect">
            <a:avLst/>
          </a:prstGeom>
        </p:spPr>
      </p:pic>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TM03457496[[fn=Parallax]]</Template>
  <TotalTime>1108</TotalTime>
  <Words>1070</Words>
  <Application>Microsoft Office PowerPoint</Application>
  <PresentationFormat>Widescreen</PresentationFormat>
  <Paragraphs>73</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Corbel</vt:lpstr>
      <vt:lpstr>Parallax</vt:lpstr>
      <vt:lpstr>NADA Service Homework </vt:lpstr>
      <vt:lpstr>   How do we acquire more happy customers?  </vt:lpstr>
      <vt:lpstr>  Can we convert labor hours into dollars?  </vt:lpstr>
      <vt:lpstr> How do our Expenses stack up?   </vt:lpstr>
      <vt:lpstr> Is anyone actually working back there?   </vt:lpstr>
      <vt:lpstr> What is that big building in the back?   </vt:lpstr>
      <vt:lpstr>100 RO Analysis &amp; Feedback</vt:lpstr>
      <vt:lpstr>SWOT Strengths</vt:lpstr>
      <vt:lpstr>SWOT Weaknesses</vt:lpstr>
      <vt:lpstr>SWOT Opportunities</vt:lpstr>
      <vt:lpstr>SWOT Threats</vt:lpstr>
      <vt:lpstr>SWOT Analysis</vt:lpstr>
      <vt:lpstr>SWOT Analysis</vt:lpstr>
      <vt:lpstr>Homework Synopsis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Kevin Pitts</cp:lastModifiedBy>
  <cp:revision>24</cp:revision>
  <dcterms:created xsi:type="dcterms:W3CDTF">2022-12-04T13:10:55Z</dcterms:created>
  <dcterms:modified xsi:type="dcterms:W3CDTF">2024-02-16T18:10:55Z</dcterms:modified>
</cp:coreProperties>
</file>