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4" r:id="rId6"/>
    <p:sldId id="272" r:id="rId7"/>
    <p:sldId id="273" r:id="rId8"/>
    <p:sldId id="258" r:id="rId9"/>
    <p:sldId id="257" r:id="rId10"/>
    <p:sldId id="262" r:id="rId11"/>
    <p:sldId id="263" r:id="rId12"/>
    <p:sldId id="264" r:id="rId13"/>
    <p:sldId id="265" r:id="rId14"/>
    <p:sldId id="266" r:id="rId15"/>
    <p:sldId id="267" r:id="rId16"/>
    <p:sldId id="268" r:id="rId17"/>
    <p:sldId id="269" r:id="rId18"/>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iel Arredondo" initials="DA" lastIdx="2" clrIdx="0">
    <p:extLst>
      <p:ext uri="{19B8F6BF-5375-455C-9EA6-DF929625EA0E}">
        <p15:presenceInfo xmlns:p15="http://schemas.microsoft.com/office/powerpoint/2012/main" userId="53dfcb974354190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1" d="100"/>
          <a:sy n="81" d="100"/>
        </p:scale>
        <p:origin x="114" y="7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2/15/2024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Kelley Cory</a:t>
            </a:r>
          </a:p>
          <a:p>
            <a:pPr algn="ctr"/>
            <a:r>
              <a:rPr lang="en-US" sz="3200" dirty="0"/>
              <a:t>N433</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Weaknesses</a:t>
            </a:r>
          </a:p>
          <a:p>
            <a:r>
              <a:rPr lang="en-US" dirty="0"/>
              <a:t>Not keeping our customers informed while vehicle in the Service Dept.</a:t>
            </a:r>
          </a:p>
          <a:p>
            <a:r>
              <a:rPr lang="en-US" dirty="0"/>
              <a:t>Not answering calls coming in or returning them</a:t>
            </a:r>
          </a:p>
          <a:p>
            <a:r>
              <a:rPr lang="en-US" dirty="0"/>
              <a:t>Shortage of skilled personnel</a:t>
            </a:r>
          </a:p>
          <a:p>
            <a:r>
              <a:rPr lang="en-US" dirty="0"/>
              <a:t>Lack of communicating</a:t>
            </a:r>
          </a:p>
          <a:p>
            <a:r>
              <a:rPr lang="en-US" dirty="0"/>
              <a:t>Ineffective processes – not being monitored that all processes in place are being performed and monitored</a:t>
            </a:r>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pPr marL="0" indent="0">
              <a:buNone/>
            </a:pPr>
            <a:r>
              <a:rPr lang="en-US" dirty="0"/>
              <a:t>Opportunities</a:t>
            </a:r>
          </a:p>
          <a:p>
            <a:r>
              <a:rPr lang="en-US" dirty="0"/>
              <a:t>Focus on customer service to increase return customers and word of mouth advertising.</a:t>
            </a:r>
          </a:p>
          <a:p>
            <a:r>
              <a:rPr lang="en-US" dirty="0"/>
              <a:t>Manager working with the advisors on their daily responsibilities and creating a relationship of trust. </a:t>
            </a:r>
          </a:p>
          <a:p>
            <a:r>
              <a:rPr lang="en-US" dirty="0"/>
              <a:t>Utilize the number of Service Bays that we have and increase the number of hours sold.</a:t>
            </a:r>
          </a:p>
          <a:p>
            <a:r>
              <a:rPr lang="en-US" dirty="0"/>
              <a:t>Start a mobile service for less complicated work as well as installing special order parts. Also, review the benefits and cost to picking up and delivering vehicles to customer for service work.</a:t>
            </a:r>
          </a:p>
          <a:p>
            <a:r>
              <a:rPr lang="en-US" dirty="0"/>
              <a:t>With the Video MPI we increase the opportunity of selling more hours, maybe not now but in the future.</a:t>
            </a:r>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Threats</a:t>
            </a:r>
          </a:p>
          <a:p>
            <a:r>
              <a:rPr lang="en-US" dirty="0"/>
              <a:t>Increasing competition in our area.</a:t>
            </a:r>
          </a:p>
          <a:p>
            <a:r>
              <a:rPr lang="en-US" dirty="0"/>
              <a:t>Difficulty in finding and retaining skilled staff.</a:t>
            </a:r>
          </a:p>
          <a:p>
            <a:r>
              <a:rPr lang="en-US" dirty="0"/>
              <a:t>Overcoming negative reviews and social media backlash.</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Objectives</a:t>
            </a:r>
          </a:p>
          <a:p>
            <a:endParaRPr lang="en-US" dirty="0"/>
          </a:p>
          <a:p>
            <a:r>
              <a:rPr lang="en-US" dirty="0"/>
              <a:t>Increase the number of RO’s and hours sold</a:t>
            </a:r>
          </a:p>
          <a:p>
            <a:r>
              <a:rPr lang="en-US" dirty="0"/>
              <a:t>Hiring skilled Technicians and retaining them, as well as getting more customers in the door to facilitate the addition of Technicians.</a:t>
            </a:r>
          </a:p>
          <a:p>
            <a:r>
              <a:rPr lang="en-US" dirty="0"/>
              <a:t>Motivating the staff, especially the Technicians with the video MPI.</a:t>
            </a:r>
          </a:p>
          <a:p>
            <a:r>
              <a:rPr lang="en-US" dirty="0"/>
              <a:t>Keeping customers from going to competitors</a:t>
            </a:r>
          </a:p>
          <a:p>
            <a:r>
              <a:rPr lang="en-US" dirty="0"/>
              <a:t>Sell more services to the customer and show value</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Strategies</a:t>
            </a:r>
          </a:p>
          <a:p>
            <a:r>
              <a:rPr lang="en-US" dirty="0"/>
              <a:t>Start mobile service</a:t>
            </a:r>
          </a:p>
          <a:p>
            <a:r>
              <a:rPr lang="en-US" dirty="0"/>
              <a:t>Spiff Technicians for each video MPI performed</a:t>
            </a:r>
          </a:p>
          <a:p>
            <a:r>
              <a:rPr lang="en-US" dirty="0"/>
              <a:t>Extend hours of operation</a:t>
            </a:r>
          </a:p>
          <a:p>
            <a:r>
              <a:rPr lang="en-US" dirty="0"/>
              <a:t>Implement a customer feedback system that allows us to track the customers satisfaction</a:t>
            </a:r>
          </a:p>
          <a:p>
            <a:r>
              <a:rPr lang="en-US" dirty="0"/>
              <a:t>Train staff with conflict resolution</a:t>
            </a:r>
          </a:p>
          <a:p>
            <a:r>
              <a:rPr lang="en-US" dirty="0"/>
              <a:t>Work on automation with our current programming staff to speed up routine tasks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Tactics</a:t>
            </a:r>
          </a:p>
          <a:p>
            <a:r>
              <a:rPr lang="en-US" dirty="0"/>
              <a:t>All discounting needs Manager approval</a:t>
            </a:r>
          </a:p>
          <a:p>
            <a:r>
              <a:rPr lang="en-US" dirty="0"/>
              <a:t> Marketing with coupons for active customers.</a:t>
            </a:r>
          </a:p>
          <a:p>
            <a:r>
              <a:rPr lang="en-US" dirty="0"/>
              <a:t>Aggressive Marketing for Inactive customers to get them back in the door.</a:t>
            </a:r>
          </a:p>
          <a:p>
            <a:r>
              <a:rPr lang="en-US" dirty="0"/>
              <a:t>Review customer service reviews with Advisors weekly</a:t>
            </a:r>
          </a:p>
          <a:p>
            <a:r>
              <a:rPr lang="en-US" dirty="0"/>
              <a:t>Service Director to work daily with Advisors on their open RO list</a:t>
            </a:r>
          </a:p>
          <a:p>
            <a:r>
              <a:rPr lang="en-US" dirty="0"/>
              <a:t>Meet with Advisors daily to discuss any customer or internal issues and how to resolve them</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768250248"/>
              </p:ext>
            </p:extLst>
          </p:nvPr>
        </p:nvGraphicFramePr>
        <p:xfrm>
          <a:off x="677334" y="1818624"/>
          <a:ext cx="9132492" cy="546041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Implement customer feedback system</a:t>
                      </a:r>
                    </a:p>
                  </a:txBody>
                  <a:tcPr/>
                </a:tc>
                <a:tc>
                  <a:txBody>
                    <a:bodyPr/>
                    <a:lstStyle/>
                    <a:p>
                      <a:r>
                        <a:rPr lang="en-US" dirty="0"/>
                        <a:t>Advisor/Service Director/GM</a:t>
                      </a:r>
                    </a:p>
                  </a:txBody>
                  <a:tcPr/>
                </a:tc>
                <a:tc>
                  <a:txBody>
                    <a:bodyPr/>
                    <a:lstStyle/>
                    <a:p>
                      <a:r>
                        <a:rPr lang="en-US" dirty="0"/>
                        <a:t>06/30/2024</a:t>
                      </a:r>
                    </a:p>
                  </a:txBody>
                  <a:tcPr/>
                </a:tc>
                <a:extLst>
                  <a:ext uri="{0D108BD9-81ED-4DB2-BD59-A6C34878D82A}">
                    <a16:rowId xmlns:a16="http://schemas.microsoft.com/office/drawing/2014/main" val="2400365483"/>
                  </a:ext>
                </a:extLst>
              </a:tr>
              <a:tr h="565004">
                <a:tc>
                  <a:txBody>
                    <a:bodyPr/>
                    <a:lstStyle/>
                    <a:p>
                      <a:r>
                        <a:rPr lang="en-US" dirty="0"/>
                        <a:t>Motivate staff</a:t>
                      </a:r>
                    </a:p>
                  </a:txBody>
                  <a:tcPr/>
                </a:tc>
                <a:tc>
                  <a:txBody>
                    <a:bodyPr/>
                    <a:lstStyle/>
                    <a:p>
                      <a:r>
                        <a:rPr lang="en-US" dirty="0"/>
                        <a:t>Service Manager/GM</a:t>
                      </a:r>
                    </a:p>
                  </a:txBody>
                  <a:tcPr/>
                </a:tc>
                <a:tc>
                  <a:txBody>
                    <a:bodyPr/>
                    <a:lstStyle/>
                    <a:p>
                      <a:r>
                        <a:rPr lang="en-US" dirty="0"/>
                        <a:t>Daily</a:t>
                      </a:r>
                    </a:p>
                  </a:txBody>
                  <a:tcPr/>
                </a:tc>
                <a:extLst>
                  <a:ext uri="{0D108BD9-81ED-4DB2-BD59-A6C34878D82A}">
                    <a16:rowId xmlns:a16="http://schemas.microsoft.com/office/drawing/2014/main" val="107845787"/>
                  </a:ext>
                </a:extLst>
              </a:tr>
              <a:tr h="565004">
                <a:tc>
                  <a:txBody>
                    <a:bodyPr/>
                    <a:lstStyle/>
                    <a:p>
                      <a:r>
                        <a:rPr lang="en-US" dirty="0"/>
                        <a:t>Mobile Service</a:t>
                      </a:r>
                    </a:p>
                  </a:txBody>
                  <a:tcPr/>
                </a:tc>
                <a:tc>
                  <a:txBody>
                    <a:bodyPr/>
                    <a:lstStyle/>
                    <a:p>
                      <a:r>
                        <a:rPr lang="en-US" dirty="0"/>
                        <a:t>Service Director/GM</a:t>
                      </a:r>
                    </a:p>
                  </a:txBody>
                  <a:tcPr/>
                </a:tc>
                <a:tc>
                  <a:txBody>
                    <a:bodyPr/>
                    <a:lstStyle/>
                    <a:p>
                      <a:r>
                        <a:rPr lang="en-US" dirty="0"/>
                        <a:t>06/30/2024</a:t>
                      </a:r>
                    </a:p>
                  </a:txBody>
                  <a:tcPr/>
                </a:tc>
                <a:extLst>
                  <a:ext uri="{0D108BD9-81ED-4DB2-BD59-A6C34878D82A}">
                    <a16:rowId xmlns:a16="http://schemas.microsoft.com/office/drawing/2014/main" val="1530126605"/>
                  </a:ext>
                </a:extLst>
              </a:tr>
              <a:tr h="565004">
                <a:tc>
                  <a:txBody>
                    <a:bodyPr/>
                    <a:lstStyle/>
                    <a:p>
                      <a:r>
                        <a:rPr lang="en-US" dirty="0"/>
                        <a:t>Extend hours of operation</a:t>
                      </a:r>
                    </a:p>
                  </a:txBody>
                  <a:tcPr/>
                </a:tc>
                <a:tc>
                  <a:txBody>
                    <a:bodyPr/>
                    <a:lstStyle/>
                    <a:p>
                      <a:r>
                        <a:rPr lang="en-US" dirty="0"/>
                        <a:t>Service Director/GM</a:t>
                      </a:r>
                    </a:p>
                  </a:txBody>
                  <a:tcPr/>
                </a:tc>
                <a:tc>
                  <a:txBody>
                    <a:bodyPr/>
                    <a:lstStyle/>
                    <a:p>
                      <a:r>
                        <a:rPr lang="en-US" dirty="0"/>
                        <a:t>04/01/2024</a:t>
                      </a:r>
                    </a:p>
                  </a:txBody>
                  <a:tcPr/>
                </a:tc>
                <a:extLst>
                  <a:ext uri="{0D108BD9-81ED-4DB2-BD59-A6C34878D82A}">
                    <a16:rowId xmlns:a16="http://schemas.microsoft.com/office/drawing/2014/main" val="1950345431"/>
                  </a:ext>
                </a:extLst>
              </a:tr>
              <a:tr h="565004">
                <a:tc>
                  <a:txBody>
                    <a:bodyPr/>
                    <a:lstStyle/>
                    <a:p>
                      <a:r>
                        <a:rPr lang="en-US" dirty="0"/>
                        <a:t>Train staff conflict resolution</a:t>
                      </a:r>
                    </a:p>
                  </a:txBody>
                  <a:tcPr/>
                </a:tc>
                <a:tc>
                  <a:txBody>
                    <a:bodyPr/>
                    <a:lstStyle/>
                    <a:p>
                      <a:r>
                        <a:rPr lang="en-US" dirty="0"/>
                        <a:t>Service Director/GM</a:t>
                      </a:r>
                    </a:p>
                  </a:txBody>
                  <a:tcPr/>
                </a:tc>
                <a:tc>
                  <a:txBody>
                    <a:bodyPr/>
                    <a:lstStyle/>
                    <a:p>
                      <a:r>
                        <a:rPr lang="en-US" dirty="0"/>
                        <a:t>Daily</a:t>
                      </a:r>
                    </a:p>
                  </a:txBody>
                  <a:tcPr/>
                </a:tc>
                <a:extLst>
                  <a:ext uri="{0D108BD9-81ED-4DB2-BD59-A6C34878D82A}">
                    <a16:rowId xmlns:a16="http://schemas.microsoft.com/office/drawing/2014/main" val="1960891333"/>
                  </a:ext>
                </a:extLst>
              </a:tr>
              <a:tr h="565004">
                <a:tc>
                  <a:txBody>
                    <a:bodyPr/>
                    <a:lstStyle/>
                    <a:p>
                      <a:r>
                        <a:rPr lang="en-US" dirty="0"/>
                        <a:t>All discounting needs Manager approval</a:t>
                      </a:r>
                    </a:p>
                  </a:txBody>
                  <a:tcPr/>
                </a:tc>
                <a:tc>
                  <a:txBody>
                    <a:bodyPr/>
                    <a:lstStyle/>
                    <a:p>
                      <a:r>
                        <a:rPr lang="en-US" dirty="0"/>
                        <a:t>Service Director/GM</a:t>
                      </a:r>
                    </a:p>
                  </a:txBody>
                  <a:tcPr/>
                </a:tc>
                <a:tc>
                  <a:txBody>
                    <a:bodyPr/>
                    <a:lstStyle/>
                    <a:p>
                      <a:r>
                        <a:rPr lang="en-US" dirty="0"/>
                        <a:t>Daily</a:t>
                      </a:r>
                    </a:p>
                  </a:txBody>
                  <a:tcPr/>
                </a:tc>
                <a:extLst>
                  <a:ext uri="{0D108BD9-81ED-4DB2-BD59-A6C34878D82A}">
                    <a16:rowId xmlns:a16="http://schemas.microsoft.com/office/drawing/2014/main" val="4137224325"/>
                  </a:ext>
                </a:extLst>
              </a:tr>
              <a:tr h="565004">
                <a:tc>
                  <a:txBody>
                    <a:bodyPr/>
                    <a:lstStyle/>
                    <a:p>
                      <a:r>
                        <a:rPr lang="en-US" dirty="0"/>
                        <a:t>Spiff Technicians for each video MPI</a:t>
                      </a:r>
                    </a:p>
                  </a:txBody>
                  <a:tcPr/>
                </a:tc>
                <a:tc>
                  <a:txBody>
                    <a:bodyPr/>
                    <a:lstStyle/>
                    <a:p>
                      <a:r>
                        <a:rPr lang="en-US" dirty="0"/>
                        <a:t>Service Director/GM</a:t>
                      </a:r>
                    </a:p>
                  </a:txBody>
                  <a:tcPr/>
                </a:tc>
                <a:tc>
                  <a:txBody>
                    <a:bodyPr/>
                    <a:lstStyle/>
                    <a:p>
                      <a:r>
                        <a:rPr lang="en-US" dirty="0"/>
                        <a:t>03-01-2024</a:t>
                      </a:r>
                    </a:p>
                  </a:txBody>
                  <a:tcPr/>
                </a:tc>
                <a:extLst>
                  <a:ext uri="{0D108BD9-81ED-4DB2-BD59-A6C34878D82A}">
                    <a16:rowId xmlns:a16="http://schemas.microsoft.com/office/drawing/2014/main" val="2642230709"/>
                  </a:ext>
                </a:extLst>
              </a:tr>
              <a:tr h="565004">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415800247"/>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77538"/>
            <a:ext cx="8596668" cy="5082639"/>
          </a:xfrm>
        </p:spPr>
        <p:txBody>
          <a:bodyPr>
            <a:normAutofit/>
          </a:bodyPr>
          <a:lstStyle/>
          <a:p>
            <a:pPr marL="0" indent="0">
              <a:buNone/>
            </a:pPr>
            <a:r>
              <a:rPr lang="en-US" dirty="0"/>
              <a:t>Synopsis</a:t>
            </a:r>
          </a:p>
          <a:p>
            <a:pPr marL="0" indent="0">
              <a:buNone/>
            </a:pPr>
            <a:r>
              <a:rPr lang="en-US" dirty="0"/>
              <a:t>By focusing on the strategies listed, we can increase repair order sales, improve customer satisfaction, and grow our Service business.  Each element contributes to creating and accomplishing the operation that we have described throughout this power point.  The goal is to not only attract external customers but also retain our internal customers, our staff.</a:t>
            </a:r>
          </a:p>
          <a:p>
            <a:pPr marL="0" indent="0">
              <a:buNone/>
            </a:pPr>
            <a:r>
              <a:rPr lang="en-US" dirty="0"/>
              <a:t>We will hire additional experienced Technicians which will allow us to take on more work and increase our hours per RO and Gross Profit.</a:t>
            </a:r>
          </a:p>
          <a:p>
            <a:pPr marL="0" indent="0">
              <a:buNone/>
            </a:pPr>
            <a:r>
              <a:rPr lang="en-US" dirty="0"/>
              <a:t>We will train our Advisors on selling value and effectively communicating the value to the customers.</a:t>
            </a:r>
          </a:p>
          <a:p>
            <a:pPr marL="0" indent="0">
              <a:buNone/>
            </a:pPr>
            <a:r>
              <a:rPr lang="en-US" dirty="0"/>
              <a:t>Its important to equip our Advisors on how to overcome conflict and how to handle customer complaints effectively and professionally.  Doing so, gave improve customer loyalty.</a:t>
            </a:r>
          </a:p>
          <a:p>
            <a:pPr marL="0" indent="0">
              <a:buNone/>
            </a:pPr>
            <a:r>
              <a:rPr lang="en-US" dirty="0"/>
              <a:t>There is obviously a lot of work that needs to be done, but with proper leadership </a:t>
            </a:r>
            <a:r>
              <a:rPr lang="en-US"/>
              <a:t>all this can be done.</a:t>
            </a:r>
            <a:endParaRPr lang="en-US" dirty="0"/>
          </a:p>
          <a:p>
            <a:pPr marL="0" indent="0">
              <a:buNone/>
            </a:pPr>
            <a:endParaRPr lang="en-US"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a:bodyPr>
          <a:lstStyle/>
          <a:p>
            <a:pPr marL="0" indent="0">
              <a:buNone/>
            </a:pPr>
            <a:r>
              <a:rPr lang="en-US" sz="1800" b="0" i="0" u="none" strike="noStrike" baseline="0" dirty="0">
                <a:solidFill>
                  <a:srgbClr val="221E1F"/>
                </a:solidFill>
                <a:latin typeface="Calibri" panose="020F0502020204030204" pitchFamily="34" charset="0"/>
              </a:rPr>
              <a:t>We currently use an Outside </a:t>
            </a:r>
            <a:r>
              <a:rPr lang="en-US" dirty="0">
                <a:solidFill>
                  <a:srgbClr val="221E1F"/>
                </a:solidFill>
                <a:latin typeface="Calibri" panose="020F0502020204030204" pitchFamily="34" charset="0"/>
              </a:rPr>
              <a:t>S</a:t>
            </a:r>
            <a:r>
              <a:rPr lang="en-US" sz="1800" b="0" i="0" u="none" strike="noStrike" baseline="0" dirty="0">
                <a:solidFill>
                  <a:srgbClr val="221E1F"/>
                </a:solidFill>
                <a:latin typeface="Calibri" panose="020F0502020204030204" pitchFamily="34" charset="0"/>
              </a:rPr>
              <a:t>ervice, Impact Solutions, to follow up with our customers.  We also use digital marketing, emails and follow up with direct mail.  We send out Maintenance specials to our Active customers are more aggressive with our Inactive customers on the pricing structure.  </a:t>
            </a:r>
          </a:p>
          <a:p>
            <a:pPr marL="0" indent="0">
              <a:buNone/>
            </a:pPr>
            <a:r>
              <a:rPr lang="en-US" dirty="0">
                <a:solidFill>
                  <a:srgbClr val="221E1F"/>
                </a:solidFill>
                <a:latin typeface="Calibri" panose="020F0502020204030204" pitchFamily="34" charset="0"/>
              </a:rPr>
              <a:t>We need to focus  on providing excellent customer service to create positive feedback from our customers.  In order to do this, the Service Manager and Director need to  train the Service Advisors on contacting the customers and staying in touch with them throughout the entire time the customers vehicle is in the Service Department.</a:t>
            </a:r>
            <a:endParaRPr lang="en-US" sz="1800" b="0" i="0" u="none" strike="noStrike" baseline="0" dirty="0">
              <a:solidFill>
                <a:srgbClr val="221E1F"/>
              </a:solidFill>
              <a:latin typeface="Calibri" panose="020F0502020204030204" pitchFamily="34" charset="0"/>
            </a:endParaRPr>
          </a:p>
          <a:p>
            <a:pPr marL="0" indent="0">
              <a:buNone/>
            </a:pPr>
            <a:r>
              <a:rPr lang="en-US" sz="1800" b="0" i="0" u="none" strike="noStrike" baseline="0" dirty="0">
                <a:solidFill>
                  <a:srgbClr val="221E1F"/>
                </a:solidFill>
                <a:latin typeface="Calibri" panose="020F0502020204030204" pitchFamily="34" charset="0"/>
              </a:rPr>
              <a:t>We need to conti</a:t>
            </a:r>
            <a:r>
              <a:rPr lang="en-US" dirty="0">
                <a:solidFill>
                  <a:srgbClr val="221E1F"/>
                </a:solidFill>
                <a:latin typeface="Calibri" panose="020F0502020204030204" pitchFamily="34" charset="0"/>
              </a:rPr>
              <a:t>nue to Market our Loyalty Program and Referral Program and capture new customers.</a:t>
            </a:r>
          </a:p>
          <a:p>
            <a:pPr marL="0" indent="0">
              <a:buNone/>
            </a:pPr>
            <a:r>
              <a:rPr lang="en-US" sz="1800" b="0" i="0" u="none" strike="noStrike" baseline="0" dirty="0">
                <a:solidFill>
                  <a:srgbClr val="221E1F"/>
                </a:solidFill>
                <a:latin typeface="Calibri" panose="020F0502020204030204" pitchFamily="34" charset="0"/>
              </a:rPr>
              <a:t>We should be able to monitor the improvement from the calls being made and customers responses from those calls.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153328" y="1776941"/>
            <a:ext cx="4185623" cy="3304117"/>
          </a:xfrm>
        </p:spPr>
        <p:txBody>
          <a:bodyPr>
            <a:normAutofit fontScale="85000" lnSpcReduction="20000"/>
          </a:bodyPr>
          <a:lstStyle/>
          <a:p>
            <a:pPr marL="0" indent="0">
              <a:buNone/>
            </a:pPr>
            <a:r>
              <a:rPr lang="en-US" dirty="0">
                <a:solidFill>
                  <a:srgbClr val="000000"/>
                </a:solidFill>
                <a:latin typeface="Calibri" panose="020F0502020204030204" pitchFamily="34" charset="0"/>
              </a:rPr>
              <a:t>Technicians are paid a flat rate.  We have been aggressive with our pricing and services and have been maintaining the guide of 76%.</a:t>
            </a:r>
          </a:p>
          <a:p>
            <a:pPr marL="0" indent="0">
              <a:buNone/>
            </a:pPr>
            <a:r>
              <a:rPr lang="en-US" sz="1800" b="0" i="0" u="none" strike="noStrike" baseline="0" dirty="0">
                <a:solidFill>
                  <a:srgbClr val="000000"/>
                </a:solidFill>
                <a:latin typeface="Calibri" panose="020F0502020204030204" pitchFamily="34" charset="0"/>
              </a:rPr>
              <a:t>Our goal at this time is getting more customers in the door, increasing our RO count.</a:t>
            </a:r>
          </a:p>
          <a:p>
            <a:pPr marL="0" indent="0">
              <a:buNone/>
            </a:pPr>
            <a:r>
              <a:rPr lang="en-US" sz="1800" b="0" i="0" u="none" strike="noStrike" baseline="0" dirty="0">
                <a:solidFill>
                  <a:srgbClr val="221E1F"/>
                </a:solidFill>
                <a:latin typeface="Calibri" panose="020F0502020204030204" pitchFamily="34" charset="0"/>
              </a:rPr>
              <a:t>In order to do this we need to provide great customer service so our current customers so they can be one of our best advertisements.   Also, continuing to market the Loyalty Program and running specials.</a:t>
            </a:r>
          </a:p>
          <a:p>
            <a:pPr marL="0" indent="0">
              <a:buNone/>
            </a:pPr>
            <a:r>
              <a:rPr lang="en-US" sz="1800" b="0" i="0" u="none" strike="noStrike" baseline="0" dirty="0">
                <a:solidFill>
                  <a:srgbClr val="221E1F"/>
                </a:solidFill>
                <a:latin typeface="Calibri" panose="020F0502020204030204" pitchFamily="34" charset="0"/>
              </a:rPr>
              <a:t>Due to increases in flat rates to the technicians recently, we need to increase the sale amount for the PDI labor.  We also need to stop costing out Internal Labor.</a:t>
            </a:r>
          </a:p>
          <a:p>
            <a:pPr marL="0" indent="0">
              <a:buNone/>
            </a:pPr>
            <a:endParaRPr lang="en-US" sz="1800" b="0" i="0" u="none" strike="noStrike" baseline="0" dirty="0">
              <a:solidFill>
                <a:srgbClr val="221E1F"/>
              </a:solidFill>
              <a:latin typeface="Calibri" panose="020F0502020204030204" pitchFamily="34" charset="0"/>
            </a:endParaRPr>
          </a:p>
          <a:p>
            <a:endParaRPr lang="en-US" dirty="0"/>
          </a:p>
        </p:txBody>
      </p:sp>
      <p:sp>
        <p:nvSpPr>
          <p:cNvPr id="4" name="TextBox 3">
            <a:extLst>
              <a:ext uri="{FF2B5EF4-FFF2-40B4-BE49-F238E27FC236}">
                <a16:creationId xmlns:a16="http://schemas.microsoft.com/office/drawing/2014/main" id="{DF798D68-C49B-2773-9E32-D05168C9A120}"/>
              </a:ext>
            </a:extLst>
          </p:cNvPr>
          <p:cNvSpPr txBox="1"/>
          <p:nvPr/>
        </p:nvSpPr>
        <p:spPr>
          <a:xfrm>
            <a:off x="5640818" y="2973313"/>
            <a:ext cx="914400" cy="914400"/>
          </a:xfrm>
          <a:prstGeom prst="rect">
            <a:avLst/>
          </a:prstGeom>
          <a:noFill/>
        </p:spPr>
        <p:txBody>
          <a:bodyPr wrap="square" rtlCol="0">
            <a:spAutoFit/>
          </a:bodyPr>
          <a:lstStyle/>
          <a:p>
            <a:endParaRPr lang="en-US" dirty="0"/>
          </a:p>
        </p:txBody>
      </p:sp>
      <p:sp>
        <p:nvSpPr>
          <p:cNvPr id="5" name="TextBox 4">
            <a:extLst>
              <a:ext uri="{FF2B5EF4-FFF2-40B4-BE49-F238E27FC236}">
                <a16:creationId xmlns:a16="http://schemas.microsoft.com/office/drawing/2014/main" id="{D2657F64-6F7D-9F96-5E77-7B56379715FC}"/>
              </a:ext>
            </a:extLst>
          </p:cNvPr>
          <p:cNvSpPr txBox="1"/>
          <p:nvPr/>
        </p:nvSpPr>
        <p:spPr>
          <a:xfrm>
            <a:off x="6885250" y="2852201"/>
            <a:ext cx="1005235" cy="369332"/>
          </a:xfrm>
          <a:prstGeom prst="rect">
            <a:avLst/>
          </a:prstGeom>
          <a:noFill/>
        </p:spPr>
        <p:txBody>
          <a:bodyPr wrap="square" rtlCol="0">
            <a:spAutoFit/>
          </a:bodyPr>
          <a:lstStyle/>
          <a:p>
            <a:endParaRPr lang="en-US"/>
          </a:p>
        </p:txBody>
      </p:sp>
      <p:pic>
        <p:nvPicPr>
          <p:cNvPr id="11" name="Content Placeholder 10">
            <a:extLst>
              <a:ext uri="{FF2B5EF4-FFF2-40B4-BE49-F238E27FC236}">
                <a16:creationId xmlns:a16="http://schemas.microsoft.com/office/drawing/2014/main" id="{592F49BA-CB54-450F-9C10-13B4FDCEA649}"/>
              </a:ext>
            </a:extLst>
          </p:cNvPr>
          <p:cNvPicPr>
            <a:picLocks noGrp="1" noChangeAspect="1"/>
          </p:cNvPicPr>
          <p:nvPr>
            <p:ph sz="quarter" idx="4"/>
          </p:nvPr>
        </p:nvPicPr>
        <p:blipFill>
          <a:blip r:embed="rId2"/>
          <a:stretch>
            <a:fillRect/>
          </a:stretch>
        </p:blipFill>
        <p:spPr>
          <a:xfrm>
            <a:off x="4773882" y="1623483"/>
            <a:ext cx="4845132" cy="3304117"/>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800" b="0" i="0" u="none" strike="noStrike" baseline="0" dirty="0">
                <a:solidFill>
                  <a:srgbClr val="221E1F"/>
                </a:solidFill>
                <a:latin typeface="Calibri" panose="020F0502020204030204" pitchFamily="34" charset="0"/>
              </a:rPr>
              <a:t>We </a:t>
            </a:r>
            <a:r>
              <a:rPr lang="en-US" dirty="0">
                <a:solidFill>
                  <a:srgbClr val="221E1F"/>
                </a:solidFill>
                <a:latin typeface="Calibri" panose="020F0502020204030204" pitchFamily="34" charset="0"/>
              </a:rPr>
              <a:t>have done a good</a:t>
            </a:r>
            <a:r>
              <a:rPr lang="en-US" sz="1800" b="0" i="0" u="none" strike="noStrike" baseline="0" dirty="0">
                <a:solidFill>
                  <a:srgbClr val="221E1F"/>
                </a:solidFill>
                <a:latin typeface="Calibri" panose="020F0502020204030204" pitchFamily="34" charset="0"/>
              </a:rPr>
              <a:t> job at w</a:t>
            </a:r>
            <a:r>
              <a:rPr lang="en-US" dirty="0">
                <a:solidFill>
                  <a:srgbClr val="221E1F"/>
                </a:solidFill>
                <a:latin typeface="Calibri" panose="020F0502020204030204" pitchFamily="34" charset="0"/>
              </a:rPr>
              <a:t>atching and controlling our expenses.  We need to focus on selling more available hours.</a:t>
            </a:r>
          </a:p>
          <a:p>
            <a:pPr marL="0" indent="0">
              <a:buNone/>
            </a:pPr>
            <a:r>
              <a:rPr lang="en-US" dirty="0">
                <a:solidFill>
                  <a:srgbClr val="221E1F"/>
                </a:solidFill>
                <a:latin typeface="Calibri" panose="020F0502020204030204" pitchFamily="34" charset="0"/>
              </a:rPr>
              <a:t>We are not using the number of bays we have to benefit our store.  We need to work on hiring more technicians which is an area we have struggled with in the last 12 – 18 months.  </a:t>
            </a:r>
          </a:p>
          <a:p>
            <a:pPr marL="0" indent="0">
              <a:buNone/>
            </a:pPr>
            <a:r>
              <a:rPr lang="en-US" dirty="0">
                <a:solidFill>
                  <a:srgbClr val="221E1F"/>
                </a:solidFill>
                <a:latin typeface="Calibri" panose="020F0502020204030204" pitchFamily="34" charset="0"/>
              </a:rPr>
              <a:t>We will have to discuss possible signing bonuses to get more technicians to join our team.</a:t>
            </a:r>
          </a:p>
          <a:p>
            <a:pPr marL="0" indent="0">
              <a:buNone/>
            </a:pPr>
            <a:r>
              <a:rPr lang="en-US" sz="1800" b="0" i="0" u="none" strike="noStrike" baseline="0" dirty="0">
                <a:solidFill>
                  <a:srgbClr val="221E1F"/>
                </a:solidFill>
                <a:latin typeface="Calibri" panose="020F0502020204030204" pitchFamily="34" charset="0"/>
              </a:rPr>
              <a:t>    </a:t>
            </a:r>
          </a:p>
          <a:p>
            <a:pPr marL="0" indent="0">
              <a:buNone/>
            </a:pPr>
            <a:endParaRPr lang="en-US" dirty="0"/>
          </a:p>
        </p:txBody>
      </p:sp>
      <p:pic>
        <p:nvPicPr>
          <p:cNvPr id="6" name="Content Placeholder 5">
            <a:extLst>
              <a:ext uri="{FF2B5EF4-FFF2-40B4-BE49-F238E27FC236}">
                <a16:creationId xmlns:a16="http://schemas.microsoft.com/office/drawing/2014/main" id="{F72BA54C-B832-F814-DDF5-F098643093B0}"/>
              </a:ext>
            </a:extLst>
          </p:cNvPr>
          <p:cNvPicPr>
            <a:picLocks noGrp="1" noChangeAspect="1"/>
          </p:cNvPicPr>
          <p:nvPr>
            <p:ph sz="half" idx="2"/>
          </p:nvPr>
        </p:nvPicPr>
        <p:blipFill>
          <a:blip r:embed="rId2"/>
          <a:stretch>
            <a:fillRect/>
          </a:stretch>
        </p:blipFill>
        <p:spPr>
          <a:xfrm>
            <a:off x="5388737" y="1833985"/>
            <a:ext cx="3609975" cy="299085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DF4F0EF-0A6C-0676-620D-70508727DE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7312AD-C156-53C2-4AEF-AAEB0B48FD47}"/>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FE132234-B7B2-A7D8-D748-23A5475468E1}"/>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sp>
        <p:nvSpPr>
          <p:cNvPr id="4" name="TextBox 3">
            <a:extLst>
              <a:ext uri="{FF2B5EF4-FFF2-40B4-BE49-F238E27FC236}">
                <a16:creationId xmlns:a16="http://schemas.microsoft.com/office/drawing/2014/main" id="{2F587686-1A8D-778F-B33E-335584229260}"/>
              </a:ext>
            </a:extLst>
          </p:cNvPr>
          <p:cNvSpPr txBox="1"/>
          <p:nvPr/>
        </p:nvSpPr>
        <p:spPr>
          <a:xfrm>
            <a:off x="5640818" y="2973313"/>
            <a:ext cx="914400" cy="91440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Trebuchet MS" panose="020B0603020202020204"/>
              <a:ea typeface="+mn-ea"/>
              <a:cs typeface="+mn-cs"/>
            </a:endParaRPr>
          </a:p>
        </p:txBody>
      </p:sp>
      <p:sp>
        <p:nvSpPr>
          <p:cNvPr id="5" name="TextBox 4">
            <a:extLst>
              <a:ext uri="{FF2B5EF4-FFF2-40B4-BE49-F238E27FC236}">
                <a16:creationId xmlns:a16="http://schemas.microsoft.com/office/drawing/2014/main" id="{30C6316C-8231-A660-65FE-E2AE90A27E67}"/>
              </a:ext>
            </a:extLst>
          </p:cNvPr>
          <p:cNvSpPr txBox="1"/>
          <p:nvPr/>
        </p:nvSpPr>
        <p:spPr>
          <a:xfrm>
            <a:off x="6885250" y="2852201"/>
            <a:ext cx="1005235"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rebuchet MS" panose="020B0603020202020204"/>
              <a:ea typeface="+mn-ea"/>
              <a:cs typeface="+mn-cs"/>
            </a:endParaRPr>
          </a:p>
        </p:txBody>
      </p:sp>
      <p:graphicFrame>
        <p:nvGraphicFramePr>
          <p:cNvPr id="19" name="Content Placeholder 18">
            <a:extLst>
              <a:ext uri="{FF2B5EF4-FFF2-40B4-BE49-F238E27FC236}">
                <a16:creationId xmlns:a16="http://schemas.microsoft.com/office/drawing/2014/main" id="{245A0840-11F5-1EB0-3286-4A58B9B28452}"/>
              </a:ext>
            </a:extLst>
          </p:cNvPr>
          <p:cNvGraphicFramePr>
            <a:graphicFrameLocks noGrp="1"/>
          </p:cNvGraphicFramePr>
          <p:nvPr>
            <p:ph sz="quarter" idx="4"/>
          </p:nvPr>
        </p:nvGraphicFramePr>
        <p:xfrm>
          <a:off x="4414554" y="2361695"/>
          <a:ext cx="5528790" cy="2973690"/>
        </p:xfrm>
        <a:graphic>
          <a:graphicData uri="http://schemas.openxmlformats.org/drawingml/2006/table">
            <a:tbl>
              <a:tblPr/>
              <a:tblGrid>
                <a:gridCol w="932896">
                  <a:extLst>
                    <a:ext uri="{9D8B030D-6E8A-4147-A177-3AD203B41FA5}">
                      <a16:colId xmlns:a16="http://schemas.microsoft.com/office/drawing/2014/main" val="3024240021"/>
                    </a:ext>
                  </a:extLst>
                </a:gridCol>
                <a:gridCol w="2071584">
                  <a:extLst>
                    <a:ext uri="{9D8B030D-6E8A-4147-A177-3AD203B41FA5}">
                      <a16:colId xmlns:a16="http://schemas.microsoft.com/office/drawing/2014/main" val="2801528255"/>
                    </a:ext>
                  </a:extLst>
                </a:gridCol>
                <a:gridCol w="1591414">
                  <a:extLst>
                    <a:ext uri="{9D8B030D-6E8A-4147-A177-3AD203B41FA5}">
                      <a16:colId xmlns:a16="http://schemas.microsoft.com/office/drawing/2014/main" val="1483616118"/>
                    </a:ext>
                  </a:extLst>
                </a:gridCol>
                <a:gridCol w="932896">
                  <a:extLst>
                    <a:ext uri="{9D8B030D-6E8A-4147-A177-3AD203B41FA5}">
                      <a16:colId xmlns:a16="http://schemas.microsoft.com/office/drawing/2014/main" val="865375437"/>
                    </a:ext>
                  </a:extLst>
                </a:gridCol>
              </a:tblGrid>
              <a:tr h="188208">
                <a:tc gridSpan="4">
                  <a:txBody>
                    <a:bodyPr/>
                    <a:lstStyle/>
                    <a:p>
                      <a:pPr algn="l" fontAlgn="b"/>
                      <a:r>
                        <a:rPr lang="en-US" sz="1000" b="1" i="0" u="none" strike="noStrike" dirty="0">
                          <a:solidFill>
                            <a:srgbClr val="000000"/>
                          </a:solidFill>
                          <a:effectLst/>
                          <a:latin typeface="Arial" panose="020B0604020202020204" pitchFamily="34" charset="0"/>
                        </a:rPr>
                        <a:t>                     Service Department Profit Centering    </a:t>
                      </a:r>
                      <a:r>
                        <a:rPr lang="en-US" sz="800" b="1" i="0" u="none" strike="noStrike" dirty="0">
                          <a:solidFill>
                            <a:srgbClr val="000000"/>
                          </a:solidFill>
                          <a:effectLst/>
                          <a:latin typeface="Arial" panose="020B0604020202020204" pitchFamily="34" charset="0"/>
                        </a:rPr>
                        <a:t> </a:t>
                      </a:r>
                      <a:endParaRPr lang="en-US" sz="1000" b="1" i="0" u="none" strike="noStrike" dirty="0">
                        <a:solidFill>
                          <a:srgbClr val="000000"/>
                        </a:solidFill>
                        <a:effectLst/>
                        <a:latin typeface="Arial" panose="020B0604020202020204" pitchFamily="34" charset="0"/>
                      </a:endParaRPr>
                    </a:p>
                  </a:txBody>
                  <a:tcPr marL="4763" marR="4763" marT="4763"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1058544"/>
                  </a:ext>
                </a:extLst>
              </a:tr>
              <a:tr h="229491">
                <a:tc>
                  <a:txBody>
                    <a:bodyPr/>
                    <a:lstStyle/>
                    <a:p>
                      <a:pPr algn="l" fontAlgn="b"/>
                      <a:endParaRPr lang="en-US" sz="1100" b="0" i="0" u="none" strike="noStrike">
                        <a:solidFill>
                          <a:srgbClr val="000000"/>
                        </a:solidFill>
                        <a:effectLst/>
                        <a:latin typeface="Calibri" panose="020F0502020204030204" pitchFamily="34" charset="0"/>
                      </a:endParaRPr>
                    </a:p>
                  </a:txBody>
                  <a:tcPr marL="4763" marR="4763" marT="476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4763" marR="4763" marT="476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4763" marR="4763" marT="476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4763" marR="4763" marT="4763"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45117750"/>
                  </a:ext>
                </a:extLst>
              </a:tr>
              <a:tr h="491411">
                <a:tc>
                  <a:txBody>
                    <a:bodyPr/>
                    <a:lstStyle/>
                    <a:p>
                      <a:pPr algn="l" fontAlgn="b"/>
                      <a:r>
                        <a:rPr lang="en-US" sz="1100" b="0" i="0" u="none" strike="noStrike" dirty="0">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dirty="0">
                          <a:solidFill>
                            <a:srgbClr val="FFFFFF"/>
                          </a:solidFill>
                          <a:effectLst/>
                          <a:latin typeface="Arial" panose="020B0604020202020204" pitchFamily="34" charset="0"/>
                        </a:rPr>
                        <a:t>Expense Category</a:t>
                      </a:r>
                    </a:p>
                  </a:txBody>
                  <a:tcPr marL="4763" marR="4763" marT="4763"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dirty="0">
                          <a:solidFill>
                            <a:srgbClr val="FFFFFF"/>
                          </a:solidFill>
                          <a:effectLst/>
                          <a:latin typeface="Arial" panose="020B0604020202020204" pitchFamily="34" charset="0"/>
                        </a:rPr>
                        <a:t>Dollar Amount</a:t>
                      </a:r>
                    </a:p>
                  </a:txBody>
                  <a:tcPr marL="4763" marR="4763" marT="4763"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1900879348"/>
                  </a:ext>
                </a:extLst>
              </a:tr>
              <a:tr h="206458">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303,883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latin typeface="Arial" panose="020B0604020202020204" pitchFamily="34" charset="0"/>
                        </a:rPr>
                        <a:t>% of Gross</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764491041"/>
                  </a:ext>
                </a:extLst>
              </a:tr>
              <a:tr h="206458">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01101583"/>
                  </a:ext>
                </a:extLst>
              </a:tr>
              <a:tr h="206458">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dirty="0">
                          <a:solidFill>
                            <a:srgbClr val="000000"/>
                          </a:solidFill>
                          <a:effectLst/>
                          <a:latin typeface="Calibri" panose="020F0502020204030204" pitchFamily="34" charset="0"/>
                        </a:rPr>
                        <a:t>Selling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93319219"/>
                  </a:ext>
                </a:extLst>
              </a:tr>
              <a:tr h="206458">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170,741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56.19%</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63415626"/>
                  </a:ext>
                </a:extLst>
              </a:tr>
              <a:tr h="206458">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116,043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38.19%</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32137995"/>
                  </a:ext>
                </a:extLst>
              </a:tr>
              <a:tr h="206458">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dirty="0">
                          <a:solidFill>
                            <a:srgbClr val="000000"/>
                          </a:solidFill>
                          <a:effectLst/>
                          <a:latin typeface="Calibri" panose="020F0502020204030204" pitchFamily="34" charset="0"/>
                        </a:rPr>
                        <a:t>Fixed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71,780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23.62%</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86070442"/>
                  </a:ext>
                </a:extLst>
              </a:tr>
              <a:tr h="206458">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dirty="0">
                          <a:solidFill>
                            <a:srgbClr val="000000"/>
                          </a:solidFill>
                          <a:effectLst/>
                          <a:latin typeface="Calibri" panose="020F0502020204030204" pitchFamily="34" charset="0"/>
                        </a:rPr>
                        <a:t>Unallocated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87331665"/>
                  </a:ext>
                </a:extLst>
              </a:tr>
              <a:tr h="206458">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41514711"/>
                  </a:ext>
                </a:extLst>
              </a:tr>
              <a:tr h="206458">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dirty="0">
                          <a:solidFill>
                            <a:srgbClr val="000000"/>
                          </a:solidFill>
                          <a:effectLst/>
                          <a:latin typeface="Calibri" panose="020F0502020204030204" pitchFamily="34" charset="0"/>
                        </a:rPr>
                        <a:t>Total Expenses</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358,564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latin typeface="Calibri" panose="020F0502020204030204" pitchFamily="34" charset="0"/>
                        </a:rPr>
                        <a:t>117.99%</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455852775"/>
                  </a:ext>
                </a:extLst>
              </a:tr>
              <a:tr h="206458">
                <a:tc>
                  <a:txBody>
                    <a:bodyPr/>
                    <a:lstStyle/>
                    <a:p>
                      <a:pPr algn="l" fontAlgn="b"/>
                      <a:r>
                        <a:rPr lang="en-US" sz="1100" b="0" i="0" u="none" strike="noStrike">
                          <a:solidFill>
                            <a:srgbClr val="000000"/>
                          </a:solidFill>
                          <a:effectLst/>
                          <a:latin typeface="Calibri" panose="020F0502020204030204" pitchFamily="34" charset="0"/>
                        </a:rPr>
                        <a:t> </a:t>
                      </a:r>
                    </a:p>
                  </a:txBody>
                  <a:tcPr marL="4763" marR="4763" marT="476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dirty="0">
                          <a:solidFill>
                            <a:srgbClr val="000000"/>
                          </a:solidFill>
                          <a:effectLst/>
                          <a:latin typeface="Calibri" panose="020F0502020204030204" pitchFamily="34" charset="0"/>
                        </a:rPr>
                        <a:t>Net Profit</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(54,681)</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latin typeface="Calibri" panose="020F0502020204030204" pitchFamily="34" charset="0"/>
                        </a:rPr>
                        <a:t>-17.99%</a:t>
                      </a:r>
                    </a:p>
                  </a:txBody>
                  <a:tcPr marL="4763" marR="4763" marT="476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54131690"/>
                  </a:ext>
                </a:extLst>
              </a:tr>
            </a:tbl>
          </a:graphicData>
        </a:graphic>
      </p:graphicFrame>
    </p:spTree>
    <p:extLst>
      <p:ext uri="{BB962C8B-B14F-4D97-AF65-F5344CB8AC3E}">
        <p14:creationId xmlns:p14="http://schemas.microsoft.com/office/powerpoint/2010/main" val="28373232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5" y="2160589"/>
            <a:ext cx="3289024" cy="3880772"/>
          </a:xfrm>
        </p:spPr>
        <p:txBody>
          <a:bodyPr>
            <a:normAutofit/>
          </a:bodyPr>
          <a:lstStyle/>
          <a:p>
            <a:pPr marL="0" indent="0">
              <a:buNone/>
            </a:pPr>
            <a:r>
              <a:rPr lang="en-US" dirty="0">
                <a:solidFill>
                  <a:srgbClr val="221E1F"/>
                </a:solidFill>
                <a:latin typeface="Calibri" panose="020F0502020204030204" pitchFamily="34" charset="0"/>
              </a:rPr>
              <a:t>Our current Tech Proficiency is at 86.59% which is below the NADA guide of 125%.</a:t>
            </a:r>
          </a:p>
          <a:p>
            <a:pPr marL="0" indent="0">
              <a:buNone/>
            </a:pPr>
            <a:r>
              <a:rPr lang="en-US" dirty="0">
                <a:solidFill>
                  <a:srgbClr val="221E1F"/>
                </a:solidFill>
                <a:latin typeface="Calibri" panose="020F0502020204030204" pitchFamily="34" charset="0"/>
              </a:rPr>
              <a:t>We need to continue the  training to update the skills of our technicians and work on their efficiency.</a:t>
            </a:r>
            <a:r>
              <a:rPr lang="en-US" sz="1800" i="0" u="none" strike="noStrike" baseline="0" dirty="0">
                <a:solidFill>
                  <a:srgbClr val="221E1F"/>
                </a:solidFill>
                <a:latin typeface="Calibri" panose="020F0502020204030204" pitchFamily="34" charset="0"/>
              </a:rPr>
              <a:t> </a:t>
            </a:r>
          </a:p>
          <a:p>
            <a:pPr marL="0" indent="0">
              <a:buNone/>
            </a:pPr>
            <a:r>
              <a:rPr lang="en-US" sz="1500" dirty="0"/>
              <a:t>Implement the process of the delivery of the parts to the Technicians as opposed to the Technician having to pick them up from the Parts Department.</a:t>
            </a:r>
          </a:p>
        </p:txBody>
      </p:sp>
      <p:pic>
        <p:nvPicPr>
          <p:cNvPr id="6" name="Content Placeholder 5">
            <a:extLst>
              <a:ext uri="{FF2B5EF4-FFF2-40B4-BE49-F238E27FC236}">
                <a16:creationId xmlns:a16="http://schemas.microsoft.com/office/drawing/2014/main" id="{1E37F641-684B-BE02-2155-FB031B07B7A3}"/>
              </a:ext>
            </a:extLst>
          </p:cNvPr>
          <p:cNvPicPr>
            <a:picLocks noGrp="1" noChangeAspect="1"/>
          </p:cNvPicPr>
          <p:nvPr>
            <p:ph sz="half" idx="2"/>
          </p:nvPr>
        </p:nvPicPr>
        <p:blipFill>
          <a:blip r:embed="rId2"/>
          <a:stretch>
            <a:fillRect/>
          </a:stretch>
        </p:blipFill>
        <p:spPr>
          <a:xfrm>
            <a:off x="4144488" y="609600"/>
            <a:ext cx="5640779" cy="5431761"/>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marL="0" indent="0">
              <a:buNone/>
            </a:pPr>
            <a:r>
              <a:rPr lang="en-US" dirty="0">
                <a:solidFill>
                  <a:srgbClr val="221E1F"/>
                </a:solidFill>
                <a:latin typeface="Calibri" panose="020F0502020204030204" pitchFamily="34" charset="0"/>
              </a:rPr>
              <a:t>Currently each Technician is assigned 1 1/2 stalls, there are a few exceptions.</a:t>
            </a:r>
          </a:p>
          <a:p>
            <a:pPr marL="0" indent="0">
              <a:buNone/>
            </a:pPr>
            <a:r>
              <a:rPr lang="en-US" sz="1800" b="0" i="0" u="none" strike="noStrike" baseline="0" dirty="0">
                <a:solidFill>
                  <a:srgbClr val="221E1F"/>
                </a:solidFill>
                <a:latin typeface="Calibri" panose="020F0502020204030204" pitchFamily="34" charset="0"/>
              </a:rPr>
              <a:t>We need to hire </a:t>
            </a:r>
            <a:r>
              <a:rPr lang="en-US" dirty="0">
                <a:solidFill>
                  <a:srgbClr val="221E1F"/>
                </a:solidFill>
                <a:latin typeface="Calibri" panose="020F0502020204030204" pitchFamily="34" charset="0"/>
              </a:rPr>
              <a:t>more Technicians and maximize the usage of the bays that we have.</a:t>
            </a:r>
            <a:r>
              <a:rPr lang="en-US" sz="1800" b="0" i="0" u="none" strike="noStrike" baseline="0" dirty="0">
                <a:solidFill>
                  <a:srgbClr val="221E1F"/>
                </a:solidFill>
                <a:latin typeface="Calibri" panose="020F0502020204030204" pitchFamily="34" charset="0"/>
              </a:rPr>
              <a:t> Use mobile equipment of multipurpose equipment that can be  used to reduce the needs of fixed installations that take up unnecessary space</a:t>
            </a:r>
          </a:p>
          <a:p>
            <a:pPr marL="0" indent="0">
              <a:buNone/>
            </a:pPr>
            <a:r>
              <a:rPr lang="en-US" dirty="0">
                <a:solidFill>
                  <a:srgbClr val="221E1F"/>
                </a:solidFill>
                <a:latin typeface="Calibri" panose="020F0502020204030204" pitchFamily="34" charset="0"/>
              </a:rPr>
              <a:t>We need to o</a:t>
            </a:r>
            <a:r>
              <a:rPr lang="en-US" sz="1800" b="0" i="0" u="none" strike="noStrike" baseline="0" dirty="0">
                <a:solidFill>
                  <a:srgbClr val="221E1F"/>
                </a:solidFill>
                <a:latin typeface="Calibri" panose="020F0502020204030204" pitchFamily="34" charset="0"/>
              </a:rPr>
              <a:t>ptimize the space in the service stalls.  </a:t>
            </a:r>
          </a:p>
          <a:p>
            <a:pPr marL="0" indent="0">
              <a:buNone/>
            </a:pPr>
            <a:r>
              <a:rPr lang="en-US" sz="1800" b="0" i="0" u="none" strike="noStrike" baseline="0" dirty="0">
                <a:solidFill>
                  <a:srgbClr val="221E1F"/>
                </a:solidFill>
                <a:latin typeface="Calibri" panose="020F0502020204030204" pitchFamily="34" charset="0"/>
              </a:rPr>
              <a:t>Another thought is to implement a mobile service to free up bays for preventative maintenance. </a:t>
            </a:r>
          </a:p>
          <a:p>
            <a:endParaRPr lang="en-US" dirty="0"/>
          </a:p>
        </p:txBody>
      </p:sp>
      <p:pic>
        <p:nvPicPr>
          <p:cNvPr id="10" name="Content Placeholder 9">
            <a:extLst>
              <a:ext uri="{FF2B5EF4-FFF2-40B4-BE49-F238E27FC236}">
                <a16:creationId xmlns:a16="http://schemas.microsoft.com/office/drawing/2014/main" id="{FFAEFADB-76F2-54ED-262C-5B1D54474034}"/>
              </a:ext>
            </a:extLst>
          </p:cNvPr>
          <p:cNvPicPr>
            <a:picLocks noGrp="1" noChangeAspect="1"/>
          </p:cNvPicPr>
          <p:nvPr>
            <p:ph sz="half" idx="2"/>
          </p:nvPr>
        </p:nvPicPr>
        <p:blipFill>
          <a:blip r:embed="rId2"/>
          <a:stretch>
            <a:fillRect/>
          </a:stretch>
        </p:blipFill>
        <p:spPr>
          <a:xfrm>
            <a:off x="5423016" y="1364942"/>
            <a:ext cx="3090156" cy="3881437"/>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Need to increase Maintenance work</a:t>
            </a:r>
          </a:p>
          <a:p>
            <a:r>
              <a:rPr lang="en-US" dirty="0"/>
              <a:t>Large amount of one item RO’s</a:t>
            </a:r>
          </a:p>
          <a:p>
            <a:r>
              <a:rPr lang="en-US" dirty="0"/>
              <a:t>We are getting a large amount of our service business according to this summary from Repairs.</a:t>
            </a:r>
          </a:p>
          <a:p>
            <a:r>
              <a:rPr lang="en-US" dirty="0"/>
              <a:t>A majority of our work in this analysis is coming from vehicles older than model year 2020.</a:t>
            </a:r>
          </a:p>
        </p:txBody>
      </p:sp>
      <p:pic>
        <p:nvPicPr>
          <p:cNvPr id="7" name="Content Placeholder 6">
            <a:extLst>
              <a:ext uri="{FF2B5EF4-FFF2-40B4-BE49-F238E27FC236}">
                <a16:creationId xmlns:a16="http://schemas.microsoft.com/office/drawing/2014/main" id="{E9C1771C-8AEC-E695-DE92-89A5F896AFAE}"/>
              </a:ext>
            </a:extLst>
          </p:cNvPr>
          <p:cNvPicPr>
            <a:picLocks noGrp="1" noChangeAspect="1"/>
          </p:cNvPicPr>
          <p:nvPr>
            <p:ph sz="half" idx="2"/>
          </p:nvPr>
        </p:nvPicPr>
        <p:blipFill>
          <a:blip r:embed="rId2"/>
          <a:stretch>
            <a:fillRect/>
          </a:stretch>
        </p:blipFill>
        <p:spPr>
          <a:xfrm>
            <a:off x="5080674" y="314893"/>
            <a:ext cx="5419787" cy="6394743"/>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44434"/>
            <a:ext cx="8596668" cy="1320800"/>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Strengths</a:t>
            </a:r>
          </a:p>
          <a:p>
            <a:r>
              <a:rPr lang="en-US" dirty="0"/>
              <a:t> Gross Profit is at 76%</a:t>
            </a:r>
          </a:p>
          <a:p>
            <a:r>
              <a:rPr lang="en-US" dirty="0"/>
              <a:t>Recent warranty labor increase from the factory</a:t>
            </a:r>
          </a:p>
          <a:p>
            <a:r>
              <a:rPr lang="en-US" dirty="0"/>
              <a:t>Implemented Video MPI</a:t>
            </a:r>
          </a:p>
          <a:p>
            <a:r>
              <a:rPr lang="en-US" dirty="0"/>
              <a:t>Advanced Technology</a:t>
            </a:r>
          </a:p>
          <a:p>
            <a:r>
              <a:rPr lang="en-US" dirty="0"/>
              <a:t>Ongoing Training</a:t>
            </a:r>
          </a:p>
          <a:p>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878</TotalTime>
  <Words>1288</Words>
  <Application>Microsoft Office PowerPoint</Application>
  <PresentationFormat>Widescreen</PresentationFormat>
  <Paragraphs>170</Paragraphs>
  <Slides>17</Slides>
  <Notes>0</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Analyze Cost of Labor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Daniel Arredondo</cp:lastModifiedBy>
  <cp:revision>32</cp:revision>
  <cp:lastPrinted>2024-02-15T18:07:05Z</cp:lastPrinted>
  <dcterms:created xsi:type="dcterms:W3CDTF">2022-12-04T13:10:55Z</dcterms:created>
  <dcterms:modified xsi:type="dcterms:W3CDTF">2024-02-15T19:07:34Z</dcterms:modified>
</cp:coreProperties>
</file>