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9"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BMW of Brooklyn</a:t>
            </a:r>
          </a:p>
          <a:p>
            <a:pPr algn="ctr"/>
            <a:r>
              <a:rPr lang="en-US" sz="3200" dirty="0"/>
              <a:t>Class N433</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marL="0" indent="0">
              <a:buNone/>
            </a:pPr>
            <a:r>
              <a:rPr lang="en-US" sz="1800" b="1" dirty="0">
                <a:effectLst/>
                <a:latin typeface="Calibri" panose="020F0502020204030204" pitchFamily="34" charset="0"/>
                <a:ea typeface="Aptos" panose="020B0004020202020204" pitchFamily="34" charset="0"/>
              </a:rPr>
              <a:t> </a:t>
            </a:r>
            <a:r>
              <a:rPr lang="en-US" sz="1800" dirty="0">
                <a:effectLst/>
                <a:latin typeface="Calibri" panose="020F0502020204030204" pitchFamily="34" charset="0"/>
                <a:ea typeface="Aptos" panose="020B0004020202020204" pitchFamily="34" charset="0"/>
              </a:rPr>
              <a:t>Signing up for value service and marketing to more clients outside of warranty, increasing loaner fleet and making them more available for clients who are loyal but outside of warranty.  Making Saturday appointments more profitable by increasing sales to clients.</a:t>
            </a: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marL="0" indent="0">
              <a:buNone/>
            </a:pPr>
            <a:r>
              <a:rPr lang="en-US" dirty="0">
                <a:latin typeface="Calibri" panose="020F0502020204030204" pitchFamily="34" charset="0"/>
                <a:ea typeface="Aptos" panose="020B0004020202020204" pitchFamily="34" charset="0"/>
              </a:rPr>
              <a:t>Employees </a:t>
            </a:r>
            <a:r>
              <a:rPr lang="en-US" sz="1800" dirty="0">
                <a:effectLst/>
                <a:latin typeface="Calibri" panose="020F0502020204030204" pitchFamily="34" charset="0"/>
                <a:ea typeface="Aptos" panose="020B0004020202020204" pitchFamily="34" charset="0"/>
              </a:rPr>
              <a:t> treating issues between departments (to clients) like it’s a different business problem (oh that’s a sales issue, oh that’s a service issue) when to our clients we are BMW of Brooklyn. I do not see other BMW dealerships as being a threat, I do believe sometimes we are our own worst enemy.</a:t>
            </a: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marL="0" indent="0">
              <a:buNone/>
            </a:pPr>
            <a:r>
              <a:rPr lang="en-US" sz="1800" dirty="0">
                <a:effectLst/>
                <a:latin typeface="Calibri" panose="020F0502020204030204" pitchFamily="34" charset="0"/>
                <a:ea typeface="Aptos" panose="020B0004020202020204" pitchFamily="34" charset="0"/>
              </a:rPr>
              <a:t>Increase daily appointments in order to reach our service effective rate. Reach our teleservice appointment percentage rate or at least not be at the bottom of the market. Figure out the sweet spot between having a larger loaner fleet: how many cars to give out a day, have a lower days out for loaners, and have a max 3 day wait for a loaner vehicle.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marL="0" marR="0" indent="0">
              <a:spcBef>
                <a:spcPts val="0"/>
              </a:spcBef>
              <a:spcAft>
                <a:spcPts val="0"/>
              </a:spcAft>
              <a:buNone/>
            </a:pPr>
            <a:r>
              <a:rPr lang="en-US" sz="1800" dirty="0">
                <a:effectLst/>
                <a:latin typeface="Calibri" panose="020F0502020204030204" pitchFamily="34" charset="0"/>
                <a:ea typeface="Aptos" panose="020B0004020202020204" pitchFamily="34" charset="0"/>
              </a:rPr>
              <a:t>Online marketing, value service line, getting in vehicles that have not been in for service in a while.  For teleservice, we need an additional BDC person so more focus can be made on getting these clients to set appointments.  Using the loaners as leverage to get our teleservice clients in right away. Making sure we fill all daily appointment slots and accommodate comebacks and loyal clients in a timely timeframe.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marL="0" indent="0">
              <a:buNone/>
            </a:pPr>
            <a:r>
              <a:rPr lang="en-US" sz="1800" dirty="0">
                <a:effectLst/>
                <a:latin typeface="Calibri" panose="020F0502020204030204" pitchFamily="34" charset="0"/>
                <a:ea typeface="Aptos" panose="020B0004020202020204" pitchFamily="34" charset="0"/>
              </a:rPr>
              <a:t>Using all the tools in place and available to get to our goals, notice what is or isn’t working and come up with a game plan and tweak processes for better results.  If something or someone is not working correctly, make changes from it in a shorter amount of time.  Also being able to differentiate between a staffing issue and a processes issue and make changes accordingly.</a:t>
            </a: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223334159"/>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Cost of labor</a:t>
                      </a:r>
                    </a:p>
                  </a:txBody>
                  <a:tcPr/>
                </a:tc>
                <a:tc>
                  <a:txBody>
                    <a:bodyPr/>
                    <a:lstStyle/>
                    <a:p>
                      <a:r>
                        <a:rPr lang="en-US" dirty="0"/>
                        <a:t>Service Manager</a:t>
                      </a:r>
                    </a:p>
                  </a:txBody>
                  <a:tcPr/>
                </a:tc>
                <a:tc>
                  <a:txBody>
                    <a:bodyPr/>
                    <a:lstStyle/>
                    <a:p>
                      <a:r>
                        <a:rPr lang="en-US" dirty="0"/>
                        <a:t>Weekly/30 days</a:t>
                      </a:r>
                    </a:p>
                  </a:txBody>
                  <a:tcPr/>
                </a:tc>
                <a:extLst>
                  <a:ext uri="{0D108BD9-81ED-4DB2-BD59-A6C34878D82A}">
                    <a16:rowId xmlns:a16="http://schemas.microsoft.com/office/drawing/2014/main" val="2400365483"/>
                  </a:ext>
                </a:extLst>
              </a:tr>
              <a:tr h="565004">
                <a:tc>
                  <a:txBody>
                    <a:bodyPr/>
                    <a:lstStyle/>
                    <a:p>
                      <a:r>
                        <a:rPr lang="en-US" dirty="0"/>
                        <a:t>Hire additional techs</a:t>
                      </a:r>
                    </a:p>
                  </a:txBody>
                  <a:tcPr/>
                </a:tc>
                <a:tc>
                  <a:txBody>
                    <a:bodyPr/>
                    <a:lstStyle/>
                    <a:p>
                      <a:r>
                        <a:rPr lang="en-US" dirty="0"/>
                        <a:t>Service Manager</a:t>
                      </a:r>
                    </a:p>
                  </a:txBody>
                  <a:tcPr/>
                </a:tc>
                <a:tc>
                  <a:txBody>
                    <a:bodyPr/>
                    <a:lstStyle/>
                    <a:p>
                      <a:r>
                        <a:rPr lang="en-US" dirty="0"/>
                        <a:t>Monthly/3 months</a:t>
                      </a:r>
                    </a:p>
                  </a:txBody>
                  <a:tcPr/>
                </a:tc>
                <a:extLst>
                  <a:ext uri="{0D108BD9-81ED-4DB2-BD59-A6C34878D82A}">
                    <a16:rowId xmlns:a16="http://schemas.microsoft.com/office/drawing/2014/main" val="107845787"/>
                  </a:ext>
                </a:extLst>
              </a:tr>
              <a:tr h="565004">
                <a:tc>
                  <a:txBody>
                    <a:bodyPr/>
                    <a:lstStyle/>
                    <a:p>
                      <a:r>
                        <a:rPr lang="en-US" dirty="0"/>
                        <a:t>Increase appointments</a:t>
                      </a:r>
                    </a:p>
                  </a:txBody>
                  <a:tcPr/>
                </a:tc>
                <a:tc>
                  <a:txBody>
                    <a:bodyPr/>
                    <a:lstStyle/>
                    <a:p>
                      <a:r>
                        <a:rPr lang="en-US" dirty="0"/>
                        <a:t>BDC Manager</a:t>
                      </a:r>
                    </a:p>
                  </a:txBody>
                  <a:tcPr/>
                </a:tc>
                <a:tc>
                  <a:txBody>
                    <a:bodyPr/>
                    <a:lstStyle/>
                    <a:p>
                      <a:r>
                        <a:rPr lang="en-US" dirty="0"/>
                        <a:t>Weekly/ 30 days</a:t>
                      </a:r>
                    </a:p>
                  </a:txBody>
                  <a:tcPr/>
                </a:tc>
                <a:extLst>
                  <a:ext uri="{0D108BD9-81ED-4DB2-BD59-A6C34878D82A}">
                    <a16:rowId xmlns:a16="http://schemas.microsoft.com/office/drawing/2014/main" val="1530126605"/>
                  </a:ext>
                </a:extLst>
              </a:tr>
              <a:tr h="565004">
                <a:tc>
                  <a:txBody>
                    <a:bodyPr/>
                    <a:lstStyle/>
                    <a:p>
                      <a:r>
                        <a:rPr lang="en-US" dirty="0"/>
                        <a:t>Productivity</a:t>
                      </a:r>
                    </a:p>
                  </a:txBody>
                  <a:tcPr/>
                </a:tc>
                <a:tc>
                  <a:txBody>
                    <a:bodyPr/>
                    <a:lstStyle/>
                    <a:p>
                      <a:r>
                        <a:rPr lang="en-US" dirty="0"/>
                        <a:t>Dispatcher</a:t>
                      </a:r>
                    </a:p>
                  </a:txBody>
                  <a:tcPr/>
                </a:tc>
                <a:tc>
                  <a:txBody>
                    <a:bodyPr/>
                    <a:lstStyle/>
                    <a:p>
                      <a:r>
                        <a:rPr lang="en-US" dirty="0"/>
                        <a:t>Weekly/ 30 days</a:t>
                      </a:r>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pPr marL="0" indent="0">
              <a:buNone/>
            </a:pPr>
            <a:endParaRPr lang="en-US" dirty="0"/>
          </a:p>
          <a:p>
            <a:pPr marL="0" indent="0">
              <a:buNone/>
            </a:pPr>
            <a:r>
              <a:rPr lang="en-US" dirty="0"/>
              <a:t> This homework assignment gave me the opportunity to analyze the overall health of the service department. With paying particular interest to the following areas.</a:t>
            </a:r>
          </a:p>
          <a:p>
            <a:r>
              <a:rPr lang="en-US" dirty="0"/>
              <a:t>Marketing </a:t>
            </a:r>
          </a:p>
          <a:p>
            <a:r>
              <a:rPr lang="en-US" dirty="0"/>
              <a:t>Cost of labor</a:t>
            </a:r>
          </a:p>
          <a:p>
            <a:r>
              <a:rPr lang="en-US" dirty="0"/>
              <a:t>Expense structure</a:t>
            </a:r>
          </a:p>
          <a:p>
            <a:r>
              <a:rPr lang="en-US" dirty="0"/>
              <a:t>Technician productivity</a:t>
            </a:r>
          </a:p>
          <a:p>
            <a:r>
              <a:rPr lang="en-US" dirty="0"/>
              <a:t>Facility utilization</a:t>
            </a:r>
          </a:p>
          <a:p>
            <a:r>
              <a:rPr lang="en-US" dirty="0"/>
              <a:t>Repair order analysis</a:t>
            </a:r>
          </a:p>
          <a:p>
            <a:pPr marL="0" indent="0">
              <a:buNone/>
            </a:pPr>
            <a:r>
              <a:rPr lang="en-US" dirty="0"/>
              <a:t>After completion of each study, it gave me the data to improve the goals and objectives of the service department to increase its profitability. By implementing and evaluating the changes realized in each of areas that fall below expectations, It could have a potential upside impact of approximately 20% in the areas of productivity and cost of labor.</a:t>
            </a:r>
          </a:p>
          <a:p>
            <a:pPr marL="0" indent="0">
              <a:buNone/>
            </a:pPr>
            <a:r>
              <a:rPr lang="en-US" dirty="0"/>
              <a:t>  </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2160589"/>
            <a:ext cx="8596668" cy="4165566"/>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marL="0" indent="0">
              <a:buNone/>
            </a:pPr>
            <a:r>
              <a:rPr lang="en-US" dirty="0">
                <a:solidFill>
                  <a:srgbClr val="221E1F"/>
                </a:solidFill>
                <a:latin typeface="Calibri" panose="020F0502020204030204" pitchFamily="34" charset="0"/>
              </a:rPr>
              <a:t>Posting service specials on company website</a:t>
            </a:r>
          </a:p>
          <a:p>
            <a:pPr marL="0" indent="0">
              <a:buNone/>
            </a:pPr>
            <a:r>
              <a:rPr lang="en-US" dirty="0">
                <a:solidFill>
                  <a:srgbClr val="221E1F"/>
                </a:solidFill>
                <a:latin typeface="Calibri" panose="020F0502020204030204" pitchFamily="34" charset="0"/>
              </a:rPr>
              <a:t>Emailing coupons to clients</a:t>
            </a:r>
          </a:p>
          <a:p>
            <a:pPr marL="0" indent="0">
              <a:buNone/>
            </a:pPr>
            <a:r>
              <a:rPr lang="en-US" dirty="0">
                <a:solidFill>
                  <a:srgbClr val="221E1F"/>
                </a:solidFill>
                <a:latin typeface="Calibri" panose="020F0502020204030204" pitchFamily="34" charset="0"/>
              </a:rPr>
              <a:t>Posting specials on social media platforms.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dirty="0">
                <a:solidFill>
                  <a:srgbClr val="221E1F"/>
                </a:solidFill>
                <a:latin typeface="Calibri" panose="020F0502020204030204" pitchFamily="34" charset="0"/>
              </a:rPr>
              <a:t>Increase budgeting for Social media exposure on FB/IG</a:t>
            </a:r>
          </a:p>
          <a:p>
            <a:pPr marL="0" indent="0">
              <a:buNone/>
            </a:pPr>
            <a:r>
              <a:rPr lang="en-US" dirty="0">
                <a:solidFill>
                  <a:srgbClr val="221E1F"/>
                </a:solidFill>
                <a:latin typeface="Calibri" panose="020F0502020204030204" pitchFamily="34" charset="0"/>
              </a:rPr>
              <a:t>Add a </a:t>
            </a:r>
            <a:r>
              <a:rPr lang="en-US" sz="1800" b="0" i="0" u="none" strike="noStrike" baseline="0" dirty="0">
                <a:solidFill>
                  <a:srgbClr val="221E1F"/>
                </a:solidFill>
                <a:latin typeface="Calibri" panose="020F0502020204030204" pitchFamily="34" charset="0"/>
              </a:rPr>
              <a:t>Google paid search on the web</a:t>
            </a:r>
          </a:p>
          <a:p>
            <a:pPr marL="0" indent="0">
              <a:buNone/>
            </a:pPr>
            <a:r>
              <a:rPr lang="en-US" sz="1800" b="0" i="0" u="none" strike="noStrike" baseline="0" dirty="0">
                <a:solidFill>
                  <a:srgbClr val="221E1F"/>
                </a:solidFill>
                <a:latin typeface="Calibri" panose="020F0502020204030204" pitchFamily="34" charset="0"/>
              </a:rPr>
              <a:t>C</a:t>
            </a:r>
            <a:r>
              <a:rPr lang="en-US" dirty="0">
                <a:solidFill>
                  <a:srgbClr val="221E1F"/>
                </a:solidFill>
                <a:latin typeface="Calibri" panose="020F0502020204030204" pitchFamily="34" charset="0"/>
              </a:rPr>
              <a:t>reate custom emails to clients for needed services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marL="0" indent="0">
              <a:buNone/>
            </a:pPr>
            <a:r>
              <a:rPr lang="en-US" dirty="0">
                <a:solidFill>
                  <a:srgbClr val="221E1F"/>
                </a:solidFill>
                <a:latin typeface="Calibri" panose="020F0502020204030204" pitchFamily="34" charset="0"/>
              </a:rPr>
              <a:t>Employ new marketing firm to implement and track advertising on all platforms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marL="0" indent="0">
              <a:buNone/>
            </a:pPr>
            <a:r>
              <a:rPr lang="en-US" sz="1800" b="0" i="0" u="none" strike="noStrike" baseline="0" dirty="0">
                <a:solidFill>
                  <a:srgbClr val="221E1F"/>
                </a:solidFill>
                <a:latin typeface="Calibri" panose="020F0502020204030204" pitchFamily="34" charset="0"/>
              </a:rPr>
              <a:t>Review and evaluate results once-a-month on the effectiveness of program.</a:t>
            </a:r>
          </a:p>
          <a:p>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947886"/>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marL="0" indent="0">
              <a:buNone/>
            </a:pPr>
            <a:r>
              <a:rPr lang="en-US" sz="1800" b="0" i="0" u="none" strike="noStrike" baseline="0" dirty="0">
                <a:solidFill>
                  <a:srgbClr val="221E1F"/>
                </a:solidFill>
                <a:latin typeface="Calibri" panose="020F0502020204030204" pitchFamily="34" charset="0"/>
              </a:rPr>
              <a:t> techs are paid on an hourly flat rate, with a 30-hour guarantee.</a:t>
            </a:r>
          </a:p>
          <a:p>
            <a:r>
              <a:rPr lang="en-US" sz="1800" b="0" i="0" u="none" strike="noStrike" baseline="0" dirty="0">
                <a:solidFill>
                  <a:srgbClr val="221E1F"/>
                </a:solidFill>
                <a:latin typeface="Calibri" panose="020F0502020204030204" pitchFamily="34" charset="0"/>
              </a:rPr>
              <a:t>Goals for improvement</a:t>
            </a:r>
          </a:p>
          <a:p>
            <a:pPr marL="0" indent="0">
              <a:buNone/>
            </a:pPr>
            <a:r>
              <a:rPr lang="en-US" sz="1800" b="0" i="0" u="none" strike="noStrike" baseline="0" dirty="0">
                <a:solidFill>
                  <a:srgbClr val="221E1F"/>
                </a:solidFill>
                <a:latin typeface="Calibri" panose="020F0502020204030204" pitchFamily="34" charset="0"/>
              </a:rPr>
              <a:t>Modify current tech pay plan.</a:t>
            </a:r>
          </a:p>
          <a:p>
            <a:r>
              <a:rPr lang="en-US" sz="1800" b="0" i="0" u="none" strike="noStrike" baseline="0" dirty="0">
                <a:solidFill>
                  <a:srgbClr val="221E1F"/>
                </a:solidFill>
                <a:latin typeface="Calibri" panose="020F0502020204030204" pitchFamily="34" charset="0"/>
              </a:rPr>
              <a:t>Plans to achieve your goals</a:t>
            </a:r>
          </a:p>
          <a:p>
            <a:pPr marL="0" indent="0">
              <a:buNone/>
            </a:pPr>
            <a:r>
              <a:rPr lang="en-US" sz="1800" b="0" i="0" u="none" strike="noStrike" baseline="0" dirty="0">
                <a:solidFill>
                  <a:srgbClr val="221E1F"/>
                </a:solidFill>
                <a:latin typeface="Calibri" panose="020F0502020204030204" pitchFamily="34" charset="0"/>
              </a:rPr>
              <a:t> </a:t>
            </a:r>
            <a:r>
              <a:rPr lang="en-US" dirty="0">
                <a:solidFill>
                  <a:srgbClr val="221E1F"/>
                </a:solidFill>
                <a:latin typeface="Calibri" panose="020F0502020204030204" pitchFamily="34" charset="0"/>
              </a:rPr>
              <a:t>Implement a bonus tier program based on hours produced above 40-hours weekly. Also provide a five-dollar incentive paid monthly for every MPI video produced.</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evaluate your changes</a:t>
            </a:r>
          </a:p>
          <a:p>
            <a:pPr marL="0" indent="0">
              <a:buNone/>
            </a:pPr>
            <a:r>
              <a:rPr lang="en-US" sz="1800" b="0" i="0" u="none" strike="noStrike" baseline="0" dirty="0">
                <a:solidFill>
                  <a:srgbClr val="221E1F"/>
                </a:solidFill>
                <a:latin typeface="Calibri" panose="020F0502020204030204" pitchFamily="34" charset="0"/>
              </a:rPr>
              <a:t>Review tech hours produced, and hours sold on a weekly basis</a:t>
            </a:r>
          </a:p>
          <a:p>
            <a:pPr marL="0" indent="0">
              <a:buNone/>
            </a:pPr>
            <a:r>
              <a:rPr lang="en-US" sz="1800" b="0" i="0" u="none" strike="noStrike" baseline="0" dirty="0">
                <a:solidFill>
                  <a:srgbClr val="221E1F"/>
                </a:solidFill>
                <a:latin typeface="Calibri" panose="020F0502020204030204" pitchFamily="34" charset="0"/>
              </a:rPr>
              <a:t> </a:t>
            </a:r>
          </a:p>
          <a:p>
            <a:pPr marL="0" indent="0">
              <a:buNone/>
            </a:pP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6" name="Content Placeholder 5">
            <a:extLst>
              <a:ext uri="{FF2B5EF4-FFF2-40B4-BE49-F238E27FC236}">
                <a16:creationId xmlns:a16="http://schemas.microsoft.com/office/drawing/2014/main" id="{83D5BAE6-E92A-529D-F105-B3DD46BB6778}"/>
              </a:ext>
            </a:extLst>
          </p:cNvPr>
          <p:cNvGraphicFramePr>
            <a:graphicFrameLocks noGrp="1"/>
          </p:cNvGraphicFramePr>
          <p:nvPr>
            <p:ph sz="quarter" idx="4"/>
            <p:extLst>
              <p:ext uri="{D42A27DB-BD31-4B8C-83A1-F6EECF244321}">
                <p14:modId xmlns:p14="http://schemas.microsoft.com/office/powerpoint/2010/main" val="3983415820"/>
              </p:ext>
            </p:extLst>
          </p:nvPr>
        </p:nvGraphicFramePr>
        <p:xfrm>
          <a:off x="5243804" y="1763486"/>
          <a:ext cx="4506686" cy="3872206"/>
        </p:xfrm>
        <a:graphic>
          <a:graphicData uri="http://schemas.openxmlformats.org/drawingml/2006/table">
            <a:tbl>
              <a:tblPr/>
              <a:tblGrid>
                <a:gridCol w="456537">
                  <a:extLst>
                    <a:ext uri="{9D8B030D-6E8A-4147-A177-3AD203B41FA5}">
                      <a16:colId xmlns:a16="http://schemas.microsoft.com/office/drawing/2014/main" val="1792664682"/>
                    </a:ext>
                  </a:extLst>
                </a:gridCol>
                <a:gridCol w="841740">
                  <a:extLst>
                    <a:ext uri="{9D8B030D-6E8A-4147-A177-3AD203B41FA5}">
                      <a16:colId xmlns:a16="http://schemas.microsoft.com/office/drawing/2014/main" val="1013242088"/>
                    </a:ext>
                  </a:extLst>
                </a:gridCol>
                <a:gridCol w="856009">
                  <a:extLst>
                    <a:ext uri="{9D8B030D-6E8A-4147-A177-3AD203B41FA5}">
                      <a16:colId xmlns:a16="http://schemas.microsoft.com/office/drawing/2014/main" val="1193382470"/>
                    </a:ext>
                  </a:extLst>
                </a:gridCol>
                <a:gridCol w="734740">
                  <a:extLst>
                    <a:ext uri="{9D8B030D-6E8A-4147-A177-3AD203B41FA5}">
                      <a16:colId xmlns:a16="http://schemas.microsoft.com/office/drawing/2014/main" val="3915089486"/>
                    </a:ext>
                  </a:extLst>
                </a:gridCol>
                <a:gridCol w="570672">
                  <a:extLst>
                    <a:ext uri="{9D8B030D-6E8A-4147-A177-3AD203B41FA5}">
                      <a16:colId xmlns:a16="http://schemas.microsoft.com/office/drawing/2014/main" val="4267860226"/>
                    </a:ext>
                  </a:extLst>
                </a:gridCol>
                <a:gridCol w="1046988">
                  <a:extLst>
                    <a:ext uri="{9D8B030D-6E8A-4147-A177-3AD203B41FA5}">
                      <a16:colId xmlns:a16="http://schemas.microsoft.com/office/drawing/2014/main" val="3852102797"/>
                    </a:ext>
                  </a:extLst>
                </a:gridCol>
              </a:tblGrid>
              <a:tr h="212848">
                <a:tc gridSpan="6">
                  <a:txBody>
                    <a:bodyPr/>
                    <a:lstStyle/>
                    <a:p>
                      <a:pPr algn="ctr" fontAlgn="ctr"/>
                      <a:r>
                        <a:rPr lang="en-US" sz="800" b="1" i="0" u="none" strike="noStrike">
                          <a:solidFill>
                            <a:srgbClr val="000000"/>
                          </a:solidFill>
                          <a:effectLst/>
                          <a:latin typeface="Arial" panose="020B0604020202020204" pitchFamily="34" charset="0"/>
                        </a:rPr>
                        <a:t>    Service Department Sales And Gross  (Labor Only)              </a:t>
                      </a:r>
                    </a:p>
                  </a:txBody>
                  <a:tcPr marL="6295" marR="6295" marT="6295"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7000494"/>
                  </a:ext>
                </a:extLst>
              </a:tr>
              <a:tr h="253782">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86384649"/>
                  </a:ext>
                </a:extLst>
              </a:tr>
              <a:tr h="556680">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Category</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Sales</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Gross</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Gross as % of Sales</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700" b="0" i="0" u="none" strike="noStrike">
                          <a:solidFill>
                            <a:srgbClr val="FFFFFF"/>
                          </a:solidFill>
                          <a:effectLst/>
                          <a:latin typeface="Arial" panose="020B0604020202020204" pitchFamily="34" charset="0"/>
                        </a:rPr>
                        <a:t>%Sales Contribution</a:t>
                      </a:r>
                    </a:p>
                  </a:txBody>
                  <a:tcPr marL="6295" marR="6295" marT="629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087448027"/>
                  </a:ext>
                </a:extLst>
              </a:tr>
              <a:tr h="368392">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Car</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201,405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162,135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80.50%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29.41%</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13394413"/>
                  </a:ext>
                </a:extLst>
              </a:tr>
              <a:tr h="212848">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84754099"/>
                  </a:ext>
                </a:extLst>
              </a:tr>
              <a:tr h="368392">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Maint.</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242,377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200,147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82.58%</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35.39%</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831376147"/>
                  </a:ext>
                </a:extLst>
              </a:tr>
              <a:tr h="368392">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217,620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173,896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79.91%</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31.78%</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87922112"/>
                  </a:ext>
                </a:extLst>
              </a:tr>
              <a:tr h="212848">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 Other</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98112505"/>
                  </a:ext>
                </a:extLst>
              </a:tr>
              <a:tr h="368392">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Internal</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23,412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14,525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62.04%</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3.42%</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77700962"/>
                  </a:ext>
                </a:extLst>
              </a:tr>
              <a:tr h="212848">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NVI / Road Ready</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76375082"/>
                  </a:ext>
                </a:extLst>
              </a:tr>
              <a:tr h="368392">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Adj. Cost Of Labor</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(9,925)</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9830579"/>
                  </a:ext>
                </a:extLst>
              </a:tr>
              <a:tr h="368392">
                <a:tc>
                  <a:txBody>
                    <a:bodyPr/>
                    <a:lstStyle/>
                    <a:p>
                      <a:pPr algn="l" fontAlgn="b"/>
                      <a:r>
                        <a:rPr lang="en-US" sz="900" b="0" i="0" u="none" strike="noStrike">
                          <a:solidFill>
                            <a:srgbClr val="000000"/>
                          </a:solidFill>
                          <a:effectLst/>
                          <a:latin typeface="Calibri" panose="020F0502020204030204" pitchFamily="34" charset="0"/>
                        </a:rPr>
                        <a:t> </a:t>
                      </a:r>
                    </a:p>
                  </a:txBody>
                  <a:tcPr marL="6295" marR="6295" marT="6295"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800" b="1" i="0" u="none" strike="noStrike">
                          <a:solidFill>
                            <a:srgbClr val="000000"/>
                          </a:solidFill>
                          <a:effectLst/>
                          <a:latin typeface="Arial" panose="020B0604020202020204" pitchFamily="34" charset="0"/>
                        </a:rPr>
                        <a:t>Total</a:t>
                      </a:r>
                    </a:p>
                  </a:txBody>
                  <a:tcPr marL="6295" marR="6295" marT="629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684,814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           540,778 </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78.97%</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solidFill>
                            <a:srgbClr val="000000"/>
                          </a:solidFill>
                          <a:effectLst/>
                          <a:latin typeface="Calibri" panose="020F0502020204030204" pitchFamily="34" charset="0"/>
                        </a:rPr>
                        <a:t>100.00%</a:t>
                      </a:r>
                    </a:p>
                  </a:txBody>
                  <a:tcPr marL="6295" marR="6295" marT="629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8529320"/>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marL="0" indent="0">
              <a:buNone/>
            </a:pPr>
            <a:r>
              <a:rPr lang="en-US" sz="1800" b="0" i="0" u="none" strike="noStrike" baseline="0" dirty="0">
                <a:solidFill>
                  <a:srgbClr val="221E1F"/>
                </a:solidFill>
                <a:latin typeface="Calibri" panose="020F0502020204030204" pitchFamily="34" charset="0"/>
              </a:rPr>
              <a:t>Expenses are charge</a:t>
            </a:r>
            <a:r>
              <a:rPr lang="en-US" dirty="0">
                <a:solidFill>
                  <a:srgbClr val="221E1F"/>
                </a:solidFill>
                <a:latin typeface="Calibri" panose="020F0502020204030204" pitchFamily="34" charset="0"/>
              </a:rPr>
              <a:t>d as a percentage to each department.</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Goals for improvement</a:t>
            </a:r>
          </a:p>
          <a:p>
            <a:pPr marL="0" indent="0">
              <a:buNone/>
            </a:pPr>
            <a:r>
              <a:rPr lang="en-US" dirty="0">
                <a:solidFill>
                  <a:srgbClr val="221E1F"/>
                </a:solidFill>
                <a:latin typeface="Calibri" panose="020F0502020204030204" pitchFamily="34" charset="0"/>
              </a:rPr>
              <a:t>Increase monthly gross sales</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achieve your goals</a:t>
            </a:r>
          </a:p>
          <a:p>
            <a:pPr marL="0" indent="0">
              <a:buNone/>
            </a:pPr>
            <a:r>
              <a:rPr lang="en-US" dirty="0">
                <a:solidFill>
                  <a:srgbClr val="221E1F"/>
                </a:solidFill>
                <a:latin typeface="Calibri" panose="020F0502020204030204" pitchFamily="34" charset="0"/>
              </a:rPr>
              <a:t>Hire additional techs to fill empty bays to increase available hours sold</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evaluate your changes</a:t>
            </a:r>
          </a:p>
          <a:p>
            <a:pPr marL="0" indent="0">
              <a:buNone/>
            </a:pPr>
            <a:r>
              <a:rPr lang="en-US" sz="1800" b="0" i="0" u="none" strike="noStrike" baseline="0" dirty="0">
                <a:solidFill>
                  <a:srgbClr val="221E1F"/>
                </a:solidFill>
                <a:latin typeface="Calibri" panose="020F0502020204030204" pitchFamily="34" charset="0"/>
              </a:rPr>
              <a:t>Review weekly and monthly hours sold report </a:t>
            </a:r>
          </a:p>
          <a:p>
            <a:endParaRPr lang="en-US" dirty="0"/>
          </a:p>
        </p:txBody>
      </p:sp>
      <p:graphicFrame>
        <p:nvGraphicFramePr>
          <p:cNvPr id="7" name="Content Placeholder 6">
            <a:extLst>
              <a:ext uri="{FF2B5EF4-FFF2-40B4-BE49-F238E27FC236}">
                <a16:creationId xmlns:a16="http://schemas.microsoft.com/office/drawing/2014/main" id="{CEF12C4B-DF2C-CFD9-DC14-26CD9EE76B71}"/>
              </a:ext>
            </a:extLst>
          </p:cNvPr>
          <p:cNvGraphicFramePr>
            <a:graphicFrameLocks noGrp="1"/>
          </p:cNvGraphicFramePr>
          <p:nvPr>
            <p:ph sz="half" idx="2"/>
            <p:extLst>
              <p:ext uri="{D42A27DB-BD31-4B8C-83A1-F6EECF244321}">
                <p14:modId xmlns:p14="http://schemas.microsoft.com/office/powerpoint/2010/main" val="1711209338"/>
              </p:ext>
            </p:extLst>
          </p:nvPr>
        </p:nvGraphicFramePr>
        <p:xfrm>
          <a:off x="4973216" y="2160589"/>
          <a:ext cx="4037435" cy="3396139"/>
        </p:xfrm>
        <a:graphic>
          <a:graphicData uri="http://schemas.openxmlformats.org/drawingml/2006/table">
            <a:tbl>
              <a:tblPr/>
              <a:tblGrid>
                <a:gridCol w="672906">
                  <a:extLst>
                    <a:ext uri="{9D8B030D-6E8A-4147-A177-3AD203B41FA5}">
                      <a16:colId xmlns:a16="http://schemas.microsoft.com/office/drawing/2014/main" val="296210359"/>
                    </a:ext>
                  </a:extLst>
                </a:gridCol>
                <a:gridCol w="1524552">
                  <a:extLst>
                    <a:ext uri="{9D8B030D-6E8A-4147-A177-3AD203B41FA5}">
                      <a16:colId xmlns:a16="http://schemas.microsoft.com/office/drawing/2014/main" val="3981068250"/>
                    </a:ext>
                  </a:extLst>
                </a:gridCol>
                <a:gridCol w="1167071">
                  <a:extLst>
                    <a:ext uri="{9D8B030D-6E8A-4147-A177-3AD203B41FA5}">
                      <a16:colId xmlns:a16="http://schemas.microsoft.com/office/drawing/2014/main" val="733442868"/>
                    </a:ext>
                  </a:extLst>
                </a:gridCol>
                <a:gridCol w="672906">
                  <a:extLst>
                    <a:ext uri="{9D8B030D-6E8A-4147-A177-3AD203B41FA5}">
                      <a16:colId xmlns:a16="http://schemas.microsoft.com/office/drawing/2014/main" val="2018201798"/>
                    </a:ext>
                  </a:extLst>
                </a:gridCol>
              </a:tblGrid>
              <a:tr h="231151">
                <a:tc gridSpan="4">
                  <a:txBody>
                    <a:bodyPr/>
                    <a:lstStyle/>
                    <a:p>
                      <a:pPr algn="l" fontAlgn="b"/>
                      <a:r>
                        <a:rPr lang="en-US" sz="1000" b="1" i="0" u="none" strike="noStrike">
                          <a:solidFill>
                            <a:srgbClr val="000000"/>
                          </a:solidFill>
                          <a:effectLst/>
                          <a:latin typeface="Arial" panose="020B0604020202020204" pitchFamily="34" charset="0"/>
                        </a:rPr>
                        <a:t>                     Service Department Profit Centering    </a:t>
                      </a:r>
                      <a:r>
                        <a:rPr lang="en-US" sz="800" b="1" i="0" u="none" strike="noStrike">
                          <a:solidFill>
                            <a:srgbClr val="000000"/>
                          </a:solidFill>
                          <a:effectLst/>
                          <a:latin typeface="Arial" panose="020B0604020202020204" pitchFamily="34" charset="0"/>
                        </a:rPr>
                        <a:t> </a:t>
                      </a:r>
                      <a:endParaRPr lang="en-US" sz="1000" b="1" i="0" u="none" strike="noStrike">
                        <a:solidFill>
                          <a:srgbClr val="000000"/>
                        </a:solidFill>
                        <a:effectLst/>
                        <a:latin typeface="Arial" panose="020B0604020202020204" pitchFamily="34" charset="0"/>
                      </a:endParaRPr>
                    </a:p>
                  </a:txBody>
                  <a:tcPr marL="7620" marR="7620" marT="7620"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5394389"/>
                  </a:ext>
                </a:extLst>
              </a:tr>
              <a:tr h="275603">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92995921"/>
                  </a:ext>
                </a:extLst>
              </a:tr>
              <a:tr h="604548">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FFFFFF"/>
                          </a:solidFill>
                          <a:effectLst/>
                          <a:latin typeface="Arial" panose="020B0604020202020204" pitchFamily="34" charset="0"/>
                        </a:rPr>
                        <a:t>Expense Category</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latin typeface="Arial" panose="020B0604020202020204" pitchFamily="34" charset="0"/>
                        </a:rPr>
                        <a:t>Dollar Amount</a:t>
                      </a:r>
                    </a:p>
                  </a:txBody>
                  <a:tcPr marL="7620" marR="7620" marT="7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128607949"/>
                  </a:ext>
                </a:extLst>
              </a:tr>
              <a:tr h="22226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540,778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latin typeface="Arial" panose="020B0604020202020204" pitchFamily="34" charset="0"/>
                        </a:rPr>
                        <a:t>% of Gross</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431342256"/>
                  </a:ext>
                </a:extLst>
              </a:tr>
              <a:tr h="231151">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4,947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0.91%</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24012565"/>
                  </a:ext>
                </a:extLst>
              </a:tr>
              <a:tr h="231151">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20613925"/>
                  </a:ext>
                </a:extLst>
              </a:tr>
              <a:tr h="231151">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270,751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50.07%</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26790846"/>
                  </a:ext>
                </a:extLst>
              </a:tr>
              <a:tr h="231151">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126,855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23.46%</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79072833"/>
                  </a:ext>
                </a:extLst>
              </a:tr>
              <a:tr h="231151">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131,054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24.23%</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767813"/>
                  </a:ext>
                </a:extLst>
              </a:tr>
              <a:tr h="231151">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Unallocated Expense</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84901002"/>
                  </a:ext>
                </a:extLst>
              </a:tr>
              <a:tr h="22226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42393518"/>
                  </a:ext>
                </a:extLst>
              </a:tr>
              <a:tr h="231151">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533,607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98.67%</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3424945"/>
                  </a:ext>
                </a:extLst>
              </a:tr>
              <a:tr h="222260">
                <a:tc>
                  <a:txBody>
                    <a:bodyPr/>
                    <a:lstStyle/>
                    <a:p>
                      <a:pPr algn="l" fontAlgn="b"/>
                      <a:r>
                        <a:rPr lang="en-US" sz="1100" b="0" i="0" u="none" strike="noStrike">
                          <a:solidFill>
                            <a:srgbClr val="000000"/>
                          </a:solidFill>
                          <a:effectLst/>
                          <a:latin typeface="Calibri" panose="020F0502020204030204" pitchFamily="34" charset="0"/>
                        </a:rPr>
                        <a:t> </a:t>
                      </a:r>
                    </a:p>
                  </a:txBody>
                  <a:tcPr marL="7620" marR="7620" marT="7620"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7,171 </a:t>
                      </a:r>
                    </a:p>
                  </a:txBody>
                  <a:tcPr marL="7620" marR="7620" marT="762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latin typeface="Calibri" panose="020F0502020204030204" pitchFamily="34" charset="0"/>
                        </a:rPr>
                        <a:t>1.33%</a:t>
                      </a:r>
                    </a:p>
                  </a:txBody>
                  <a:tcPr marL="7620" marR="7620" marT="7620"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25655211"/>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marL="0" indent="0">
              <a:buNone/>
            </a:pPr>
            <a:r>
              <a:rPr lang="en-US" dirty="0">
                <a:solidFill>
                  <a:srgbClr val="221E1F"/>
                </a:solidFill>
                <a:latin typeface="Calibri" panose="020F0502020204030204" pitchFamily="34" charset="0"/>
              </a:rPr>
              <a:t>Work being dispatched on a first come first serve method.</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p>
          <a:p>
            <a:pPr marL="0" indent="0">
              <a:buNone/>
            </a:pPr>
            <a:r>
              <a:rPr lang="en-US" sz="1800" b="0" i="0" u="none" strike="noStrike" baseline="0" dirty="0">
                <a:solidFill>
                  <a:srgbClr val="221E1F"/>
                </a:solidFill>
                <a:latin typeface="Calibri" panose="020F0502020204030204" pitchFamily="34" charset="0"/>
              </a:rPr>
              <a:t>Increasing tech proficiency. </a:t>
            </a:r>
          </a:p>
          <a:p>
            <a:r>
              <a:rPr lang="en-US" sz="1800" b="0" i="0" u="none" strike="noStrike" baseline="0" dirty="0">
                <a:solidFill>
                  <a:srgbClr val="221E1F"/>
                </a:solidFill>
                <a:latin typeface="Calibri" panose="020F0502020204030204" pitchFamily="34" charset="0"/>
              </a:rPr>
              <a:t>Plans to achieve your goals</a:t>
            </a:r>
          </a:p>
          <a:p>
            <a:pPr marL="0" indent="0">
              <a:buNone/>
            </a:pPr>
            <a:r>
              <a:rPr lang="en-US" dirty="0">
                <a:solidFill>
                  <a:srgbClr val="221E1F"/>
                </a:solidFill>
                <a:latin typeface="Calibri" panose="020F0502020204030204" pitchFamily="34" charset="0"/>
              </a:rPr>
              <a:t>Dispatch and utilize the right tech for the right job. Also train all techs to be able to perform at a higher efficiency. </a:t>
            </a:r>
            <a:r>
              <a:rPr lang="en-US" sz="1800" b="0" i="0" u="none" strike="noStrike" baseline="0" dirty="0">
                <a:solidFill>
                  <a:srgbClr val="221E1F"/>
                </a:solidFill>
                <a:latin typeface="Calibri" panose="020F0502020204030204" pitchFamily="34" charset="0"/>
              </a:rPr>
              <a:t> </a:t>
            </a:r>
          </a:p>
          <a:p>
            <a:pPr marL="0" indent="0">
              <a:buNone/>
            </a:pPr>
            <a:r>
              <a:rPr lang="en-US" sz="1800" b="0" i="0" u="none" strike="noStrike" baseline="0" dirty="0">
                <a:solidFill>
                  <a:srgbClr val="221E1F"/>
                </a:solidFill>
                <a:latin typeface="Calibri" panose="020F0502020204030204" pitchFamily="34" charset="0"/>
              </a:rPr>
              <a:t>Meet with techs to ask them set weekly goals for hours sold.</a:t>
            </a:r>
          </a:p>
          <a:p>
            <a:pPr marL="0" indent="0">
              <a:buNone/>
            </a:pPr>
            <a:r>
              <a:rPr lang="en-US" sz="1800" b="0" i="0" u="none" strike="noStrike" baseline="0" dirty="0">
                <a:solidFill>
                  <a:srgbClr val="221E1F"/>
                </a:solidFill>
                <a:latin typeface="Calibri" panose="020F0502020204030204" pitchFamily="34" charset="0"/>
              </a:rPr>
              <a:t>Add parts runners to deliver parts to techs.</a:t>
            </a:r>
          </a:p>
          <a:p>
            <a:r>
              <a:rPr lang="en-US" sz="1800" b="0" i="0" u="none" strike="noStrike" baseline="0" dirty="0">
                <a:solidFill>
                  <a:srgbClr val="221E1F"/>
                </a:solidFill>
                <a:latin typeface="Calibri" panose="020F0502020204030204" pitchFamily="34" charset="0"/>
              </a:rPr>
              <a:t>Plans to evaluate your changes</a:t>
            </a:r>
          </a:p>
          <a:p>
            <a:pPr marL="0" indent="0">
              <a:buNone/>
            </a:pPr>
            <a:r>
              <a:rPr lang="en-US" sz="1800" b="0" i="0" u="none" strike="noStrike" baseline="0" dirty="0">
                <a:solidFill>
                  <a:srgbClr val="221E1F"/>
                </a:solidFill>
                <a:latin typeface="Calibri" panose="020F0502020204030204" pitchFamily="34" charset="0"/>
              </a:rPr>
              <a:t>Review tech </a:t>
            </a:r>
            <a:r>
              <a:rPr lang="en-US" dirty="0">
                <a:solidFill>
                  <a:srgbClr val="221E1F"/>
                </a:solidFill>
                <a:latin typeface="Calibri" panose="020F0502020204030204" pitchFamily="34" charset="0"/>
              </a:rPr>
              <a:t>proficiency reports on a weekly and monthly basis</a:t>
            </a:r>
            <a:r>
              <a:rPr lang="en-US" sz="1800" b="0" i="0" u="none" strike="noStrike" baseline="0" dirty="0">
                <a:solidFill>
                  <a:srgbClr val="221E1F"/>
                </a:solidFill>
                <a:latin typeface="Calibri" panose="020F0502020204030204" pitchFamily="34" charset="0"/>
              </a:rPr>
              <a:t> </a:t>
            </a:r>
          </a:p>
          <a:p>
            <a:endParaRPr lang="en-US" dirty="0"/>
          </a:p>
        </p:txBody>
      </p:sp>
      <p:graphicFrame>
        <p:nvGraphicFramePr>
          <p:cNvPr id="7" name="Content Placeholder 6">
            <a:extLst>
              <a:ext uri="{FF2B5EF4-FFF2-40B4-BE49-F238E27FC236}">
                <a16:creationId xmlns:a16="http://schemas.microsoft.com/office/drawing/2014/main" id="{EC8EE160-910F-9E2F-B097-9C9F129F0B74}"/>
              </a:ext>
            </a:extLst>
          </p:cNvPr>
          <p:cNvGraphicFramePr>
            <a:graphicFrameLocks noGrp="1"/>
          </p:cNvGraphicFramePr>
          <p:nvPr>
            <p:ph sz="half" idx="2"/>
          </p:nvPr>
        </p:nvGraphicFramePr>
        <p:xfrm>
          <a:off x="5089525" y="2180988"/>
          <a:ext cx="4184649" cy="3840636"/>
        </p:xfrm>
        <a:graphic>
          <a:graphicData uri="http://schemas.openxmlformats.org/drawingml/2006/table">
            <a:tbl>
              <a:tblPr/>
              <a:tblGrid>
                <a:gridCol w="787296">
                  <a:extLst>
                    <a:ext uri="{9D8B030D-6E8A-4147-A177-3AD203B41FA5}">
                      <a16:colId xmlns:a16="http://schemas.microsoft.com/office/drawing/2014/main" val="204678314"/>
                    </a:ext>
                  </a:extLst>
                </a:gridCol>
                <a:gridCol w="710278">
                  <a:extLst>
                    <a:ext uri="{9D8B030D-6E8A-4147-A177-3AD203B41FA5}">
                      <a16:colId xmlns:a16="http://schemas.microsoft.com/office/drawing/2014/main" val="3886783320"/>
                    </a:ext>
                  </a:extLst>
                </a:gridCol>
                <a:gridCol w="410763">
                  <a:extLst>
                    <a:ext uri="{9D8B030D-6E8A-4147-A177-3AD203B41FA5}">
                      <a16:colId xmlns:a16="http://schemas.microsoft.com/office/drawing/2014/main" val="939987111"/>
                    </a:ext>
                  </a:extLst>
                </a:gridCol>
                <a:gridCol w="573357">
                  <a:extLst>
                    <a:ext uri="{9D8B030D-6E8A-4147-A177-3AD203B41FA5}">
                      <a16:colId xmlns:a16="http://schemas.microsoft.com/office/drawing/2014/main" val="1421993895"/>
                    </a:ext>
                  </a:extLst>
                </a:gridCol>
                <a:gridCol w="376533">
                  <a:extLst>
                    <a:ext uri="{9D8B030D-6E8A-4147-A177-3AD203B41FA5}">
                      <a16:colId xmlns:a16="http://schemas.microsoft.com/office/drawing/2014/main" val="3901444279"/>
                    </a:ext>
                  </a:extLst>
                </a:gridCol>
                <a:gridCol w="504896">
                  <a:extLst>
                    <a:ext uri="{9D8B030D-6E8A-4147-A177-3AD203B41FA5}">
                      <a16:colId xmlns:a16="http://schemas.microsoft.com/office/drawing/2014/main" val="2634691261"/>
                    </a:ext>
                  </a:extLst>
                </a:gridCol>
                <a:gridCol w="410763">
                  <a:extLst>
                    <a:ext uri="{9D8B030D-6E8A-4147-A177-3AD203B41FA5}">
                      <a16:colId xmlns:a16="http://schemas.microsoft.com/office/drawing/2014/main" val="3546433937"/>
                    </a:ext>
                  </a:extLst>
                </a:gridCol>
                <a:gridCol w="410763">
                  <a:extLst>
                    <a:ext uri="{9D8B030D-6E8A-4147-A177-3AD203B41FA5}">
                      <a16:colId xmlns:a16="http://schemas.microsoft.com/office/drawing/2014/main" val="3875089330"/>
                    </a:ext>
                  </a:extLst>
                </a:gridCol>
              </a:tblGrid>
              <a:tr h="133498">
                <a:tc>
                  <a:txBody>
                    <a:bodyPr/>
                    <a:lstStyle/>
                    <a:p>
                      <a:pPr algn="l" fontAlgn="b"/>
                      <a:r>
                        <a:rPr lang="en-US" sz="700" b="0" i="0" u="none" strike="noStrike">
                          <a:solidFill>
                            <a:srgbClr val="000000"/>
                          </a:solidFill>
                          <a:effectLst/>
                          <a:latin typeface="Calibri" panose="020F0502020204030204" pitchFamily="34" charset="0"/>
                        </a:rPr>
                        <a:t> </a:t>
                      </a:r>
                    </a:p>
                  </a:txBody>
                  <a:tcPr marL="5135" marR="5135" marT="513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135" marR="5135" marT="513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135" marR="5135" marT="513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135" marR="5135" marT="513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135" marR="5135" marT="513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135" marR="5135" marT="513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135" marR="5135" marT="513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135" marR="5135" marT="5135" marB="0" anchor="b">
                    <a:lnL>
                      <a:noFill/>
                    </a:lnL>
                    <a:lnR>
                      <a:noFill/>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22459265"/>
                  </a:ext>
                </a:extLst>
              </a:tr>
              <a:tr h="159171">
                <a:tc gridSpan="7">
                  <a:txBody>
                    <a:bodyPr/>
                    <a:lstStyle/>
                    <a:p>
                      <a:pPr algn="ctr" fontAlgn="b"/>
                      <a:r>
                        <a:rPr lang="en-US" sz="900" b="1" i="0" u="none" strike="noStrike">
                          <a:solidFill>
                            <a:srgbClr val="000000"/>
                          </a:solidFill>
                          <a:effectLst/>
                          <a:latin typeface="Arial" panose="020B0604020202020204" pitchFamily="34" charset="0"/>
                        </a:rPr>
                        <a:t>NADA ACTUAL SERVICE ANALYSIS     </a:t>
                      </a:r>
                    </a:p>
                  </a:txBody>
                  <a:tcPr marL="5135" marR="5135" marT="513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extLst>
                  <a:ext uri="{0D108BD9-81ED-4DB2-BD59-A6C34878D82A}">
                    <a16:rowId xmlns:a16="http://schemas.microsoft.com/office/drawing/2014/main" val="1652002772"/>
                  </a:ext>
                </a:extLst>
              </a:tr>
              <a:tr h="349149">
                <a:tc>
                  <a:txBody>
                    <a:bodyPr/>
                    <a:lstStyle/>
                    <a:p>
                      <a:pPr algn="l" fontAlgn="b"/>
                      <a:r>
                        <a:rPr lang="en-US" sz="700" b="0" i="0" u="none" strike="noStrike">
                          <a:solidFill>
                            <a:srgbClr val="000000"/>
                          </a:solidFill>
                          <a:effectLst/>
                          <a:latin typeface="Calibri" panose="020F0502020204030204" pitchFamily="34" charset="0"/>
                        </a:rPr>
                        <a:t>Performance</a:t>
                      </a:r>
                    </a:p>
                  </a:txBody>
                  <a:tcPr marL="5135" marR="5135" marT="513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extLst>
                  <a:ext uri="{0D108BD9-81ED-4DB2-BD59-A6C34878D82A}">
                    <a16:rowId xmlns:a16="http://schemas.microsoft.com/office/drawing/2014/main" val="1476440591"/>
                  </a:ext>
                </a:extLst>
              </a:tr>
              <a:tr h="189978">
                <a:tc>
                  <a:txBody>
                    <a:bodyPr/>
                    <a:lstStyle/>
                    <a:p>
                      <a:pPr algn="ctr" fontAlgn="b"/>
                      <a:r>
                        <a:rPr lang="en-US" sz="600" b="1" i="1" u="none" strike="noStrike">
                          <a:solidFill>
                            <a:srgbClr val="FFFFFF"/>
                          </a:solidFill>
                          <a:effectLst/>
                          <a:latin typeface="Arial" panose="020B0604020202020204" pitchFamily="34" charset="0"/>
                        </a:rPr>
                        <a:t> </a:t>
                      </a:r>
                    </a:p>
                  </a:txBody>
                  <a:tcPr marL="5135" marR="5135" marT="5135"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latin typeface="Arial" panose="020B0604020202020204" pitchFamily="34" charset="0"/>
                        </a:rPr>
                        <a:t>Labor Sales / Month</a:t>
                      </a:r>
                    </a:p>
                  </a:txBody>
                  <a:tcPr marL="5135" marR="5135" marT="5135"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latin typeface="Arial" panose="020B0604020202020204" pitchFamily="34" charset="0"/>
                        </a:rPr>
                        <a:t> </a:t>
                      </a:r>
                    </a:p>
                  </a:txBody>
                  <a:tcPr marL="5135" marR="5135" marT="5135"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600" b="1" i="1" u="none" strike="noStrike">
                          <a:solidFill>
                            <a:srgbClr val="FFFFFF"/>
                          </a:solidFill>
                          <a:effectLst/>
                          <a:latin typeface="Arial" panose="020B0604020202020204" pitchFamily="34" charset="0"/>
                        </a:rPr>
                        <a:t>Effective Labor Rate</a:t>
                      </a:r>
                    </a:p>
                  </a:txBody>
                  <a:tcPr marL="5135" marR="5135" marT="5135"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latin typeface="Arial" panose="020B0604020202020204" pitchFamily="34" charset="0"/>
                        </a:rPr>
                        <a:t> </a:t>
                      </a:r>
                    </a:p>
                  </a:txBody>
                  <a:tcPr marL="5135" marR="5135" marT="5135"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latin typeface="Arial" panose="020B0604020202020204" pitchFamily="34" charset="0"/>
                        </a:rPr>
                        <a:t>Hours Billed</a:t>
                      </a:r>
                    </a:p>
                  </a:txBody>
                  <a:tcPr marL="5135" marR="5135" marT="5135"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latin typeface="Arial" panose="020B0604020202020204" pitchFamily="34" charset="0"/>
                        </a:rPr>
                        <a:t> </a:t>
                      </a:r>
                    </a:p>
                  </a:txBody>
                  <a:tcPr marL="5135" marR="5135" marT="5135"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824206753"/>
                  </a:ext>
                </a:extLst>
              </a:tr>
              <a:tr h="133498">
                <a:tc>
                  <a:txBody>
                    <a:bodyPr/>
                    <a:lstStyle/>
                    <a:p>
                      <a:pPr algn="l" fontAlgn="b"/>
                      <a:r>
                        <a:rPr lang="en-US" sz="700" b="0" i="0" u="none" strike="noStrike">
                          <a:solidFill>
                            <a:srgbClr val="000000"/>
                          </a:solidFill>
                          <a:effectLst/>
                          <a:latin typeface="Arial" panose="020B0604020202020204" pitchFamily="34" charset="0"/>
                        </a:rPr>
                        <a:t>Customer Car*</a:t>
                      </a:r>
                    </a:p>
                  </a:txBody>
                  <a:tcPr marL="5135" marR="5135" marT="513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panose="020B0604020202020204" pitchFamily="34" charset="0"/>
                        </a:rPr>
                        <a:t> $          201,405 </a:t>
                      </a:r>
                    </a:p>
                  </a:txBody>
                  <a:tcPr marL="5135" marR="5135" marT="5135"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panose="020B0604020202020204" pitchFamily="34" charset="0"/>
                        </a:rPr>
                        <a:t>÷</a:t>
                      </a:r>
                    </a:p>
                  </a:txBody>
                  <a:tcPr marL="5135" marR="5135" marT="5135" marB="0" anchor="b">
                    <a:lnL>
                      <a:noFill/>
                    </a:lnL>
                    <a:lnR>
                      <a:noFill/>
                    </a:lnR>
                    <a:lnT>
                      <a:noFill/>
                    </a:lnT>
                    <a:lnB>
                      <a:noFill/>
                    </a:lnB>
                    <a:noFill/>
                  </a:tcPr>
                </a:tc>
                <a:tc>
                  <a:txBody>
                    <a:bodyPr/>
                    <a:lstStyle/>
                    <a:p>
                      <a:pPr algn="r" fontAlgn="b"/>
                      <a:r>
                        <a:rPr lang="en-US" sz="700" b="0" i="0" u="none" strike="noStrike">
                          <a:solidFill>
                            <a:srgbClr val="000000"/>
                          </a:solidFill>
                          <a:effectLst/>
                          <a:latin typeface="Arial" panose="020B0604020202020204" pitchFamily="34" charset="0"/>
                        </a:rPr>
                        <a:t>219.00 </a:t>
                      </a:r>
                    </a:p>
                  </a:txBody>
                  <a:tcPr marL="5135" marR="5135" marT="5135"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panose="020B0604020202020204" pitchFamily="34" charset="0"/>
                        </a:rPr>
                        <a:t>=</a:t>
                      </a:r>
                    </a:p>
                  </a:txBody>
                  <a:tcPr marL="5135" marR="5135" marT="5135"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panose="020B0604020202020204" pitchFamily="34" charset="0"/>
                        </a:rPr>
                        <a:t>919.7</a:t>
                      </a:r>
                    </a:p>
                  </a:txBody>
                  <a:tcPr marL="5135" marR="5135" marT="5135"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5135" marR="5135" marT="5135"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184502773"/>
                  </a:ext>
                </a:extLst>
              </a:tr>
              <a:tr h="133498">
                <a:tc>
                  <a:txBody>
                    <a:bodyPr/>
                    <a:lstStyle/>
                    <a:p>
                      <a:pPr algn="l" fontAlgn="b"/>
                      <a:r>
                        <a:rPr lang="en-US" sz="700" b="0" i="0" u="none" strike="noStrike">
                          <a:solidFill>
                            <a:srgbClr val="000000"/>
                          </a:solidFill>
                          <a:effectLst/>
                          <a:latin typeface="Arial" panose="020B0604020202020204" pitchFamily="34" charset="0"/>
                        </a:rPr>
                        <a:t>Customer Truck*</a:t>
                      </a:r>
                    </a:p>
                  </a:txBody>
                  <a:tcPr marL="5135" marR="5135" marT="513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5135" marR="5135" marT="5135"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panose="020B0604020202020204" pitchFamily="34" charset="0"/>
                        </a:rPr>
                        <a:t>÷</a:t>
                      </a:r>
                    </a:p>
                  </a:txBody>
                  <a:tcPr marL="5135" marR="5135" marT="5135" marB="0" anchor="b">
                    <a:lnL>
                      <a:noFill/>
                    </a:lnL>
                    <a:lnR>
                      <a:noFill/>
                    </a:lnR>
                    <a:lnT>
                      <a:noFill/>
                    </a:lnT>
                    <a:lnB>
                      <a:noFill/>
                    </a:lnB>
                    <a:noFill/>
                  </a:tcPr>
                </a:tc>
                <a:tc>
                  <a:txBody>
                    <a:bodyPr/>
                    <a:lstStyle/>
                    <a:p>
                      <a:pPr algn="l" fontAlgn="b"/>
                      <a:r>
                        <a:rPr lang="en-US" sz="700" b="0" i="0" u="none" strike="noStrike">
                          <a:solidFill>
                            <a:srgbClr val="000000"/>
                          </a:solidFill>
                          <a:effectLst/>
                          <a:latin typeface="Arial" panose="020B0604020202020204" pitchFamily="34" charset="0"/>
                        </a:rPr>
                        <a:t> </a:t>
                      </a:r>
                    </a:p>
                  </a:txBody>
                  <a:tcPr marL="5135" marR="5135" marT="513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panose="020B0604020202020204" pitchFamily="34" charset="0"/>
                        </a:rPr>
                        <a:t>=</a:t>
                      </a:r>
                    </a:p>
                  </a:txBody>
                  <a:tcPr marL="5135" marR="5135" marT="513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panose="020B0604020202020204" pitchFamily="34" charset="0"/>
                        </a:rPr>
                        <a:t>0.00</a:t>
                      </a:r>
                    </a:p>
                  </a:txBody>
                  <a:tcPr marL="5135" marR="5135" marT="513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5135" marR="5135" marT="5135"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838190149"/>
                  </a:ext>
                </a:extLst>
              </a:tr>
              <a:tr h="133498">
                <a:tc>
                  <a:txBody>
                    <a:bodyPr/>
                    <a:lstStyle/>
                    <a:p>
                      <a:pPr algn="l" fontAlgn="b"/>
                      <a:r>
                        <a:rPr lang="en-US" sz="700" b="0" i="0" u="none" strike="noStrike">
                          <a:solidFill>
                            <a:srgbClr val="000000"/>
                          </a:solidFill>
                          <a:effectLst/>
                          <a:latin typeface="Arial" panose="020B0604020202020204" pitchFamily="34" charset="0"/>
                        </a:rPr>
                        <a:t>Customer Other*</a:t>
                      </a:r>
                    </a:p>
                  </a:txBody>
                  <a:tcPr marL="5135" marR="5135" marT="513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panose="020B0604020202020204" pitchFamily="34" charset="0"/>
                        </a:rPr>
                        <a:t> $          242,377 </a:t>
                      </a:r>
                    </a:p>
                  </a:txBody>
                  <a:tcPr marL="5135" marR="5135" marT="5135"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panose="020B0604020202020204" pitchFamily="34" charset="0"/>
                        </a:rPr>
                        <a:t>÷</a:t>
                      </a:r>
                    </a:p>
                  </a:txBody>
                  <a:tcPr marL="5135" marR="5135" marT="5135" marB="0" anchor="b">
                    <a:lnL>
                      <a:noFill/>
                    </a:lnL>
                    <a:lnR>
                      <a:noFill/>
                    </a:lnR>
                    <a:lnT>
                      <a:noFill/>
                    </a:lnT>
                    <a:lnB>
                      <a:noFill/>
                    </a:lnB>
                    <a:noFill/>
                  </a:tcPr>
                </a:tc>
                <a:tc>
                  <a:txBody>
                    <a:bodyPr/>
                    <a:lstStyle/>
                    <a:p>
                      <a:pPr algn="r" fontAlgn="b"/>
                      <a:r>
                        <a:rPr lang="en-US" sz="700" b="0" i="0" u="none" strike="noStrike">
                          <a:solidFill>
                            <a:srgbClr val="000000"/>
                          </a:solidFill>
                          <a:effectLst/>
                          <a:latin typeface="Arial" panose="020B0604020202020204" pitchFamily="34" charset="0"/>
                        </a:rPr>
                        <a:t>219.00 </a:t>
                      </a:r>
                    </a:p>
                  </a:txBody>
                  <a:tcPr marL="5135" marR="5135" marT="513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panose="020B0604020202020204" pitchFamily="34" charset="0"/>
                        </a:rPr>
                        <a:t>=</a:t>
                      </a:r>
                    </a:p>
                  </a:txBody>
                  <a:tcPr marL="5135" marR="5135" marT="513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panose="020B0604020202020204" pitchFamily="34" charset="0"/>
                        </a:rPr>
                        <a:t>1106.7</a:t>
                      </a:r>
                    </a:p>
                  </a:txBody>
                  <a:tcPr marL="5135" marR="5135" marT="513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5135" marR="5135" marT="5135"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78906936"/>
                  </a:ext>
                </a:extLst>
              </a:tr>
              <a:tr h="133498">
                <a:tc>
                  <a:txBody>
                    <a:bodyPr/>
                    <a:lstStyle/>
                    <a:p>
                      <a:pPr algn="l" fontAlgn="b"/>
                      <a:r>
                        <a:rPr lang="en-US" sz="700" b="0" i="0" u="none" strike="noStrike">
                          <a:solidFill>
                            <a:srgbClr val="000000"/>
                          </a:solidFill>
                          <a:effectLst/>
                          <a:latin typeface="Arial" panose="020B0604020202020204" pitchFamily="34" charset="0"/>
                        </a:rPr>
                        <a:t>Warranty</a:t>
                      </a:r>
                    </a:p>
                  </a:txBody>
                  <a:tcPr marL="5135" marR="5135" marT="513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panose="020B0604020202020204" pitchFamily="34" charset="0"/>
                        </a:rPr>
                        <a:t> $          217,620 </a:t>
                      </a:r>
                    </a:p>
                  </a:txBody>
                  <a:tcPr marL="5135" marR="5135" marT="5135"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panose="020B0604020202020204" pitchFamily="34" charset="0"/>
                        </a:rPr>
                        <a:t>÷</a:t>
                      </a:r>
                    </a:p>
                  </a:txBody>
                  <a:tcPr marL="5135" marR="5135" marT="5135" marB="0" anchor="b">
                    <a:lnL>
                      <a:noFill/>
                    </a:lnL>
                    <a:lnR>
                      <a:noFill/>
                    </a:lnR>
                    <a:lnT>
                      <a:noFill/>
                    </a:lnT>
                    <a:lnB>
                      <a:noFill/>
                    </a:lnB>
                    <a:noFill/>
                  </a:tcPr>
                </a:tc>
                <a:tc>
                  <a:txBody>
                    <a:bodyPr/>
                    <a:lstStyle/>
                    <a:p>
                      <a:pPr algn="r" fontAlgn="b"/>
                      <a:r>
                        <a:rPr lang="en-US" sz="700" b="0" i="0" u="none" strike="noStrike">
                          <a:solidFill>
                            <a:srgbClr val="000000"/>
                          </a:solidFill>
                          <a:effectLst/>
                          <a:latin typeface="Arial" panose="020B0604020202020204" pitchFamily="34" charset="0"/>
                        </a:rPr>
                        <a:t>190.50 </a:t>
                      </a:r>
                    </a:p>
                  </a:txBody>
                  <a:tcPr marL="5135" marR="5135" marT="513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panose="020B0604020202020204" pitchFamily="34" charset="0"/>
                        </a:rPr>
                        <a:t>=</a:t>
                      </a:r>
                    </a:p>
                  </a:txBody>
                  <a:tcPr marL="5135" marR="5135" marT="513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panose="020B0604020202020204" pitchFamily="34" charset="0"/>
                        </a:rPr>
                        <a:t>1142.4</a:t>
                      </a:r>
                    </a:p>
                  </a:txBody>
                  <a:tcPr marL="5135" marR="5135" marT="513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5135" marR="5135" marT="5135"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03298699"/>
                  </a:ext>
                </a:extLst>
              </a:tr>
              <a:tr h="133498">
                <a:tc>
                  <a:txBody>
                    <a:bodyPr/>
                    <a:lstStyle/>
                    <a:p>
                      <a:pPr algn="l" fontAlgn="b"/>
                      <a:r>
                        <a:rPr lang="en-US" sz="700" b="0" i="0" u="none" strike="noStrike">
                          <a:solidFill>
                            <a:srgbClr val="000000"/>
                          </a:solidFill>
                          <a:effectLst/>
                          <a:latin typeface="Arial" panose="020B0604020202020204" pitchFamily="34" charset="0"/>
                        </a:rPr>
                        <a:t>Internal</a:t>
                      </a:r>
                    </a:p>
                  </a:txBody>
                  <a:tcPr marL="5135" marR="5135" marT="513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panose="020B0604020202020204" pitchFamily="34" charset="0"/>
                        </a:rPr>
                        <a:t> $            23,412 </a:t>
                      </a:r>
                    </a:p>
                  </a:txBody>
                  <a:tcPr marL="5135" marR="5135" marT="5135"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panose="020B0604020202020204" pitchFamily="34" charset="0"/>
                        </a:rPr>
                        <a:t>÷</a:t>
                      </a:r>
                    </a:p>
                  </a:txBody>
                  <a:tcPr marL="5135" marR="5135" marT="5135" marB="0" anchor="b">
                    <a:lnL>
                      <a:noFill/>
                    </a:lnL>
                    <a:lnR>
                      <a:noFill/>
                    </a:lnR>
                    <a:lnT>
                      <a:noFill/>
                    </a:lnT>
                    <a:lnB>
                      <a:noFill/>
                    </a:lnB>
                    <a:noFill/>
                  </a:tcPr>
                </a:tc>
                <a:tc>
                  <a:txBody>
                    <a:bodyPr/>
                    <a:lstStyle/>
                    <a:p>
                      <a:pPr algn="r" fontAlgn="b"/>
                      <a:r>
                        <a:rPr lang="en-US" sz="700" b="0" i="0" u="none" strike="noStrike">
                          <a:solidFill>
                            <a:srgbClr val="000000"/>
                          </a:solidFill>
                          <a:effectLst/>
                          <a:latin typeface="Arial" panose="020B0604020202020204" pitchFamily="34" charset="0"/>
                        </a:rPr>
                        <a:t>219.00 </a:t>
                      </a:r>
                    </a:p>
                  </a:txBody>
                  <a:tcPr marL="5135" marR="5135" marT="513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panose="020B0604020202020204" pitchFamily="34" charset="0"/>
                        </a:rPr>
                        <a:t>=</a:t>
                      </a:r>
                    </a:p>
                  </a:txBody>
                  <a:tcPr marL="5135" marR="5135" marT="513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panose="020B0604020202020204" pitchFamily="34" charset="0"/>
                        </a:rPr>
                        <a:t>106.9</a:t>
                      </a:r>
                    </a:p>
                  </a:txBody>
                  <a:tcPr marL="5135" marR="5135" marT="513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5135" marR="5135" marT="5135"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491971627"/>
                  </a:ext>
                </a:extLst>
              </a:tr>
              <a:tr h="133498">
                <a:tc>
                  <a:txBody>
                    <a:bodyPr/>
                    <a:lstStyle/>
                    <a:p>
                      <a:pPr algn="l" fontAlgn="b"/>
                      <a:r>
                        <a:rPr lang="en-US" sz="700" b="0" i="0" u="none" strike="noStrike">
                          <a:solidFill>
                            <a:srgbClr val="000000"/>
                          </a:solidFill>
                          <a:effectLst/>
                          <a:latin typeface="Arial" panose="020B0604020202020204" pitchFamily="34" charset="0"/>
                        </a:rPr>
                        <a:t>New Vehicle Prep</a:t>
                      </a:r>
                    </a:p>
                  </a:txBody>
                  <a:tcPr marL="5135" marR="5135" marT="513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5135" marR="5135" marT="5135"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panose="020B0604020202020204" pitchFamily="34" charset="0"/>
                        </a:rPr>
                        <a:t>÷</a:t>
                      </a:r>
                    </a:p>
                  </a:txBody>
                  <a:tcPr marL="5135" marR="5135" marT="5135" marB="0" anchor="b">
                    <a:lnL>
                      <a:noFill/>
                    </a:lnL>
                    <a:lnR>
                      <a:noFill/>
                    </a:lnR>
                    <a:lnT>
                      <a:noFill/>
                    </a:lnT>
                    <a:lnB>
                      <a:noFill/>
                    </a:lnB>
                    <a:noFill/>
                  </a:tcPr>
                </a:tc>
                <a:tc>
                  <a:txBody>
                    <a:bodyPr/>
                    <a:lstStyle/>
                    <a:p>
                      <a:pPr algn="l" fontAlgn="b"/>
                      <a:r>
                        <a:rPr lang="en-US" sz="700" b="0" i="0" u="none" strike="noStrike">
                          <a:solidFill>
                            <a:srgbClr val="000000"/>
                          </a:solidFill>
                          <a:effectLst/>
                          <a:latin typeface="Arial" panose="020B0604020202020204" pitchFamily="34" charset="0"/>
                        </a:rPr>
                        <a:t> </a:t>
                      </a:r>
                    </a:p>
                  </a:txBody>
                  <a:tcPr marL="5135" marR="5135" marT="513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panose="020B0604020202020204" pitchFamily="34" charset="0"/>
                        </a:rPr>
                        <a:t>=</a:t>
                      </a:r>
                    </a:p>
                  </a:txBody>
                  <a:tcPr marL="5135" marR="5135" marT="513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panose="020B0604020202020204" pitchFamily="34" charset="0"/>
                        </a:rPr>
                        <a:t>0.00</a:t>
                      </a:r>
                    </a:p>
                  </a:txBody>
                  <a:tcPr marL="5135" marR="5135" marT="513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5135" marR="5135" marT="5135"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194124180"/>
                  </a:ext>
                </a:extLst>
              </a:tr>
              <a:tr h="128363">
                <a:tc>
                  <a:txBody>
                    <a:bodyPr/>
                    <a:lstStyle/>
                    <a:p>
                      <a:pPr algn="l" fontAlgn="b"/>
                      <a:r>
                        <a:rPr lang="en-US" sz="700" b="0" i="0" u="none" strike="noStrike">
                          <a:solidFill>
                            <a:srgbClr val="000000"/>
                          </a:solidFill>
                          <a:effectLst/>
                          <a:latin typeface="Arial" panose="020B0604020202020204" pitchFamily="34" charset="0"/>
                        </a:rPr>
                        <a:t>Total</a:t>
                      </a:r>
                    </a:p>
                  </a:txBody>
                  <a:tcPr marL="5135" marR="5135" marT="513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panose="020B0604020202020204" pitchFamily="34" charset="0"/>
                        </a:rPr>
                        <a:t> $          684,814 </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5135" marR="5135" marT="5135"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5135" marR="5135" marT="5135"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5135" marR="5135" marT="513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panose="020B0604020202020204" pitchFamily="34" charset="0"/>
                        </a:rPr>
                        <a:t>3275.7</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5135" marR="5135" marT="513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4189619713"/>
                  </a:ext>
                </a:extLst>
              </a:tr>
              <a:tr h="133498">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extLst>
                  <a:ext uri="{0D108BD9-81ED-4DB2-BD59-A6C34878D82A}">
                    <a16:rowId xmlns:a16="http://schemas.microsoft.com/office/drawing/2014/main" val="3626235612"/>
                  </a:ext>
                </a:extLst>
              </a:tr>
              <a:tr h="128363">
                <a:tc>
                  <a:txBody>
                    <a:bodyPr/>
                    <a:lstStyle/>
                    <a:p>
                      <a:pPr algn="l" fontAlgn="b"/>
                      <a:r>
                        <a:rPr lang="en-US" sz="700" b="1" i="1" u="none" strike="noStrike">
                          <a:solidFill>
                            <a:srgbClr val="000000"/>
                          </a:solidFill>
                          <a:effectLst/>
                          <a:latin typeface="Arial" panose="020B0604020202020204" pitchFamily="34" charset="0"/>
                        </a:rPr>
                        <a:t>POTENTIAL</a:t>
                      </a:r>
                    </a:p>
                  </a:txBody>
                  <a:tcPr marL="5135" marR="5135" marT="5135" marB="0" anchor="b">
                    <a:lnL>
                      <a:noFill/>
                    </a:lnL>
                    <a:lnR>
                      <a:noFill/>
                    </a:lnR>
                    <a:lnT>
                      <a:noFill/>
                    </a:lnT>
                    <a:lnB>
                      <a:noFill/>
                    </a:lnB>
                    <a:solidFill>
                      <a:srgbClr val="FFFFFF"/>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extLst>
                  <a:ext uri="{0D108BD9-81ED-4DB2-BD59-A6C34878D82A}">
                    <a16:rowId xmlns:a16="http://schemas.microsoft.com/office/drawing/2014/main" val="1088878643"/>
                  </a:ext>
                </a:extLst>
              </a:tr>
              <a:tr h="138633">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solidFill>
                            <a:srgbClr val="000000"/>
                          </a:solidFill>
                          <a:effectLst/>
                          <a:latin typeface="Calibri" panose="020F0502020204030204" pitchFamily="34" charset="0"/>
                        </a:rPr>
                        <a:t> $              684,814 </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panose="020B0604020202020204" pitchFamily="34" charset="0"/>
                        </a:rPr>
                        <a:t>÷</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3275.67 </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Calibri" panose="020F0502020204030204" pitchFamily="34" charset="0"/>
                        </a:rPr>
                        <a:t>=</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 $      209.06 </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extLst>
                  <a:ext uri="{0D108BD9-81ED-4DB2-BD59-A6C34878D82A}">
                    <a16:rowId xmlns:a16="http://schemas.microsoft.com/office/drawing/2014/main" val="1809067004"/>
                  </a:ext>
                </a:extLst>
              </a:tr>
              <a:tr h="123229">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Total labor sales for month</a:t>
                      </a:r>
                    </a:p>
                  </a:txBody>
                  <a:tcPr marL="5135" marR="5135" marT="5135"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solidFill>
                            <a:srgbClr val="000000"/>
                          </a:solidFill>
                          <a:effectLst/>
                          <a:latin typeface="Arial" panose="020B0604020202020204" pitchFamily="34" charset="0"/>
                        </a:rPr>
                        <a:t>Total hours billed</a:t>
                      </a:r>
                    </a:p>
                  </a:txBody>
                  <a:tcPr marL="5135" marR="5135" marT="513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5135" marR="5135" marT="5135"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extLst>
                  <a:ext uri="{0D108BD9-81ED-4DB2-BD59-A6C34878D82A}">
                    <a16:rowId xmlns:a16="http://schemas.microsoft.com/office/drawing/2014/main" val="2847182070"/>
                  </a:ext>
                </a:extLst>
              </a:tr>
              <a:tr h="133498">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42576429"/>
                  </a:ext>
                </a:extLst>
              </a:tr>
              <a:tr h="123229">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23.00</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1" i="0" u="none" strike="noStrike">
                          <a:solidFill>
                            <a:srgbClr val="000000"/>
                          </a:solidFill>
                          <a:effectLst/>
                          <a:latin typeface="Arial" panose="020B0604020202020204" pitchFamily="34" charset="0"/>
                        </a:rPr>
                        <a:t>x</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8</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1" i="0" u="none" strike="noStrike">
                          <a:solidFill>
                            <a:srgbClr val="000000"/>
                          </a:solidFill>
                          <a:effectLst/>
                          <a:latin typeface="Arial" panose="020B0604020202020204" pitchFamily="34" charset="0"/>
                        </a:rPr>
                        <a:t>x</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23</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Arial" panose="020B0604020202020204" pitchFamily="34" charset="0"/>
                        </a:rPr>
                        <a:t>=</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4,232.0 </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72326420"/>
                  </a:ext>
                </a:extLst>
              </a:tr>
              <a:tr h="169440">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 Service mechanical technicians</a:t>
                      </a:r>
                    </a:p>
                  </a:txBody>
                  <a:tcPr marL="5135" marR="5135" marT="5135"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 Hours per day for one tech</a:t>
                      </a:r>
                    </a:p>
                  </a:txBody>
                  <a:tcPr marL="5135" marR="5135" marT="5135"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Working Days/Month</a:t>
                      </a:r>
                    </a:p>
                  </a:txBody>
                  <a:tcPr marL="5135" marR="5135" marT="5135"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solidFill>
                            <a:srgbClr val="000000"/>
                          </a:solidFill>
                          <a:effectLst/>
                          <a:latin typeface="Arial" panose="020B0604020202020204" pitchFamily="34" charset="0"/>
                        </a:rPr>
                        <a:t>Clock Hour Aval</a:t>
                      </a:r>
                    </a:p>
                  </a:txBody>
                  <a:tcPr marL="5135" marR="5135" marT="5135" marB="0" anchor="b">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707819635"/>
                  </a:ext>
                </a:extLst>
              </a:tr>
              <a:tr h="123229">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44519809"/>
                  </a:ext>
                </a:extLst>
              </a:tr>
              <a:tr h="123229">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4,232.0 </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1" i="0" u="none" strike="noStrike">
                          <a:solidFill>
                            <a:srgbClr val="000000"/>
                          </a:solidFill>
                          <a:effectLst/>
                          <a:latin typeface="Arial" panose="020B0604020202020204" pitchFamily="34" charset="0"/>
                        </a:rPr>
                        <a:t>x</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 $         209.06 </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1" i="0" u="none" strike="noStrike">
                          <a:solidFill>
                            <a:srgbClr val="000000"/>
                          </a:solidFill>
                          <a:effectLst/>
                          <a:latin typeface="Arial" panose="020B0604020202020204" pitchFamily="34" charset="0"/>
                        </a:rPr>
                        <a:t>=</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700" b="0" i="0" u="none" strike="noStrike">
                          <a:solidFill>
                            <a:srgbClr val="000000"/>
                          </a:solidFill>
                          <a:effectLst/>
                          <a:latin typeface="Calibri" panose="020F0502020204030204" pitchFamily="34" charset="0"/>
                        </a:rPr>
                        <a:t> $    884,746 </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1105932</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84587223"/>
                  </a:ext>
                </a:extLst>
              </a:tr>
              <a:tr h="200247">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Clock Hours Available</a:t>
                      </a:r>
                    </a:p>
                  </a:txBody>
                  <a:tcPr marL="5135" marR="5135" marT="513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5135" marR="5135" marT="5135"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500" b="0" i="0" u="none" strike="noStrike">
                          <a:solidFill>
                            <a:srgbClr val="000000"/>
                          </a:solidFill>
                          <a:effectLst/>
                          <a:latin typeface="Arial" panose="020B0604020202020204" pitchFamily="34" charset="0"/>
                        </a:rPr>
                        <a:t>Labor sales potential @100%</a:t>
                      </a:r>
                    </a:p>
                  </a:txBody>
                  <a:tcPr marL="5135" marR="5135" marT="513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rowSpan="2">
                  <a:txBody>
                    <a:bodyPr/>
                    <a:lstStyle/>
                    <a:p>
                      <a:pPr algn="ctr" fontAlgn="b"/>
                      <a:r>
                        <a:rPr lang="en-US" sz="500" b="0" i="0" u="none" strike="noStrike">
                          <a:solidFill>
                            <a:srgbClr val="000000"/>
                          </a:solidFill>
                          <a:effectLst/>
                          <a:latin typeface="Calibri" panose="020F0502020204030204" pitchFamily="34" charset="0"/>
                        </a:rPr>
                        <a:t>Labor sales potential @ 125%</a:t>
                      </a:r>
                    </a:p>
                  </a:txBody>
                  <a:tcPr marL="5135" marR="5135" marT="513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60092698"/>
                  </a:ext>
                </a:extLst>
              </a:tr>
              <a:tr h="133498">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extLst>
                  <a:ext uri="{0D108BD9-81ED-4DB2-BD59-A6C34878D82A}">
                    <a16:rowId xmlns:a16="http://schemas.microsoft.com/office/drawing/2014/main" val="698233806"/>
                  </a:ext>
                </a:extLst>
              </a:tr>
              <a:tr h="123229">
                <a:tc gridSpan="8">
                  <a:txBody>
                    <a:bodyPr/>
                    <a:lstStyle/>
                    <a:p>
                      <a:pPr algn="l" fontAlgn="b"/>
                      <a:r>
                        <a:rPr lang="en-US" sz="700" b="0" i="0" u="none" strike="noStrike">
                          <a:solidFill>
                            <a:srgbClr val="000000"/>
                          </a:solidFill>
                          <a:effectLst/>
                          <a:latin typeface="Calibri" panose="020F0502020204030204" pitchFamily="34" charset="0"/>
                        </a:rPr>
                        <a:t>How proficient are your technicians ?</a:t>
                      </a:r>
                    </a:p>
                  </a:txBody>
                  <a:tcPr marL="5135" marR="5135" marT="51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95266926"/>
                  </a:ext>
                </a:extLst>
              </a:tr>
              <a:tr h="123229">
                <a:tc>
                  <a:txBody>
                    <a:bodyPr/>
                    <a:lstStyle/>
                    <a:p>
                      <a:pPr algn="l" fontAlgn="b"/>
                      <a:r>
                        <a:rPr lang="en-US" sz="700" b="0" i="0" u="none" strike="noStrike">
                          <a:solidFill>
                            <a:srgbClr val="000000"/>
                          </a:solidFill>
                          <a:effectLst/>
                          <a:latin typeface="Calibri" panose="020F0502020204030204" pitchFamily="34" charset="0"/>
                        </a:rPr>
                        <a:t> </a:t>
                      </a:r>
                    </a:p>
                  </a:txBody>
                  <a:tcPr marL="5135" marR="5135" marT="5135"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a:noFill/>
                    </a:lnL>
                    <a:lnR>
                      <a:noFill/>
                    </a:lnR>
                    <a:lnT>
                      <a:noFill/>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135" marR="5135" marT="5135" marB="0"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61076304"/>
                  </a:ext>
                </a:extLst>
              </a:tr>
              <a:tr h="133498">
                <a:tc>
                  <a:txBody>
                    <a:bodyPr/>
                    <a:lstStyle/>
                    <a:p>
                      <a:pPr algn="l" fontAlgn="b"/>
                      <a:r>
                        <a:rPr lang="en-US" sz="700" b="0" i="0" u="none" strike="noStrike">
                          <a:solidFill>
                            <a:srgbClr val="000000"/>
                          </a:solidFill>
                          <a:effectLst/>
                          <a:latin typeface="Calibri" panose="020F0502020204030204" pitchFamily="34" charset="0"/>
                        </a:rPr>
                        <a:t> </a:t>
                      </a:r>
                    </a:p>
                  </a:txBody>
                  <a:tcPr marL="5135" marR="5135" marT="51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3,525.0 </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rPr>
                        <a:t>÷</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4,232.00 </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Calibri" panose="020F0502020204030204" pitchFamily="34" charset="0"/>
                        </a:rPr>
                        <a:t>=</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700" b="0" i="0" u="none" strike="noStrike">
                          <a:solidFill>
                            <a:srgbClr val="000000"/>
                          </a:solidFill>
                          <a:effectLst/>
                          <a:latin typeface="Calibri" panose="020F0502020204030204" pitchFamily="34" charset="0"/>
                        </a:rPr>
                        <a:t>83.29%</a:t>
                      </a:r>
                    </a:p>
                  </a:txBody>
                  <a:tcPr marL="5135" marR="5135" marT="51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700" b="0" i="0" u="none" strike="noStrike">
                        <a:solidFill>
                          <a:srgbClr val="000000"/>
                        </a:solidFill>
                        <a:effectLst/>
                        <a:latin typeface="Calibri" panose="020F0502020204030204" pitchFamily="34" charset="0"/>
                      </a:endParaRPr>
                    </a:p>
                  </a:txBody>
                  <a:tcPr marL="5135" marR="5135" marT="513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135" marR="5135" marT="5135" marB="0"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62094458"/>
                  </a:ext>
                </a:extLst>
              </a:tr>
              <a:tr h="169440">
                <a:tc>
                  <a:txBody>
                    <a:bodyPr/>
                    <a:lstStyle/>
                    <a:p>
                      <a:pPr algn="l" fontAlgn="b"/>
                      <a:r>
                        <a:rPr lang="en-US" sz="700" b="0" i="0" u="none" strike="noStrike">
                          <a:solidFill>
                            <a:srgbClr val="000000"/>
                          </a:solidFill>
                          <a:effectLst/>
                          <a:latin typeface="Calibri" panose="020F0502020204030204" pitchFamily="34" charset="0"/>
                        </a:rPr>
                        <a:t> </a:t>
                      </a:r>
                    </a:p>
                  </a:txBody>
                  <a:tcPr marL="5135" marR="5135" marT="513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Billed</a:t>
                      </a:r>
                    </a:p>
                  </a:txBody>
                  <a:tcPr marL="5135" marR="5135" marT="5135"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135" marR="5135" marT="513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Available</a:t>
                      </a:r>
                    </a:p>
                  </a:txBody>
                  <a:tcPr marL="5135" marR="5135" marT="5135"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135" marR="5135" marT="513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Tech Proficiency</a:t>
                      </a:r>
                    </a:p>
                  </a:txBody>
                  <a:tcPr marL="5135" marR="5135" marT="5135"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 </a:t>
                      </a:r>
                    </a:p>
                  </a:txBody>
                  <a:tcPr marL="5135" marR="5135" marT="513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dirty="0">
                          <a:solidFill>
                            <a:srgbClr val="000000"/>
                          </a:solidFill>
                          <a:effectLst/>
                          <a:latin typeface="Calibri" panose="020F0502020204030204" pitchFamily="34" charset="0"/>
                        </a:rPr>
                        <a:t> </a:t>
                      </a:r>
                    </a:p>
                  </a:txBody>
                  <a:tcPr marL="5135" marR="5135" marT="513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41973880"/>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marL="0" indent="0">
              <a:buNone/>
            </a:pPr>
            <a:r>
              <a:rPr lang="en-US" sz="1800" b="0" i="0" u="none" strike="noStrike" baseline="0" dirty="0">
                <a:solidFill>
                  <a:srgbClr val="221E1F"/>
                </a:solidFill>
                <a:latin typeface="Calibri" panose="020F0502020204030204" pitchFamily="34" charset="0"/>
              </a:rPr>
              <a:t> </a:t>
            </a:r>
            <a:r>
              <a:rPr lang="en-US" dirty="0">
                <a:solidFill>
                  <a:srgbClr val="221E1F"/>
                </a:solidFill>
                <a:latin typeface="Calibri" panose="020F0502020204030204" pitchFamily="34" charset="0"/>
              </a:rPr>
              <a:t>N</a:t>
            </a:r>
            <a:r>
              <a:rPr lang="en-US" sz="1800" b="0" i="0" u="none" strike="noStrike" baseline="0" dirty="0">
                <a:solidFill>
                  <a:srgbClr val="221E1F"/>
                </a:solidFill>
                <a:latin typeface="Calibri" panose="020F0502020204030204" pitchFamily="34" charset="0"/>
              </a:rPr>
              <a:t>ot utili</a:t>
            </a:r>
            <a:r>
              <a:rPr lang="en-US" dirty="0">
                <a:solidFill>
                  <a:srgbClr val="221E1F"/>
                </a:solidFill>
                <a:latin typeface="Calibri" panose="020F0502020204030204" pitchFamily="34" charset="0"/>
              </a:rPr>
              <a:t>zing every service bay efficiently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dirty="0">
                <a:solidFill>
                  <a:srgbClr val="221E1F"/>
                </a:solidFill>
                <a:latin typeface="Calibri" panose="020F0502020204030204" pitchFamily="34" charset="0"/>
              </a:rPr>
              <a:t>Fill each bay with a technician</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a:t>
            </a:r>
          </a:p>
          <a:p>
            <a:pPr marL="0" indent="0">
              <a:buNone/>
            </a:pPr>
            <a:r>
              <a:rPr lang="en-US" sz="1800" b="0" i="0" u="none" strike="noStrike" baseline="0" dirty="0">
                <a:solidFill>
                  <a:srgbClr val="221E1F"/>
                </a:solidFill>
                <a:latin typeface="Calibri" panose="020F0502020204030204" pitchFamily="34" charset="0"/>
              </a:rPr>
              <a:t>Increase advertising </a:t>
            </a:r>
            <a:r>
              <a:rPr lang="en-US" dirty="0">
                <a:solidFill>
                  <a:srgbClr val="221E1F"/>
                </a:solidFill>
                <a:latin typeface="Calibri" panose="020F0502020204030204" pitchFamily="34" charset="0"/>
              </a:rPr>
              <a:t>for techs.</a:t>
            </a:r>
          </a:p>
          <a:p>
            <a:pPr marL="0" indent="0">
              <a:buNone/>
            </a:pPr>
            <a:r>
              <a:rPr lang="en-US" sz="1800" b="0" i="0" u="none" strike="noStrike" baseline="0" dirty="0">
                <a:solidFill>
                  <a:srgbClr val="221E1F"/>
                </a:solidFill>
                <a:latin typeface="Calibri" panose="020F0502020204030204" pitchFamily="34" charset="0"/>
              </a:rPr>
              <a:t>Plan a </a:t>
            </a:r>
            <a:r>
              <a:rPr lang="en-US" dirty="0">
                <a:solidFill>
                  <a:srgbClr val="221E1F"/>
                </a:solidFill>
                <a:latin typeface="Calibri" panose="020F0502020204030204" pitchFamily="34" charset="0"/>
              </a:rPr>
              <a:t>job fair on premises</a:t>
            </a:r>
          </a:p>
          <a:p>
            <a:pPr marL="0" indent="0">
              <a:buNone/>
            </a:pPr>
            <a:r>
              <a:rPr lang="en-US" sz="1800" b="0" i="0" u="none" strike="noStrike" baseline="0" dirty="0">
                <a:solidFill>
                  <a:srgbClr val="221E1F"/>
                </a:solidFill>
                <a:latin typeface="Calibri" panose="020F0502020204030204" pitchFamily="34" charset="0"/>
              </a:rPr>
              <a:t>Create a bonus for current techs to bring in new techs </a:t>
            </a:r>
          </a:p>
          <a:p>
            <a:r>
              <a:rPr lang="en-US" sz="1800" b="0" i="0" u="none" strike="noStrike" baseline="0" dirty="0">
                <a:solidFill>
                  <a:srgbClr val="221E1F"/>
                </a:solidFill>
                <a:latin typeface="Calibri" panose="020F0502020204030204" pitchFamily="34" charset="0"/>
              </a:rPr>
              <a:t>Plans to evaluate your changes</a:t>
            </a:r>
          </a:p>
          <a:p>
            <a:pPr marL="0" indent="0">
              <a:buNone/>
            </a:pPr>
            <a:r>
              <a:rPr lang="en-US" sz="1800" b="0" i="0" u="none" strike="noStrike" baseline="0" dirty="0">
                <a:solidFill>
                  <a:srgbClr val="221E1F"/>
                </a:solidFill>
                <a:latin typeface="Calibri" panose="020F0502020204030204" pitchFamily="34" charset="0"/>
              </a:rPr>
              <a:t>Meet with Service Mgr. monthly to review progress</a:t>
            </a:r>
          </a:p>
          <a:p>
            <a:endParaRPr lang="en-US" dirty="0"/>
          </a:p>
        </p:txBody>
      </p:sp>
      <p:graphicFrame>
        <p:nvGraphicFramePr>
          <p:cNvPr id="7" name="Content Placeholder 6">
            <a:extLst>
              <a:ext uri="{FF2B5EF4-FFF2-40B4-BE49-F238E27FC236}">
                <a16:creationId xmlns:a16="http://schemas.microsoft.com/office/drawing/2014/main" id="{E5A4B211-7DE7-364E-515C-92687F057498}"/>
              </a:ext>
            </a:extLst>
          </p:cNvPr>
          <p:cNvGraphicFramePr>
            <a:graphicFrameLocks noGrp="1"/>
          </p:cNvGraphicFramePr>
          <p:nvPr>
            <p:ph sz="half" idx="2"/>
          </p:nvPr>
        </p:nvGraphicFramePr>
        <p:xfrm>
          <a:off x="5575973" y="2160590"/>
          <a:ext cx="3211753" cy="3881432"/>
        </p:xfrm>
        <a:graphic>
          <a:graphicData uri="http://schemas.openxmlformats.org/drawingml/2006/table">
            <a:tbl>
              <a:tblPr/>
              <a:tblGrid>
                <a:gridCol w="1276137">
                  <a:extLst>
                    <a:ext uri="{9D8B030D-6E8A-4147-A177-3AD203B41FA5}">
                      <a16:colId xmlns:a16="http://schemas.microsoft.com/office/drawing/2014/main" val="1211396897"/>
                    </a:ext>
                  </a:extLst>
                </a:gridCol>
                <a:gridCol w="839338">
                  <a:extLst>
                    <a:ext uri="{9D8B030D-6E8A-4147-A177-3AD203B41FA5}">
                      <a16:colId xmlns:a16="http://schemas.microsoft.com/office/drawing/2014/main" val="4103703175"/>
                    </a:ext>
                  </a:extLst>
                </a:gridCol>
                <a:gridCol w="548139">
                  <a:extLst>
                    <a:ext uri="{9D8B030D-6E8A-4147-A177-3AD203B41FA5}">
                      <a16:colId xmlns:a16="http://schemas.microsoft.com/office/drawing/2014/main" val="393718195"/>
                    </a:ext>
                  </a:extLst>
                </a:gridCol>
                <a:gridCol w="548139">
                  <a:extLst>
                    <a:ext uri="{9D8B030D-6E8A-4147-A177-3AD203B41FA5}">
                      <a16:colId xmlns:a16="http://schemas.microsoft.com/office/drawing/2014/main" val="2414376325"/>
                    </a:ext>
                  </a:extLst>
                </a:gridCol>
              </a:tblGrid>
              <a:tr h="211839">
                <a:tc gridSpan="4">
                  <a:txBody>
                    <a:bodyPr/>
                    <a:lstStyle/>
                    <a:p>
                      <a:pPr algn="ctr" fontAlgn="b"/>
                      <a:r>
                        <a:rPr lang="en-US" sz="900" b="1" i="0" u="none" strike="noStrike">
                          <a:solidFill>
                            <a:srgbClr val="FFFFFF"/>
                          </a:solidFill>
                          <a:effectLst/>
                          <a:latin typeface="Arial" panose="020B0604020202020204" pitchFamily="34" charset="0"/>
                        </a:rPr>
                        <a:t>FACILITY POTENTIAL</a:t>
                      </a:r>
                    </a:p>
                  </a:txBody>
                  <a:tcPr marL="6834" marR="6834" marT="683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3889278"/>
                  </a:ext>
                </a:extLst>
              </a:tr>
              <a:tr h="464679">
                <a:tc>
                  <a:txBody>
                    <a:bodyPr/>
                    <a:lstStyle/>
                    <a:p>
                      <a:pPr algn="l" fontAlgn="b"/>
                      <a:r>
                        <a:rPr lang="en-US" sz="900" b="0" i="0" u="none" strike="noStrike">
                          <a:solidFill>
                            <a:srgbClr val="FFFFFF"/>
                          </a:solidFill>
                          <a:effectLst/>
                          <a:latin typeface="Arial" panose="020B0604020202020204" pitchFamily="34" charset="0"/>
                        </a:rPr>
                        <a:t>Number of Bays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latin typeface="Calibri" panose="020F0502020204030204" pitchFamily="34" charset="0"/>
                        </a:rPr>
                        <a:t>37</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662901596"/>
                  </a:ext>
                </a:extLst>
              </a:tr>
              <a:tr h="170838">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939436217"/>
                  </a:ext>
                </a:extLst>
              </a:tr>
              <a:tr h="177671">
                <a:tc>
                  <a:txBody>
                    <a:bodyPr/>
                    <a:lstStyle/>
                    <a:p>
                      <a:pPr algn="l" fontAlgn="b"/>
                      <a:r>
                        <a:rPr lang="en-US" sz="900" b="0" i="0" u="none" strike="noStrike">
                          <a:solidFill>
                            <a:srgbClr val="FFFFFF"/>
                          </a:solidFill>
                          <a:effectLst/>
                          <a:latin typeface="Arial" panose="020B0604020202020204" pitchFamily="34" charset="0"/>
                        </a:rPr>
                        <a:t>Number of Days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latin typeface="Calibri" panose="020F0502020204030204" pitchFamily="34" charset="0"/>
                        </a:rPr>
                        <a:t>24</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937611154"/>
                  </a:ext>
                </a:extLst>
              </a:tr>
              <a:tr h="177671">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107127032"/>
                  </a:ext>
                </a:extLst>
              </a:tr>
              <a:tr h="177671">
                <a:tc>
                  <a:txBody>
                    <a:bodyPr/>
                    <a:lstStyle/>
                    <a:p>
                      <a:pPr algn="l" fontAlgn="b"/>
                      <a:r>
                        <a:rPr lang="en-US" sz="900" b="0" i="0" u="none" strike="noStrike">
                          <a:solidFill>
                            <a:srgbClr val="FFFFFF"/>
                          </a:solidFill>
                          <a:effectLst/>
                          <a:latin typeface="Arial" panose="020B0604020202020204" pitchFamily="34" charset="0"/>
                        </a:rPr>
                        <a:t>Number of Hours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latin typeface="Calibri" panose="020F0502020204030204" pitchFamily="34" charset="0"/>
                        </a:rPr>
                        <a:t>8</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181607669"/>
                  </a:ext>
                </a:extLst>
              </a:tr>
              <a:tr h="177671">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353638789"/>
                  </a:ext>
                </a:extLst>
              </a:tr>
              <a:tr h="177671">
                <a:tc>
                  <a:txBody>
                    <a:bodyPr/>
                    <a:lstStyle/>
                    <a:p>
                      <a:pPr algn="l" fontAlgn="b"/>
                      <a:r>
                        <a:rPr lang="en-US" sz="900" b="0" i="0" u="none" strike="noStrike">
                          <a:solidFill>
                            <a:srgbClr val="FFFFFF"/>
                          </a:solidFill>
                          <a:effectLst/>
                          <a:latin typeface="Arial" panose="020B0604020202020204" pitchFamily="34" charset="0"/>
                        </a:rPr>
                        <a:t>Effective Labor Rate</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            209.06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724262353"/>
                  </a:ext>
                </a:extLst>
              </a:tr>
              <a:tr h="177671">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latin typeface="Arial" panose="020B0604020202020204" pitchFamily="34" charset="0"/>
                        </a:rPr>
                        <a:t> </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933518595"/>
                  </a:ext>
                </a:extLst>
              </a:tr>
              <a:tr h="170838">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       1,485,168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679536725"/>
                  </a:ext>
                </a:extLst>
              </a:tr>
              <a:tr h="177671">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816609010"/>
                  </a:ext>
                </a:extLst>
              </a:tr>
              <a:tr h="170838">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solidFill>
                          <a:srgbClr val="000000"/>
                        </a:solidFill>
                        <a:effectLst/>
                        <a:latin typeface="Calibri" panose="020F0502020204030204" pitchFamily="34" charset="0"/>
                      </a:endParaRPr>
                    </a:p>
                  </a:txBody>
                  <a:tcPr marL="6834" marR="6834" marT="6834"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43650564"/>
                  </a:ext>
                </a:extLst>
              </a:tr>
              <a:tr h="184505">
                <a:tc gridSpan="4">
                  <a:txBody>
                    <a:bodyPr/>
                    <a:lstStyle/>
                    <a:p>
                      <a:pPr algn="ctr" fontAlgn="b"/>
                      <a:r>
                        <a:rPr lang="en-US" sz="900" b="1" i="0" u="none" strike="noStrike">
                          <a:solidFill>
                            <a:srgbClr val="FFFFFF"/>
                          </a:solidFill>
                          <a:effectLst/>
                          <a:latin typeface="Arial" panose="020B0604020202020204" pitchFamily="34" charset="0"/>
                        </a:rPr>
                        <a:t>FACILITY UTILIZATION</a:t>
                      </a:r>
                    </a:p>
                  </a:txBody>
                  <a:tcPr marL="6834" marR="6834" marT="6834"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25675296"/>
                  </a:ext>
                </a:extLst>
              </a:tr>
              <a:tr h="164004">
                <a:tc>
                  <a:txBody>
                    <a:bodyPr/>
                    <a:lstStyle/>
                    <a:p>
                      <a:pPr algn="l" fontAlgn="b"/>
                      <a:r>
                        <a:rPr lang="en-US" sz="900" b="0" i="0" u="none" strike="noStrike">
                          <a:solidFill>
                            <a:srgbClr val="FFFFFF"/>
                          </a:solidFill>
                          <a:effectLst/>
                          <a:latin typeface="Arial" panose="020B0604020202020204" pitchFamily="34" charset="0"/>
                        </a:rPr>
                        <a:t>Total Labor Sales</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          684,814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160968773"/>
                  </a:ext>
                </a:extLst>
              </a:tr>
              <a:tr h="177671">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100" b="0" i="0" u="none" strike="noStrike">
                          <a:solidFill>
                            <a:srgbClr val="FFFFFF"/>
                          </a:solidFill>
                          <a:effectLst/>
                          <a:latin typeface="Arial" panose="020B0604020202020204" pitchFamily="34" charset="0"/>
                        </a:rPr>
                        <a:t>÷</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02809588"/>
                  </a:ext>
                </a:extLst>
              </a:tr>
              <a:tr h="164004">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       1,485,168 </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76228590"/>
                  </a:ext>
                </a:extLst>
              </a:tr>
              <a:tr h="164004">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latin typeface="Arial" panose="020B0604020202020204" pitchFamily="34" charset="0"/>
                        </a:rPr>
                        <a:t>equals</a:t>
                      </a:r>
                    </a:p>
                  </a:txBody>
                  <a:tcPr marL="6834" marR="6834" marT="6834"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104880797"/>
                  </a:ext>
                </a:extLst>
              </a:tr>
              <a:tr h="164004">
                <a:tc>
                  <a:txBody>
                    <a:bodyPr/>
                    <a:lstStyle/>
                    <a:p>
                      <a:pPr algn="l" fontAlgn="b"/>
                      <a:r>
                        <a:rPr lang="en-US" sz="900" b="0" i="0" u="none" strike="noStrike">
                          <a:solidFill>
                            <a:srgbClr val="FFFFFF"/>
                          </a:solidFill>
                          <a:effectLst/>
                          <a:latin typeface="Arial" panose="020B0604020202020204" pitchFamily="34" charset="0"/>
                        </a:rPr>
                        <a:t>FACILITY UTILIZATION</a:t>
                      </a:r>
                    </a:p>
                  </a:txBody>
                  <a:tcPr marL="6834" marR="6834" marT="6834"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000" b="0" i="0" u="none" strike="noStrike">
                          <a:solidFill>
                            <a:srgbClr val="000000"/>
                          </a:solidFill>
                          <a:effectLst/>
                          <a:latin typeface="Calibri" panose="020F0502020204030204" pitchFamily="34" charset="0"/>
                        </a:rPr>
                        <a:t>46.11%</a:t>
                      </a:r>
                    </a:p>
                  </a:txBody>
                  <a:tcPr marL="6834" marR="6834" marT="683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52572269"/>
                  </a:ext>
                </a:extLst>
              </a:tr>
              <a:tr h="164004">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13994372"/>
                  </a:ext>
                </a:extLst>
              </a:tr>
              <a:tr h="266507">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6834" marR="6834" marT="6834"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dirty="0">
                          <a:solidFill>
                            <a:srgbClr val="000000"/>
                          </a:solidFill>
                          <a:effectLst/>
                          <a:latin typeface="Calibri" panose="020F0502020204030204" pitchFamily="34" charset="0"/>
                        </a:rPr>
                        <a:t> </a:t>
                      </a:r>
                    </a:p>
                  </a:txBody>
                  <a:tcPr marL="6834" marR="6834" marT="6834"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9229564"/>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meeting with Service Manager.</a:t>
            </a:r>
          </a:p>
          <a:p>
            <a:pPr marL="0" indent="0">
              <a:buNone/>
            </a:pPr>
            <a:r>
              <a:rPr lang="en-US" dirty="0"/>
              <a:t>Manager feels that overall numbers are good with the exception of the 1.67 hours per ro. Need to increase hours per </a:t>
            </a:r>
            <a:r>
              <a:rPr lang="en-US" dirty="0" err="1"/>
              <a:t>ro</a:t>
            </a:r>
            <a:r>
              <a:rPr lang="en-US" dirty="0"/>
              <a:t> to 3.0 industry standard.</a:t>
            </a:r>
          </a:p>
          <a:p>
            <a:pPr marL="0" indent="0">
              <a:buNone/>
            </a:pPr>
            <a:r>
              <a:rPr lang="en-US" dirty="0"/>
              <a:t>Will speak to each advisor to make certain  that every MPI video is sent and discussed with every client. Also advise on the increased value of performing the needed services by us.</a:t>
            </a:r>
          </a:p>
        </p:txBody>
      </p:sp>
      <p:graphicFrame>
        <p:nvGraphicFramePr>
          <p:cNvPr id="7" name="Content Placeholder 6">
            <a:extLst>
              <a:ext uri="{FF2B5EF4-FFF2-40B4-BE49-F238E27FC236}">
                <a16:creationId xmlns:a16="http://schemas.microsoft.com/office/drawing/2014/main" id="{C6587558-A715-D477-B781-683A940FCC52}"/>
              </a:ext>
            </a:extLst>
          </p:cNvPr>
          <p:cNvGraphicFramePr>
            <a:graphicFrameLocks noGrp="1"/>
          </p:cNvGraphicFramePr>
          <p:nvPr>
            <p:ph sz="half" idx="2"/>
            <p:extLst>
              <p:ext uri="{D42A27DB-BD31-4B8C-83A1-F6EECF244321}">
                <p14:modId xmlns:p14="http://schemas.microsoft.com/office/powerpoint/2010/main" val="1311903210"/>
              </p:ext>
            </p:extLst>
          </p:nvPr>
        </p:nvGraphicFramePr>
        <p:xfrm>
          <a:off x="5085184" y="2029072"/>
          <a:ext cx="3784510" cy="3936780"/>
        </p:xfrm>
        <a:graphic>
          <a:graphicData uri="http://schemas.openxmlformats.org/drawingml/2006/table">
            <a:tbl>
              <a:tblPr/>
              <a:tblGrid>
                <a:gridCol w="364541">
                  <a:extLst>
                    <a:ext uri="{9D8B030D-6E8A-4147-A177-3AD203B41FA5}">
                      <a16:colId xmlns:a16="http://schemas.microsoft.com/office/drawing/2014/main" val="153450178"/>
                    </a:ext>
                  </a:extLst>
                </a:gridCol>
                <a:gridCol w="393320">
                  <a:extLst>
                    <a:ext uri="{9D8B030D-6E8A-4147-A177-3AD203B41FA5}">
                      <a16:colId xmlns:a16="http://schemas.microsoft.com/office/drawing/2014/main" val="2914764358"/>
                    </a:ext>
                  </a:extLst>
                </a:gridCol>
                <a:gridCol w="446083">
                  <a:extLst>
                    <a:ext uri="{9D8B030D-6E8A-4147-A177-3AD203B41FA5}">
                      <a16:colId xmlns:a16="http://schemas.microsoft.com/office/drawing/2014/main" val="3054875239"/>
                    </a:ext>
                  </a:extLst>
                </a:gridCol>
                <a:gridCol w="115118">
                  <a:extLst>
                    <a:ext uri="{9D8B030D-6E8A-4147-A177-3AD203B41FA5}">
                      <a16:colId xmlns:a16="http://schemas.microsoft.com/office/drawing/2014/main" val="3917866822"/>
                    </a:ext>
                  </a:extLst>
                </a:gridCol>
                <a:gridCol w="543614">
                  <a:extLst>
                    <a:ext uri="{9D8B030D-6E8A-4147-A177-3AD203B41FA5}">
                      <a16:colId xmlns:a16="http://schemas.microsoft.com/office/drawing/2014/main" val="1118783300"/>
                    </a:ext>
                  </a:extLst>
                </a:gridCol>
                <a:gridCol w="115118">
                  <a:extLst>
                    <a:ext uri="{9D8B030D-6E8A-4147-A177-3AD203B41FA5}">
                      <a16:colId xmlns:a16="http://schemas.microsoft.com/office/drawing/2014/main" val="489036071"/>
                    </a:ext>
                  </a:extLst>
                </a:gridCol>
                <a:gridCol w="378931">
                  <a:extLst>
                    <a:ext uri="{9D8B030D-6E8A-4147-A177-3AD203B41FA5}">
                      <a16:colId xmlns:a16="http://schemas.microsoft.com/office/drawing/2014/main" val="1165881905"/>
                    </a:ext>
                  </a:extLst>
                </a:gridCol>
                <a:gridCol w="450879">
                  <a:extLst>
                    <a:ext uri="{9D8B030D-6E8A-4147-A177-3AD203B41FA5}">
                      <a16:colId xmlns:a16="http://schemas.microsoft.com/office/drawing/2014/main" val="321573806"/>
                    </a:ext>
                  </a:extLst>
                </a:gridCol>
                <a:gridCol w="417303">
                  <a:extLst>
                    <a:ext uri="{9D8B030D-6E8A-4147-A177-3AD203B41FA5}">
                      <a16:colId xmlns:a16="http://schemas.microsoft.com/office/drawing/2014/main" val="3826955903"/>
                    </a:ext>
                  </a:extLst>
                </a:gridCol>
                <a:gridCol w="559603">
                  <a:extLst>
                    <a:ext uri="{9D8B030D-6E8A-4147-A177-3AD203B41FA5}">
                      <a16:colId xmlns:a16="http://schemas.microsoft.com/office/drawing/2014/main" val="2373025019"/>
                    </a:ext>
                  </a:extLst>
                </a:gridCol>
              </a:tblGrid>
              <a:tr h="173034">
                <a:tc gridSpan="9">
                  <a:txBody>
                    <a:bodyPr/>
                    <a:lstStyle/>
                    <a:p>
                      <a:pPr algn="ctr" fontAlgn="b"/>
                      <a:r>
                        <a:rPr lang="en-US" sz="8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13172307"/>
                  </a:ext>
                </a:extLst>
              </a:tr>
              <a:tr h="116571">
                <a:tc gridSpan="9">
                  <a:txBody>
                    <a:bodyPr/>
                    <a:lstStyle/>
                    <a:p>
                      <a:pPr algn="ctr" fontAlgn="b"/>
                      <a:r>
                        <a:rPr lang="en-US" sz="8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39601760"/>
                  </a:ext>
                </a:extLst>
              </a:tr>
              <a:tr h="94714">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68697014"/>
                  </a:ext>
                </a:extLst>
              </a:tr>
              <a:tr h="94714">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06530504"/>
                  </a:ext>
                </a:extLst>
              </a:tr>
              <a:tr h="174856">
                <a:tc>
                  <a:txBody>
                    <a:bodyPr/>
                    <a:lstStyle/>
                    <a:p>
                      <a:pPr algn="l" fontAlgn="b"/>
                      <a:r>
                        <a:rPr lang="en-US" sz="6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7,568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44.20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171.21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6835412"/>
                  </a:ext>
                </a:extLst>
              </a:tr>
              <a:tr h="174856">
                <a:tc>
                  <a:txBody>
                    <a:bodyPr/>
                    <a:lstStyle/>
                    <a:p>
                      <a:pPr algn="l" fontAlgn="b"/>
                      <a:r>
                        <a:rPr lang="en-US" sz="6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6,928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227.13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45611660"/>
                  </a:ext>
                </a:extLst>
              </a:tr>
              <a:tr h="174856">
                <a:tc>
                  <a:txBody>
                    <a:bodyPr/>
                    <a:lstStyle/>
                    <a:p>
                      <a:pPr algn="l" fontAlgn="b"/>
                      <a:r>
                        <a:rPr lang="en-US" sz="6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20,736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92.00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225.40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15617648"/>
                  </a:ext>
                </a:extLst>
              </a:tr>
              <a:tr h="174856">
                <a:tc>
                  <a:txBody>
                    <a:bodyPr/>
                    <a:lstStyle/>
                    <a:p>
                      <a:pPr algn="l" fontAlgn="b"/>
                      <a:r>
                        <a:rPr lang="en-US" sz="6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35,232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166.70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211.35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95905437"/>
                  </a:ext>
                </a:extLst>
              </a:tr>
              <a:tr h="611996">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192.50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52305710"/>
                  </a:ext>
                </a:extLst>
              </a:tr>
              <a:tr h="349712">
                <a:tc gridSpan="2">
                  <a:txBody>
                    <a:bodyPr/>
                    <a:lstStyle/>
                    <a:p>
                      <a:pPr algn="ctr" fontAlgn="b"/>
                      <a:r>
                        <a:rPr lang="en-US" sz="600" b="0" i="0" u="none" strike="noStrike">
                          <a:effectLs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18.85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949720944"/>
                  </a:ext>
                </a:extLst>
              </a:tr>
              <a:tr h="94714">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468109461"/>
                  </a:ext>
                </a:extLst>
              </a:tr>
              <a:tr h="109285">
                <a:tc gridSpan="8">
                  <a:txBody>
                    <a:bodyPr/>
                    <a:lstStyle/>
                    <a:p>
                      <a:pPr algn="l" fontAlgn="b"/>
                      <a:r>
                        <a:rPr lang="en-US" sz="7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22798471"/>
                  </a:ext>
                </a:extLst>
              </a:tr>
              <a:tr h="94714">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5948.90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16.89%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53532286"/>
                  </a:ext>
                </a:extLst>
              </a:tr>
              <a:tr h="94714">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5948.90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35.69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91333473"/>
                  </a:ext>
                </a:extLst>
              </a:tr>
              <a:tr h="94714">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1961041"/>
                  </a:ext>
                </a:extLst>
              </a:tr>
              <a:tr h="109285">
                <a:tc gridSpan="8">
                  <a:txBody>
                    <a:bodyPr/>
                    <a:lstStyle/>
                    <a:p>
                      <a:pPr algn="l" fontAlgn="b"/>
                      <a:r>
                        <a:rPr lang="en-US" sz="7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95079394"/>
                  </a:ext>
                </a:extLst>
              </a:tr>
              <a:tr h="94714">
                <a:tc gridSpan="2">
                  <a:txBody>
                    <a:bodyPr/>
                    <a:lstStyle/>
                    <a:p>
                      <a:pPr algn="l" fontAlgn="b"/>
                      <a:r>
                        <a:rPr lang="en-US" sz="6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35,231.53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352.32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71769892"/>
                  </a:ext>
                </a:extLst>
              </a:tr>
              <a:tr h="91071">
                <a:tc gridSpan="2">
                  <a:txBody>
                    <a:bodyPr/>
                    <a:lstStyle/>
                    <a:p>
                      <a:pPr algn="l" fontAlgn="b"/>
                      <a:r>
                        <a:rPr lang="en-US" sz="6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166.70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46445503"/>
                  </a:ext>
                </a:extLst>
              </a:tr>
              <a:tr h="91071">
                <a:tc gridSpan="2">
                  <a:txBody>
                    <a:bodyPr/>
                    <a:lstStyle/>
                    <a:p>
                      <a:pPr algn="l" fontAlgn="b"/>
                      <a:r>
                        <a:rPr lang="en-US" sz="6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41057872"/>
                  </a:ext>
                </a:extLst>
              </a:tr>
              <a:tr h="91071">
                <a:tc gridSpan="2">
                  <a:txBody>
                    <a:bodyPr/>
                    <a:lstStyle/>
                    <a:p>
                      <a:pPr algn="l" fontAlgn="b"/>
                      <a:r>
                        <a:rPr lang="en-US" sz="6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44.20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26.51%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457869705"/>
                  </a:ext>
                </a:extLst>
              </a:tr>
              <a:tr h="91071">
                <a:tc gridSpan="2">
                  <a:txBody>
                    <a:bodyPr/>
                    <a:lstStyle/>
                    <a:p>
                      <a:pPr algn="l" fontAlgn="b"/>
                      <a:r>
                        <a:rPr lang="en-US" sz="6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30.50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18.30%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64652753"/>
                  </a:ext>
                </a:extLst>
              </a:tr>
              <a:tr h="91071">
                <a:tc gridSpan="2">
                  <a:txBody>
                    <a:bodyPr/>
                    <a:lstStyle/>
                    <a:p>
                      <a:pPr algn="l" fontAlgn="b"/>
                      <a:r>
                        <a:rPr lang="en-US" sz="6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92.00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55.19%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12249880"/>
                  </a:ext>
                </a:extLst>
              </a:tr>
              <a:tr h="94714">
                <a:tc gridSpan="2">
                  <a:txBody>
                    <a:bodyPr/>
                    <a:lstStyle/>
                    <a:p>
                      <a:pPr algn="l" fontAlgn="b"/>
                      <a:r>
                        <a:rPr lang="en-US" sz="6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29616088"/>
                  </a:ext>
                </a:extLst>
              </a:tr>
              <a:tr h="94714">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13338525"/>
                  </a:ext>
                </a:extLst>
              </a:tr>
              <a:tr h="109285">
                <a:tc gridSpan="8">
                  <a:txBody>
                    <a:bodyPr/>
                    <a:lstStyle/>
                    <a:p>
                      <a:pPr algn="l" fontAlgn="b"/>
                      <a:r>
                        <a:rPr lang="en-US" sz="7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3917773368"/>
                  </a:ext>
                </a:extLst>
              </a:tr>
              <a:tr h="101999">
                <a:tc>
                  <a:txBody>
                    <a:bodyPr/>
                    <a:lstStyle/>
                    <a:p>
                      <a:pPr algn="ctr" fontAlgn="b"/>
                      <a:r>
                        <a:rPr lang="en-US" sz="6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3341097181"/>
                  </a:ext>
                </a:extLst>
              </a:tr>
              <a:tr h="94714">
                <a:tc>
                  <a:txBody>
                    <a:bodyPr/>
                    <a:lstStyle/>
                    <a:p>
                      <a:pPr algn="ctr" fontAlgn="b"/>
                      <a:r>
                        <a:rPr lang="en-US" sz="6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95766343"/>
                  </a:ext>
                </a:extLst>
              </a:tr>
              <a:tr h="98356">
                <a:tc>
                  <a:txBody>
                    <a:bodyPr/>
                    <a:lstStyle/>
                    <a:p>
                      <a:pPr algn="ctr" fontAlgn="b"/>
                      <a:r>
                        <a:rPr lang="en-US" sz="6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latin typeface="Arial" panose="020B0604020202020204" pitchFamily="34" charset="0"/>
                        </a:rPr>
                        <a:t>56.00%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3984179100"/>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marL="0" marR="0" indent="0">
              <a:spcBef>
                <a:spcPts val="0"/>
              </a:spcBef>
              <a:spcAft>
                <a:spcPts val="0"/>
              </a:spcAft>
              <a:buNone/>
            </a:pPr>
            <a:r>
              <a:rPr lang="en-US" sz="1800" dirty="0">
                <a:effectLst/>
                <a:latin typeface="Calibri" panose="020F0502020204030204" pitchFamily="34" charset="0"/>
                <a:ea typeface="Aptos" panose="020B0004020202020204" pitchFamily="34" charset="0"/>
              </a:rPr>
              <a:t>We have a veteran self-starting staff, different parts of the service department are seamlessly connected together in chats, emails, text chains </a:t>
            </a:r>
            <a:r>
              <a:rPr lang="en-US" sz="1800" dirty="0" err="1">
                <a:effectLst/>
                <a:latin typeface="Calibri" panose="020F0502020204030204" pitchFamily="34" charset="0"/>
                <a:ea typeface="Aptos" panose="020B0004020202020204" pitchFamily="34" charset="0"/>
              </a:rPr>
              <a:t>etc</a:t>
            </a:r>
            <a:r>
              <a:rPr lang="en-US" sz="1800" dirty="0">
                <a:effectLst/>
                <a:latin typeface="Calibri" panose="020F0502020204030204" pitchFamily="34" charset="0"/>
                <a:ea typeface="Aptos" panose="020B0004020202020204" pitchFamily="34" charset="0"/>
              </a:rPr>
              <a:t> (open lines of communication).   We are the only service department in the 5 boroughs outside of Manhattan, multilingual staff. Same and next day appointments with and with out loaner vehicles.  Seasoned BDC who can make valid appointments for service that convert to increase profit for the company and can determine and answer questions about what is or is not a service issue or user error. </a:t>
            </a:r>
          </a:p>
          <a:p>
            <a:pPr marL="0" marR="0" indent="0">
              <a:spcBef>
                <a:spcPts val="0"/>
              </a:spcBef>
              <a:spcAft>
                <a:spcPts val="0"/>
              </a:spcAft>
              <a:buNone/>
            </a:pPr>
            <a:r>
              <a:rPr lang="en-US" sz="1800" dirty="0">
                <a:effectLst/>
                <a:latin typeface="Calibri" panose="020F0502020204030204" pitchFamily="34" charset="0"/>
                <a:ea typeface="Aptos" panose="020B0004020202020204" pitchFamily="34" charset="0"/>
              </a:rPr>
              <a:t> </a:t>
            </a:r>
          </a:p>
          <a:p>
            <a:pPr marL="0" marR="0" indent="0">
              <a:spcBef>
                <a:spcPts val="0"/>
              </a:spcBef>
              <a:spcAft>
                <a:spcPts val="0"/>
              </a:spcAft>
              <a:buNone/>
            </a:pPr>
            <a:r>
              <a:rPr lang="en-US" sz="1800" dirty="0">
                <a:effectLst/>
                <a:latin typeface="Calibri" panose="020F0502020204030204" pitchFamily="34" charset="0"/>
                <a:ea typeface="Aptos" panose="020B0004020202020204" pitchFamily="34" charset="0"/>
              </a:rPr>
              <a:t> </a:t>
            </a:r>
          </a:p>
          <a:p>
            <a:pPr marL="0" indent="0">
              <a:buNone/>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marL="0" marR="0" indent="0">
              <a:spcBef>
                <a:spcPts val="0"/>
              </a:spcBef>
              <a:spcAft>
                <a:spcPts val="0"/>
              </a:spcAft>
              <a:buNone/>
            </a:pPr>
            <a:r>
              <a:rPr lang="en-US" sz="1800" dirty="0">
                <a:effectLst/>
                <a:latin typeface="Calibri" panose="020F0502020204030204" pitchFamily="34" charset="0"/>
                <a:ea typeface="Aptos" panose="020B0004020202020204" pitchFamily="34" charset="0"/>
              </a:rPr>
              <a:t>Not always open to change, doing the same thing over and over again and expecting a different outcome, short term changes and reverting back to what is comfortable.   </a:t>
            </a:r>
          </a:p>
          <a:p>
            <a:pPr marL="0" marR="0" indent="0">
              <a:spcBef>
                <a:spcPts val="0"/>
              </a:spcBef>
              <a:spcAft>
                <a:spcPts val="0"/>
              </a:spcAft>
              <a:buNone/>
            </a:pPr>
            <a:r>
              <a:rPr lang="en-US" sz="1800" dirty="0">
                <a:effectLst/>
                <a:latin typeface="Calibri" panose="020F0502020204030204" pitchFamily="34" charset="0"/>
                <a:ea typeface="Aptos" panose="020B0004020202020204" pitchFamily="34" charset="0"/>
              </a:rPr>
              <a:t>Not being on top of technology, lacking in a social media presence.  </a:t>
            </a:r>
          </a:p>
          <a:p>
            <a:pPr marL="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1AC234DF3F1644A85F9BE41CC901F0B" ma:contentTypeVersion="14" ma:contentTypeDescription="Create a new document." ma:contentTypeScope="" ma:versionID="71a9cada9d553aef470eb9ea7d270f75">
  <xsd:schema xmlns:xsd="http://www.w3.org/2001/XMLSchema" xmlns:xs="http://www.w3.org/2001/XMLSchema" xmlns:p="http://schemas.microsoft.com/office/2006/metadata/properties" xmlns:ns3="14bf1748-cfa9-4946-a00d-d56f495460cc" xmlns:ns4="2cffe223-fc08-484f-8937-fa4094f46f45" targetNamespace="http://schemas.microsoft.com/office/2006/metadata/properties" ma:root="true" ma:fieldsID="2ac1e344547ced7fe2b1e7d984fe80ed" ns3:_="" ns4:_="">
    <xsd:import namespace="14bf1748-cfa9-4946-a00d-d56f495460cc"/>
    <xsd:import namespace="2cffe223-fc08-484f-8937-fa4094f46f45"/>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_activity"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bf1748-cfa9-4946-a00d-d56f495460c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_activity" ma:index="19" nillable="true" ma:displayName="_activity" ma:hidden="true" ma:internalName="_activity">
      <xsd:simpleType>
        <xsd:restriction base="dms:Note"/>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cffe223-fc08-484f-8937-fa4094f46f4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14bf1748-cfa9-4946-a00d-d56f495460cc" xsi:nil="true"/>
  </documentManagement>
</p:properties>
</file>

<file path=customXml/itemProps1.xml><?xml version="1.0" encoding="utf-8"?>
<ds:datastoreItem xmlns:ds="http://schemas.openxmlformats.org/officeDocument/2006/customXml" ds:itemID="{6A7A3BB8-87A7-46B4-99BD-32D91782F844}">
  <ds:schemaRefs>
    <ds:schemaRef ds:uri="http://schemas.microsoft.com/sharepoint/v3/contenttype/forms"/>
  </ds:schemaRefs>
</ds:datastoreItem>
</file>

<file path=customXml/itemProps2.xml><?xml version="1.0" encoding="utf-8"?>
<ds:datastoreItem xmlns:ds="http://schemas.openxmlformats.org/officeDocument/2006/customXml" ds:itemID="{E4A858B3-06C9-42A3-92C9-D501380033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4bf1748-cfa9-4946-a00d-d56f495460cc"/>
    <ds:schemaRef ds:uri="2cffe223-fc08-484f-8937-fa4094f46f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57F067D-6518-472C-BEC2-6DEE783B51F0}">
  <ds:schemaRefs>
    <ds:schemaRef ds:uri="http://schemas.openxmlformats.org/package/2006/metadata/core-properties"/>
    <ds:schemaRef ds:uri="http://purl.org/dc/elements/1.1/"/>
    <ds:schemaRef ds:uri="http://schemas.microsoft.com/office/2006/documentManagement/types"/>
    <ds:schemaRef ds:uri="http://www.w3.org/XML/1998/namespace"/>
    <ds:schemaRef ds:uri="2cffe223-fc08-484f-8937-fa4094f46f45"/>
    <ds:schemaRef ds:uri="http://purl.org/dc/terms/"/>
    <ds:schemaRef ds:uri="http://purl.org/dc/dcmitype/"/>
    <ds:schemaRef ds:uri="http://schemas.microsoft.com/office/2006/metadata/properties"/>
    <ds:schemaRef ds:uri="http://schemas.microsoft.com/office/infopath/2007/PartnerControls"/>
    <ds:schemaRef ds:uri="14bf1748-cfa9-4946-a00d-d56f495460cc"/>
  </ds:schemaRefs>
</ds:datastoreItem>
</file>

<file path=docProps/app.xml><?xml version="1.0" encoding="utf-8"?>
<Properties xmlns="http://schemas.openxmlformats.org/officeDocument/2006/extended-properties" xmlns:vt="http://schemas.openxmlformats.org/officeDocument/2006/docPropsVTypes">
  <Template>TM02900688[[fn=Facet]]</Template>
  <TotalTime>244</TotalTime>
  <Words>1904</Words>
  <Application>Microsoft Office PowerPoint</Application>
  <PresentationFormat>Widescreen</PresentationFormat>
  <Paragraphs>621</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Linda Marro</cp:lastModifiedBy>
  <cp:revision>8</cp:revision>
  <dcterms:created xsi:type="dcterms:W3CDTF">2022-12-04T13:10:55Z</dcterms:created>
  <dcterms:modified xsi:type="dcterms:W3CDTF">2024-01-21T16:25:05Z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0x01010001AC234DF3F1644A85F9BE41CC901F0B</vt:lpwstr>
  </property>
</Properties>
</file>